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7"/>
  </p:notesMasterIdLst>
  <p:handoutMasterIdLst>
    <p:handoutMasterId r:id="rId38"/>
  </p:handoutMasterIdLst>
  <p:sldIdLst>
    <p:sldId id="257" r:id="rId3"/>
    <p:sldId id="258" r:id="rId4"/>
    <p:sldId id="308" r:id="rId5"/>
    <p:sldId id="309" r:id="rId6"/>
    <p:sldId id="304" r:id="rId7"/>
    <p:sldId id="277" r:id="rId8"/>
    <p:sldId id="264" r:id="rId9"/>
    <p:sldId id="282" r:id="rId10"/>
    <p:sldId id="310" r:id="rId11"/>
    <p:sldId id="318" r:id="rId12"/>
    <p:sldId id="268" r:id="rId13"/>
    <p:sldId id="289" r:id="rId14"/>
    <p:sldId id="269" r:id="rId15"/>
    <p:sldId id="261" r:id="rId16"/>
    <p:sldId id="312" r:id="rId17"/>
    <p:sldId id="313" r:id="rId18"/>
    <p:sldId id="314" r:id="rId19"/>
    <p:sldId id="315" r:id="rId20"/>
    <p:sldId id="316" r:id="rId21"/>
    <p:sldId id="317" r:id="rId22"/>
    <p:sldId id="311" r:id="rId23"/>
    <p:sldId id="292" r:id="rId24"/>
    <p:sldId id="294" r:id="rId25"/>
    <p:sldId id="297" r:id="rId26"/>
    <p:sldId id="298" r:id="rId27"/>
    <p:sldId id="299" r:id="rId28"/>
    <p:sldId id="300" r:id="rId29"/>
    <p:sldId id="301" r:id="rId30"/>
    <p:sldId id="305" r:id="rId31"/>
    <p:sldId id="274" r:id="rId32"/>
    <p:sldId id="280" r:id="rId33"/>
    <p:sldId id="275" r:id="rId34"/>
    <p:sldId id="302" r:id="rId35"/>
    <p:sldId id="307" r:id="rId36"/>
  </p:sldIdLst>
  <p:sldSz cx="13004800" cy="9753600"/>
  <p:notesSz cx="7023100" cy="9309100"/>
  <p:defaultTextStyle>
    <a:defPPr>
      <a:defRPr lang="en-US"/>
    </a:defPPr>
    <a:lvl1pPr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1pPr>
    <a:lvl2pPr marL="4572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2pPr>
    <a:lvl3pPr marL="9144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3pPr>
    <a:lvl4pPr marL="13716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4pPr>
    <a:lvl5pPr marL="18288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5pPr>
    <a:lvl6pPr marL="22860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6pPr>
    <a:lvl7pPr marL="27432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7pPr>
    <a:lvl8pPr marL="32004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8pPr>
    <a:lvl9pPr marL="36576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Leck" initials="VL" lastIdx="4" clrIdx="0"/>
  <p:cmAuthor id="1" name="Brigitte Gauthier" initials="BG" lastIdx="8" clrIdx="1">
    <p:extLst/>
  </p:cmAuthor>
  <p:cmAuthor id="2" name="Ann Wright" initials="AW" lastIdx="8" clrIdx="2"/>
  <p:cmAuthor id="3" name="Sarah Dokken" initials="SD" lastIdx="33" clrIdx="3">
    <p:extLst>
      <p:ext uri="{19B8F6BF-5375-455C-9EA6-DF929625EA0E}">
        <p15:presenceInfo xmlns:p15="http://schemas.microsoft.com/office/powerpoint/2012/main" userId="S-1-5-21-759155841-2438136175-1576044980-2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C32C0"/>
    <a:srgbClr val="ED8A05"/>
    <a:srgbClr val="FBA533"/>
    <a:srgbClr val="5E2082"/>
    <a:srgbClr val="FBAE44"/>
    <a:srgbClr val="606060"/>
    <a:srgbClr val="3F3F3F"/>
    <a:srgbClr val="FFFFFF"/>
    <a:srgbClr val="E4FA12"/>
    <a:srgbClr val="B9A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4" autoAdjust="0"/>
    <p:restoredTop sz="61324" autoAdjust="0"/>
  </p:normalViewPr>
  <p:slideViewPr>
    <p:cSldViewPr>
      <p:cViewPr varScale="1">
        <p:scale>
          <a:sx n="38" d="100"/>
          <a:sy n="38" d="100"/>
        </p:scale>
        <p:origin x="1661" y="53"/>
      </p:cViewPr>
      <p:guideLst>
        <p:guide orient="horz" pos="3072"/>
        <p:guide pos="4096"/>
      </p:guideLst>
    </p:cSldViewPr>
  </p:slideViewPr>
  <p:outlineViewPr>
    <p:cViewPr>
      <p:scale>
        <a:sx n="33" d="100"/>
        <a:sy n="33" d="100"/>
      </p:scale>
      <p:origin x="0" y="-23189"/>
    </p:cViewPr>
  </p:outlineViewPr>
  <p:notesTextViewPr>
    <p:cViewPr>
      <p:scale>
        <a:sx n="100" d="100"/>
        <a:sy n="100" d="100"/>
      </p:scale>
      <p:origin x="0" y="0"/>
    </p:cViewPr>
  </p:notesTextViewPr>
  <p:sorterViewPr>
    <p:cViewPr>
      <p:scale>
        <a:sx n="140" d="100"/>
        <a:sy n="140" d="100"/>
      </p:scale>
      <p:origin x="0" y="-27974"/>
    </p:cViewPr>
  </p:sorterViewPr>
  <p:notesViewPr>
    <p:cSldViewPr>
      <p:cViewPr>
        <p:scale>
          <a:sx n="100" d="100"/>
          <a:sy n="100" d="100"/>
        </p:scale>
        <p:origin x="1018" y="5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CC2BD-9C52-45FA-9222-CC62EA0F0A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7BE442A2-57D8-4441-90AA-DF30E148DF10}">
      <dgm:prSet phldrT="[Text]"/>
      <dgm:spPr>
        <a:solidFill>
          <a:schemeClr val="bg2">
            <a:lumMod val="75000"/>
          </a:schemeClr>
        </a:solidFill>
        <a:ln>
          <a:solidFill>
            <a:schemeClr val="bg2">
              <a:lumMod val="75000"/>
            </a:schemeClr>
          </a:solidFill>
        </a:ln>
      </dgm:spPr>
      <dgm:t>
        <a:bodyPr/>
        <a:lstStyle/>
        <a:p>
          <a:pPr algn="ctr"/>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BC</a:t>
          </a:r>
        </a:p>
      </dgm:t>
    </dgm:pt>
    <dgm:pt modelId="{51114BC3-247D-460B-AFF7-77AE05348E1C}" type="parTrans" cxnId="{461E6CA4-8BA2-4ED3-A382-F6545A5CEB01}">
      <dgm:prSet/>
      <dgm:spPr/>
      <dgm:t>
        <a:bodyPr/>
        <a:lstStyle/>
        <a:p>
          <a:endParaRPr lang="en-CA"/>
        </a:p>
      </dgm:t>
    </dgm:pt>
    <dgm:pt modelId="{D81F75A2-0874-48DB-A128-ADBE7E91C377}" type="sibTrans" cxnId="{461E6CA4-8BA2-4ED3-A382-F6545A5CEB01}">
      <dgm:prSet/>
      <dgm:spPr/>
      <dgm:t>
        <a:bodyPr/>
        <a:lstStyle/>
        <a:p>
          <a:endParaRPr lang="en-CA"/>
        </a:p>
      </dgm:t>
    </dgm:pt>
    <dgm:pt modelId="{2081CB79-63E9-49D3-BE7F-87919D7AECC7}">
      <dgm:prSet phldrT="[Text]"/>
      <dgm:spPr>
        <a:solidFill>
          <a:schemeClr val="bg2">
            <a:lumMod val="75000"/>
          </a:schemeClr>
        </a:solidFill>
        <a:ln>
          <a:solidFill>
            <a:schemeClr val="bg2">
              <a:lumMod val="75000"/>
            </a:schemeClr>
          </a:solidFill>
        </a:ln>
      </dgm:spPr>
      <dgm:t>
        <a:bodyPr/>
        <a:lstStyle/>
        <a:p>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British Columbia Dental Hygienists Association (</a:t>
          </a:r>
          <a:r>
            <a:rPr lang="en-CA" b="0" cap="none" spc="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BCDHA</a:t>
          </a: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dgm:t>
    </dgm:pt>
    <dgm:pt modelId="{DD72B41B-7315-46A3-8E9C-D2840978F321}" type="parTrans" cxnId="{963B4E8B-64AA-44F8-8FBD-940F76B4E277}">
      <dgm:prSet/>
      <dgm:spPr/>
      <dgm:t>
        <a:bodyPr/>
        <a:lstStyle/>
        <a:p>
          <a:endParaRPr lang="en-CA"/>
        </a:p>
      </dgm:t>
    </dgm:pt>
    <dgm:pt modelId="{B6CF1ECC-98CD-4943-898B-5E8FBF805E81}" type="sibTrans" cxnId="{963B4E8B-64AA-44F8-8FBD-940F76B4E277}">
      <dgm:prSet/>
      <dgm:spPr/>
      <dgm:t>
        <a:bodyPr/>
        <a:lstStyle/>
        <a:p>
          <a:endParaRPr lang="en-CA"/>
        </a:p>
      </dgm:t>
    </dgm:pt>
    <dgm:pt modelId="{34302FCD-2EEC-476A-AEB6-CD80002654B7}">
      <dgm:prSet phldrT="[Text]"/>
      <dgm:spPr>
        <a:solidFill>
          <a:schemeClr val="bg2">
            <a:lumMod val="75000"/>
          </a:schemeClr>
        </a:solidFill>
        <a:ln>
          <a:solidFill>
            <a:schemeClr val="bg2">
              <a:lumMod val="75000"/>
            </a:schemeClr>
          </a:solidFill>
        </a:ln>
      </dgm:spPr>
      <dgm:t>
        <a:bodyPr/>
        <a:lstStyle/>
        <a:p>
          <a:pPr algn="ctr"/>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AB</a:t>
          </a:r>
        </a:p>
      </dgm:t>
    </dgm:pt>
    <dgm:pt modelId="{8C51E922-18A1-452C-89B0-F1AAC3F313E3}" type="parTrans" cxnId="{7572588D-3E7A-4230-B9B6-C99F2C47D303}">
      <dgm:prSet/>
      <dgm:spPr/>
      <dgm:t>
        <a:bodyPr/>
        <a:lstStyle/>
        <a:p>
          <a:endParaRPr lang="en-CA"/>
        </a:p>
      </dgm:t>
    </dgm:pt>
    <dgm:pt modelId="{D4717042-3B62-4791-ABB0-4E61B37597EC}" type="sibTrans" cxnId="{7572588D-3E7A-4230-B9B6-C99F2C47D303}">
      <dgm:prSet/>
      <dgm:spPr/>
      <dgm:t>
        <a:bodyPr/>
        <a:lstStyle/>
        <a:p>
          <a:endParaRPr lang="en-CA"/>
        </a:p>
      </dgm:t>
    </dgm:pt>
    <dgm:pt modelId="{62F492B9-E6D3-4EFC-8A58-ACC534D536C9}">
      <dgm:prSet phldrT="[Text]"/>
      <dgm:spPr>
        <a:solidFill>
          <a:schemeClr val="bg2">
            <a:lumMod val="75000"/>
          </a:schemeClr>
        </a:solidFill>
        <a:ln>
          <a:solidFill>
            <a:schemeClr val="bg2">
              <a:lumMod val="75000"/>
            </a:schemeClr>
          </a:solidFill>
        </a:ln>
      </dgm:spPr>
      <dgm:t>
        <a:bodyPr/>
        <a:lstStyle/>
        <a:p>
          <a:pPr algn="ctr"/>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SK</a:t>
          </a:r>
        </a:p>
      </dgm:t>
    </dgm:pt>
    <dgm:pt modelId="{C21CF462-1069-434C-970F-480F64B1DBEB}" type="parTrans" cxnId="{7A78139A-83D3-48F6-935D-1AD51BF7F659}">
      <dgm:prSet/>
      <dgm:spPr/>
      <dgm:t>
        <a:bodyPr/>
        <a:lstStyle/>
        <a:p>
          <a:endParaRPr lang="en-CA"/>
        </a:p>
      </dgm:t>
    </dgm:pt>
    <dgm:pt modelId="{177FD8F6-308E-43EC-B00E-085CE6C39CB2}" type="sibTrans" cxnId="{7A78139A-83D3-48F6-935D-1AD51BF7F659}">
      <dgm:prSet/>
      <dgm:spPr/>
      <dgm:t>
        <a:bodyPr/>
        <a:lstStyle/>
        <a:p>
          <a:endParaRPr lang="en-CA"/>
        </a:p>
      </dgm:t>
    </dgm:pt>
    <dgm:pt modelId="{4FA78AB2-4174-410A-91CB-28723AD28C0C}">
      <dgm:prSet phldrT="[Text]"/>
      <dgm:spPr>
        <a:solidFill>
          <a:schemeClr val="bg2">
            <a:lumMod val="75000"/>
          </a:schemeClr>
        </a:solidFill>
        <a:ln>
          <a:solidFill>
            <a:schemeClr val="bg2">
              <a:lumMod val="75000"/>
            </a:schemeClr>
          </a:solidFill>
        </a:ln>
      </dgm:spPr>
      <dgm:t>
        <a:bodyPr/>
        <a:lstStyle/>
        <a:p>
          <a:pPr algn="ctr"/>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a:t>
          </a:r>
        </a:p>
      </dgm:t>
    </dgm:pt>
    <dgm:pt modelId="{E436A434-683B-4311-A0C3-83797A392C7D}" type="parTrans" cxnId="{428B5373-6C06-49F1-9145-03A102BBBE50}">
      <dgm:prSet/>
      <dgm:spPr/>
      <dgm:t>
        <a:bodyPr/>
        <a:lstStyle/>
        <a:p>
          <a:endParaRPr lang="en-CA"/>
        </a:p>
      </dgm:t>
    </dgm:pt>
    <dgm:pt modelId="{664924B1-2B8B-463F-9A34-BC5875CB8E4A}" type="sibTrans" cxnId="{428B5373-6C06-49F1-9145-03A102BBBE50}">
      <dgm:prSet/>
      <dgm:spPr/>
      <dgm:t>
        <a:bodyPr/>
        <a:lstStyle/>
        <a:p>
          <a:endParaRPr lang="en-CA"/>
        </a:p>
      </dgm:t>
    </dgm:pt>
    <dgm:pt modelId="{DCD67CC6-FC09-4AFC-B3F5-9D6C24619769}">
      <dgm:prSet phldrT="[Text]"/>
      <dgm:spPr>
        <a:solidFill>
          <a:schemeClr val="bg2">
            <a:lumMod val="75000"/>
          </a:schemeClr>
        </a:solidFill>
        <a:ln>
          <a:solidFill>
            <a:schemeClr val="bg2">
              <a:lumMod val="75000"/>
            </a:schemeClr>
          </a:solidFill>
        </a:ln>
      </dgm:spPr>
      <dgm:t>
        <a:bodyPr/>
        <a:lstStyle/>
        <a:p>
          <a:pPr algn="l"/>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College of Registered Dental Hygienists of Alberta (CRDHA)</a:t>
          </a:r>
        </a:p>
      </dgm:t>
    </dgm:pt>
    <dgm:pt modelId="{F6A4206A-8C9F-4D09-A710-A838F4815889}" type="parTrans" cxnId="{A441789C-175D-47C2-8E8D-4F45DFF4178E}">
      <dgm:prSet/>
      <dgm:spPr/>
      <dgm:t>
        <a:bodyPr/>
        <a:lstStyle/>
        <a:p>
          <a:endParaRPr lang="en-CA"/>
        </a:p>
      </dgm:t>
    </dgm:pt>
    <dgm:pt modelId="{5CDEA242-4369-41FA-B50E-7BFC3F021E12}" type="sibTrans" cxnId="{A441789C-175D-47C2-8E8D-4F45DFF4178E}">
      <dgm:prSet/>
      <dgm:spPr/>
      <dgm:t>
        <a:bodyPr/>
        <a:lstStyle/>
        <a:p>
          <a:endParaRPr lang="en-CA"/>
        </a:p>
      </dgm:t>
    </dgm:pt>
    <dgm:pt modelId="{F936808C-0C63-4318-8341-774FA949B02C}">
      <dgm:prSet/>
      <dgm:spPr>
        <a:solidFill>
          <a:schemeClr val="bg2">
            <a:lumMod val="75000"/>
          </a:schemeClr>
        </a:solidFill>
        <a:ln>
          <a:solidFill>
            <a:schemeClr val="bg2">
              <a:lumMod val="75000"/>
              <a:alpha val="90000"/>
            </a:schemeClr>
          </a:solidFill>
        </a:ln>
      </dgm:spPr>
      <dgm:t>
        <a:bodyPr/>
        <a:lstStyle/>
        <a:p>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Saskatchewan Dental Hygienists Association (SDHA)</a:t>
          </a:r>
          <a:endParaRPr lang="en-CA">
            <a:latin typeface="Arial" panose="020B0604020202020204" pitchFamily="34" charset="0"/>
            <a:cs typeface="Arial" panose="020B0604020202020204" pitchFamily="34" charset="0"/>
          </a:endParaRPr>
        </a:p>
      </dgm:t>
    </dgm:pt>
    <dgm:pt modelId="{B2024551-4285-4E49-B857-4008B7BFC99C}" type="parTrans" cxnId="{00AE7ED1-9AB1-42D5-8D4A-E58026DCB6CC}">
      <dgm:prSet/>
      <dgm:spPr/>
      <dgm:t>
        <a:bodyPr/>
        <a:lstStyle/>
        <a:p>
          <a:endParaRPr lang="en-CA"/>
        </a:p>
      </dgm:t>
    </dgm:pt>
    <dgm:pt modelId="{34C5EF14-C727-47B1-9C6D-0CEE2E20E5E6}" type="sibTrans" cxnId="{00AE7ED1-9AB1-42D5-8D4A-E58026DCB6CC}">
      <dgm:prSet/>
      <dgm:spPr/>
      <dgm:t>
        <a:bodyPr/>
        <a:lstStyle/>
        <a:p>
          <a:endParaRPr lang="en-CA"/>
        </a:p>
      </dgm:t>
    </dgm:pt>
    <dgm:pt modelId="{68C6F643-C4D8-4924-A40E-7A6D9A29340F}">
      <dgm:prSet phldrT="[Text]"/>
      <dgm:spPr>
        <a:solidFill>
          <a:schemeClr val="bg2">
            <a:lumMod val="75000"/>
          </a:schemeClr>
        </a:solidFill>
        <a:ln>
          <a:solidFill>
            <a:schemeClr val="bg2">
              <a:lumMod val="75000"/>
            </a:schemeClr>
          </a:solidFill>
        </a:ln>
      </dgm:spPr>
      <dgm:t>
        <a:bodyPr/>
        <a:lstStyle/>
        <a:p>
          <a:pPr algn="ctr"/>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MB</a:t>
          </a:r>
        </a:p>
      </dgm:t>
    </dgm:pt>
    <dgm:pt modelId="{75ED5C37-12E1-4AA4-AEA8-23A0C161285A}" type="parTrans" cxnId="{868A8E3F-FC3C-420B-9647-72827565E741}">
      <dgm:prSet/>
      <dgm:spPr/>
      <dgm:t>
        <a:bodyPr/>
        <a:lstStyle/>
        <a:p>
          <a:endParaRPr lang="en-CA"/>
        </a:p>
      </dgm:t>
    </dgm:pt>
    <dgm:pt modelId="{EFBD58A6-5147-48F5-9273-5DDED799072E}" type="sibTrans" cxnId="{868A8E3F-FC3C-420B-9647-72827565E741}">
      <dgm:prSet/>
      <dgm:spPr/>
      <dgm:t>
        <a:bodyPr/>
        <a:lstStyle/>
        <a:p>
          <a:endParaRPr lang="en-CA"/>
        </a:p>
      </dgm:t>
    </dgm:pt>
    <dgm:pt modelId="{A214EF6D-5F3B-4DF5-8041-EED230AD99B7}">
      <dgm:prSet/>
      <dgm:spPr>
        <a:solidFill>
          <a:schemeClr val="bg2">
            <a:lumMod val="75000"/>
          </a:schemeClr>
        </a:solidFill>
        <a:ln>
          <a:solidFill>
            <a:schemeClr val="bg2">
              <a:lumMod val="75000"/>
              <a:alpha val="90000"/>
            </a:schemeClr>
          </a:solidFill>
        </a:ln>
      </dgm:spPr>
      <dgm:t>
        <a:bodyPr/>
        <a:lstStyle/>
        <a:p>
          <a:pPr algn="l"/>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Manitoba Dental Hygienists Association (MDHA)</a:t>
          </a:r>
        </a:p>
      </dgm:t>
    </dgm:pt>
    <dgm:pt modelId="{C21A5090-BD21-41BC-BDEB-1121B3F7A9F7}" type="parTrans" cxnId="{B46121F7-F637-4F7D-B4B2-81E313266138}">
      <dgm:prSet/>
      <dgm:spPr/>
      <dgm:t>
        <a:bodyPr/>
        <a:lstStyle/>
        <a:p>
          <a:endParaRPr lang="en-CA"/>
        </a:p>
      </dgm:t>
    </dgm:pt>
    <dgm:pt modelId="{B68E70E6-1847-4AB6-86E0-6D5B772A4139}" type="sibTrans" cxnId="{B46121F7-F637-4F7D-B4B2-81E313266138}">
      <dgm:prSet/>
      <dgm:spPr/>
      <dgm:t>
        <a:bodyPr/>
        <a:lstStyle/>
        <a:p>
          <a:endParaRPr lang="en-CA"/>
        </a:p>
      </dgm:t>
    </dgm:pt>
    <dgm:pt modelId="{A4584B20-8A01-44C7-AEF1-8DB4167F60D9}">
      <dgm:prSet phldrT="[Text]"/>
      <dgm:spPr>
        <a:solidFill>
          <a:schemeClr val="bg2">
            <a:lumMod val="75000"/>
          </a:schemeClr>
        </a:solidFill>
        <a:ln>
          <a:solidFill>
            <a:schemeClr val="bg2">
              <a:lumMod val="75000"/>
            </a:schemeClr>
          </a:solidFill>
        </a:ln>
      </dgm:spPr>
      <dgm:t>
        <a:bodyPr/>
        <a:lstStyle/>
        <a:p>
          <a:pPr algn="l"/>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Ontario Dental Hygienists Association (ODHA)</a:t>
          </a:r>
        </a:p>
      </dgm:t>
    </dgm:pt>
    <dgm:pt modelId="{322A1C91-B30F-4EA2-9DDC-E2C59655FE7B}" type="parTrans" cxnId="{C9E17B51-D1F8-4969-8B92-E3E377FB0400}">
      <dgm:prSet/>
      <dgm:spPr/>
      <dgm:t>
        <a:bodyPr/>
        <a:lstStyle/>
        <a:p>
          <a:endParaRPr lang="en-CA"/>
        </a:p>
      </dgm:t>
    </dgm:pt>
    <dgm:pt modelId="{2E9B79E5-C5D5-42C7-A3A7-7A5EBBDFFA54}" type="sibTrans" cxnId="{C9E17B51-D1F8-4969-8B92-E3E377FB0400}">
      <dgm:prSet/>
      <dgm:spPr/>
      <dgm:t>
        <a:bodyPr/>
        <a:lstStyle/>
        <a:p>
          <a:endParaRPr lang="en-CA"/>
        </a:p>
      </dgm:t>
    </dgm:pt>
    <dgm:pt modelId="{7D098F8C-8F03-4623-962E-ECEE6151EE27}" type="pres">
      <dgm:prSet presAssocID="{DE5CC2BD-9C52-45FA-9222-CC62EA0F0AD9}" presName="Name0" presStyleCnt="0">
        <dgm:presLayoutVars>
          <dgm:dir/>
          <dgm:animLvl val="lvl"/>
          <dgm:resizeHandles val="exact"/>
        </dgm:presLayoutVars>
      </dgm:prSet>
      <dgm:spPr/>
    </dgm:pt>
    <dgm:pt modelId="{7666677D-9176-4E8F-938A-8AFB60A92E25}" type="pres">
      <dgm:prSet presAssocID="{7BE442A2-57D8-4441-90AA-DF30E148DF10}" presName="composite" presStyleCnt="0"/>
      <dgm:spPr/>
    </dgm:pt>
    <dgm:pt modelId="{5651D9E2-73A2-4984-B4A1-1923A648FFD9}" type="pres">
      <dgm:prSet presAssocID="{7BE442A2-57D8-4441-90AA-DF30E148DF10}" presName="parTx" presStyleLbl="alignNode1" presStyleIdx="0" presStyleCnt="5">
        <dgm:presLayoutVars>
          <dgm:chMax val="0"/>
          <dgm:chPref val="0"/>
          <dgm:bulletEnabled val="1"/>
        </dgm:presLayoutVars>
      </dgm:prSet>
      <dgm:spPr/>
    </dgm:pt>
    <dgm:pt modelId="{6714B9EB-6082-43B2-B635-7925F28EA4CB}" type="pres">
      <dgm:prSet presAssocID="{7BE442A2-57D8-4441-90AA-DF30E148DF10}" presName="desTx" presStyleLbl="alignAccFollowNode1" presStyleIdx="0" presStyleCnt="5">
        <dgm:presLayoutVars>
          <dgm:bulletEnabled val="1"/>
        </dgm:presLayoutVars>
      </dgm:prSet>
      <dgm:spPr/>
    </dgm:pt>
    <dgm:pt modelId="{1C50081A-92D9-4C8B-BF2E-5CC49B960471}" type="pres">
      <dgm:prSet presAssocID="{D81F75A2-0874-48DB-A128-ADBE7E91C377}" presName="space" presStyleCnt="0"/>
      <dgm:spPr/>
    </dgm:pt>
    <dgm:pt modelId="{BE77EEE9-2A89-4DCE-982E-299EBE490C5B}" type="pres">
      <dgm:prSet presAssocID="{34302FCD-2EEC-476A-AEB6-CD80002654B7}" presName="composite" presStyleCnt="0"/>
      <dgm:spPr/>
    </dgm:pt>
    <dgm:pt modelId="{8299ADA9-B2C9-49BB-BE28-395D08FC4EAB}" type="pres">
      <dgm:prSet presAssocID="{34302FCD-2EEC-476A-AEB6-CD80002654B7}" presName="parTx" presStyleLbl="alignNode1" presStyleIdx="1" presStyleCnt="5">
        <dgm:presLayoutVars>
          <dgm:chMax val="0"/>
          <dgm:chPref val="0"/>
          <dgm:bulletEnabled val="1"/>
        </dgm:presLayoutVars>
      </dgm:prSet>
      <dgm:spPr/>
    </dgm:pt>
    <dgm:pt modelId="{61CC3076-AE9D-4C35-BEFF-D3B347116939}" type="pres">
      <dgm:prSet presAssocID="{34302FCD-2EEC-476A-AEB6-CD80002654B7}" presName="desTx" presStyleLbl="alignAccFollowNode1" presStyleIdx="1" presStyleCnt="5">
        <dgm:presLayoutVars>
          <dgm:bulletEnabled val="1"/>
        </dgm:presLayoutVars>
      </dgm:prSet>
      <dgm:spPr/>
    </dgm:pt>
    <dgm:pt modelId="{0CE5B18D-3B26-46C3-B4DB-50C8FEF262A9}" type="pres">
      <dgm:prSet presAssocID="{D4717042-3B62-4791-ABB0-4E61B37597EC}" presName="space" presStyleCnt="0"/>
      <dgm:spPr/>
    </dgm:pt>
    <dgm:pt modelId="{87ED5C9C-F5B3-49B9-A97F-76ABAEE95F1E}" type="pres">
      <dgm:prSet presAssocID="{62F492B9-E6D3-4EFC-8A58-ACC534D536C9}" presName="composite" presStyleCnt="0"/>
      <dgm:spPr/>
    </dgm:pt>
    <dgm:pt modelId="{BCF38EBC-47DF-4608-8B65-9B0E490BCD6D}" type="pres">
      <dgm:prSet presAssocID="{62F492B9-E6D3-4EFC-8A58-ACC534D536C9}" presName="parTx" presStyleLbl="alignNode1" presStyleIdx="2" presStyleCnt="5">
        <dgm:presLayoutVars>
          <dgm:chMax val="0"/>
          <dgm:chPref val="0"/>
          <dgm:bulletEnabled val="1"/>
        </dgm:presLayoutVars>
      </dgm:prSet>
      <dgm:spPr/>
    </dgm:pt>
    <dgm:pt modelId="{97E8F15F-58EC-4436-A3E0-870C6A5B5CA1}" type="pres">
      <dgm:prSet presAssocID="{62F492B9-E6D3-4EFC-8A58-ACC534D536C9}" presName="desTx" presStyleLbl="alignAccFollowNode1" presStyleIdx="2" presStyleCnt="5">
        <dgm:presLayoutVars>
          <dgm:bulletEnabled val="1"/>
        </dgm:presLayoutVars>
      </dgm:prSet>
      <dgm:spPr/>
    </dgm:pt>
    <dgm:pt modelId="{E960E8A2-AABA-4738-8699-73A1A91E6A63}" type="pres">
      <dgm:prSet presAssocID="{177FD8F6-308E-43EC-B00E-085CE6C39CB2}" presName="space" presStyleCnt="0"/>
      <dgm:spPr/>
    </dgm:pt>
    <dgm:pt modelId="{857DB0C5-3313-4731-811E-AF02DCB71A37}" type="pres">
      <dgm:prSet presAssocID="{68C6F643-C4D8-4924-A40E-7A6D9A29340F}" presName="composite" presStyleCnt="0"/>
      <dgm:spPr/>
    </dgm:pt>
    <dgm:pt modelId="{BA1063A0-F888-4AEA-8ADE-63F6ACF5A9CE}" type="pres">
      <dgm:prSet presAssocID="{68C6F643-C4D8-4924-A40E-7A6D9A29340F}" presName="parTx" presStyleLbl="alignNode1" presStyleIdx="3" presStyleCnt="5">
        <dgm:presLayoutVars>
          <dgm:chMax val="0"/>
          <dgm:chPref val="0"/>
          <dgm:bulletEnabled val="1"/>
        </dgm:presLayoutVars>
      </dgm:prSet>
      <dgm:spPr/>
    </dgm:pt>
    <dgm:pt modelId="{E6B8A2A2-401D-4E60-970D-13EB50D6E7E0}" type="pres">
      <dgm:prSet presAssocID="{68C6F643-C4D8-4924-A40E-7A6D9A29340F}" presName="desTx" presStyleLbl="alignAccFollowNode1" presStyleIdx="3" presStyleCnt="5">
        <dgm:presLayoutVars>
          <dgm:bulletEnabled val="1"/>
        </dgm:presLayoutVars>
      </dgm:prSet>
      <dgm:spPr/>
    </dgm:pt>
    <dgm:pt modelId="{DFF2F101-1D9F-41A1-96FA-21972175833F}" type="pres">
      <dgm:prSet presAssocID="{EFBD58A6-5147-48F5-9273-5DDED799072E}" presName="space" presStyleCnt="0"/>
      <dgm:spPr/>
    </dgm:pt>
    <dgm:pt modelId="{621D81F8-8B52-4612-B755-F2E6817259FE}" type="pres">
      <dgm:prSet presAssocID="{4FA78AB2-4174-410A-91CB-28723AD28C0C}" presName="composite" presStyleCnt="0"/>
      <dgm:spPr/>
    </dgm:pt>
    <dgm:pt modelId="{AB9E57A2-48E2-4719-AB73-FDCD121987F9}" type="pres">
      <dgm:prSet presAssocID="{4FA78AB2-4174-410A-91CB-28723AD28C0C}" presName="parTx" presStyleLbl="alignNode1" presStyleIdx="4" presStyleCnt="5">
        <dgm:presLayoutVars>
          <dgm:chMax val="0"/>
          <dgm:chPref val="0"/>
          <dgm:bulletEnabled val="1"/>
        </dgm:presLayoutVars>
      </dgm:prSet>
      <dgm:spPr/>
    </dgm:pt>
    <dgm:pt modelId="{83F4DD8A-662B-4DBD-B95D-A6805ABD0259}" type="pres">
      <dgm:prSet presAssocID="{4FA78AB2-4174-410A-91CB-28723AD28C0C}" presName="desTx" presStyleLbl="alignAccFollowNode1" presStyleIdx="4" presStyleCnt="5">
        <dgm:presLayoutVars>
          <dgm:bulletEnabled val="1"/>
        </dgm:presLayoutVars>
      </dgm:prSet>
      <dgm:spPr/>
    </dgm:pt>
  </dgm:ptLst>
  <dgm:cxnLst>
    <dgm:cxn modelId="{F9A2B307-2FAF-4022-9424-158C53B0BDEC}" type="presOf" srcId="{62F492B9-E6D3-4EFC-8A58-ACC534D536C9}" destId="{BCF38EBC-47DF-4608-8B65-9B0E490BCD6D}" srcOrd="0" destOrd="0" presId="urn:microsoft.com/office/officeart/2005/8/layout/hList1"/>
    <dgm:cxn modelId="{504FC70F-F65E-4314-AE3C-E770963266E9}" type="presOf" srcId="{4FA78AB2-4174-410A-91CB-28723AD28C0C}" destId="{AB9E57A2-48E2-4719-AB73-FDCD121987F9}" srcOrd="0" destOrd="0" presId="urn:microsoft.com/office/officeart/2005/8/layout/hList1"/>
    <dgm:cxn modelId="{2EAF4212-417C-476C-8FEB-F59B4BB63F78}" type="presOf" srcId="{7BE442A2-57D8-4441-90AA-DF30E148DF10}" destId="{5651D9E2-73A2-4984-B4A1-1923A648FFD9}" srcOrd="0" destOrd="0" presId="urn:microsoft.com/office/officeart/2005/8/layout/hList1"/>
    <dgm:cxn modelId="{C209872A-F35A-462E-9427-1445E79AD77D}" type="presOf" srcId="{A4584B20-8A01-44C7-AEF1-8DB4167F60D9}" destId="{83F4DD8A-662B-4DBD-B95D-A6805ABD0259}" srcOrd="0" destOrd="0" presId="urn:microsoft.com/office/officeart/2005/8/layout/hList1"/>
    <dgm:cxn modelId="{868A8E3F-FC3C-420B-9647-72827565E741}" srcId="{DE5CC2BD-9C52-45FA-9222-CC62EA0F0AD9}" destId="{68C6F643-C4D8-4924-A40E-7A6D9A29340F}" srcOrd="3" destOrd="0" parTransId="{75ED5C37-12E1-4AA4-AEA8-23A0C161285A}" sibTransId="{EFBD58A6-5147-48F5-9273-5DDED799072E}"/>
    <dgm:cxn modelId="{1AC66E62-5072-4BB3-919A-E612ED9D10DB}" type="presOf" srcId="{2081CB79-63E9-49D3-BE7F-87919D7AECC7}" destId="{6714B9EB-6082-43B2-B635-7925F28EA4CB}" srcOrd="0" destOrd="0" presId="urn:microsoft.com/office/officeart/2005/8/layout/hList1"/>
    <dgm:cxn modelId="{362D7146-ACE7-41B1-A5BC-79D4B938A948}" type="presOf" srcId="{DCD67CC6-FC09-4AFC-B3F5-9D6C24619769}" destId="{61CC3076-AE9D-4C35-BEFF-D3B347116939}" srcOrd="0" destOrd="0" presId="urn:microsoft.com/office/officeart/2005/8/layout/hList1"/>
    <dgm:cxn modelId="{C9E17B51-D1F8-4969-8B92-E3E377FB0400}" srcId="{4FA78AB2-4174-410A-91CB-28723AD28C0C}" destId="{A4584B20-8A01-44C7-AEF1-8DB4167F60D9}" srcOrd="0" destOrd="0" parTransId="{322A1C91-B30F-4EA2-9DDC-E2C59655FE7B}" sibTransId="{2E9B79E5-C5D5-42C7-A3A7-7A5EBBDFFA54}"/>
    <dgm:cxn modelId="{428B5373-6C06-49F1-9145-03A102BBBE50}" srcId="{DE5CC2BD-9C52-45FA-9222-CC62EA0F0AD9}" destId="{4FA78AB2-4174-410A-91CB-28723AD28C0C}" srcOrd="4" destOrd="0" parTransId="{E436A434-683B-4311-A0C3-83797A392C7D}" sibTransId="{664924B1-2B8B-463F-9A34-BC5875CB8E4A}"/>
    <dgm:cxn modelId="{F31E948A-3D8B-4F67-9997-AD992E2EB68A}" type="presOf" srcId="{DE5CC2BD-9C52-45FA-9222-CC62EA0F0AD9}" destId="{7D098F8C-8F03-4623-962E-ECEE6151EE27}" srcOrd="0" destOrd="0" presId="urn:microsoft.com/office/officeart/2005/8/layout/hList1"/>
    <dgm:cxn modelId="{963B4E8B-64AA-44F8-8FBD-940F76B4E277}" srcId="{7BE442A2-57D8-4441-90AA-DF30E148DF10}" destId="{2081CB79-63E9-49D3-BE7F-87919D7AECC7}" srcOrd="0" destOrd="0" parTransId="{DD72B41B-7315-46A3-8E9C-D2840978F321}" sibTransId="{B6CF1ECC-98CD-4943-898B-5E8FBF805E81}"/>
    <dgm:cxn modelId="{7572588D-3E7A-4230-B9B6-C99F2C47D303}" srcId="{DE5CC2BD-9C52-45FA-9222-CC62EA0F0AD9}" destId="{34302FCD-2EEC-476A-AEB6-CD80002654B7}" srcOrd="1" destOrd="0" parTransId="{8C51E922-18A1-452C-89B0-F1AAC3F313E3}" sibTransId="{D4717042-3B62-4791-ABB0-4E61B37597EC}"/>
    <dgm:cxn modelId="{7A78139A-83D3-48F6-935D-1AD51BF7F659}" srcId="{DE5CC2BD-9C52-45FA-9222-CC62EA0F0AD9}" destId="{62F492B9-E6D3-4EFC-8A58-ACC534D536C9}" srcOrd="2" destOrd="0" parTransId="{C21CF462-1069-434C-970F-480F64B1DBEB}" sibTransId="{177FD8F6-308E-43EC-B00E-085CE6C39CB2}"/>
    <dgm:cxn modelId="{A441789C-175D-47C2-8E8D-4F45DFF4178E}" srcId="{34302FCD-2EEC-476A-AEB6-CD80002654B7}" destId="{DCD67CC6-FC09-4AFC-B3F5-9D6C24619769}" srcOrd="0" destOrd="0" parTransId="{F6A4206A-8C9F-4D09-A710-A838F4815889}" sibTransId="{5CDEA242-4369-41FA-B50E-7BFC3F021E12}"/>
    <dgm:cxn modelId="{461E6CA4-8BA2-4ED3-A382-F6545A5CEB01}" srcId="{DE5CC2BD-9C52-45FA-9222-CC62EA0F0AD9}" destId="{7BE442A2-57D8-4441-90AA-DF30E148DF10}" srcOrd="0" destOrd="0" parTransId="{51114BC3-247D-460B-AFF7-77AE05348E1C}" sibTransId="{D81F75A2-0874-48DB-A128-ADBE7E91C377}"/>
    <dgm:cxn modelId="{15FD52CF-F803-4BA2-ADEE-7C8B8F3696BC}" type="presOf" srcId="{A214EF6D-5F3B-4DF5-8041-EED230AD99B7}" destId="{E6B8A2A2-401D-4E60-970D-13EB50D6E7E0}" srcOrd="0" destOrd="0" presId="urn:microsoft.com/office/officeart/2005/8/layout/hList1"/>
    <dgm:cxn modelId="{00AE7ED1-9AB1-42D5-8D4A-E58026DCB6CC}" srcId="{62F492B9-E6D3-4EFC-8A58-ACC534D536C9}" destId="{F936808C-0C63-4318-8341-774FA949B02C}" srcOrd="0" destOrd="0" parTransId="{B2024551-4285-4E49-B857-4008B7BFC99C}" sibTransId="{34C5EF14-C727-47B1-9C6D-0CEE2E20E5E6}"/>
    <dgm:cxn modelId="{D0581CDC-E582-40BD-B391-0FA81383D06A}" type="presOf" srcId="{F936808C-0C63-4318-8341-774FA949B02C}" destId="{97E8F15F-58EC-4436-A3E0-870C6A5B5CA1}" srcOrd="0" destOrd="0" presId="urn:microsoft.com/office/officeart/2005/8/layout/hList1"/>
    <dgm:cxn modelId="{5B40D9E3-7652-49AE-B64C-6288A4FBB3B4}" type="presOf" srcId="{34302FCD-2EEC-476A-AEB6-CD80002654B7}" destId="{8299ADA9-B2C9-49BB-BE28-395D08FC4EAB}" srcOrd="0" destOrd="0" presId="urn:microsoft.com/office/officeart/2005/8/layout/hList1"/>
    <dgm:cxn modelId="{B36B18EE-3594-4DFD-91BC-DA48B99B94C6}" type="presOf" srcId="{68C6F643-C4D8-4924-A40E-7A6D9A29340F}" destId="{BA1063A0-F888-4AEA-8ADE-63F6ACF5A9CE}" srcOrd="0" destOrd="0" presId="urn:microsoft.com/office/officeart/2005/8/layout/hList1"/>
    <dgm:cxn modelId="{B46121F7-F637-4F7D-B4B2-81E313266138}" srcId="{68C6F643-C4D8-4924-A40E-7A6D9A29340F}" destId="{A214EF6D-5F3B-4DF5-8041-EED230AD99B7}" srcOrd="0" destOrd="0" parTransId="{C21A5090-BD21-41BC-BDEB-1121B3F7A9F7}" sibTransId="{B68E70E6-1847-4AB6-86E0-6D5B772A4139}"/>
    <dgm:cxn modelId="{A8A5B635-1627-46C9-BAE1-BD3E85D979B4}" type="presParOf" srcId="{7D098F8C-8F03-4623-962E-ECEE6151EE27}" destId="{7666677D-9176-4E8F-938A-8AFB60A92E25}" srcOrd="0" destOrd="0" presId="urn:microsoft.com/office/officeart/2005/8/layout/hList1"/>
    <dgm:cxn modelId="{0367AB25-6257-447B-B2CA-2B53AC07F53D}" type="presParOf" srcId="{7666677D-9176-4E8F-938A-8AFB60A92E25}" destId="{5651D9E2-73A2-4984-B4A1-1923A648FFD9}" srcOrd="0" destOrd="0" presId="urn:microsoft.com/office/officeart/2005/8/layout/hList1"/>
    <dgm:cxn modelId="{817F3686-176F-47AA-9331-4B097390E2E7}" type="presParOf" srcId="{7666677D-9176-4E8F-938A-8AFB60A92E25}" destId="{6714B9EB-6082-43B2-B635-7925F28EA4CB}" srcOrd="1" destOrd="0" presId="urn:microsoft.com/office/officeart/2005/8/layout/hList1"/>
    <dgm:cxn modelId="{FB3DA127-23DB-4C82-A90E-BF9825F2546B}" type="presParOf" srcId="{7D098F8C-8F03-4623-962E-ECEE6151EE27}" destId="{1C50081A-92D9-4C8B-BF2E-5CC49B960471}" srcOrd="1" destOrd="0" presId="urn:microsoft.com/office/officeart/2005/8/layout/hList1"/>
    <dgm:cxn modelId="{5ECA8D9E-8CC3-4876-8503-B1E99DE86C0C}" type="presParOf" srcId="{7D098F8C-8F03-4623-962E-ECEE6151EE27}" destId="{BE77EEE9-2A89-4DCE-982E-299EBE490C5B}" srcOrd="2" destOrd="0" presId="urn:microsoft.com/office/officeart/2005/8/layout/hList1"/>
    <dgm:cxn modelId="{E745B9C4-A1CC-44C0-89E2-5FC099F0B073}" type="presParOf" srcId="{BE77EEE9-2A89-4DCE-982E-299EBE490C5B}" destId="{8299ADA9-B2C9-49BB-BE28-395D08FC4EAB}" srcOrd="0" destOrd="0" presId="urn:microsoft.com/office/officeart/2005/8/layout/hList1"/>
    <dgm:cxn modelId="{553BFB33-37A1-46A6-AE4C-292E0A5028AD}" type="presParOf" srcId="{BE77EEE9-2A89-4DCE-982E-299EBE490C5B}" destId="{61CC3076-AE9D-4C35-BEFF-D3B347116939}" srcOrd="1" destOrd="0" presId="urn:microsoft.com/office/officeart/2005/8/layout/hList1"/>
    <dgm:cxn modelId="{934929BB-909F-43EE-A788-751785C842D7}" type="presParOf" srcId="{7D098F8C-8F03-4623-962E-ECEE6151EE27}" destId="{0CE5B18D-3B26-46C3-B4DB-50C8FEF262A9}" srcOrd="3" destOrd="0" presId="urn:microsoft.com/office/officeart/2005/8/layout/hList1"/>
    <dgm:cxn modelId="{CEA5BE9F-1DFD-47FD-84DC-E5AA2DC86D83}" type="presParOf" srcId="{7D098F8C-8F03-4623-962E-ECEE6151EE27}" destId="{87ED5C9C-F5B3-49B9-A97F-76ABAEE95F1E}" srcOrd="4" destOrd="0" presId="urn:microsoft.com/office/officeart/2005/8/layout/hList1"/>
    <dgm:cxn modelId="{20F696E6-EA77-4F93-AD61-478E34C3A9D9}" type="presParOf" srcId="{87ED5C9C-F5B3-49B9-A97F-76ABAEE95F1E}" destId="{BCF38EBC-47DF-4608-8B65-9B0E490BCD6D}" srcOrd="0" destOrd="0" presId="urn:microsoft.com/office/officeart/2005/8/layout/hList1"/>
    <dgm:cxn modelId="{444FBE9E-25EF-4C34-94EB-E6F7AE1B6940}" type="presParOf" srcId="{87ED5C9C-F5B3-49B9-A97F-76ABAEE95F1E}" destId="{97E8F15F-58EC-4436-A3E0-870C6A5B5CA1}" srcOrd="1" destOrd="0" presId="urn:microsoft.com/office/officeart/2005/8/layout/hList1"/>
    <dgm:cxn modelId="{0F8D0251-4A5D-45AA-92FD-DABFE09F5339}" type="presParOf" srcId="{7D098F8C-8F03-4623-962E-ECEE6151EE27}" destId="{E960E8A2-AABA-4738-8699-73A1A91E6A63}" srcOrd="5" destOrd="0" presId="urn:microsoft.com/office/officeart/2005/8/layout/hList1"/>
    <dgm:cxn modelId="{8C267940-A45C-486A-BFC2-4C5C0FF3BE0E}" type="presParOf" srcId="{7D098F8C-8F03-4623-962E-ECEE6151EE27}" destId="{857DB0C5-3313-4731-811E-AF02DCB71A37}" srcOrd="6" destOrd="0" presId="urn:microsoft.com/office/officeart/2005/8/layout/hList1"/>
    <dgm:cxn modelId="{78DC49FC-C13D-41CC-B67D-4D42205A5BA9}" type="presParOf" srcId="{857DB0C5-3313-4731-811E-AF02DCB71A37}" destId="{BA1063A0-F888-4AEA-8ADE-63F6ACF5A9CE}" srcOrd="0" destOrd="0" presId="urn:microsoft.com/office/officeart/2005/8/layout/hList1"/>
    <dgm:cxn modelId="{DFAFD052-E571-43BC-A529-BECEA1E9F2EB}" type="presParOf" srcId="{857DB0C5-3313-4731-811E-AF02DCB71A37}" destId="{E6B8A2A2-401D-4E60-970D-13EB50D6E7E0}" srcOrd="1" destOrd="0" presId="urn:microsoft.com/office/officeart/2005/8/layout/hList1"/>
    <dgm:cxn modelId="{460AAA9C-9F17-40C8-98F4-BC27EB608208}" type="presParOf" srcId="{7D098F8C-8F03-4623-962E-ECEE6151EE27}" destId="{DFF2F101-1D9F-41A1-96FA-21972175833F}" srcOrd="7" destOrd="0" presId="urn:microsoft.com/office/officeart/2005/8/layout/hList1"/>
    <dgm:cxn modelId="{6A01E2C3-16A5-4A2C-8907-41467B1A178F}" type="presParOf" srcId="{7D098F8C-8F03-4623-962E-ECEE6151EE27}" destId="{621D81F8-8B52-4612-B755-F2E6817259FE}" srcOrd="8" destOrd="0" presId="urn:microsoft.com/office/officeart/2005/8/layout/hList1"/>
    <dgm:cxn modelId="{8D3A94B1-0A7A-4519-A2B2-33EDEF2D2715}" type="presParOf" srcId="{621D81F8-8B52-4612-B755-F2E6817259FE}" destId="{AB9E57A2-48E2-4719-AB73-FDCD121987F9}" srcOrd="0" destOrd="0" presId="urn:microsoft.com/office/officeart/2005/8/layout/hList1"/>
    <dgm:cxn modelId="{A7AA90E5-E5A8-4419-BEC5-1EFF0EA166CF}" type="presParOf" srcId="{621D81F8-8B52-4612-B755-F2E6817259FE}" destId="{83F4DD8A-662B-4DBD-B95D-A6805ABD02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CC2BD-9C52-45FA-9222-CC62EA0F0A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FE942FB1-2B71-41FA-BABB-9E557235E1E9}">
      <dgm:prSet phldrT="[Text]"/>
      <dgm:spPr>
        <a:solidFill>
          <a:schemeClr val="bg2">
            <a:lumMod val="75000"/>
          </a:schemeClr>
        </a:solidFill>
        <a:ln>
          <a:solidFill>
            <a:schemeClr val="bg2">
              <a:lumMod val="75000"/>
            </a:schemeClr>
          </a:solidFill>
        </a:ln>
      </dgm:spPr>
      <dgm:t>
        <a:bodyPr/>
        <a:lstStyle/>
        <a:p>
          <a:pPr algn="ctr"/>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NL</a:t>
          </a:r>
        </a:p>
      </dgm:t>
    </dgm:pt>
    <dgm:pt modelId="{382E5E0B-1BFB-419A-98EE-6C06052746EA}" type="parTrans" cxnId="{7E0B58D3-8112-4A55-8CBF-1BD6A64D4FF1}">
      <dgm:prSet/>
      <dgm:spPr/>
      <dgm:t>
        <a:bodyPr/>
        <a:lstStyle/>
        <a:p>
          <a:endParaRPr lang="en-CA"/>
        </a:p>
      </dgm:t>
    </dgm:pt>
    <dgm:pt modelId="{B8B48ECD-10EE-4587-A57D-F814AE1DA372}" type="sibTrans" cxnId="{7E0B58D3-8112-4A55-8CBF-1BD6A64D4FF1}">
      <dgm:prSet/>
      <dgm:spPr/>
      <dgm:t>
        <a:bodyPr/>
        <a:lstStyle/>
        <a:p>
          <a:endParaRPr lang="en-CA"/>
        </a:p>
      </dgm:t>
    </dgm:pt>
    <dgm:pt modelId="{1B1378C9-13F1-4708-83C4-870CE737C854}">
      <dgm:prSet phldrT="[Text]"/>
      <dgm:spPr>
        <a:solidFill>
          <a:schemeClr val="bg2">
            <a:lumMod val="75000"/>
          </a:schemeClr>
        </a:solidFill>
        <a:ln>
          <a:solidFill>
            <a:schemeClr val="bg2">
              <a:lumMod val="75000"/>
            </a:schemeClr>
          </a:solidFill>
        </a:ln>
      </dgm:spPr>
      <dgm:t>
        <a:bodyPr/>
        <a:lstStyle/>
        <a:p>
          <a:pPr algn="ctr"/>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NB</a:t>
          </a:r>
        </a:p>
      </dgm:t>
    </dgm:pt>
    <dgm:pt modelId="{C8678141-172B-48C7-A4C2-AD0F2DFF0937}" type="parTrans" cxnId="{FF818D29-C2A6-4C95-94E5-93A16E8A6D97}">
      <dgm:prSet/>
      <dgm:spPr/>
      <dgm:t>
        <a:bodyPr/>
        <a:lstStyle/>
        <a:p>
          <a:endParaRPr lang="en-CA"/>
        </a:p>
      </dgm:t>
    </dgm:pt>
    <dgm:pt modelId="{61757E2C-E81B-40BA-9235-9B589ECF3283}" type="sibTrans" cxnId="{FF818D29-C2A6-4C95-94E5-93A16E8A6D97}">
      <dgm:prSet/>
      <dgm:spPr/>
      <dgm:t>
        <a:bodyPr/>
        <a:lstStyle/>
        <a:p>
          <a:endParaRPr lang="en-CA"/>
        </a:p>
      </dgm:t>
    </dgm:pt>
    <dgm:pt modelId="{E217B15D-0043-4827-A248-81F56261D54B}">
      <dgm:prSet phldrT="[Text]"/>
      <dgm:spPr>
        <a:solidFill>
          <a:schemeClr val="bg2">
            <a:lumMod val="75000"/>
          </a:schemeClr>
        </a:solidFill>
        <a:ln>
          <a:solidFill>
            <a:schemeClr val="bg2">
              <a:lumMod val="75000"/>
            </a:schemeClr>
          </a:solidFill>
        </a:ln>
      </dgm:spPr>
      <dgm:t>
        <a:bodyPr/>
        <a:lstStyle/>
        <a:p>
          <a:pPr algn="l"/>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New Brunswick Dental Hygienists Association (</a:t>
          </a:r>
          <a:r>
            <a:rPr lang="en-CA" b="0" cap="none" spc="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NBDHA</a:t>
          </a: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dgm:t>
    </dgm:pt>
    <dgm:pt modelId="{9990E5B3-435C-4426-A42C-0131678FB0FA}" type="parTrans" cxnId="{ACCDD215-AF1E-410B-9793-773CA17914F0}">
      <dgm:prSet/>
      <dgm:spPr/>
      <dgm:t>
        <a:bodyPr/>
        <a:lstStyle/>
        <a:p>
          <a:endParaRPr lang="en-CA"/>
        </a:p>
      </dgm:t>
    </dgm:pt>
    <dgm:pt modelId="{BC5AA394-7955-42B5-8D5D-073D94A701F7}" type="sibTrans" cxnId="{ACCDD215-AF1E-410B-9793-773CA17914F0}">
      <dgm:prSet/>
      <dgm:spPr/>
      <dgm:t>
        <a:bodyPr/>
        <a:lstStyle/>
        <a:p>
          <a:endParaRPr lang="en-CA"/>
        </a:p>
      </dgm:t>
    </dgm:pt>
    <dgm:pt modelId="{3272E349-BCE3-49B3-A47E-BD938E44765B}">
      <dgm:prSet phldrT="[Text]"/>
      <dgm:spPr>
        <a:solidFill>
          <a:schemeClr val="bg2">
            <a:lumMod val="75000"/>
          </a:schemeClr>
        </a:solidFill>
        <a:ln>
          <a:solidFill>
            <a:schemeClr val="bg2">
              <a:lumMod val="75000"/>
            </a:schemeClr>
          </a:solidFill>
        </a:ln>
      </dgm:spPr>
      <dgm:t>
        <a:bodyPr/>
        <a:lstStyle/>
        <a:p>
          <a:pPr algn="l"/>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Newfoundland and Labrador Dental Hygienists Association (</a:t>
          </a:r>
          <a:r>
            <a:rPr lang="en-CA" b="0" cap="none" spc="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NLDHA</a:t>
          </a: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dgm:t>
    </dgm:pt>
    <dgm:pt modelId="{9997BCAE-83AD-4C80-9510-C814798BFCC8}" type="parTrans" cxnId="{BED2AC25-A83C-4B8E-94A1-00378A603546}">
      <dgm:prSet/>
      <dgm:spPr/>
      <dgm:t>
        <a:bodyPr/>
        <a:lstStyle/>
        <a:p>
          <a:endParaRPr lang="en-CA"/>
        </a:p>
      </dgm:t>
    </dgm:pt>
    <dgm:pt modelId="{A2C7C1E0-C658-4DD3-BE26-4A5FF9F2A3FE}" type="sibTrans" cxnId="{BED2AC25-A83C-4B8E-94A1-00378A603546}">
      <dgm:prSet/>
      <dgm:spPr/>
      <dgm:t>
        <a:bodyPr/>
        <a:lstStyle/>
        <a:p>
          <a:endParaRPr lang="en-CA"/>
        </a:p>
      </dgm:t>
    </dgm:pt>
    <dgm:pt modelId="{F6060EF2-D336-429A-9A34-3C3B4B3CC7E8}">
      <dgm:prSet phldrT="[Text]"/>
      <dgm:spPr>
        <a:solidFill>
          <a:schemeClr val="bg2">
            <a:lumMod val="75000"/>
          </a:schemeClr>
        </a:solidFill>
        <a:ln>
          <a:solidFill>
            <a:schemeClr val="bg2">
              <a:lumMod val="75000"/>
            </a:schemeClr>
          </a:solidFill>
        </a:ln>
      </dgm:spPr>
      <dgm:t>
        <a:bodyPr/>
        <a:lstStyle/>
        <a:p>
          <a:pPr algn="ctr"/>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NS</a:t>
          </a:r>
        </a:p>
      </dgm:t>
    </dgm:pt>
    <dgm:pt modelId="{08DCF88B-8452-4673-9328-8B6FF18B2C15}" type="parTrans" cxnId="{E955AA0B-88A2-4D44-9C54-5D4890D05B24}">
      <dgm:prSet/>
      <dgm:spPr/>
      <dgm:t>
        <a:bodyPr/>
        <a:lstStyle/>
        <a:p>
          <a:endParaRPr lang="en-CA"/>
        </a:p>
      </dgm:t>
    </dgm:pt>
    <dgm:pt modelId="{91263CDA-FA3B-4C1F-81D2-3039D9347558}" type="sibTrans" cxnId="{E955AA0B-88A2-4D44-9C54-5D4890D05B24}">
      <dgm:prSet/>
      <dgm:spPr/>
      <dgm:t>
        <a:bodyPr/>
        <a:lstStyle/>
        <a:p>
          <a:endParaRPr lang="en-CA"/>
        </a:p>
      </dgm:t>
    </dgm:pt>
    <dgm:pt modelId="{2A6D785B-655C-415C-8BC7-76EB23F36114}">
      <dgm:prSet phldrT="[Text]"/>
      <dgm:spPr>
        <a:solidFill>
          <a:schemeClr val="bg2">
            <a:lumMod val="75000"/>
          </a:schemeClr>
        </a:solidFill>
        <a:ln>
          <a:solidFill>
            <a:schemeClr val="bg2">
              <a:lumMod val="75000"/>
            </a:schemeClr>
          </a:solidFill>
        </a:ln>
      </dgm:spPr>
      <dgm:t>
        <a:bodyPr/>
        <a:lstStyle/>
        <a:p>
          <a:pPr algn="l"/>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College of Dental Hygienists of Nova Scotia (CDHNS)</a:t>
          </a:r>
        </a:p>
      </dgm:t>
    </dgm:pt>
    <dgm:pt modelId="{3C95EE03-76F7-4DF9-8486-05AA1A2C4797}" type="parTrans" cxnId="{CB891492-C1FD-4CA4-B1DD-539E54BA969C}">
      <dgm:prSet/>
      <dgm:spPr/>
      <dgm:t>
        <a:bodyPr/>
        <a:lstStyle/>
        <a:p>
          <a:endParaRPr lang="en-CA"/>
        </a:p>
      </dgm:t>
    </dgm:pt>
    <dgm:pt modelId="{2E9B52EF-4D22-477E-B5C5-1979C11EB0C2}" type="sibTrans" cxnId="{CB891492-C1FD-4CA4-B1DD-539E54BA969C}">
      <dgm:prSet/>
      <dgm:spPr/>
      <dgm:t>
        <a:bodyPr/>
        <a:lstStyle/>
        <a:p>
          <a:endParaRPr lang="en-CA"/>
        </a:p>
      </dgm:t>
    </dgm:pt>
    <dgm:pt modelId="{FFB4C9DD-A8B8-4124-A923-BA356D5F4A26}">
      <dgm:prSet phldrT="[Text]"/>
      <dgm:spPr>
        <a:solidFill>
          <a:schemeClr val="bg2">
            <a:lumMod val="75000"/>
          </a:schemeClr>
        </a:solidFill>
        <a:ln>
          <a:solidFill>
            <a:schemeClr val="bg2">
              <a:lumMod val="75000"/>
            </a:schemeClr>
          </a:solidFill>
        </a:ln>
      </dgm:spPr>
      <dgm:t>
        <a:bodyPr/>
        <a:lstStyle/>
        <a:p>
          <a:pPr algn="ctr"/>
          <a:r>
            <a:rPr lang="en-CA" b="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PEI</a:t>
          </a:r>
        </a:p>
      </dgm:t>
    </dgm:pt>
    <dgm:pt modelId="{21735389-C436-4B69-B2E2-BC657AB232AD}" type="parTrans" cxnId="{E0B778A7-1494-4550-9F13-4C6D1898FCF0}">
      <dgm:prSet/>
      <dgm:spPr/>
      <dgm:t>
        <a:bodyPr/>
        <a:lstStyle/>
        <a:p>
          <a:endParaRPr lang="en-CA"/>
        </a:p>
      </dgm:t>
    </dgm:pt>
    <dgm:pt modelId="{2C46C59C-D2CB-42B0-BF68-8F78878108C7}" type="sibTrans" cxnId="{E0B778A7-1494-4550-9F13-4C6D1898FCF0}">
      <dgm:prSet/>
      <dgm:spPr/>
      <dgm:t>
        <a:bodyPr/>
        <a:lstStyle/>
        <a:p>
          <a:endParaRPr lang="en-CA"/>
        </a:p>
      </dgm:t>
    </dgm:pt>
    <dgm:pt modelId="{CCA56505-A4BF-40E3-AF58-C5CADCF8F55A}">
      <dgm:prSet phldrT="[Text]"/>
      <dgm:spPr>
        <a:solidFill>
          <a:schemeClr val="bg2">
            <a:lumMod val="75000"/>
          </a:schemeClr>
        </a:solidFill>
        <a:ln>
          <a:solidFill>
            <a:schemeClr val="bg2">
              <a:lumMod val="75000"/>
            </a:schemeClr>
          </a:solidFill>
        </a:ln>
      </dgm:spPr>
      <dgm:t>
        <a:bodyPr/>
        <a:lstStyle/>
        <a:p>
          <a:pPr algn="l"/>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Prince Edward Island Dental Hygienists Association (</a:t>
          </a:r>
          <a:r>
            <a:rPr lang="en-CA" b="0" cap="none" spc="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PEIDHA</a:t>
          </a: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dgm:t>
    </dgm:pt>
    <dgm:pt modelId="{20784CE3-7DBF-4E58-A2AD-1127C80FAF30}" type="parTrans" cxnId="{64BC1A2F-3D8B-4865-9995-03C1E8EF4946}">
      <dgm:prSet/>
      <dgm:spPr/>
      <dgm:t>
        <a:bodyPr/>
        <a:lstStyle/>
        <a:p>
          <a:endParaRPr lang="en-CA"/>
        </a:p>
      </dgm:t>
    </dgm:pt>
    <dgm:pt modelId="{4BD5564E-F87A-4BB6-BA10-47FCDC76A83B}" type="sibTrans" cxnId="{64BC1A2F-3D8B-4865-9995-03C1E8EF4946}">
      <dgm:prSet/>
      <dgm:spPr/>
      <dgm:t>
        <a:bodyPr/>
        <a:lstStyle/>
        <a:p>
          <a:endParaRPr lang="en-CA"/>
        </a:p>
      </dgm:t>
    </dgm:pt>
    <dgm:pt modelId="{7D098F8C-8F03-4623-962E-ECEE6151EE27}" type="pres">
      <dgm:prSet presAssocID="{DE5CC2BD-9C52-45FA-9222-CC62EA0F0AD9}" presName="Name0" presStyleCnt="0">
        <dgm:presLayoutVars>
          <dgm:dir/>
          <dgm:animLvl val="lvl"/>
          <dgm:resizeHandles val="exact"/>
        </dgm:presLayoutVars>
      </dgm:prSet>
      <dgm:spPr/>
    </dgm:pt>
    <dgm:pt modelId="{A798AEF3-2A7C-4C7A-9EA9-58B570AEDF58}" type="pres">
      <dgm:prSet presAssocID="{1B1378C9-13F1-4708-83C4-870CE737C854}" presName="composite" presStyleCnt="0"/>
      <dgm:spPr/>
    </dgm:pt>
    <dgm:pt modelId="{CD06537E-C7C4-4272-87E5-7713C38BE7EA}" type="pres">
      <dgm:prSet presAssocID="{1B1378C9-13F1-4708-83C4-870CE737C854}" presName="parTx" presStyleLbl="alignNode1" presStyleIdx="0" presStyleCnt="4">
        <dgm:presLayoutVars>
          <dgm:chMax val="0"/>
          <dgm:chPref val="0"/>
          <dgm:bulletEnabled val="1"/>
        </dgm:presLayoutVars>
      </dgm:prSet>
      <dgm:spPr/>
    </dgm:pt>
    <dgm:pt modelId="{EABA2D2F-632B-486B-8B14-EFCA20ECF2B5}" type="pres">
      <dgm:prSet presAssocID="{1B1378C9-13F1-4708-83C4-870CE737C854}" presName="desTx" presStyleLbl="alignAccFollowNode1" presStyleIdx="0" presStyleCnt="4">
        <dgm:presLayoutVars>
          <dgm:bulletEnabled val="1"/>
        </dgm:presLayoutVars>
      </dgm:prSet>
      <dgm:spPr/>
    </dgm:pt>
    <dgm:pt modelId="{85106C79-2EAF-464E-B72A-5EB27DF4AC79}" type="pres">
      <dgm:prSet presAssocID="{61757E2C-E81B-40BA-9235-9B589ECF3283}" presName="space" presStyleCnt="0"/>
      <dgm:spPr/>
    </dgm:pt>
    <dgm:pt modelId="{5BB4FCB0-FC1D-409B-A7A8-8D70C6C942D1}" type="pres">
      <dgm:prSet presAssocID="{F6060EF2-D336-429A-9A34-3C3B4B3CC7E8}" presName="composite" presStyleCnt="0"/>
      <dgm:spPr/>
    </dgm:pt>
    <dgm:pt modelId="{E08359FC-740D-4E85-8E9B-831512C52D92}" type="pres">
      <dgm:prSet presAssocID="{F6060EF2-D336-429A-9A34-3C3B4B3CC7E8}" presName="parTx" presStyleLbl="alignNode1" presStyleIdx="1" presStyleCnt="4">
        <dgm:presLayoutVars>
          <dgm:chMax val="0"/>
          <dgm:chPref val="0"/>
          <dgm:bulletEnabled val="1"/>
        </dgm:presLayoutVars>
      </dgm:prSet>
      <dgm:spPr/>
    </dgm:pt>
    <dgm:pt modelId="{9133C486-A64B-4C7A-99E9-6AB3910BB433}" type="pres">
      <dgm:prSet presAssocID="{F6060EF2-D336-429A-9A34-3C3B4B3CC7E8}" presName="desTx" presStyleLbl="alignAccFollowNode1" presStyleIdx="1" presStyleCnt="4" custScaleY="100937">
        <dgm:presLayoutVars>
          <dgm:bulletEnabled val="1"/>
        </dgm:presLayoutVars>
      </dgm:prSet>
      <dgm:spPr/>
    </dgm:pt>
    <dgm:pt modelId="{B521ABC0-BBF7-44D0-8ECB-F16DFB7F1505}" type="pres">
      <dgm:prSet presAssocID="{91263CDA-FA3B-4C1F-81D2-3039D9347558}" presName="space" presStyleCnt="0"/>
      <dgm:spPr/>
    </dgm:pt>
    <dgm:pt modelId="{CE135AE7-8E8E-4F99-9751-8746BD0B9A78}" type="pres">
      <dgm:prSet presAssocID="{FFB4C9DD-A8B8-4124-A923-BA356D5F4A26}" presName="composite" presStyleCnt="0"/>
      <dgm:spPr/>
    </dgm:pt>
    <dgm:pt modelId="{6C860E1D-E659-4EDD-82AE-777C6FAD5A84}" type="pres">
      <dgm:prSet presAssocID="{FFB4C9DD-A8B8-4124-A923-BA356D5F4A26}" presName="parTx" presStyleLbl="alignNode1" presStyleIdx="2" presStyleCnt="4">
        <dgm:presLayoutVars>
          <dgm:chMax val="0"/>
          <dgm:chPref val="0"/>
          <dgm:bulletEnabled val="1"/>
        </dgm:presLayoutVars>
      </dgm:prSet>
      <dgm:spPr/>
    </dgm:pt>
    <dgm:pt modelId="{4F9478F1-87CE-4943-BC19-76F6AD943770}" type="pres">
      <dgm:prSet presAssocID="{FFB4C9DD-A8B8-4124-A923-BA356D5F4A26}" presName="desTx" presStyleLbl="alignAccFollowNode1" presStyleIdx="2" presStyleCnt="4">
        <dgm:presLayoutVars>
          <dgm:bulletEnabled val="1"/>
        </dgm:presLayoutVars>
      </dgm:prSet>
      <dgm:spPr/>
    </dgm:pt>
    <dgm:pt modelId="{DA8AF536-571D-4FDB-96F8-3F0039778543}" type="pres">
      <dgm:prSet presAssocID="{2C46C59C-D2CB-42B0-BF68-8F78878108C7}" presName="space" presStyleCnt="0"/>
      <dgm:spPr/>
    </dgm:pt>
    <dgm:pt modelId="{237B7119-7624-47B8-9749-1E829E04792C}" type="pres">
      <dgm:prSet presAssocID="{FE942FB1-2B71-41FA-BABB-9E557235E1E9}" presName="composite" presStyleCnt="0"/>
      <dgm:spPr/>
    </dgm:pt>
    <dgm:pt modelId="{F873C9B1-3FD6-4913-88C3-3F89C62D8FA0}" type="pres">
      <dgm:prSet presAssocID="{FE942FB1-2B71-41FA-BABB-9E557235E1E9}" presName="parTx" presStyleLbl="alignNode1" presStyleIdx="3" presStyleCnt="4">
        <dgm:presLayoutVars>
          <dgm:chMax val="0"/>
          <dgm:chPref val="0"/>
          <dgm:bulletEnabled val="1"/>
        </dgm:presLayoutVars>
      </dgm:prSet>
      <dgm:spPr/>
    </dgm:pt>
    <dgm:pt modelId="{8DB2ECFF-6513-495A-B5CC-521954EB1ED4}" type="pres">
      <dgm:prSet presAssocID="{FE942FB1-2B71-41FA-BABB-9E557235E1E9}" presName="desTx" presStyleLbl="alignAccFollowNode1" presStyleIdx="3" presStyleCnt="4">
        <dgm:presLayoutVars>
          <dgm:bulletEnabled val="1"/>
        </dgm:presLayoutVars>
      </dgm:prSet>
      <dgm:spPr/>
    </dgm:pt>
  </dgm:ptLst>
  <dgm:cxnLst>
    <dgm:cxn modelId="{8C221D06-74F4-468E-9598-A8A8E0142758}" type="presOf" srcId="{FFB4C9DD-A8B8-4124-A923-BA356D5F4A26}" destId="{6C860E1D-E659-4EDD-82AE-777C6FAD5A84}" srcOrd="0" destOrd="0" presId="urn:microsoft.com/office/officeart/2005/8/layout/hList1"/>
    <dgm:cxn modelId="{E955AA0B-88A2-4D44-9C54-5D4890D05B24}" srcId="{DE5CC2BD-9C52-45FA-9222-CC62EA0F0AD9}" destId="{F6060EF2-D336-429A-9A34-3C3B4B3CC7E8}" srcOrd="1" destOrd="0" parTransId="{08DCF88B-8452-4673-9328-8B6FF18B2C15}" sibTransId="{91263CDA-FA3B-4C1F-81D2-3039D9347558}"/>
    <dgm:cxn modelId="{73B1CA0B-A976-46D3-B605-F3E12B20B411}" type="presOf" srcId="{FE942FB1-2B71-41FA-BABB-9E557235E1E9}" destId="{F873C9B1-3FD6-4913-88C3-3F89C62D8FA0}" srcOrd="0" destOrd="0" presId="urn:microsoft.com/office/officeart/2005/8/layout/hList1"/>
    <dgm:cxn modelId="{ACCDD215-AF1E-410B-9793-773CA17914F0}" srcId="{1B1378C9-13F1-4708-83C4-870CE737C854}" destId="{E217B15D-0043-4827-A248-81F56261D54B}" srcOrd="0" destOrd="0" parTransId="{9990E5B3-435C-4426-A42C-0131678FB0FA}" sibTransId="{BC5AA394-7955-42B5-8D5D-073D94A701F7}"/>
    <dgm:cxn modelId="{BED2AC25-A83C-4B8E-94A1-00378A603546}" srcId="{FE942FB1-2B71-41FA-BABB-9E557235E1E9}" destId="{3272E349-BCE3-49B3-A47E-BD938E44765B}" srcOrd="0" destOrd="0" parTransId="{9997BCAE-83AD-4C80-9510-C814798BFCC8}" sibTransId="{A2C7C1E0-C658-4DD3-BE26-4A5FF9F2A3FE}"/>
    <dgm:cxn modelId="{FF818D29-C2A6-4C95-94E5-93A16E8A6D97}" srcId="{DE5CC2BD-9C52-45FA-9222-CC62EA0F0AD9}" destId="{1B1378C9-13F1-4708-83C4-870CE737C854}" srcOrd="0" destOrd="0" parTransId="{C8678141-172B-48C7-A4C2-AD0F2DFF0937}" sibTransId="{61757E2C-E81B-40BA-9235-9B589ECF3283}"/>
    <dgm:cxn modelId="{64BC1A2F-3D8B-4865-9995-03C1E8EF4946}" srcId="{FFB4C9DD-A8B8-4124-A923-BA356D5F4A26}" destId="{CCA56505-A4BF-40E3-AF58-C5CADCF8F55A}" srcOrd="0" destOrd="0" parTransId="{20784CE3-7DBF-4E58-A2AD-1127C80FAF30}" sibTransId="{4BD5564E-F87A-4BB6-BA10-47FCDC76A83B}"/>
    <dgm:cxn modelId="{EDB03132-8EF4-47C2-A75C-2CD1591DBEC0}" type="presOf" srcId="{DE5CC2BD-9C52-45FA-9222-CC62EA0F0AD9}" destId="{7D098F8C-8F03-4623-962E-ECEE6151EE27}" srcOrd="0" destOrd="0" presId="urn:microsoft.com/office/officeart/2005/8/layout/hList1"/>
    <dgm:cxn modelId="{86236F6A-E8E7-4D18-B5B1-3BF11D475CA5}" type="presOf" srcId="{2A6D785B-655C-415C-8BC7-76EB23F36114}" destId="{9133C486-A64B-4C7A-99E9-6AB3910BB433}" srcOrd="0" destOrd="0" presId="urn:microsoft.com/office/officeart/2005/8/layout/hList1"/>
    <dgm:cxn modelId="{EFF61C79-FDCD-4F93-8783-62762F25B547}" type="presOf" srcId="{3272E349-BCE3-49B3-A47E-BD938E44765B}" destId="{8DB2ECFF-6513-495A-B5CC-521954EB1ED4}" srcOrd="0" destOrd="0" presId="urn:microsoft.com/office/officeart/2005/8/layout/hList1"/>
    <dgm:cxn modelId="{BB047E90-4439-40CD-B1A1-9595BF2895B5}" type="presOf" srcId="{F6060EF2-D336-429A-9A34-3C3B4B3CC7E8}" destId="{E08359FC-740D-4E85-8E9B-831512C52D92}" srcOrd="0" destOrd="0" presId="urn:microsoft.com/office/officeart/2005/8/layout/hList1"/>
    <dgm:cxn modelId="{CB891492-C1FD-4CA4-B1DD-539E54BA969C}" srcId="{F6060EF2-D336-429A-9A34-3C3B4B3CC7E8}" destId="{2A6D785B-655C-415C-8BC7-76EB23F36114}" srcOrd="0" destOrd="0" parTransId="{3C95EE03-76F7-4DF9-8486-05AA1A2C4797}" sibTransId="{2E9B52EF-4D22-477E-B5C5-1979C11EB0C2}"/>
    <dgm:cxn modelId="{117509A5-845C-43AF-B0C6-DDDEA2D45490}" type="presOf" srcId="{E217B15D-0043-4827-A248-81F56261D54B}" destId="{EABA2D2F-632B-486B-8B14-EFCA20ECF2B5}" srcOrd="0" destOrd="0" presId="urn:microsoft.com/office/officeart/2005/8/layout/hList1"/>
    <dgm:cxn modelId="{E0B778A7-1494-4550-9F13-4C6D1898FCF0}" srcId="{DE5CC2BD-9C52-45FA-9222-CC62EA0F0AD9}" destId="{FFB4C9DD-A8B8-4124-A923-BA356D5F4A26}" srcOrd="2" destOrd="0" parTransId="{21735389-C436-4B69-B2E2-BC657AB232AD}" sibTransId="{2C46C59C-D2CB-42B0-BF68-8F78878108C7}"/>
    <dgm:cxn modelId="{7E0B58D3-8112-4A55-8CBF-1BD6A64D4FF1}" srcId="{DE5CC2BD-9C52-45FA-9222-CC62EA0F0AD9}" destId="{FE942FB1-2B71-41FA-BABB-9E557235E1E9}" srcOrd="3" destOrd="0" parTransId="{382E5E0B-1BFB-419A-98EE-6C06052746EA}" sibTransId="{B8B48ECD-10EE-4587-A57D-F814AE1DA372}"/>
    <dgm:cxn modelId="{52CFA0E4-B97B-419E-B712-DE783D6A41F2}" type="presOf" srcId="{CCA56505-A4BF-40E3-AF58-C5CADCF8F55A}" destId="{4F9478F1-87CE-4943-BC19-76F6AD943770}" srcOrd="0" destOrd="0" presId="urn:microsoft.com/office/officeart/2005/8/layout/hList1"/>
    <dgm:cxn modelId="{70F99AF3-8966-4402-9732-618CF3828804}" type="presOf" srcId="{1B1378C9-13F1-4708-83C4-870CE737C854}" destId="{CD06537E-C7C4-4272-87E5-7713C38BE7EA}" srcOrd="0" destOrd="0" presId="urn:microsoft.com/office/officeart/2005/8/layout/hList1"/>
    <dgm:cxn modelId="{8487671D-B4FC-41DC-B1A7-394D91A84BC2}" type="presParOf" srcId="{7D098F8C-8F03-4623-962E-ECEE6151EE27}" destId="{A798AEF3-2A7C-4C7A-9EA9-58B570AEDF58}" srcOrd="0" destOrd="0" presId="urn:microsoft.com/office/officeart/2005/8/layout/hList1"/>
    <dgm:cxn modelId="{0754D846-0821-4D8B-90ED-0F34E8EE3351}" type="presParOf" srcId="{A798AEF3-2A7C-4C7A-9EA9-58B570AEDF58}" destId="{CD06537E-C7C4-4272-87E5-7713C38BE7EA}" srcOrd="0" destOrd="0" presId="urn:microsoft.com/office/officeart/2005/8/layout/hList1"/>
    <dgm:cxn modelId="{A4D57CDE-3113-4C59-AE53-4C13BBF1031B}" type="presParOf" srcId="{A798AEF3-2A7C-4C7A-9EA9-58B570AEDF58}" destId="{EABA2D2F-632B-486B-8B14-EFCA20ECF2B5}" srcOrd="1" destOrd="0" presId="urn:microsoft.com/office/officeart/2005/8/layout/hList1"/>
    <dgm:cxn modelId="{FD1A7EF2-9D55-4F7F-96C0-2D3D47B9424F}" type="presParOf" srcId="{7D098F8C-8F03-4623-962E-ECEE6151EE27}" destId="{85106C79-2EAF-464E-B72A-5EB27DF4AC79}" srcOrd="1" destOrd="0" presId="urn:microsoft.com/office/officeart/2005/8/layout/hList1"/>
    <dgm:cxn modelId="{78B74BE8-CB95-4A9E-961A-BE251B76B989}" type="presParOf" srcId="{7D098F8C-8F03-4623-962E-ECEE6151EE27}" destId="{5BB4FCB0-FC1D-409B-A7A8-8D70C6C942D1}" srcOrd="2" destOrd="0" presId="urn:microsoft.com/office/officeart/2005/8/layout/hList1"/>
    <dgm:cxn modelId="{7C57EE67-55F8-4D14-B76C-1BA30702474A}" type="presParOf" srcId="{5BB4FCB0-FC1D-409B-A7A8-8D70C6C942D1}" destId="{E08359FC-740D-4E85-8E9B-831512C52D92}" srcOrd="0" destOrd="0" presId="urn:microsoft.com/office/officeart/2005/8/layout/hList1"/>
    <dgm:cxn modelId="{F0A6C304-897C-4FF8-893C-84C6E861F21D}" type="presParOf" srcId="{5BB4FCB0-FC1D-409B-A7A8-8D70C6C942D1}" destId="{9133C486-A64B-4C7A-99E9-6AB3910BB433}" srcOrd="1" destOrd="0" presId="urn:microsoft.com/office/officeart/2005/8/layout/hList1"/>
    <dgm:cxn modelId="{05380371-3E5F-4D02-8F4E-0F43FB0CD2B5}" type="presParOf" srcId="{7D098F8C-8F03-4623-962E-ECEE6151EE27}" destId="{B521ABC0-BBF7-44D0-8ECB-F16DFB7F1505}" srcOrd="3" destOrd="0" presId="urn:microsoft.com/office/officeart/2005/8/layout/hList1"/>
    <dgm:cxn modelId="{C58F6A01-175F-4DB7-9D72-767FB3EB764A}" type="presParOf" srcId="{7D098F8C-8F03-4623-962E-ECEE6151EE27}" destId="{CE135AE7-8E8E-4F99-9751-8746BD0B9A78}" srcOrd="4" destOrd="0" presId="urn:microsoft.com/office/officeart/2005/8/layout/hList1"/>
    <dgm:cxn modelId="{E0D99347-DDC6-4C51-AC06-6260726AF30D}" type="presParOf" srcId="{CE135AE7-8E8E-4F99-9751-8746BD0B9A78}" destId="{6C860E1D-E659-4EDD-82AE-777C6FAD5A84}" srcOrd="0" destOrd="0" presId="urn:microsoft.com/office/officeart/2005/8/layout/hList1"/>
    <dgm:cxn modelId="{181796A3-4754-436E-A984-ABD317E95977}" type="presParOf" srcId="{CE135AE7-8E8E-4F99-9751-8746BD0B9A78}" destId="{4F9478F1-87CE-4943-BC19-76F6AD943770}" srcOrd="1" destOrd="0" presId="urn:microsoft.com/office/officeart/2005/8/layout/hList1"/>
    <dgm:cxn modelId="{9610A2DC-744D-48B3-82D8-F801DD950F16}" type="presParOf" srcId="{7D098F8C-8F03-4623-962E-ECEE6151EE27}" destId="{DA8AF536-571D-4FDB-96F8-3F0039778543}" srcOrd="5" destOrd="0" presId="urn:microsoft.com/office/officeart/2005/8/layout/hList1"/>
    <dgm:cxn modelId="{B8B63355-C1DD-4608-89A8-06539B571BB6}" type="presParOf" srcId="{7D098F8C-8F03-4623-962E-ECEE6151EE27}" destId="{237B7119-7624-47B8-9749-1E829E04792C}" srcOrd="6" destOrd="0" presId="urn:microsoft.com/office/officeart/2005/8/layout/hList1"/>
    <dgm:cxn modelId="{05F2539E-FD9F-4EC5-84E8-8D98D9DA2810}" type="presParOf" srcId="{237B7119-7624-47B8-9749-1E829E04792C}" destId="{F873C9B1-3FD6-4913-88C3-3F89C62D8FA0}" srcOrd="0" destOrd="0" presId="urn:microsoft.com/office/officeart/2005/8/layout/hList1"/>
    <dgm:cxn modelId="{8E980713-4CAE-4AF9-9728-BC5784E35EB8}" type="presParOf" srcId="{237B7119-7624-47B8-9749-1E829E04792C}" destId="{8DB2ECFF-6513-495A-B5CC-521954EB1ED4}"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525BF4-E950-492B-9935-F75CF66B89F8}" type="doc">
      <dgm:prSet loTypeId="urn:microsoft.com/office/officeart/2005/8/layout/hProcess9" loCatId="process" qsTypeId="urn:microsoft.com/office/officeart/2005/8/quickstyle/simple1" qsCatId="simple" csTypeId="urn:microsoft.com/office/officeart/2005/8/colors/colorful2" csCatId="colorful" phldr="1"/>
      <dgm:spPr/>
    </dgm:pt>
    <dgm:pt modelId="{0849F7FC-737B-4624-9537-33D7DF704F2D}">
      <dgm:prSet phldrT="[Text]"/>
      <dgm:spPr>
        <a:solidFill>
          <a:schemeClr val="accent6">
            <a:lumMod val="40000"/>
            <a:lumOff val="60000"/>
          </a:schemeClr>
        </a:solidFill>
      </dgm:spPr>
      <dgm:t>
        <a:bodyPr/>
        <a:lstStyle/>
        <a:p>
          <a:r>
            <a:rPr lang="en-US" dirty="0">
              <a:solidFill>
                <a:srgbClr val="FFFFFF"/>
              </a:solidFill>
              <a:latin typeface="Arial" panose="020B0604020202020204" pitchFamily="34" charset="0"/>
              <a:cs typeface="Arial" panose="020B0604020202020204" pitchFamily="34" charset="0"/>
            </a:rPr>
            <a:t>2013 8%</a:t>
          </a:r>
        </a:p>
      </dgm:t>
    </dgm:pt>
    <dgm:pt modelId="{A451AD32-F93D-4952-830C-7337B1654E6B}" type="parTrans" cxnId="{842DB77D-5A34-4DC9-92AA-2A45B686F602}">
      <dgm:prSet/>
      <dgm:spPr/>
      <dgm:t>
        <a:bodyPr/>
        <a:lstStyle/>
        <a:p>
          <a:endParaRPr lang="en-US"/>
        </a:p>
      </dgm:t>
    </dgm:pt>
    <dgm:pt modelId="{488B52BF-281C-4B86-823A-BA5137E19CD5}" type="sibTrans" cxnId="{842DB77D-5A34-4DC9-92AA-2A45B686F602}">
      <dgm:prSet/>
      <dgm:spPr/>
      <dgm:t>
        <a:bodyPr/>
        <a:lstStyle/>
        <a:p>
          <a:endParaRPr lang="en-US"/>
        </a:p>
      </dgm:t>
    </dgm:pt>
    <dgm:pt modelId="{9894ED62-427C-4A48-979E-7D0F37BBB064}">
      <dgm:prSet phldrT="[Text]" custT="1"/>
      <dgm:spPr>
        <a:solidFill>
          <a:schemeClr val="accent5">
            <a:lumMod val="50000"/>
          </a:schemeClr>
        </a:solidFill>
        <a:ln w="25400" cap="flat" cmpd="sng" algn="ctr">
          <a:solidFill>
            <a:srgbClr val="5F7BAE">
              <a:hueOff val="0"/>
              <a:satOff val="0"/>
              <a:lumOff val="0"/>
              <a:alphaOff val="0"/>
            </a:srgbClr>
          </a:solidFill>
          <a:prstDash val="solid"/>
        </a:ln>
        <a:effectLst/>
      </dgm:spPr>
      <dgm:t>
        <a:bodyPr spcFirstLastPara="0" vert="horz" wrap="square" lIns="205740" tIns="205740" rIns="205740" bIns="205740" numCol="1" spcCol="1270" anchor="ctr" anchorCtr="0"/>
        <a:lstStyle/>
        <a:p>
          <a:r>
            <a:rPr lang="en-US" sz="4300" kern="1200" dirty="0">
              <a:solidFill>
                <a:srgbClr val="FFFFFF"/>
              </a:solidFill>
              <a:latin typeface="Arial" panose="020B0604020202020204" pitchFamily="34" charset="0"/>
              <a:ea typeface="ヒラギノ明朝 ProN W3"/>
              <a:cs typeface="Arial" panose="020B0604020202020204" pitchFamily="34" charset="0"/>
            </a:rPr>
            <a:t>2015 22%</a:t>
          </a:r>
        </a:p>
      </dgm:t>
    </dgm:pt>
    <dgm:pt modelId="{4C139F9C-DEC8-4167-9194-7A3B0A274F41}" type="parTrans" cxnId="{8E735E6E-E7F3-4802-9CEC-1D50F5567528}">
      <dgm:prSet/>
      <dgm:spPr/>
      <dgm:t>
        <a:bodyPr/>
        <a:lstStyle/>
        <a:p>
          <a:endParaRPr lang="en-US"/>
        </a:p>
      </dgm:t>
    </dgm:pt>
    <dgm:pt modelId="{0691BC10-0EBE-4831-AFF1-ED1D606B07E4}" type="sibTrans" cxnId="{8E735E6E-E7F3-4802-9CEC-1D50F5567528}">
      <dgm:prSet/>
      <dgm:spPr/>
      <dgm:t>
        <a:bodyPr/>
        <a:lstStyle/>
        <a:p>
          <a:endParaRPr lang="en-US"/>
        </a:p>
      </dgm:t>
    </dgm:pt>
    <dgm:pt modelId="{E477D53F-F0CC-4762-BE99-0CDE928404B7}">
      <dgm:prSet phldrT="[Text]"/>
      <dgm:spPr>
        <a:solidFill>
          <a:schemeClr val="bg1">
            <a:lumMod val="75000"/>
          </a:schemeClr>
        </a:solidFill>
      </dgm:spPr>
      <dgm:t>
        <a:bodyPr/>
        <a:lstStyle/>
        <a:p>
          <a:r>
            <a:rPr lang="en-US" dirty="0">
              <a:solidFill>
                <a:srgbClr val="FFFFFF"/>
              </a:solidFill>
              <a:latin typeface="Arial" panose="020B0604020202020204" pitchFamily="34" charset="0"/>
              <a:cs typeface="Arial" panose="020B0604020202020204" pitchFamily="34" charset="0"/>
            </a:rPr>
            <a:t>2017 30%</a:t>
          </a:r>
        </a:p>
      </dgm:t>
    </dgm:pt>
    <dgm:pt modelId="{6B8386BF-D067-407C-8449-6EBBCB800938}" type="parTrans" cxnId="{64C33064-170F-42C9-88CB-4435AE6ED15D}">
      <dgm:prSet/>
      <dgm:spPr/>
      <dgm:t>
        <a:bodyPr/>
        <a:lstStyle/>
        <a:p>
          <a:endParaRPr lang="en-US"/>
        </a:p>
      </dgm:t>
    </dgm:pt>
    <dgm:pt modelId="{784EC375-4970-4B25-8FCD-BEE8CE9BDCC7}" type="sibTrans" cxnId="{64C33064-170F-42C9-88CB-4435AE6ED15D}">
      <dgm:prSet/>
      <dgm:spPr/>
      <dgm:t>
        <a:bodyPr/>
        <a:lstStyle/>
        <a:p>
          <a:endParaRPr lang="en-US"/>
        </a:p>
      </dgm:t>
    </dgm:pt>
    <dgm:pt modelId="{6BC05FBC-80CB-48BB-8ACD-EADB33B8C7E8}" type="pres">
      <dgm:prSet presAssocID="{A9525BF4-E950-492B-9935-F75CF66B89F8}" presName="CompostProcess" presStyleCnt="0">
        <dgm:presLayoutVars>
          <dgm:dir/>
          <dgm:resizeHandles val="exact"/>
        </dgm:presLayoutVars>
      </dgm:prSet>
      <dgm:spPr/>
    </dgm:pt>
    <dgm:pt modelId="{C6AACFCE-4092-439F-907E-33FC2B6295E2}" type="pres">
      <dgm:prSet presAssocID="{A9525BF4-E950-492B-9935-F75CF66B89F8}" presName="arrow" presStyleLbl="bgShp" presStyleIdx="0" presStyleCnt="1" custLinFactNeighborY="-1246"/>
      <dgm:spPr>
        <a:solidFill>
          <a:schemeClr val="accent3">
            <a:lumMod val="60000"/>
            <a:lumOff val="40000"/>
          </a:schemeClr>
        </a:solidFill>
      </dgm:spPr>
    </dgm:pt>
    <dgm:pt modelId="{509D071B-9506-4F3D-989A-06007169E203}" type="pres">
      <dgm:prSet presAssocID="{A9525BF4-E950-492B-9935-F75CF66B89F8}" presName="linearProcess" presStyleCnt="0"/>
      <dgm:spPr/>
    </dgm:pt>
    <dgm:pt modelId="{B2C2B432-133A-424F-AD62-22D575506AC5}" type="pres">
      <dgm:prSet presAssocID="{0849F7FC-737B-4624-9537-33D7DF704F2D}" presName="textNode" presStyleLbl="node1" presStyleIdx="0" presStyleCnt="3">
        <dgm:presLayoutVars>
          <dgm:bulletEnabled val="1"/>
        </dgm:presLayoutVars>
      </dgm:prSet>
      <dgm:spPr/>
    </dgm:pt>
    <dgm:pt modelId="{3A2A1A6A-48C1-4648-BB60-4A25B8EEEA23}" type="pres">
      <dgm:prSet presAssocID="{488B52BF-281C-4B86-823A-BA5137E19CD5}" presName="sibTrans" presStyleCnt="0"/>
      <dgm:spPr/>
    </dgm:pt>
    <dgm:pt modelId="{71065B68-B31A-4CCA-8DE6-D3D9961B64C1}" type="pres">
      <dgm:prSet presAssocID="{9894ED62-427C-4A48-979E-7D0F37BBB064}" presName="textNode" presStyleLbl="node1" presStyleIdx="1" presStyleCnt="3">
        <dgm:presLayoutVars>
          <dgm:bulletEnabled val="1"/>
        </dgm:presLayoutVars>
      </dgm:prSet>
      <dgm:spPr>
        <a:xfrm>
          <a:off x="2962857" y="1733973"/>
          <a:ext cx="2744152" cy="2311964"/>
        </a:xfrm>
        <a:prstGeom prst="roundRect">
          <a:avLst/>
        </a:prstGeom>
      </dgm:spPr>
    </dgm:pt>
    <dgm:pt modelId="{9E872370-F512-480A-AF6B-54538E825307}" type="pres">
      <dgm:prSet presAssocID="{0691BC10-0EBE-4831-AFF1-ED1D606B07E4}" presName="sibTrans" presStyleCnt="0"/>
      <dgm:spPr/>
    </dgm:pt>
    <dgm:pt modelId="{722AA278-993F-4782-BDB3-B400D7BCFB5F}" type="pres">
      <dgm:prSet presAssocID="{E477D53F-F0CC-4762-BE99-0CDE928404B7}" presName="textNode" presStyleLbl="node1" presStyleIdx="2" presStyleCnt="3">
        <dgm:presLayoutVars>
          <dgm:bulletEnabled val="1"/>
        </dgm:presLayoutVars>
      </dgm:prSet>
      <dgm:spPr/>
    </dgm:pt>
  </dgm:ptLst>
  <dgm:cxnLst>
    <dgm:cxn modelId="{E8064E1B-DC41-4538-A892-701D18280948}" type="presOf" srcId="{9894ED62-427C-4A48-979E-7D0F37BBB064}" destId="{71065B68-B31A-4CCA-8DE6-D3D9961B64C1}" srcOrd="0" destOrd="0" presId="urn:microsoft.com/office/officeart/2005/8/layout/hProcess9"/>
    <dgm:cxn modelId="{8DE25726-8ED8-4FE1-A495-431E81D55A83}" type="presOf" srcId="{0849F7FC-737B-4624-9537-33D7DF704F2D}" destId="{B2C2B432-133A-424F-AD62-22D575506AC5}" srcOrd="0" destOrd="0" presId="urn:microsoft.com/office/officeart/2005/8/layout/hProcess9"/>
    <dgm:cxn modelId="{64C33064-170F-42C9-88CB-4435AE6ED15D}" srcId="{A9525BF4-E950-492B-9935-F75CF66B89F8}" destId="{E477D53F-F0CC-4762-BE99-0CDE928404B7}" srcOrd="2" destOrd="0" parTransId="{6B8386BF-D067-407C-8449-6EBBCB800938}" sibTransId="{784EC375-4970-4B25-8FCD-BEE8CE9BDCC7}"/>
    <dgm:cxn modelId="{8E735E6E-E7F3-4802-9CEC-1D50F5567528}" srcId="{A9525BF4-E950-492B-9935-F75CF66B89F8}" destId="{9894ED62-427C-4A48-979E-7D0F37BBB064}" srcOrd="1" destOrd="0" parTransId="{4C139F9C-DEC8-4167-9194-7A3B0A274F41}" sibTransId="{0691BC10-0EBE-4831-AFF1-ED1D606B07E4}"/>
    <dgm:cxn modelId="{842DB77D-5A34-4DC9-92AA-2A45B686F602}" srcId="{A9525BF4-E950-492B-9935-F75CF66B89F8}" destId="{0849F7FC-737B-4624-9537-33D7DF704F2D}" srcOrd="0" destOrd="0" parTransId="{A451AD32-F93D-4952-830C-7337B1654E6B}" sibTransId="{488B52BF-281C-4B86-823A-BA5137E19CD5}"/>
    <dgm:cxn modelId="{EF4D09AF-DF5F-4D9B-9F3E-80F92A0F8221}" type="presOf" srcId="{A9525BF4-E950-492B-9935-F75CF66B89F8}" destId="{6BC05FBC-80CB-48BB-8ACD-EADB33B8C7E8}" srcOrd="0" destOrd="0" presId="urn:microsoft.com/office/officeart/2005/8/layout/hProcess9"/>
    <dgm:cxn modelId="{74A8DEF2-3E0D-45E0-9219-270AC7EE36C2}" type="presOf" srcId="{E477D53F-F0CC-4762-BE99-0CDE928404B7}" destId="{722AA278-993F-4782-BDB3-B400D7BCFB5F}" srcOrd="0" destOrd="0" presId="urn:microsoft.com/office/officeart/2005/8/layout/hProcess9"/>
    <dgm:cxn modelId="{0186C1EB-97DC-4001-A0CB-9F22A0EDEFD4}" type="presParOf" srcId="{6BC05FBC-80CB-48BB-8ACD-EADB33B8C7E8}" destId="{C6AACFCE-4092-439F-907E-33FC2B6295E2}" srcOrd="0" destOrd="0" presId="urn:microsoft.com/office/officeart/2005/8/layout/hProcess9"/>
    <dgm:cxn modelId="{344843A7-90CA-44DD-AB91-3419DAAA1813}" type="presParOf" srcId="{6BC05FBC-80CB-48BB-8ACD-EADB33B8C7E8}" destId="{509D071B-9506-4F3D-989A-06007169E203}" srcOrd="1" destOrd="0" presId="urn:microsoft.com/office/officeart/2005/8/layout/hProcess9"/>
    <dgm:cxn modelId="{EAA9A9BE-5963-46AA-A9E5-D567F527786E}" type="presParOf" srcId="{509D071B-9506-4F3D-989A-06007169E203}" destId="{B2C2B432-133A-424F-AD62-22D575506AC5}" srcOrd="0" destOrd="0" presId="urn:microsoft.com/office/officeart/2005/8/layout/hProcess9"/>
    <dgm:cxn modelId="{8B74AB8B-EE28-4B3E-B618-6FAC3D837250}" type="presParOf" srcId="{509D071B-9506-4F3D-989A-06007169E203}" destId="{3A2A1A6A-48C1-4648-BB60-4A25B8EEEA23}" srcOrd="1" destOrd="0" presId="urn:microsoft.com/office/officeart/2005/8/layout/hProcess9"/>
    <dgm:cxn modelId="{1F3BFC11-5A3C-4157-9EF1-F75B458BC57F}" type="presParOf" srcId="{509D071B-9506-4F3D-989A-06007169E203}" destId="{71065B68-B31A-4CCA-8DE6-D3D9961B64C1}" srcOrd="2" destOrd="0" presId="urn:microsoft.com/office/officeart/2005/8/layout/hProcess9"/>
    <dgm:cxn modelId="{981CF04B-3906-4F5E-994C-9AE23B611D1F}" type="presParOf" srcId="{509D071B-9506-4F3D-989A-06007169E203}" destId="{9E872370-F512-480A-AF6B-54538E825307}" srcOrd="3" destOrd="0" presId="urn:microsoft.com/office/officeart/2005/8/layout/hProcess9"/>
    <dgm:cxn modelId="{59C1BFCD-C5D2-4114-8D39-9C19EB915D25}" type="presParOf" srcId="{509D071B-9506-4F3D-989A-06007169E203}" destId="{722AA278-993F-4782-BDB3-B400D7BCFB5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1D9E2-73A2-4984-B4A1-1923A648FFD9}">
      <dsp:nvSpPr>
        <dsp:cNvPr id="0" name=""/>
        <dsp:cNvSpPr/>
      </dsp:nvSpPr>
      <dsp:spPr>
        <a:xfrm>
          <a:off x="5409" y="243921"/>
          <a:ext cx="2073621"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BC</a:t>
          </a:r>
        </a:p>
      </dsp:txBody>
      <dsp:txXfrm>
        <a:off x="5409" y="243921"/>
        <a:ext cx="2073621" cy="547200"/>
      </dsp:txXfrm>
    </dsp:sp>
    <dsp:sp modelId="{6714B9EB-6082-43B2-B635-7925F28EA4CB}">
      <dsp:nvSpPr>
        <dsp:cNvPr id="0" name=""/>
        <dsp:cNvSpPr/>
      </dsp:nvSpPr>
      <dsp:spPr>
        <a:xfrm>
          <a:off x="5409" y="791121"/>
          <a:ext cx="2073621" cy="1773269"/>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British Columbia Dental Hygienists Association (</a:t>
          </a:r>
          <a:r>
            <a:rPr lang="en-CA" sz="1900" b="0" kern="1200" cap="none" spc="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BCDHA</a:t>
          </a: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dsp:txBody>
      <dsp:txXfrm>
        <a:off x="5409" y="791121"/>
        <a:ext cx="2073621" cy="1773269"/>
      </dsp:txXfrm>
    </dsp:sp>
    <dsp:sp modelId="{8299ADA9-B2C9-49BB-BE28-395D08FC4EAB}">
      <dsp:nvSpPr>
        <dsp:cNvPr id="0" name=""/>
        <dsp:cNvSpPr/>
      </dsp:nvSpPr>
      <dsp:spPr>
        <a:xfrm>
          <a:off x="2369338" y="243921"/>
          <a:ext cx="2073621"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AB</a:t>
          </a:r>
        </a:p>
      </dsp:txBody>
      <dsp:txXfrm>
        <a:off x="2369338" y="243921"/>
        <a:ext cx="2073621" cy="547200"/>
      </dsp:txXfrm>
    </dsp:sp>
    <dsp:sp modelId="{61CC3076-AE9D-4C35-BEFF-D3B347116939}">
      <dsp:nvSpPr>
        <dsp:cNvPr id="0" name=""/>
        <dsp:cNvSpPr/>
      </dsp:nvSpPr>
      <dsp:spPr>
        <a:xfrm>
          <a:off x="2369338" y="791121"/>
          <a:ext cx="2073621" cy="1773269"/>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College of Registered Dental Hygienists of Alberta (CRDHA)</a:t>
          </a:r>
        </a:p>
      </dsp:txBody>
      <dsp:txXfrm>
        <a:off x="2369338" y="791121"/>
        <a:ext cx="2073621" cy="1773269"/>
      </dsp:txXfrm>
    </dsp:sp>
    <dsp:sp modelId="{BCF38EBC-47DF-4608-8B65-9B0E490BCD6D}">
      <dsp:nvSpPr>
        <dsp:cNvPr id="0" name=""/>
        <dsp:cNvSpPr/>
      </dsp:nvSpPr>
      <dsp:spPr>
        <a:xfrm>
          <a:off x="4733267" y="243921"/>
          <a:ext cx="2073621"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SK</a:t>
          </a:r>
        </a:p>
      </dsp:txBody>
      <dsp:txXfrm>
        <a:off x="4733267" y="243921"/>
        <a:ext cx="2073621" cy="547200"/>
      </dsp:txXfrm>
    </dsp:sp>
    <dsp:sp modelId="{97E8F15F-58EC-4436-A3E0-870C6A5B5CA1}">
      <dsp:nvSpPr>
        <dsp:cNvPr id="0" name=""/>
        <dsp:cNvSpPr/>
      </dsp:nvSpPr>
      <dsp:spPr>
        <a:xfrm>
          <a:off x="4733267" y="791121"/>
          <a:ext cx="2073621" cy="1773269"/>
        </a:xfrm>
        <a:prstGeom prst="rect">
          <a:avLst/>
        </a:prstGeom>
        <a:solidFill>
          <a:schemeClr val="bg2">
            <a:lumMod val="75000"/>
          </a:schemeClr>
        </a:solidFill>
        <a:ln w="25400" cap="flat" cmpd="sng" algn="ctr">
          <a:solidFill>
            <a:schemeClr val="bg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Saskatchewan Dental Hygienists Association (SDHA)</a:t>
          </a:r>
          <a:endParaRPr lang="en-CA" sz="1900" kern="1200">
            <a:latin typeface="Arial" panose="020B0604020202020204" pitchFamily="34" charset="0"/>
            <a:cs typeface="Arial" panose="020B0604020202020204" pitchFamily="34" charset="0"/>
          </a:endParaRPr>
        </a:p>
      </dsp:txBody>
      <dsp:txXfrm>
        <a:off x="4733267" y="791121"/>
        <a:ext cx="2073621" cy="1773269"/>
      </dsp:txXfrm>
    </dsp:sp>
    <dsp:sp modelId="{BA1063A0-F888-4AEA-8ADE-63F6ACF5A9CE}">
      <dsp:nvSpPr>
        <dsp:cNvPr id="0" name=""/>
        <dsp:cNvSpPr/>
      </dsp:nvSpPr>
      <dsp:spPr>
        <a:xfrm>
          <a:off x="7097196" y="243921"/>
          <a:ext cx="2073621"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MB</a:t>
          </a:r>
        </a:p>
      </dsp:txBody>
      <dsp:txXfrm>
        <a:off x="7097196" y="243921"/>
        <a:ext cx="2073621" cy="547200"/>
      </dsp:txXfrm>
    </dsp:sp>
    <dsp:sp modelId="{E6B8A2A2-401D-4E60-970D-13EB50D6E7E0}">
      <dsp:nvSpPr>
        <dsp:cNvPr id="0" name=""/>
        <dsp:cNvSpPr/>
      </dsp:nvSpPr>
      <dsp:spPr>
        <a:xfrm>
          <a:off x="7097196" y="791121"/>
          <a:ext cx="2073621" cy="1773269"/>
        </a:xfrm>
        <a:prstGeom prst="rect">
          <a:avLst/>
        </a:prstGeom>
        <a:solidFill>
          <a:schemeClr val="bg2">
            <a:lumMod val="75000"/>
          </a:schemeClr>
        </a:solidFill>
        <a:ln w="25400" cap="flat" cmpd="sng" algn="ctr">
          <a:solidFill>
            <a:schemeClr val="bg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Manitoba Dental Hygienists Association (MDHA)</a:t>
          </a:r>
        </a:p>
      </dsp:txBody>
      <dsp:txXfrm>
        <a:off x="7097196" y="791121"/>
        <a:ext cx="2073621" cy="1773269"/>
      </dsp:txXfrm>
    </dsp:sp>
    <dsp:sp modelId="{AB9E57A2-48E2-4719-AB73-FDCD121987F9}">
      <dsp:nvSpPr>
        <dsp:cNvPr id="0" name=""/>
        <dsp:cNvSpPr/>
      </dsp:nvSpPr>
      <dsp:spPr>
        <a:xfrm>
          <a:off x="9461125" y="243921"/>
          <a:ext cx="2073621"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a:t>
          </a:r>
        </a:p>
      </dsp:txBody>
      <dsp:txXfrm>
        <a:off x="9461125" y="243921"/>
        <a:ext cx="2073621" cy="547200"/>
      </dsp:txXfrm>
    </dsp:sp>
    <dsp:sp modelId="{83F4DD8A-662B-4DBD-B95D-A6805ABD0259}">
      <dsp:nvSpPr>
        <dsp:cNvPr id="0" name=""/>
        <dsp:cNvSpPr/>
      </dsp:nvSpPr>
      <dsp:spPr>
        <a:xfrm>
          <a:off x="9461125" y="791121"/>
          <a:ext cx="2073621" cy="1773269"/>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Ontario Dental Hygienists Association (ODHA)</a:t>
          </a:r>
        </a:p>
      </dsp:txBody>
      <dsp:txXfrm>
        <a:off x="9461125" y="791121"/>
        <a:ext cx="2073621" cy="1773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6537E-C7C4-4272-87E5-7713C38BE7EA}">
      <dsp:nvSpPr>
        <dsp:cNvPr id="0" name=""/>
        <dsp:cNvSpPr/>
      </dsp:nvSpPr>
      <dsp:spPr>
        <a:xfrm>
          <a:off x="3547" y="110040"/>
          <a:ext cx="2132938"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NB</a:t>
          </a:r>
        </a:p>
      </dsp:txBody>
      <dsp:txXfrm>
        <a:off x="3547" y="110040"/>
        <a:ext cx="2132938" cy="547200"/>
      </dsp:txXfrm>
    </dsp:sp>
    <dsp:sp modelId="{EABA2D2F-632B-486B-8B14-EFCA20ECF2B5}">
      <dsp:nvSpPr>
        <dsp:cNvPr id="0" name=""/>
        <dsp:cNvSpPr/>
      </dsp:nvSpPr>
      <dsp:spPr>
        <a:xfrm>
          <a:off x="3547" y="657240"/>
          <a:ext cx="2132938" cy="1752998"/>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New Brunswick Dental Hygienists Association (</a:t>
          </a:r>
          <a:r>
            <a:rPr lang="en-CA" sz="1900" b="0" kern="1200" cap="none" spc="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NBDHA</a:t>
          </a: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dsp:txBody>
      <dsp:txXfrm>
        <a:off x="3547" y="657240"/>
        <a:ext cx="2132938" cy="1752998"/>
      </dsp:txXfrm>
    </dsp:sp>
    <dsp:sp modelId="{E08359FC-740D-4E85-8E9B-831512C52D92}">
      <dsp:nvSpPr>
        <dsp:cNvPr id="0" name=""/>
        <dsp:cNvSpPr/>
      </dsp:nvSpPr>
      <dsp:spPr>
        <a:xfrm>
          <a:off x="2435097" y="105934"/>
          <a:ext cx="2132938"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NS</a:t>
          </a:r>
        </a:p>
      </dsp:txBody>
      <dsp:txXfrm>
        <a:off x="2435097" y="105934"/>
        <a:ext cx="2132938" cy="547200"/>
      </dsp:txXfrm>
    </dsp:sp>
    <dsp:sp modelId="{9133C486-A64B-4C7A-99E9-6AB3910BB433}">
      <dsp:nvSpPr>
        <dsp:cNvPr id="0" name=""/>
        <dsp:cNvSpPr/>
      </dsp:nvSpPr>
      <dsp:spPr>
        <a:xfrm>
          <a:off x="2435097" y="644921"/>
          <a:ext cx="2132938" cy="1769423"/>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College of Dental Hygienists of Nova Scotia (CDHNS)</a:t>
          </a:r>
        </a:p>
      </dsp:txBody>
      <dsp:txXfrm>
        <a:off x="2435097" y="644921"/>
        <a:ext cx="2132938" cy="1769423"/>
      </dsp:txXfrm>
    </dsp:sp>
    <dsp:sp modelId="{6C860E1D-E659-4EDD-82AE-777C6FAD5A84}">
      <dsp:nvSpPr>
        <dsp:cNvPr id="0" name=""/>
        <dsp:cNvSpPr/>
      </dsp:nvSpPr>
      <dsp:spPr>
        <a:xfrm>
          <a:off x="4866647" y="110040"/>
          <a:ext cx="2132938"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PEI</a:t>
          </a:r>
        </a:p>
      </dsp:txBody>
      <dsp:txXfrm>
        <a:off x="4866647" y="110040"/>
        <a:ext cx="2132938" cy="547200"/>
      </dsp:txXfrm>
    </dsp:sp>
    <dsp:sp modelId="{4F9478F1-87CE-4943-BC19-76F6AD943770}">
      <dsp:nvSpPr>
        <dsp:cNvPr id="0" name=""/>
        <dsp:cNvSpPr/>
      </dsp:nvSpPr>
      <dsp:spPr>
        <a:xfrm>
          <a:off x="4866647" y="657240"/>
          <a:ext cx="2132938" cy="1752998"/>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Prince Edward Island Dental Hygienists Association (</a:t>
          </a:r>
          <a:r>
            <a:rPr lang="en-CA" sz="1900" b="0" kern="1200" cap="none" spc="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PEIDHA</a:t>
          </a: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dsp:txBody>
      <dsp:txXfrm>
        <a:off x="4866647" y="657240"/>
        <a:ext cx="2132938" cy="1752998"/>
      </dsp:txXfrm>
    </dsp:sp>
    <dsp:sp modelId="{F873C9B1-3FD6-4913-88C3-3F89C62D8FA0}">
      <dsp:nvSpPr>
        <dsp:cNvPr id="0" name=""/>
        <dsp:cNvSpPr/>
      </dsp:nvSpPr>
      <dsp:spPr>
        <a:xfrm>
          <a:off x="7298197" y="110040"/>
          <a:ext cx="2132938"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NL</a:t>
          </a:r>
        </a:p>
      </dsp:txBody>
      <dsp:txXfrm>
        <a:off x="7298197" y="110040"/>
        <a:ext cx="2132938" cy="547200"/>
      </dsp:txXfrm>
    </dsp:sp>
    <dsp:sp modelId="{8DB2ECFF-6513-495A-B5CC-521954EB1ED4}">
      <dsp:nvSpPr>
        <dsp:cNvPr id="0" name=""/>
        <dsp:cNvSpPr/>
      </dsp:nvSpPr>
      <dsp:spPr>
        <a:xfrm>
          <a:off x="7298197" y="657240"/>
          <a:ext cx="2132938" cy="1752998"/>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Newfoundland and Labrador Dental Hygienists Association (</a:t>
          </a:r>
          <a:r>
            <a:rPr lang="en-CA" sz="1900" b="0" kern="1200" cap="none" spc="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NLDHA</a:t>
          </a: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dsp:txBody>
      <dsp:txXfrm>
        <a:off x="7298197" y="657240"/>
        <a:ext cx="2132938" cy="1752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ACFCE-4092-439F-907E-33FC2B6295E2}">
      <dsp:nvSpPr>
        <dsp:cNvPr id="0" name=""/>
        <dsp:cNvSpPr/>
      </dsp:nvSpPr>
      <dsp:spPr>
        <a:xfrm>
          <a:off x="469852" y="0"/>
          <a:ext cx="5324991" cy="4123727"/>
        </a:xfrm>
        <a:prstGeom prst="rightArrow">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B2C2B432-133A-424F-AD62-22D575506AC5}">
      <dsp:nvSpPr>
        <dsp:cNvPr id="0" name=""/>
        <dsp:cNvSpPr/>
      </dsp:nvSpPr>
      <dsp:spPr>
        <a:xfrm>
          <a:off x="128" y="1237118"/>
          <a:ext cx="1994441" cy="1649490"/>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rgbClr val="FFFFFF"/>
              </a:solidFill>
              <a:latin typeface="Arial" panose="020B0604020202020204" pitchFamily="34" charset="0"/>
              <a:cs typeface="Arial" panose="020B0604020202020204" pitchFamily="34" charset="0"/>
            </a:rPr>
            <a:t>2013 8%</a:t>
          </a:r>
        </a:p>
      </dsp:txBody>
      <dsp:txXfrm>
        <a:off x="80649" y="1317639"/>
        <a:ext cx="1833399" cy="1488448"/>
      </dsp:txXfrm>
    </dsp:sp>
    <dsp:sp modelId="{71065B68-B31A-4CCA-8DE6-D3D9961B64C1}">
      <dsp:nvSpPr>
        <dsp:cNvPr id="0" name=""/>
        <dsp:cNvSpPr/>
      </dsp:nvSpPr>
      <dsp:spPr>
        <a:xfrm>
          <a:off x="2135127" y="1237118"/>
          <a:ext cx="1994441" cy="1649490"/>
        </a:xfrm>
        <a:prstGeom prst="roundRect">
          <a:avLst/>
        </a:prstGeom>
        <a:solidFill>
          <a:schemeClr val="accent5">
            <a:lumMod val="50000"/>
          </a:schemeClr>
        </a:solidFill>
        <a:ln w="25400" cap="flat" cmpd="sng" algn="ctr">
          <a:solidFill>
            <a:srgbClr val="5F7BAE">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rgbClr val="FFFFFF"/>
              </a:solidFill>
              <a:latin typeface="Arial" panose="020B0604020202020204" pitchFamily="34" charset="0"/>
              <a:ea typeface="ヒラギノ明朝 ProN W3"/>
              <a:cs typeface="Arial" panose="020B0604020202020204" pitchFamily="34" charset="0"/>
            </a:rPr>
            <a:t>2015 22%</a:t>
          </a:r>
        </a:p>
      </dsp:txBody>
      <dsp:txXfrm>
        <a:off x="2215648" y="1317639"/>
        <a:ext cx="1833399" cy="1488448"/>
      </dsp:txXfrm>
    </dsp:sp>
    <dsp:sp modelId="{722AA278-993F-4782-BDB3-B400D7BCFB5F}">
      <dsp:nvSpPr>
        <dsp:cNvPr id="0" name=""/>
        <dsp:cNvSpPr/>
      </dsp:nvSpPr>
      <dsp:spPr>
        <a:xfrm>
          <a:off x="4270126" y="1237118"/>
          <a:ext cx="1994441" cy="164949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rgbClr val="FFFFFF"/>
              </a:solidFill>
              <a:latin typeface="Arial" panose="020B0604020202020204" pitchFamily="34" charset="0"/>
              <a:cs typeface="Arial" panose="020B0604020202020204" pitchFamily="34" charset="0"/>
            </a:rPr>
            <a:t>2017 30%</a:t>
          </a:r>
        </a:p>
      </dsp:txBody>
      <dsp:txXfrm>
        <a:off x="4350647" y="1317639"/>
        <a:ext cx="1833399" cy="148844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ACDEB7B-6625-487E-922C-8FDEFC33BFD7}" type="datetimeFigureOut">
              <a:rPr lang="en-CA" smtClean="0"/>
              <a:t>09/01/2018</a:t>
            </a:fld>
            <a:endParaRPr lang="en-CA"/>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E84BE69-FC90-4E57-BC30-3FB649790DD3}" type="slidenum">
              <a:rPr lang="en-CA" smtClean="0"/>
              <a:t>‹#›</a:t>
            </a:fld>
            <a:endParaRPr lang="en-CA"/>
          </a:p>
        </p:txBody>
      </p:sp>
    </p:spTree>
    <p:extLst>
      <p:ext uri="{BB962C8B-B14F-4D97-AF65-F5344CB8AC3E}">
        <p14:creationId xmlns:p14="http://schemas.microsoft.com/office/powerpoint/2010/main" val="2815006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Palatino" charset="0"/>
                <a:ea typeface="ヒラギノ明朝 ProN W3" charset="-128"/>
                <a:cs typeface="+mn-cs"/>
                <a:sym typeface="Palatino" charset="0"/>
              </a:defRPr>
            </a:lvl1pPr>
          </a:lstStyle>
          <a:p>
            <a:pPr>
              <a:defRPr/>
            </a:pPr>
            <a:endParaRPr lang="en-GB"/>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D3A9C278-429C-4490-8F4B-DADAC3A93496}" type="datetimeFigureOut">
              <a:rPr lang="en-GB" altLang="en-US"/>
              <a:pPr/>
              <a:t>09/01/2018</a:t>
            </a:fld>
            <a:endParaRPr lang="en-GB" alt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GB"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Palatino" charset="0"/>
                <a:ea typeface="ヒラギノ明朝 ProN W3" charset="-128"/>
                <a:cs typeface="+mn-cs"/>
                <a:sym typeface="Palatino" charset="0"/>
              </a:defRPr>
            </a:lvl1pPr>
          </a:lstStyle>
          <a:p>
            <a:pPr>
              <a:defRPr/>
            </a:pPr>
            <a:endParaRPr lang="en-GB"/>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2922CD43-E934-4847-992E-37B0B5850983}" type="slidenum">
              <a:rPr lang="en-GB" altLang="en-US"/>
              <a:pPr/>
              <a:t>‹#›</a:t>
            </a:fld>
            <a:endParaRPr lang="en-GB" altLang="en-US"/>
          </a:p>
        </p:txBody>
      </p:sp>
    </p:spTree>
    <p:extLst>
      <p:ext uri="{BB962C8B-B14F-4D97-AF65-F5344CB8AC3E}">
        <p14:creationId xmlns:p14="http://schemas.microsoft.com/office/powerpoint/2010/main" val="2717105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S PGothic" pitchFamily="34" charset="-128"/>
                <a:cs typeface="MS PGothic" charset="0"/>
              </a:rPr>
              <a:t>Congratulations</a:t>
            </a:r>
            <a:r>
              <a:rPr lang="en-CA" sz="1400" kern="1200" baseline="0" dirty="0">
                <a:solidFill>
                  <a:schemeClr val="tx1"/>
                </a:solidFill>
                <a:effectLst/>
                <a:latin typeface="+mn-lt"/>
                <a:ea typeface="MS PGothic" pitchFamily="34" charset="-128"/>
                <a:cs typeface="MS PGothic" charset="0"/>
              </a:rPr>
              <a:t> on your upcoming graduation! </a:t>
            </a:r>
            <a:endParaRPr lang="en-CA" sz="1400" kern="1200" dirty="0">
              <a:solidFill>
                <a:schemeClr val="tx1"/>
              </a:solidFill>
              <a:effectLst/>
              <a:latin typeface="+mn-lt"/>
              <a:ea typeface="MS PGothic" pitchFamily="34" charset="-128"/>
              <a:cs typeface="MS PGothic" charset="0"/>
            </a:endParaRPr>
          </a:p>
          <a:p>
            <a:endParaRPr lang="en-CA" sz="1400" kern="1200" dirty="0">
              <a:solidFill>
                <a:schemeClr val="tx1"/>
              </a:solidFill>
              <a:effectLst/>
              <a:latin typeface="+mn-lt"/>
              <a:ea typeface="MS PGothic" pitchFamily="34" charset="-128"/>
              <a:cs typeface="MS PGothic" charset="0"/>
            </a:endParaRPr>
          </a:p>
          <a:p>
            <a:r>
              <a:rPr lang="en-CA" sz="1400" kern="1200" dirty="0">
                <a:solidFill>
                  <a:schemeClr val="tx1"/>
                </a:solidFill>
                <a:effectLst/>
                <a:latin typeface="+mn-lt"/>
                <a:ea typeface="MS PGothic" pitchFamily="34" charset="-128"/>
                <a:cs typeface="MS PGothic" charset="0"/>
              </a:rPr>
              <a:t>This presentation will</a:t>
            </a:r>
            <a:r>
              <a:rPr lang="en-CA" sz="1400" kern="1200" baseline="0" dirty="0">
                <a:solidFill>
                  <a:schemeClr val="tx1"/>
                </a:solidFill>
                <a:effectLst/>
                <a:latin typeface="+mn-lt"/>
                <a:ea typeface="MS PGothic" pitchFamily="34" charset="-128"/>
                <a:cs typeface="MS PGothic" charset="0"/>
              </a:rPr>
              <a:t> outline what lies ahead as you begin a rewarding career in dental hygiene. </a:t>
            </a:r>
            <a:r>
              <a:rPr lang="en-CA" sz="1400" kern="1200" dirty="0">
                <a:solidFill>
                  <a:schemeClr val="tx1"/>
                </a:solidFill>
                <a:effectLst/>
                <a:latin typeface="+mn-lt"/>
                <a:ea typeface="MS PGothic" pitchFamily="34" charset="-128"/>
                <a:cs typeface="MS PGothic" charset="0"/>
              </a:rPr>
              <a:t>To help you prepare, you will require support and access to resources. This is where CDHA can help!</a:t>
            </a:r>
            <a:endParaRPr lang="en-CA" sz="1400"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a:t>
            </a:fld>
            <a:endParaRPr lang="en-GB" altLang="en-US"/>
          </a:p>
        </p:txBody>
      </p:sp>
    </p:spTree>
    <p:extLst>
      <p:ext uri="{BB962C8B-B14F-4D97-AF65-F5344CB8AC3E}">
        <p14:creationId xmlns:p14="http://schemas.microsoft.com/office/powerpoint/2010/main" val="282846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S PGothic" pitchFamily="34" charset="-128"/>
                <a:cs typeface="MS PGothic" charset="0"/>
              </a:rPr>
              <a:t>Once you are registered</a:t>
            </a:r>
            <a:r>
              <a:rPr lang="en-US" sz="1400" kern="1200" baseline="0" dirty="0">
                <a:solidFill>
                  <a:schemeClr val="tx1"/>
                </a:solidFill>
                <a:effectLst/>
                <a:latin typeface="+mn-lt"/>
                <a:ea typeface="MS PGothic" pitchFamily="34" charset="-128"/>
                <a:cs typeface="MS PGothic" charset="0"/>
              </a:rPr>
              <a:t>, you will need to formulate an ongoing professional development plan and CDHA can help you stay on track. </a:t>
            </a:r>
            <a:r>
              <a:rPr lang="en-CA" sz="1400" b="0" i="0" kern="1200" dirty="0">
                <a:solidFill>
                  <a:schemeClr val="tx1"/>
                </a:solidFill>
                <a:effectLst/>
                <a:latin typeface="+mn-lt"/>
                <a:ea typeface="MS PGothic" pitchFamily="34" charset="-128"/>
                <a:cs typeface="MS PGothic" charset="0"/>
              </a:rPr>
              <a:t>Quality assurance programs vary greatly across the country, and the standards for these programs are set by the regulatory bodies. </a:t>
            </a:r>
            <a:endParaRPr lang="en-US" sz="1400" kern="1200" baseline="0" dirty="0">
              <a:solidFill>
                <a:schemeClr val="tx1"/>
              </a:solidFill>
              <a:effectLst/>
              <a:latin typeface="+mn-lt"/>
              <a:ea typeface="MS PGothic" pitchFamily="34" charset="-128"/>
              <a:cs typeface="MS PGothic" charset="0"/>
            </a:endParaRPr>
          </a:p>
          <a:p>
            <a:endParaRPr lang="en-US" sz="1400" kern="1200" baseline="0" dirty="0">
              <a:solidFill>
                <a:schemeClr val="tx1"/>
              </a:solidFill>
              <a:effectLst/>
              <a:latin typeface="+mn-lt"/>
              <a:ea typeface="MS PGothic" pitchFamily="34" charset="-128"/>
              <a:cs typeface="MS PGothic" charset="0"/>
            </a:endParaRPr>
          </a:p>
          <a:p>
            <a:r>
              <a:rPr lang="en-US" sz="1400" kern="1200" dirty="0">
                <a:solidFill>
                  <a:schemeClr val="tx1"/>
                </a:solidFill>
                <a:effectLst/>
                <a:latin typeface="+mn-lt"/>
                <a:ea typeface="MS PGothic" pitchFamily="34" charset="-128"/>
                <a:cs typeface="MS PGothic" charset="0"/>
              </a:rPr>
              <a:t>CDHA offers many professional development opportunities in the form of in-person conferences and workshops as well as online courses</a:t>
            </a:r>
            <a:r>
              <a:rPr lang="en-US" sz="1400" kern="1200" baseline="0" dirty="0">
                <a:solidFill>
                  <a:schemeClr val="tx1"/>
                </a:solidFill>
                <a:effectLst/>
                <a:latin typeface="+mn-lt"/>
                <a:ea typeface="MS PGothic" pitchFamily="34" charset="-128"/>
                <a:cs typeface="MS PGothic" charset="0"/>
              </a:rPr>
              <a:t> and </a:t>
            </a:r>
            <a:r>
              <a:rPr lang="en-US" sz="1400" kern="1200" dirty="0">
                <a:solidFill>
                  <a:schemeClr val="tx1"/>
                </a:solidFill>
                <a:effectLst/>
                <a:latin typeface="+mn-lt"/>
                <a:ea typeface="MS PGothic" pitchFamily="34" charset="-128"/>
                <a:cs typeface="MS PGothic" charset="0"/>
              </a:rPr>
              <a:t>webinars on a variety of dental hygiene topics. I don’t know if you’ve heard yet, but </a:t>
            </a:r>
            <a:r>
              <a:rPr lang="en-US" sz="1400" kern="1200" dirty="0" err="1">
                <a:solidFill>
                  <a:schemeClr val="tx1"/>
                </a:solidFill>
                <a:effectLst/>
                <a:latin typeface="+mn-lt"/>
                <a:ea typeface="MS PGothic" pitchFamily="34" charset="-128"/>
                <a:cs typeface="MS PGothic" charset="0"/>
              </a:rPr>
              <a:t>CDHA’s</a:t>
            </a:r>
            <a:r>
              <a:rPr lang="en-US" sz="1400" kern="1200" dirty="0">
                <a:solidFill>
                  <a:schemeClr val="tx1"/>
                </a:solidFill>
                <a:effectLst/>
                <a:latin typeface="+mn-lt"/>
                <a:ea typeface="MS PGothic" pitchFamily="34" charset="-128"/>
                <a:cs typeface="MS PGothic" charset="0"/>
              </a:rPr>
              <a:t> newest membership benefit is that </a:t>
            </a:r>
            <a:r>
              <a:rPr lang="en-US" sz="1400" b="1" kern="1200" dirty="0">
                <a:solidFill>
                  <a:schemeClr val="tx1"/>
                </a:solidFill>
                <a:effectLst/>
                <a:latin typeface="+mn-lt"/>
                <a:ea typeface="MS PGothic" pitchFamily="34" charset="-128"/>
                <a:cs typeface="MS PGothic" charset="0"/>
              </a:rPr>
              <a:t>all live and on-demand webinars are now FREE </a:t>
            </a:r>
            <a:r>
              <a:rPr lang="en-US" sz="1400" kern="1200" dirty="0">
                <a:solidFill>
                  <a:schemeClr val="tx1"/>
                </a:solidFill>
                <a:effectLst/>
                <a:latin typeface="+mn-lt"/>
                <a:ea typeface="MS PGothic" pitchFamily="34" charset="-128"/>
                <a:cs typeface="MS PGothic" charset="0"/>
              </a:rPr>
              <a:t>which is going to save you hundreds of dollars! We know how important it is for you to save money… and this will help!</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10</a:t>
            </a:fld>
            <a:endParaRPr lang="en-GB" altLang="en-US"/>
          </a:p>
        </p:txBody>
      </p:sp>
    </p:spTree>
    <p:extLst>
      <p:ext uri="{BB962C8B-B14F-4D97-AF65-F5344CB8AC3E}">
        <p14:creationId xmlns:p14="http://schemas.microsoft.com/office/powerpoint/2010/main" val="249118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S PGothic" pitchFamily="34" charset="-128"/>
                <a:cs typeface="MS PGothic" charset="0"/>
              </a:rPr>
              <a:t>CDHA also offers a wide variety of publication resources for members including:</a:t>
            </a:r>
          </a:p>
          <a:p>
            <a:pPr marL="171450" lvl="0" indent="-171450">
              <a:buFont typeface="Arial" panose="020B0604020202020204" pitchFamily="34" charset="0"/>
              <a:buChar char="•"/>
            </a:pPr>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400" b="1" i="1" kern="1200" dirty="0">
                <a:solidFill>
                  <a:schemeClr val="tx1"/>
                </a:solidFill>
                <a:effectLst/>
                <a:latin typeface="+mn-lt"/>
                <a:ea typeface="MS PGothic" pitchFamily="34" charset="-128"/>
                <a:cs typeface="MS PGothic" charset="0"/>
              </a:rPr>
              <a:t>Oh Canada!</a:t>
            </a:r>
            <a:r>
              <a:rPr lang="en-CA" sz="1400" kern="1200" dirty="0">
                <a:solidFill>
                  <a:schemeClr val="tx1"/>
                </a:solidFill>
                <a:effectLst/>
                <a:latin typeface="+mn-lt"/>
                <a:ea typeface="MS PGothic" pitchFamily="34" charset="-128"/>
                <a:cs typeface="MS PGothic" charset="0"/>
              </a:rPr>
              <a:t> member magazine</a:t>
            </a: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A peer-reviewed research publication </a:t>
            </a:r>
            <a:r>
              <a:rPr lang="en-CA" sz="1400" b="1" i="1" kern="1200" dirty="0">
                <a:solidFill>
                  <a:schemeClr val="tx1"/>
                </a:solidFill>
                <a:effectLst/>
                <a:latin typeface="+mn-lt"/>
                <a:ea typeface="MS PGothic" pitchFamily="34" charset="-128"/>
                <a:cs typeface="MS PGothic" charset="0"/>
              </a:rPr>
              <a:t>Canadian Journal of Dental Hygiene (</a:t>
            </a:r>
            <a:r>
              <a:rPr lang="en-CA" sz="1400" b="1" i="1" kern="1200" dirty="0" err="1">
                <a:solidFill>
                  <a:schemeClr val="tx1"/>
                </a:solidFill>
                <a:effectLst/>
                <a:latin typeface="+mn-lt"/>
                <a:ea typeface="MS PGothic" pitchFamily="34" charset="-128"/>
                <a:cs typeface="MS PGothic" charset="0"/>
              </a:rPr>
              <a:t>CJDH</a:t>
            </a:r>
            <a:r>
              <a:rPr lang="en-CA" sz="1400" b="1" i="1" kern="1200" dirty="0">
                <a:solidFill>
                  <a:schemeClr val="tx1"/>
                </a:solidFill>
                <a:effectLst/>
                <a:latin typeface="+mn-lt"/>
                <a:ea typeface="MS PGothic" pitchFamily="34" charset="-128"/>
                <a:cs typeface="MS PGothic" charset="0"/>
              </a:rPr>
              <a:t>)</a:t>
            </a:r>
            <a:endParaRPr lang="en-CA" sz="1400" i="1"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400" b="1" kern="1200" dirty="0" err="1">
                <a:solidFill>
                  <a:schemeClr val="tx1"/>
                </a:solidFill>
                <a:effectLst/>
                <a:latin typeface="+mn-lt"/>
                <a:ea typeface="MS PGothic" pitchFamily="34" charset="-128"/>
                <a:cs typeface="MS PGothic" charset="0"/>
              </a:rPr>
              <a:t>eNewsletters</a:t>
            </a:r>
            <a:r>
              <a:rPr lang="en-CA" sz="1400" kern="1200" dirty="0">
                <a:solidFill>
                  <a:schemeClr val="tx1"/>
                </a:solidFill>
                <a:effectLst/>
                <a:latin typeface="+mn-lt"/>
                <a:ea typeface="MS PGothic" pitchFamily="34" charset="-128"/>
                <a:cs typeface="MS PGothic" charset="0"/>
              </a:rPr>
              <a:t> issued twice monthly </a:t>
            </a: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Clinical practice guidelines</a:t>
            </a: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Evidence-based position papers and statements </a:t>
            </a: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And more!</a:t>
            </a:r>
            <a:endParaRPr lang="en-CA" sz="1400"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11</a:t>
            </a:fld>
            <a:endParaRPr lang="en-GB" altLang="en-US"/>
          </a:p>
        </p:txBody>
      </p:sp>
    </p:spTree>
    <p:extLst>
      <p:ext uri="{BB962C8B-B14F-4D97-AF65-F5344CB8AC3E}">
        <p14:creationId xmlns:p14="http://schemas.microsoft.com/office/powerpoint/2010/main" val="112974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S PGothic" pitchFamily="34" charset="-128"/>
                <a:cs typeface="MS PGothic" charset="0"/>
              </a:rPr>
              <a:t>As a CDHA member, you have FREE access to the following</a:t>
            </a:r>
            <a:r>
              <a:rPr lang="en-CA" sz="1400" kern="1200" baseline="0" dirty="0">
                <a:solidFill>
                  <a:schemeClr val="tx1"/>
                </a:solidFill>
                <a:effectLst/>
                <a:latin typeface="+mn-lt"/>
                <a:ea typeface="MS PGothic" pitchFamily="34" charset="-128"/>
                <a:cs typeface="MS PGothic" charset="0"/>
              </a:rPr>
              <a:t>:</a:t>
            </a:r>
          </a:p>
          <a:p>
            <a:endParaRPr lang="en-CA" sz="1400" kern="1200" baseline="0" dirty="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CA" sz="1400" b="0" kern="1200" baseline="0" dirty="0">
                <a:solidFill>
                  <a:schemeClr val="tx1"/>
                </a:solidFill>
                <a:effectLst/>
                <a:latin typeface="+mn-lt"/>
                <a:ea typeface="MS PGothic" pitchFamily="34" charset="-128"/>
                <a:cs typeface="MS PGothic" charset="0"/>
              </a:rPr>
              <a:t>Th</a:t>
            </a:r>
            <a:r>
              <a:rPr lang="en-CA" sz="1400" b="0" kern="1200" dirty="0">
                <a:solidFill>
                  <a:schemeClr val="tx1"/>
                </a:solidFill>
                <a:effectLst/>
                <a:latin typeface="+mn-lt"/>
                <a:ea typeface="MS PGothic" pitchFamily="34" charset="-128"/>
                <a:cs typeface="MS PGothic" charset="0"/>
              </a:rPr>
              <a:t>e</a:t>
            </a:r>
            <a:r>
              <a:rPr lang="en-CA" sz="1400" b="1" kern="1200" dirty="0">
                <a:solidFill>
                  <a:schemeClr val="tx1"/>
                </a:solidFill>
                <a:effectLst/>
                <a:latin typeface="+mn-lt"/>
                <a:ea typeface="MS PGothic" pitchFamily="34" charset="-128"/>
                <a:cs typeface="MS PGothic" charset="0"/>
              </a:rPr>
              <a:t> online Compendium of Pharmaceuticals and Specialties (CPS Desktop/</a:t>
            </a:r>
            <a:r>
              <a:rPr lang="en-CA" sz="1400" b="1" kern="1200" dirty="0" err="1">
                <a:solidFill>
                  <a:schemeClr val="tx1"/>
                </a:solidFill>
                <a:effectLst/>
                <a:latin typeface="+mn-lt"/>
                <a:ea typeface="MS PGothic" pitchFamily="34" charset="-128"/>
                <a:cs typeface="MS PGothic" charset="0"/>
              </a:rPr>
              <a:t>RxTx</a:t>
            </a:r>
            <a:r>
              <a:rPr lang="en-CA" sz="1400" b="1" kern="1200" dirty="0">
                <a:solidFill>
                  <a:schemeClr val="tx1"/>
                </a:solidFill>
                <a:effectLst/>
                <a:latin typeface="+mn-lt"/>
                <a:ea typeface="MS PGothic" pitchFamily="34" charset="-128"/>
                <a:cs typeface="MS PGothic" charset="0"/>
              </a:rPr>
              <a:t> Mobile)</a:t>
            </a:r>
            <a:r>
              <a:rPr lang="en-CA" sz="1400" b="0" kern="1200" baseline="0" dirty="0">
                <a:solidFill>
                  <a:schemeClr val="tx1"/>
                </a:solidFill>
                <a:effectLst/>
                <a:latin typeface="+mn-lt"/>
                <a:ea typeface="MS PGothic" pitchFamily="34" charset="-128"/>
                <a:cs typeface="MS PGothic" charset="0"/>
              </a:rPr>
              <a:t> – </a:t>
            </a:r>
            <a:r>
              <a:rPr lang="en-CA" sz="1400" kern="1200" dirty="0">
                <a:solidFill>
                  <a:schemeClr val="tx1"/>
                </a:solidFill>
                <a:effectLst/>
                <a:latin typeface="+mn-lt"/>
                <a:ea typeface="MS PGothic" pitchFamily="34" charset="-128"/>
                <a:cs typeface="MS PGothic" charset="0"/>
              </a:rPr>
              <a:t>which provides mobile and web access to the most current Canadian drug information available to help you stay up to date. The benefit has a $369 value!</a:t>
            </a:r>
          </a:p>
          <a:p>
            <a:pPr marL="171450" indent="-171450">
              <a:buFont typeface="Arial" panose="020B0604020202020204" pitchFamily="34" charset="0"/>
              <a:buChar char="•"/>
            </a:pPr>
            <a:r>
              <a:rPr lang="en-CA" sz="1400" b="0" kern="1200" dirty="0">
                <a:solidFill>
                  <a:schemeClr val="tx1"/>
                </a:solidFill>
                <a:effectLst/>
                <a:latin typeface="+mn-lt"/>
                <a:ea typeface="MS PGothic" pitchFamily="34" charset="-128"/>
                <a:cs typeface="MS PGothic" charset="0"/>
              </a:rPr>
              <a:t>With </a:t>
            </a:r>
            <a:r>
              <a:rPr lang="en-CA" sz="1400" b="1" kern="1200" dirty="0">
                <a:solidFill>
                  <a:schemeClr val="tx1"/>
                </a:solidFill>
                <a:effectLst/>
                <a:latin typeface="+mn-lt"/>
                <a:ea typeface="MS PGothic" pitchFamily="34" charset="-128"/>
                <a:cs typeface="MS PGothic" charset="0"/>
              </a:rPr>
              <a:t>CDHA Perks</a:t>
            </a:r>
            <a:r>
              <a:rPr lang="en-CA" sz="1400" b="0" kern="1200" dirty="0">
                <a:solidFill>
                  <a:schemeClr val="tx1"/>
                </a:solidFill>
                <a:effectLst/>
                <a:latin typeface="+mn-lt"/>
                <a:ea typeface="MS PGothic" pitchFamily="34" charset="-128"/>
                <a:cs typeface="MS PGothic" charset="0"/>
              </a:rPr>
              <a:t>,</a:t>
            </a:r>
            <a:r>
              <a:rPr lang="en-CA" sz="1400" b="1" kern="1200" dirty="0">
                <a:solidFill>
                  <a:schemeClr val="tx1"/>
                </a:solidFill>
                <a:effectLst/>
                <a:latin typeface="+mn-lt"/>
                <a:ea typeface="MS PGothic" pitchFamily="34" charset="-128"/>
                <a:cs typeface="MS PGothic" charset="0"/>
              </a:rPr>
              <a:t> </a:t>
            </a:r>
            <a:r>
              <a:rPr lang="en-CA" sz="1400" b="0" kern="1200" dirty="0">
                <a:solidFill>
                  <a:schemeClr val="tx1"/>
                </a:solidFill>
                <a:effectLst/>
                <a:latin typeface="+mn-lt"/>
                <a:ea typeface="MS PGothic" pitchFamily="34" charset="-128"/>
                <a:cs typeface="MS PGothic" charset="0"/>
              </a:rPr>
              <a:t>e</a:t>
            </a:r>
            <a:r>
              <a:rPr lang="en-CA" sz="1400" kern="1200" dirty="0">
                <a:solidFill>
                  <a:schemeClr val="tx1"/>
                </a:solidFill>
                <a:effectLst/>
                <a:latin typeface="+mn-lt"/>
                <a:ea typeface="MS PGothic" pitchFamily="34" charset="-128"/>
                <a:cs typeface="MS PGothic" charset="0"/>
              </a:rPr>
              <a:t>njoy instant access to more than 500,000 shopping, dining, travel, and entertainment discounts across North America.</a:t>
            </a:r>
            <a:r>
              <a:rPr lang="en-CA" sz="1400" kern="1200" baseline="0" dirty="0">
                <a:solidFill>
                  <a:schemeClr val="tx1"/>
                </a:solidFill>
                <a:effectLst/>
                <a:latin typeface="+mn-lt"/>
                <a:ea typeface="MS PGothic" pitchFamily="34" charset="-128"/>
                <a:cs typeface="MS PGothic" charset="0"/>
              </a:rPr>
              <a:t> View offers on your smartphone or on a laptop or desktop computer.</a:t>
            </a:r>
          </a:p>
          <a:p>
            <a:pPr marL="171450" indent="-171450">
              <a:buFont typeface="Arial" panose="020B0604020202020204" pitchFamily="34" charset="0"/>
              <a:buChar char="•"/>
            </a:pPr>
            <a:endParaRPr lang="en-CA" sz="1400" kern="1200" baseline="0" dirty="0">
              <a:solidFill>
                <a:schemeClr val="tx1"/>
              </a:solidFill>
              <a:effectLst/>
              <a:latin typeface="+mn-lt"/>
              <a:ea typeface="MS PGothic" pitchFamily="34" charset="-128"/>
              <a:cs typeface="MS PGothic" charset="0"/>
            </a:endParaRPr>
          </a:p>
          <a:p>
            <a:pPr marL="0" indent="0">
              <a:buFont typeface="Arial" panose="020B0604020202020204" pitchFamily="34" charset="0"/>
              <a:buNone/>
            </a:pPr>
            <a:r>
              <a:rPr lang="en-CA" sz="1400" kern="1200" baseline="0" dirty="0">
                <a:solidFill>
                  <a:schemeClr val="tx1"/>
                </a:solidFill>
                <a:effectLst/>
                <a:latin typeface="+mn-lt"/>
                <a:ea typeface="MS PGothic" pitchFamily="34" charset="-128"/>
                <a:cs typeface="MS PGothic" charset="0"/>
              </a:rPr>
              <a:t>And… you also have free access to:</a:t>
            </a:r>
          </a:p>
          <a:p>
            <a:pPr marL="0" indent="0">
              <a:buFont typeface="Arial" panose="020B0604020202020204" pitchFamily="34" charset="0"/>
              <a:buNone/>
            </a:pPr>
            <a:endParaRPr lang="en-CA" sz="1400" kern="1200" baseline="0" dirty="0">
              <a:solidFill>
                <a:schemeClr val="tx1"/>
              </a:solidFill>
              <a:effectLst/>
              <a:latin typeface="+mn-lt"/>
              <a:ea typeface="MS PGothic" pitchFamily="34" charset="-128"/>
              <a:cs typeface="MS PGothic"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kern="1200" dirty="0">
                <a:solidFill>
                  <a:schemeClr val="tx1"/>
                </a:solidFill>
                <a:effectLst/>
                <a:latin typeface="+mn-lt"/>
                <a:ea typeface="MS PGothic" pitchFamily="34" charset="-128"/>
                <a:cs typeface="MS PGothic" charset="0"/>
              </a:rPr>
              <a:t>The </a:t>
            </a:r>
            <a:r>
              <a:rPr lang="en-CA" sz="1400" b="1" kern="1200" dirty="0">
                <a:solidFill>
                  <a:schemeClr val="tx1"/>
                </a:solidFill>
                <a:effectLst/>
                <a:latin typeface="+mn-lt"/>
                <a:ea typeface="MS PGothic" pitchFamily="34" charset="-128"/>
                <a:cs typeface="MS PGothic" charset="0"/>
              </a:rPr>
              <a:t>CDHA</a:t>
            </a:r>
            <a:r>
              <a:rPr lang="en-CA" sz="1400" kern="1200" dirty="0">
                <a:solidFill>
                  <a:schemeClr val="tx1"/>
                </a:solidFill>
                <a:effectLst/>
                <a:latin typeface="+mn-lt"/>
                <a:ea typeface="MS PGothic" pitchFamily="34" charset="-128"/>
                <a:cs typeface="MS PGothic" charset="0"/>
              </a:rPr>
              <a:t> </a:t>
            </a:r>
            <a:r>
              <a:rPr lang="en-CA" sz="1400" b="1" kern="1200" dirty="0">
                <a:solidFill>
                  <a:schemeClr val="tx1"/>
                </a:solidFill>
                <a:effectLst/>
                <a:latin typeface="+mn-lt"/>
                <a:ea typeface="MS PGothic" pitchFamily="34" charset="-128"/>
                <a:cs typeface="MS PGothic" charset="0"/>
              </a:rPr>
              <a:t>job board</a:t>
            </a:r>
            <a:r>
              <a:rPr lang="en-CA" sz="1400" b="0" kern="1200" dirty="0">
                <a:solidFill>
                  <a:schemeClr val="tx1"/>
                </a:solidFill>
                <a:effectLst/>
                <a:latin typeface="+mn-lt"/>
                <a:ea typeface="MS PGothic" pitchFamily="34" charset="-128"/>
                <a:cs typeface="MS PGothic" charset="0"/>
              </a:rPr>
              <a:t>.</a:t>
            </a:r>
            <a:r>
              <a:rPr lang="en-CA" sz="1400" b="0" kern="1200" baseline="0" dirty="0">
                <a:solidFill>
                  <a:schemeClr val="tx1"/>
                </a:solidFill>
                <a:effectLst/>
                <a:latin typeface="+mn-lt"/>
                <a:ea typeface="MS PGothic" pitchFamily="34" charset="-128"/>
                <a:cs typeface="MS PGothic" charset="0"/>
              </a:rPr>
              <a:t> This is </a:t>
            </a:r>
            <a:r>
              <a:rPr lang="en-CA" sz="1400" kern="1200" dirty="0">
                <a:solidFill>
                  <a:schemeClr val="tx1"/>
                </a:solidFill>
                <a:effectLst/>
                <a:latin typeface="+mn-lt"/>
                <a:ea typeface="MS PGothic" pitchFamily="34" charset="-128"/>
                <a:cs typeface="MS PGothic" charset="0"/>
              </a:rPr>
              <a:t>a great place for new grads to look for job opportunities. We’ll talk more about this shortly.</a:t>
            </a:r>
            <a:endParaRPr lang="en-CA" sz="1400" kern="1200" baseline="0" dirty="0">
              <a:solidFill>
                <a:schemeClr val="tx1"/>
              </a:solidFill>
              <a:effectLst/>
              <a:latin typeface="+mn-lt"/>
              <a:ea typeface="MS PGothic" pitchFamily="34" charset="-128"/>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12</a:t>
            </a:fld>
            <a:endParaRPr lang="en-GB" altLang="en-US"/>
          </a:p>
        </p:txBody>
      </p:sp>
    </p:spTree>
    <p:extLst>
      <p:ext uri="{BB962C8B-B14F-4D97-AF65-F5344CB8AC3E}">
        <p14:creationId xmlns:p14="http://schemas.microsoft.com/office/powerpoint/2010/main" val="1609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S PGothic" pitchFamily="34" charset="-128"/>
                <a:cs typeface="MS PGothic" charset="0"/>
              </a:rPr>
              <a:t>CDHA is constantly striving to enhance the value of your membership. The association is pleased to offer a</a:t>
            </a:r>
            <a:r>
              <a:rPr lang="en-CA" sz="1400" kern="1200" baseline="0" dirty="0">
                <a:solidFill>
                  <a:schemeClr val="tx1"/>
                </a:solidFill>
                <a:effectLst/>
                <a:latin typeface="+mn-lt"/>
                <a:ea typeface="MS PGothic" pitchFamily="34" charset="-128"/>
                <a:cs typeface="MS PGothic" charset="0"/>
              </a:rPr>
              <a:t> number of discounted </a:t>
            </a:r>
            <a:r>
              <a:rPr lang="en-CA" sz="1400" kern="1200" dirty="0">
                <a:solidFill>
                  <a:schemeClr val="tx1"/>
                </a:solidFill>
                <a:effectLst/>
                <a:latin typeface="+mn-lt"/>
                <a:ea typeface="MS PGothic" pitchFamily="34" charset="-128"/>
                <a:cs typeface="MS PGothic" charset="0"/>
              </a:rPr>
              <a:t>programs including: </a:t>
            </a:r>
          </a:p>
          <a:p>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400" b="1" kern="1200" dirty="0">
                <a:solidFill>
                  <a:schemeClr val="tx1"/>
                </a:solidFill>
                <a:effectLst/>
                <a:latin typeface="+mn-lt"/>
                <a:ea typeface="MS PGothic" pitchFamily="34" charset="-128"/>
                <a:cs typeface="MS PGothic" charset="0"/>
              </a:rPr>
              <a:t>GoodLife Fitness</a:t>
            </a:r>
            <a:r>
              <a:rPr lang="en-CA" sz="1400" kern="1200" baseline="0" dirty="0">
                <a:solidFill>
                  <a:schemeClr val="tx1"/>
                </a:solidFill>
                <a:effectLst/>
                <a:latin typeface="+mn-lt"/>
                <a:ea typeface="MS PGothic" pitchFamily="34" charset="-128"/>
                <a:cs typeface="MS PGothic" charset="0"/>
              </a:rPr>
              <a:t> –</a:t>
            </a:r>
            <a:r>
              <a:rPr lang="en-CA" sz="1400" kern="1200" dirty="0">
                <a:solidFill>
                  <a:schemeClr val="tx1"/>
                </a:solidFill>
                <a:effectLst/>
                <a:latin typeface="+mn-lt"/>
                <a:ea typeface="MS PGothic" pitchFamily="34" charset="-128"/>
                <a:cs typeface="MS PGothic" charset="0"/>
              </a:rPr>
              <a:t> which offers close to 50% off annual memberships. </a:t>
            </a: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Access to a worldwide inventory of </a:t>
            </a:r>
            <a:r>
              <a:rPr lang="en-CA" sz="1400" b="1" kern="1200" dirty="0">
                <a:solidFill>
                  <a:schemeClr val="tx1"/>
                </a:solidFill>
                <a:effectLst/>
                <a:latin typeface="+mn-lt"/>
                <a:ea typeface="MS PGothic" pitchFamily="34" charset="-128"/>
                <a:cs typeface="MS PGothic" charset="0"/>
              </a:rPr>
              <a:t>hotels at unbeatable rates</a:t>
            </a:r>
            <a:r>
              <a:rPr lang="en-CA" sz="1400" kern="1200" dirty="0">
                <a:solidFill>
                  <a:schemeClr val="tx1"/>
                </a:solidFill>
                <a:effectLst/>
                <a:latin typeface="+mn-lt"/>
                <a:ea typeface="MS PGothic" pitchFamily="34" charset="-128"/>
                <a:cs typeface="MS PGothic" charset="0"/>
              </a:rPr>
              <a:t>.</a:t>
            </a:r>
          </a:p>
          <a:p>
            <a:pPr marL="171450" lvl="0" indent="-171450">
              <a:buFont typeface="Arial" panose="020B0604020202020204" pitchFamily="34" charset="0"/>
              <a:buChar char="•"/>
            </a:pPr>
            <a:r>
              <a:rPr lang="en-CA" sz="1400" b="1" kern="1200" dirty="0">
                <a:solidFill>
                  <a:schemeClr val="tx1"/>
                </a:solidFill>
                <a:effectLst/>
                <a:latin typeface="+mn-lt"/>
                <a:ea typeface="MS PGothic" pitchFamily="34" charset="-128"/>
                <a:cs typeface="MS PGothic" charset="0"/>
              </a:rPr>
              <a:t>Additional</a:t>
            </a:r>
            <a:r>
              <a:rPr lang="en-CA" sz="1400" b="1" kern="1200" baseline="0" dirty="0">
                <a:solidFill>
                  <a:schemeClr val="tx1"/>
                </a:solidFill>
                <a:effectLst/>
                <a:latin typeface="+mn-lt"/>
                <a:ea typeface="MS PGothic" pitchFamily="34" charset="-128"/>
                <a:cs typeface="MS PGothic" charset="0"/>
              </a:rPr>
              <a:t> insurance programs </a:t>
            </a:r>
            <a:r>
              <a:rPr lang="en-CA" sz="1400" kern="1200" baseline="0" dirty="0">
                <a:solidFill>
                  <a:schemeClr val="tx1"/>
                </a:solidFill>
                <a:effectLst/>
                <a:latin typeface="+mn-lt"/>
                <a:ea typeface="MS PGothic" pitchFamily="34" charset="-128"/>
                <a:cs typeface="MS PGothic" charset="0"/>
              </a:rPr>
              <a:t>– including a special grad offer from Sun Life Financial</a:t>
            </a:r>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And more!</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13</a:t>
            </a:fld>
            <a:endParaRPr lang="en-GB" altLang="en-US"/>
          </a:p>
        </p:txBody>
      </p:sp>
    </p:spTree>
    <p:extLst>
      <p:ext uri="{BB962C8B-B14F-4D97-AF65-F5344CB8AC3E}">
        <p14:creationId xmlns:p14="http://schemas.microsoft.com/office/powerpoint/2010/main" val="394457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0" i="0" kern="1200" dirty="0">
                <a:solidFill>
                  <a:schemeClr val="tx1"/>
                </a:solidFill>
                <a:effectLst/>
                <a:latin typeface="+mn-lt"/>
                <a:ea typeface="MS PGothic" pitchFamily="34" charset="-128"/>
                <a:cs typeface="MS PGothic" charset="0"/>
              </a:rPr>
              <a:t>Now, let’s jump into </a:t>
            </a:r>
            <a:r>
              <a:rPr lang="en-CA" sz="1400" b="0" i="0" kern="1200" baseline="0" dirty="0">
                <a:solidFill>
                  <a:schemeClr val="tx1"/>
                </a:solidFill>
                <a:effectLst/>
                <a:latin typeface="+mn-lt"/>
                <a:ea typeface="MS PGothic" pitchFamily="34" charset="-128"/>
                <a:cs typeface="MS PGothic" charset="0"/>
              </a:rPr>
              <a:t>the topic of jobs.</a:t>
            </a:r>
          </a:p>
          <a:p>
            <a:endParaRPr lang="en-CA" sz="1400" b="0" i="0" kern="1200" baseline="0" dirty="0">
              <a:solidFill>
                <a:schemeClr val="tx1"/>
              </a:solidFill>
              <a:effectLst/>
              <a:latin typeface="+mn-lt"/>
              <a:ea typeface="MS PGothic" pitchFamily="34" charset="-128"/>
              <a:cs typeface="MS PGothic" charset="0"/>
            </a:endParaRPr>
          </a:p>
          <a:p>
            <a:r>
              <a:rPr lang="en-CA" sz="1400" b="0" i="0" kern="1200" dirty="0">
                <a:solidFill>
                  <a:schemeClr val="tx1"/>
                </a:solidFill>
                <a:effectLst/>
                <a:latin typeface="+mn-lt"/>
                <a:ea typeface="MS PGothic" pitchFamily="34" charset="-128"/>
                <a:cs typeface="MS PGothic" charset="0"/>
              </a:rPr>
              <a:t>Every other year, CDHA surveys members in order to obtain a national perspective of employment and compensation trends and workplace environment. </a:t>
            </a:r>
          </a:p>
          <a:p>
            <a:endParaRPr lang="en-CA" sz="1400" b="0" i="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400" b="0" i="0" kern="1200" dirty="0">
                <a:solidFill>
                  <a:schemeClr val="tx1"/>
                </a:solidFill>
                <a:effectLst/>
                <a:latin typeface="+mn-lt"/>
                <a:ea typeface="MS PGothic" pitchFamily="34" charset="-128"/>
                <a:cs typeface="MS PGothic" charset="0"/>
              </a:rPr>
              <a:t>Once the data is compiled, CDHA members receive complimentary</a:t>
            </a:r>
            <a:r>
              <a:rPr lang="en-CA" sz="1400" b="0" i="0" kern="1200" baseline="0" dirty="0">
                <a:solidFill>
                  <a:schemeClr val="tx1"/>
                </a:solidFill>
                <a:effectLst/>
                <a:latin typeface="+mn-lt"/>
                <a:ea typeface="MS PGothic" pitchFamily="34" charset="-128"/>
                <a:cs typeface="MS PGothic" charset="0"/>
              </a:rPr>
              <a:t> access to the executive summary, full report and report by province. </a:t>
            </a:r>
            <a:r>
              <a:rPr lang="en-CA" sz="1400" b="1" i="0" kern="1200" dirty="0">
                <a:solidFill>
                  <a:schemeClr val="tx1"/>
                </a:solidFill>
                <a:effectLst/>
                <a:latin typeface="+mn-lt"/>
                <a:ea typeface="MS PGothic" pitchFamily="34" charset="-128"/>
                <a:cs typeface="MS PGothic" charset="0"/>
              </a:rPr>
              <a:t>Keep</a:t>
            </a:r>
            <a:r>
              <a:rPr lang="en-CA" sz="1400" b="1" i="0" kern="1200" baseline="0" dirty="0">
                <a:solidFill>
                  <a:schemeClr val="tx1"/>
                </a:solidFill>
                <a:effectLst/>
                <a:latin typeface="+mn-lt"/>
                <a:ea typeface="MS PGothic" pitchFamily="34" charset="-128"/>
                <a:cs typeface="MS PGothic" charset="0"/>
              </a:rPr>
              <a:t> in mind this</a:t>
            </a:r>
            <a:r>
              <a:rPr lang="en-CA" sz="1400" b="1" i="0" kern="1200" dirty="0">
                <a:solidFill>
                  <a:schemeClr val="tx1"/>
                </a:solidFill>
                <a:effectLst/>
                <a:latin typeface="+mn-lt"/>
                <a:ea typeface="MS PGothic" pitchFamily="34" charset="-128"/>
                <a:cs typeface="MS PGothic" charset="0"/>
              </a:rPr>
              <a:t> information can be helpful when negotiating </a:t>
            </a:r>
            <a:r>
              <a:rPr lang="en-CA" sz="1400" b="1" i="0" kern="1200" baseline="0" dirty="0">
                <a:solidFill>
                  <a:schemeClr val="tx1"/>
                </a:solidFill>
                <a:effectLst/>
                <a:latin typeface="+mn-lt"/>
                <a:ea typeface="MS PGothic" pitchFamily="34" charset="-128"/>
                <a:cs typeface="MS PGothic" charset="0"/>
              </a:rPr>
              <a:t>a job offer.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400" b="0" i="0" kern="1200" baseline="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400" b="0" i="0" kern="1200" baseline="0" dirty="0">
                <a:solidFill>
                  <a:schemeClr val="tx1"/>
                </a:solidFill>
                <a:effectLst/>
                <a:latin typeface="+mn-lt"/>
                <a:ea typeface="MS PGothic" pitchFamily="34" charset="-128"/>
                <a:cs typeface="MS PGothic" charset="0"/>
              </a:rPr>
              <a:t>Let’s take a look at some of the highlights from the 2017 executive summary.</a:t>
            </a:r>
            <a:r>
              <a:rPr lang="en-CA" sz="1400" b="0" i="0" kern="1200" dirty="0">
                <a:solidFill>
                  <a:schemeClr val="tx1"/>
                </a:solidFill>
                <a:effectLst/>
                <a:latin typeface="+mn-lt"/>
                <a:ea typeface="MS PGothic" pitchFamily="34" charset="-128"/>
                <a:cs typeface="MS PGothic" charset="0"/>
              </a:rPr>
              <a:t>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14</a:t>
            </a:fld>
            <a:endParaRPr lang="en-GB" altLang="en-US"/>
          </a:p>
        </p:txBody>
      </p:sp>
    </p:spTree>
    <p:extLst>
      <p:ext uri="{BB962C8B-B14F-4D97-AF65-F5344CB8AC3E}">
        <p14:creationId xmlns:p14="http://schemas.microsoft.com/office/powerpoint/2010/main" val="27370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kern="1200" dirty="0">
                <a:solidFill>
                  <a:schemeClr val="tx1"/>
                </a:solidFill>
                <a:effectLst/>
                <a:latin typeface="+mn-lt"/>
                <a:ea typeface="MS PGothic" pitchFamily="34" charset="-128"/>
                <a:cs typeface="MS PGothic" charset="0"/>
              </a:rPr>
              <a:t>The average hourly rates for a first job setting have increased from 2013</a:t>
            </a:r>
            <a:r>
              <a:rPr lang="en-CA" sz="1400" kern="1200" baseline="0" dirty="0">
                <a:solidFill>
                  <a:schemeClr val="tx1"/>
                </a:solidFill>
                <a:effectLst/>
                <a:latin typeface="+mn-lt"/>
                <a:ea typeface="MS PGothic" pitchFamily="34" charset="-128"/>
                <a:cs typeface="MS PGothic" charset="0"/>
              </a:rPr>
              <a:t> to 2017 and are shown here</a:t>
            </a:r>
            <a:r>
              <a:rPr lang="en-CA" sz="1400" b="0" i="0" u="none" strike="noStrike" kern="1200" baseline="0" dirty="0">
                <a:solidFill>
                  <a:schemeClr val="tx1"/>
                </a:solidFill>
                <a:latin typeface="+mn-lt"/>
                <a:ea typeface="MS PGothic" pitchFamily="34" charset="-128"/>
                <a:cs typeface="MS PGothic" charset="0"/>
              </a:rPr>
              <a:t>. </a:t>
            </a:r>
          </a:p>
          <a:p>
            <a:endParaRPr lang="en-CA" sz="1400" b="0" i="0" u="none" strike="noStrike" kern="1200" baseline="0" dirty="0">
              <a:solidFill>
                <a:schemeClr val="tx1"/>
              </a:solidFill>
              <a:effectLst/>
              <a:latin typeface="+mn-lt"/>
              <a:ea typeface="MS PGothic" pitchFamily="34" charset="-128"/>
              <a:cs typeface="MS PGothic" charset="0"/>
            </a:endParaRPr>
          </a:p>
          <a:p>
            <a:r>
              <a:rPr lang="en-US" sz="1400" kern="1200" dirty="0">
                <a:solidFill>
                  <a:schemeClr val="tx1"/>
                </a:solidFill>
                <a:effectLst/>
                <a:latin typeface="+mn-lt"/>
                <a:ea typeface="MS PGothic" pitchFamily="34" charset="-128"/>
                <a:cs typeface="MS PGothic" charset="0"/>
              </a:rPr>
              <a:t>This annual increase is behind the average annual rate of inflation of 1.45%, as reported by the Bank of Canada.</a:t>
            </a:r>
            <a:endParaRPr lang="en-CA" sz="1400" b="0" i="0" u="none" strike="noStrike" kern="1200" baseline="0" dirty="0">
              <a:solidFill>
                <a:schemeClr val="tx1"/>
              </a:solidFill>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15</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3449035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sz="1400" b="0" i="0" u="none" strike="noStrike" kern="1200" baseline="0" dirty="0">
                <a:solidFill>
                  <a:schemeClr val="tx1"/>
                </a:solidFill>
                <a:latin typeface="+mn-lt"/>
                <a:ea typeface="MS PGothic" pitchFamily="34" charset="-128"/>
                <a:cs typeface="MS PGothic" charset="0"/>
              </a:rPr>
              <a:t>In terms of experience, respondents with less than one year of experience earn $35.08 per hour on average and those with more than 5 years of experience earn $44.05 or more per hour on average. </a:t>
            </a:r>
          </a:p>
          <a:p>
            <a:endParaRPr lang="en-CA" sz="1400" b="0" i="0" u="none" strike="noStrike" kern="1200" baseline="0" dirty="0">
              <a:solidFill>
                <a:schemeClr val="tx1"/>
              </a:solidFill>
              <a:latin typeface="+mn-lt"/>
              <a:ea typeface="MS PGothic" pitchFamily="34" charset="-128"/>
              <a:cs typeface="MS PGothic" charset="0"/>
            </a:endParaRPr>
          </a:p>
          <a:p>
            <a:r>
              <a:rPr lang="en-CA" sz="1400" b="0" i="0" u="none" strike="noStrike" kern="1200" baseline="0" dirty="0">
                <a:solidFill>
                  <a:schemeClr val="tx1"/>
                </a:solidFill>
                <a:latin typeface="+mn-lt"/>
                <a:ea typeface="MS PGothic" pitchFamily="34" charset="-128"/>
                <a:cs typeface="MS PGothic" charset="0"/>
              </a:rPr>
              <a:t>Reported hourly pay rates for the first practice setting vary considerably by province, ranging from the highest hourly pay rate in Alberta at $53.99 to the lowest in New Brunswick at $32.31. These two provinces ranked highest and lowest on the salary scale in 2015 as well. Other provincial average hourly pay rates are:</a:t>
            </a:r>
          </a:p>
          <a:p>
            <a:endParaRPr lang="en-CA" sz="1400" b="0" i="0" u="none" strike="noStrike" kern="1200" baseline="0" dirty="0">
              <a:solidFill>
                <a:schemeClr val="tx1"/>
              </a:solidFill>
              <a:latin typeface="+mn-lt"/>
              <a:ea typeface="MS PGothic" pitchFamily="34" charset="-128"/>
              <a:cs typeface="MS PGothic" charset="0"/>
            </a:endParaRPr>
          </a:p>
          <a:p>
            <a:pPr marL="171450" indent="-171450">
              <a:buFont typeface="Arial" panose="020B0604020202020204" pitchFamily="34" charset="0"/>
              <a:buChar char="•"/>
            </a:pPr>
            <a:r>
              <a:rPr lang="en-CA" sz="1400" b="0" i="0" u="none" strike="noStrike" kern="1200" baseline="0" dirty="0">
                <a:solidFill>
                  <a:schemeClr val="tx1"/>
                </a:solidFill>
                <a:latin typeface="+mn-lt"/>
                <a:ea typeface="MS PGothic" pitchFamily="34" charset="-128"/>
                <a:cs typeface="MS PGothic" charset="0"/>
              </a:rPr>
              <a:t>British Columbia - $43.71</a:t>
            </a:r>
          </a:p>
          <a:p>
            <a:pPr marL="171450" indent="-171450">
              <a:buFont typeface="Arial" panose="020B0604020202020204" pitchFamily="34" charset="0"/>
              <a:buChar char="•"/>
            </a:pPr>
            <a:r>
              <a:rPr lang="en-CA" sz="1400" b="0" i="0" u="none" strike="noStrike" kern="1200" baseline="0" dirty="0">
                <a:solidFill>
                  <a:schemeClr val="tx1"/>
                </a:solidFill>
                <a:latin typeface="+mn-lt"/>
                <a:ea typeface="MS PGothic" pitchFamily="34" charset="-128"/>
                <a:cs typeface="MS PGothic" charset="0"/>
              </a:rPr>
              <a:t>Saskatchewan - $41.82</a:t>
            </a:r>
          </a:p>
          <a:p>
            <a:pPr marL="171450" indent="-171450">
              <a:buFont typeface="Arial" panose="020B0604020202020204" pitchFamily="34" charset="0"/>
              <a:buChar char="•"/>
            </a:pPr>
            <a:r>
              <a:rPr lang="en-CA" sz="1400" b="0" i="0" u="none" strike="noStrike" kern="1200" baseline="0" dirty="0">
                <a:solidFill>
                  <a:schemeClr val="tx1"/>
                </a:solidFill>
                <a:latin typeface="+mn-lt"/>
                <a:ea typeface="MS PGothic" pitchFamily="34" charset="-128"/>
                <a:cs typeface="MS PGothic" charset="0"/>
              </a:rPr>
              <a:t>Manitoba - $41.65</a:t>
            </a:r>
          </a:p>
          <a:p>
            <a:pPr marL="171450" indent="-171450">
              <a:buFont typeface="Arial" panose="020B0604020202020204" pitchFamily="34" charset="0"/>
              <a:buChar char="•"/>
            </a:pPr>
            <a:r>
              <a:rPr lang="en-CA" sz="1400" b="0" i="0" u="none" strike="noStrike" kern="1200" baseline="0" dirty="0">
                <a:solidFill>
                  <a:schemeClr val="tx1"/>
                </a:solidFill>
                <a:latin typeface="+mn-lt"/>
                <a:ea typeface="MS PGothic" pitchFamily="34" charset="-128"/>
                <a:cs typeface="MS PGothic" charset="0"/>
              </a:rPr>
              <a:t>Ontario - $37.54</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b="0" i="0" u="none" strike="noStrike" kern="1200" baseline="0" dirty="0">
                <a:solidFill>
                  <a:schemeClr val="tx1"/>
                </a:solidFill>
                <a:latin typeface="+mn-lt"/>
                <a:ea typeface="MS PGothic" pitchFamily="34" charset="-128"/>
                <a:cs typeface="MS PGothic" charset="0"/>
              </a:rPr>
              <a:t>Newfoundland &amp; Labrador - $37.10</a:t>
            </a:r>
          </a:p>
          <a:p>
            <a:pPr marL="171450" indent="-171450">
              <a:buFont typeface="Arial" panose="020B0604020202020204" pitchFamily="34" charset="0"/>
              <a:buChar char="•"/>
            </a:pPr>
            <a:r>
              <a:rPr lang="en-CA" sz="1400" b="0" i="0" u="none" strike="noStrike" kern="1200" baseline="0" dirty="0">
                <a:solidFill>
                  <a:schemeClr val="tx1"/>
                </a:solidFill>
                <a:latin typeface="+mn-lt"/>
                <a:ea typeface="MS PGothic" pitchFamily="34" charset="-128"/>
                <a:cs typeface="MS PGothic" charset="0"/>
              </a:rPr>
              <a:t>Quebec - $32.90</a:t>
            </a:r>
          </a:p>
          <a:p>
            <a:pPr marL="171450" indent="-171450">
              <a:buFont typeface="Arial" panose="020B0604020202020204" pitchFamily="34" charset="0"/>
              <a:buChar char="•"/>
            </a:pPr>
            <a:r>
              <a:rPr lang="en-CA" sz="1400" b="0" i="0" u="none" strike="noStrike" kern="1200" baseline="0" dirty="0">
                <a:solidFill>
                  <a:schemeClr val="tx1"/>
                </a:solidFill>
                <a:latin typeface="+mn-lt"/>
                <a:ea typeface="MS PGothic" pitchFamily="34" charset="-128"/>
                <a:cs typeface="MS PGothic" charset="0"/>
              </a:rPr>
              <a:t>Nova Scotia - $34.10</a:t>
            </a:r>
          </a:p>
          <a:p>
            <a:pPr marL="171450" indent="-171450">
              <a:buFont typeface="Arial" panose="020B0604020202020204" pitchFamily="34" charset="0"/>
              <a:buChar char="•"/>
            </a:pPr>
            <a:r>
              <a:rPr lang="en-CA" sz="1400" b="0" i="0" u="none" strike="noStrike" kern="1200" baseline="0" dirty="0">
                <a:solidFill>
                  <a:schemeClr val="tx1"/>
                </a:solidFill>
                <a:latin typeface="+mn-lt"/>
                <a:ea typeface="MS PGothic" pitchFamily="34" charset="-128"/>
                <a:cs typeface="MS PGothic" charset="0"/>
              </a:rPr>
              <a:t>PEI - $34.23</a:t>
            </a:r>
          </a:p>
          <a:p>
            <a:endParaRPr lang="en-CA" sz="1400" b="0" i="0" u="none" strike="noStrike" kern="1200" baseline="0" dirty="0">
              <a:solidFill>
                <a:schemeClr val="tx1"/>
              </a:solidFill>
              <a:latin typeface="+mn-lt"/>
              <a:ea typeface="MS PGothic" pitchFamily="34" charset="-128"/>
              <a:cs typeface="MS PGothic" charset="0"/>
            </a:endParaRPr>
          </a:p>
          <a:p>
            <a:r>
              <a:rPr lang="en-CA" sz="1400" b="0" i="0" u="none" strike="noStrike" kern="1200" baseline="0" dirty="0">
                <a:solidFill>
                  <a:schemeClr val="tx1"/>
                </a:solidFill>
                <a:latin typeface="+mn-lt"/>
                <a:ea typeface="MS PGothic" pitchFamily="34" charset="-128"/>
                <a:cs typeface="MS PGothic" charset="0"/>
              </a:rPr>
              <a:t>Some positions may offer an annual salary or even a commission. In the case of a commission, you wouldn’t typically receive any benefits so make sure that the pay is 8-10% higher than the hourly rate. We encourage you to review the full report for further salary and commission details.</a:t>
            </a:r>
          </a:p>
          <a:p>
            <a:endParaRPr lang="en-CA" sz="1400" b="0" i="0" u="none" strike="noStrike" kern="1200" baseline="0" dirty="0">
              <a:solidFill>
                <a:schemeClr val="tx1"/>
              </a:solidFill>
              <a:latin typeface="+mn-lt"/>
              <a:ea typeface="MS PGothic" pitchFamily="34" charset="-128"/>
              <a:cs typeface="MS PGothic" charset="0"/>
            </a:endParaRPr>
          </a:p>
          <a:p>
            <a:r>
              <a:rPr lang="en-CA" sz="1400" b="0" i="0" u="none" strike="noStrike" kern="1200" baseline="0" dirty="0">
                <a:solidFill>
                  <a:schemeClr val="tx1"/>
                </a:solidFill>
                <a:latin typeface="+mn-lt"/>
                <a:ea typeface="MS PGothic" pitchFamily="34" charset="-128"/>
                <a:cs typeface="MS PGothic" charset="0"/>
              </a:rPr>
              <a:t>The unemployment rate among respondents is 1.3%, </a:t>
            </a:r>
            <a:r>
              <a:rPr lang="en-US" sz="1400" kern="1200" dirty="0">
                <a:solidFill>
                  <a:schemeClr val="tx1"/>
                </a:solidFill>
                <a:effectLst/>
                <a:latin typeface="+mn-lt"/>
                <a:ea typeface="MS PGothic" pitchFamily="34" charset="-128"/>
                <a:cs typeface="MS PGothic" charset="0"/>
              </a:rPr>
              <a:t>which is well below the current Canadian unemployment rate of 6.5% </a:t>
            </a:r>
            <a:r>
              <a:rPr lang="en-CA" sz="1400" b="0" i="0" u="none" strike="noStrike" kern="1200" baseline="0" dirty="0">
                <a:solidFill>
                  <a:schemeClr val="tx1"/>
                </a:solidFill>
                <a:latin typeface="+mn-lt"/>
                <a:ea typeface="MS PGothic" pitchFamily="34" charset="-128"/>
                <a:cs typeface="MS PGothic" charset="0"/>
              </a:rPr>
              <a:t>as of June 2017.</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16</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2047721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kern="1200" dirty="0">
                <a:solidFill>
                  <a:schemeClr val="tx1"/>
                </a:solidFill>
                <a:effectLst/>
                <a:latin typeface="+mn-lt"/>
                <a:ea typeface="MS PGothic" pitchFamily="34" charset="-128"/>
                <a:cs typeface="MS PGothic" charset="0"/>
              </a:rPr>
              <a:t>Here are some additional statistics that may be of interest to you:</a:t>
            </a:r>
          </a:p>
          <a:p>
            <a:endParaRPr lang="en-CA" sz="1400" b="0" i="0" u="none" strike="noStrike" kern="1200" baseline="0" dirty="0">
              <a:solidFill>
                <a:schemeClr val="tx1"/>
              </a:solidFill>
              <a:effectLst/>
              <a:latin typeface="+mn-lt"/>
              <a:ea typeface="MS PGothic" pitchFamily="34" charset="-128"/>
              <a:cs typeface="MS PGothic" charset="0"/>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b="0" i="0" u="none" strike="noStrike" kern="1200" baseline="0" dirty="0">
                <a:solidFill>
                  <a:schemeClr val="tx1"/>
                </a:solidFill>
                <a:latin typeface="+mn-lt"/>
                <a:ea typeface="MS PGothic" pitchFamily="34" charset="-128"/>
                <a:cs typeface="MS PGothic" charset="0"/>
              </a:rPr>
              <a:t>39% of respondents aged 20-24 would prefer to be practicing more hours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b="0" i="0" u="none" strike="noStrike" kern="1200" baseline="0" dirty="0">
                <a:solidFill>
                  <a:schemeClr val="tx1"/>
                </a:solidFill>
                <a:latin typeface="+mn-lt"/>
                <a:ea typeface="MS PGothic" pitchFamily="34" charset="-128"/>
                <a:cs typeface="MS PGothic" charset="0"/>
              </a:rPr>
              <a:t>Respondents aged 20-29 are most likely to work for more than one employer</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b="0" i="0" u="none" strike="noStrike" kern="1200" baseline="0" dirty="0">
                <a:solidFill>
                  <a:schemeClr val="tx1"/>
                </a:solidFill>
                <a:latin typeface="+mn-lt"/>
                <a:ea typeface="MS PGothic" pitchFamily="34" charset="-128"/>
                <a:cs typeface="MS PGothic" charset="0"/>
              </a:rPr>
              <a:t>Those aged 20-34 report the greatest salary increase</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b="0" i="0" u="none" strike="noStrike" kern="1200" baseline="0" dirty="0">
                <a:solidFill>
                  <a:schemeClr val="tx1"/>
                </a:solidFill>
                <a:latin typeface="+mn-lt"/>
                <a:ea typeface="MS PGothic" pitchFamily="34" charset="-128"/>
                <a:cs typeface="MS PGothic" charset="0"/>
              </a:rPr>
              <a:t>Respondents aged 25-29 are more likely to be paid on an hourly basis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b="0" i="0" u="none" strike="noStrike" kern="1200" baseline="0" dirty="0">
                <a:solidFill>
                  <a:schemeClr val="tx1"/>
                </a:solidFill>
                <a:latin typeface="+mn-lt"/>
                <a:ea typeface="MS PGothic" pitchFamily="34" charset="-128"/>
                <a:cs typeface="MS PGothic" charset="0"/>
              </a:rPr>
              <a:t>77% of respondents aged 25-39 are more likely to be working part time versus full time</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17</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329827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kern="1200" dirty="0">
                <a:solidFill>
                  <a:schemeClr val="tx1"/>
                </a:solidFill>
                <a:effectLst/>
                <a:latin typeface="+mn-lt"/>
                <a:ea typeface="MS PGothic" pitchFamily="34" charset="-128"/>
                <a:cs typeface="MS PGothic" charset="0"/>
              </a:rPr>
              <a:t>Now let’s look at Workplace</a:t>
            </a:r>
            <a:r>
              <a:rPr lang="en-CA" sz="1400" kern="1200" baseline="0" dirty="0">
                <a:solidFill>
                  <a:schemeClr val="tx1"/>
                </a:solidFill>
                <a:effectLst/>
                <a:latin typeface="+mn-lt"/>
                <a:ea typeface="MS PGothic" pitchFamily="34" charset="-128"/>
                <a:cs typeface="MS PGothic" charset="0"/>
              </a:rPr>
              <a:t> and Environment. </a:t>
            </a:r>
            <a:r>
              <a:rPr lang="en-CA" sz="1400" b="0" i="0" u="none" strike="noStrike" kern="1200" baseline="0" dirty="0">
                <a:solidFill>
                  <a:schemeClr val="tx1"/>
                </a:solidFill>
                <a:latin typeface="+mn-lt"/>
                <a:ea typeface="MS PGothic" pitchFamily="34" charset="-128"/>
                <a:cs typeface="MS PGothic" charset="0"/>
              </a:rPr>
              <a:t>72% of respondents work for a single employer which is pretty consistent with 2013 and 2015 results. </a:t>
            </a:r>
          </a:p>
          <a:p>
            <a:endParaRPr lang="en-CA" sz="1400" b="0" i="0" u="none" strike="noStrike" kern="1200" baseline="0" dirty="0">
              <a:solidFill>
                <a:schemeClr val="tx1"/>
              </a:solidFill>
              <a:latin typeface="+mn-lt"/>
              <a:ea typeface="MS PGothic" pitchFamily="34" charset="-128"/>
              <a:cs typeface="MS PGothic" charset="0"/>
            </a:endParaRPr>
          </a:p>
          <a:p>
            <a:r>
              <a:rPr lang="en-CA" sz="1400" b="0" i="0" u="none" strike="noStrike" kern="1200" baseline="0" dirty="0">
                <a:solidFill>
                  <a:schemeClr val="tx1"/>
                </a:solidFill>
                <a:latin typeface="+mn-lt"/>
                <a:ea typeface="MS PGothic" pitchFamily="34" charset="-128"/>
                <a:cs typeface="MS PGothic" charset="0"/>
              </a:rPr>
              <a:t>In terms of their primary workplace, 92% of respondents work in a clinical private practice setting, followed by 3% in public health and 2% in education. </a:t>
            </a:r>
          </a:p>
          <a:p>
            <a:endParaRPr lang="en-CA" sz="1400" b="0" i="0" u="none" strike="noStrike" kern="1200" baseline="0" dirty="0">
              <a:solidFill>
                <a:schemeClr val="tx1"/>
              </a:solidFill>
              <a:latin typeface="+mn-lt"/>
              <a:ea typeface="MS PGothic" pitchFamily="34" charset="-128"/>
              <a:cs typeface="MS PGothic" charset="0"/>
            </a:endParaRPr>
          </a:p>
          <a:p>
            <a:r>
              <a:rPr lang="en-CA" sz="1400" b="0" i="0" u="none" strike="noStrike" kern="1200" baseline="0" dirty="0">
                <a:solidFill>
                  <a:schemeClr val="tx1"/>
                </a:solidFill>
                <a:latin typeface="+mn-lt"/>
                <a:ea typeface="MS PGothic" pitchFamily="34" charset="-128"/>
                <a:cs typeface="MS PGothic" charset="0"/>
              </a:rPr>
              <a:t>Respondents report being most satisfied with infection control practices, colleagues and staff, and location.</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18</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1162113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b="0" i="0" u="none" strike="noStrike" kern="1200" baseline="0" dirty="0">
                <a:solidFill>
                  <a:schemeClr val="tx1"/>
                </a:solidFill>
                <a:latin typeface="+mn-lt"/>
                <a:ea typeface="MS PGothic" pitchFamily="34" charset="-128"/>
                <a:cs typeface="MS PGothic" charset="0"/>
              </a:rPr>
              <a:t>In terms of Independent Practice Owners, 46% are relatively new, having owned their practice for 1 to 5 years.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b="0" i="0" u="none" strike="noStrike" kern="1200" baseline="0" dirty="0">
              <a:solidFill>
                <a:schemeClr val="tx1"/>
              </a:solidFill>
              <a:effectLst/>
              <a:latin typeface="+mn-lt"/>
              <a:ea typeface="MS PGothic" pitchFamily="34" charset="-128"/>
              <a:cs typeface="MS PGothic" charset="0"/>
            </a:endParaRPr>
          </a:p>
          <a:p>
            <a:r>
              <a:rPr lang="en-CA" sz="1400" b="0" i="0" u="none" strike="noStrike" kern="1200" baseline="0" dirty="0">
                <a:solidFill>
                  <a:schemeClr val="tx1"/>
                </a:solidFill>
                <a:latin typeface="+mn-lt"/>
                <a:ea typeface="MS PGothic" pitchFamily="34" charset="-128"/>
                <a:cs typeface="MS PGothic" charset="0"/>
              </a:rPr>
              <a:t>Most independent practices are store-front businesses followed by mobile practices.</a:t>
            </a:r>
          </a:p>
          <a:p>
            <a:endParaRPr lang="en-CA" sz="1400" b="0" i="0" u="none" strike="noStrike" kern="1200" baseline="0" dirty="0">
              <a:solidFill>
                <a:schemeClr val="tx1"/>
              </a:solidFill>
              <a:latin typeface="+mn-lt"/>
              <a:ea typeface="MS PGothic" pitchFamily="34" charset="-128"/>
              <a:cs typeface="MS PGothic" charset="0"/>
            </a:endParaRPr>
          </a:p>
          <a:p>
            <a:r>
              <a:rPr lang="en-CA" sz="1400" b="0" i="0" u="none" strike="noStrike" kern="1200" baseline="0" dirty="0">
                <a:solidFill>
                  <a:schemeClr val="tx1"/>
                </a:solidFill>
                <a:latin typeface="+mn-lt"/>
                <a:ea typeface="MS PGothic" pitchFamily="34" charset="-128"/>
                <a:cs typeface="MS PGothic" charset="0"/>
              </a:rPr>
              <a:t>Levels of satisfaction with independent practice appear to be very high, with 70% of respondents rating their satisfaction as very satisfied or satisfied.</a:t>
            </a:r>
          </a:p>
          <a:p>
            <a:endParaRPr lang="en-CA" sz="1400" b="0" i="0" u="none" strike="noStrike" kern="1200" baseline="0" dirty="0">
              <a:solidFill>
                <a:schemeClr val="tx1"/>
              </a:solidFill>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b="0" i="0" u="none" strike="noStrike" kern="1200" baseline="0" dirty="0">
                <a:solidFill>
                  <a:schemeClr val="tx1"/>
                </a:solidFill>
                <a:effectLst/>
                <a:latin typeface="+mn-lt"/>
                <a:ea typeface="MS PGothic" pitchFamily="34" charset="-128"/>
                <a:cs typeface="MS PGothic" charset="0"/>
              </a:rPr>
              <a:t>It is fantastic to note that between 2013 and 2017</a:t>
            </a:r>
            <a:r>
              <a:rPr lang="en-CA" sz="1400" kern="1200" dirty="0">
                <a:solidFill>
                  <a:schemeClr val="tx1"/>
                </a:solidFill>
                <a:effectLst/>
                <a:latin typeface="+mn-lt"/>
                <a:ea typeface="MS PGothic" pitchFamily="34" charset="-128"/>
                <a:cs typeface="MS PGothic" charset="0"/>
              </a:rPr>
              <a:t>, the percentage of respondents who have owned their independent practice for 6 to 10 years has significantly increased.</a:t>
            </a:r>
            <a:endParaRPr lang="en-CA" sz="1400" b="0" i="0" u="none" strike="noStrike" kern="1200" baseline="0" dirty="0">
              <a:solidFill>
                <a:schemeClr val="tx1"/>
              </a:solidFill>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19</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24365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S PGothic" pitchFamily="34" charset="-128"/>
                <a:cs typeface="MS PGothic" charset="0"/>
              </a:rPr>
              <a:t>CDHA is the collective, national voice of more than 28,495 dental hygienists working in Canada, and we directly represent more than 19,000 members including 2,000 students. The primary role or mandate of the CDHA is to advance the dental hygiene profession, support its members, and contribute to the oral health and the general well-being of the public.</a:t>
            </a:r>
            <a:endParaRPr lang="en-CA" sz="1400"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a:t>
            </a:fld>
            <a:endParaRPr lang="en-GB" altLang="en-US"/>
          </a:p>
        </p:txBody>
      </p:sp>
    </p:spTree>
    <p:extLst>
      <p:ext uri="{BB962C8B-B14F-4D97-AF65-F5344CB8AC3E}">
        <p14:creationId xmlns:p14="http://schemas.microsoft.com/office/powerpoint/2010/main" val="722064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b="0" i="0" kern="1200" dirty="0">
                <a:solidFill>
                  <a:schemeClr val="tx1"/>
                </a:solidFill>
                <a:effectLst/>
                <a:latin typeface="+mn-lt"/>
                <a:ea typeface="MS PGothic" pitchFamily="34" charset="-128"/>
                <a:cs typeface="MS PGothic" charset="0"/>
              </a:rPr>
              <a:t>To get a better understanding of the 2017 survey highlights focusing on trends in compensation segmented by geography and other criteria, we invite you to a watch a free on-demand webinar.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20</a:t>
            </a:fld>
            <a:endParaRPr lang="en-GB" altLang="en-US"/>
          </a:p>
        </p:txBody>
      </p:sp>
      <p:sp>
        <p:nvSpPr>
          <p:cNvPr id="5" name="Date Placeholder 4"/>
          <p:cNvSpPr>
            <a:spLocks noGrp="1"/>
          </p:cNvSpPr>
          <p:nvPr>
            <p:ph type="dt" idx="11"/>
          </p:nvPr>
        </p:nvSpPr>
        <p:spPr/>
        <p:txBody>
          <a:bodyPr/>
          <a:lstStyle/>
          <a:p>
            <a:endParaRPr lang="en-GB" altLang="en-US"/>
          </a:p>
        </p:txBody>
      </p:sp>
    </p:spTree>
    <p:extLst>
      <p:ext uri="{BB962C8B-B14F-4D97-AF65-F5344CB8AC3E}">
        <p14:creationId xmlns:p14="http://schemas.microsoft.com/office/powerpoint/2010/main" val="1107802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0" i="0" kern="1200" dirty="0">
                <a:solidFill>
                  <a:schemeClr val="tx1"/>
                </a:solidFill>
                <a:effectLst/>
                <a:latin typeface="+mn-lt"/>
                <a:ea typeface="MS PGothic" pitchFamily="34" charset="-128"/>
                <a:cs typeface="MS PGothic" charset="0"/>
              </a:rPr>
              <a:t>After you’ve graduated and satisfied your province's regulation requirements, your focus will naturally turn to finding a job as a dental hygienist. Or perhaps your search will start in advance.</a:t>
            </a:r>
          </a:p>
          <a:p>
            <a:endParaRPr lang="en-CA" sz="1400" b="0" i="0" kern="1200" dirty="0">
              <a:solidFill>
                <a:schemeClr val="tx1"/>
              </a:solidFill>
              <a:effectLst/>
              <a:latin typeface="+mn-lt"/>
              <a:ea typeface="MS PGothic" pitchFamily="34" charset="-128"/>
              <a:cs typeface="MS PGothic" charset="0"/>
            </a:endParaRPr>
          </a:p>
          <a:p>
            <a:r>
              <a:rPr lang="en-CA" sz="1400" b="0" i="0" kern="1200" dirty="0" err="1">
                <a:solidFill>
                  <a:schemeClr val="tx1"/>
                </a:solidFill>
                <a:effectLst/>
                <a:latin typeface="+mn-lt"/>
                <a:ea typeface="MS PGothic" pitchFamily="34" charset="-128"/>
                <a:cs typeface="MS PGothic" charset="0"/>
              </a:rPr>
              <a:t>CDHA’s</a:t>
            </a:r>
            <a:r>
              <a:rPr lang="en-CA" sz="1400" b="0" i="0" kern="1200" dirty="0">
                <a:solidFill>
                  <a:schemeClr val="tx1"/>
                </a:solidFill>
                <a:effectLst/>
                <a:latin typeface="+mn-lt"/>
                <a:ea typeface="MS PGothic" pitchFamily="34" charset="-128"/>
                <a:cs typeface="MS PGothic" charset="0"/>
              </a:rPr>
              <a:t> job board is a great place for employers and prospective employees to connect and it’s one of the most active areas of </a:t>
            </a:r>
            <a:r>
              <a:rPr lang="en-CA" sz="1400" b="0" i="0" kern="1200" dirty="0" err="1">
                <a:solidFill>
                  <a:schemeClr val="tx1"/>
                </a:solidFill>
                <a:effectLst/>
                <a:latin typeface="+mn-lt"/>
                <a:ea typeface="MS PGothic" pitchFamily="34" charset="-128"/>
                <a:cs typeface="MS PGothic" charset="0"/>
              </a:rPr>
              <a:t>CDHA’s</a:t>
            </a:r>
            <a:r>
              <a:rPr lang="en-CA" sz="1400" b="0" i="0" kern="1200" dirty="0">
                <a:solidFill>
                  <a:schemeClr val="tx1"/>
                </a:solidFill>
                <a:effectLst/>
                <a:latin typeface="+mn-lt"/>
                <a:ea typeface="MS PGothic" pitchFamily="34" charset="-128"/>
                <a:cs typeface="MS PGothic" charset="0"/>
              </a:rPr>
              <a:t> website.</a:t>
            </a:r>
          </a:p>
          <a:p>
            <a:endParaRPr lang="en-CA" sz="1400" b="0" i="0" kern="1200" dirty="0">
              <a:solidFill>
                <a:schemeClr val="tx1"/>
              </a:solidFill>
              <a:effectLst/>
              <a:latin typeface="+mn-lt"/>
              <a:ea typeface="MS PGothic" pitchFamily="34" charset="-128"/>
              <a:cs typeface="MS PGothic" charset="0"/>
            </a:endParaRPr>
          </a:p>
          <a:p>
            <a:r>
              <a:rPr lang="en-CA" sz="1400" b="0" i="0" kern="1200" dirty="0">
                <a:solidFill>
                  <a:schemeClr val="tx1"/>
                </a:solidFill>
                <a:effectLst/>
                <a:latin typeface="+mn-lt"/>
                <a:ea typeface="MS PGothic" pitchFamily="34" charset="-128"/>
                <a:cs typeface="MS PGothic" charset="0"/>
              </a:rPr>
              <a:t>To view</a:t>
            </a:r>
            <a:r>
              <a:rPr lang="en-CA" sz="1400" b="0" i="0" kern="1200" baseline="0" dirty="0">
                <a:solidFill>
                  <a:schemeClr val="tx1"/>
                </a:solidFill>
                <a:effectLst/>
                <a:latin typeface="+mn-lt"/>
                <a:ea typeface="MS PGothic" pitchFamily="34" charset="-128"/>
                <a:cs typeface="MS PGothic" charset="0"/>
              </a:rPr>
              <a:t> the current opportunities, visit </a:t>
            </a:r>
            <a:r>
              <a:rPr lang="en-CA" sz="1400" b="1" i="0" kern="1200" baseline="0" dirty="0">
                <a:solidFill>
                  <a:schemeClr val="tx1"/>
                </a:solidFill>
                <a:effectLst/>
                <a:latin typeface="+mn-lt"/>
                <a:ea typeface="MS PGothic" pitchFamily="34" charset="-128"/>
                <a:cs typeface="MS PGothic" charset="0"/>
              </a:rPr>
              <a:t>cdha.ca/jobs</a:t>
            </a:r>
            <a:r>
              <a:rPr lang="en-CA" sz="1400" b="0" i="0" kern="1200" baseline="0" dirty="0">
                <a:solidFill>
                  <a:schemeClr val="tx1"/>
                </a:solidFill>
                <a:effectLst/>
                <a:latin typeface="+mn-lt"/>
                <a:ea typeface="MS PGothic" pitchFamily="34" charset="-128"/>
                <a:cs typeface="MS PGothic" charset="0"/>
              </a:rPr>
              <a:t> and select “Job Search” from the left-hand navigation. You must be logged in to view the information.</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21</a:t>
            </a:fld>
            <a:endParaRPr lang="en-GB" altLang="en-US"/>
          </a:p>
        </p:txBody>
      </p:sp>
    </p:spTree>
    <p:extLst>
      <p:ext uri="{BB962C8B-B14F-4D97-AF65-F5344CB8AC3E}">
        <p14:creationId xmlns:p14="http://schemas.microsoft.com/office/powerpoint/2010/main" val="19112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0" i="0" kern="1200" dirty="0">
                <a:solidFill>
                  <a:schemeClr val="tx1"/>
                </a:solidFill>
                <a:effectLst/>
                <a:latin typeface="+mn-lt"/>
                <a:ea typeface="MS PGothic" pitchFamily="34" charset="-128"/>
                <a:cs typeface="MS PGothic" charset="0"/>
              </a:rPr>
              <a:t>You can now sign up for CDHA job board alerts and have job postings delivered to your inbox each week. To activate, sign into your online profile and check the "</a:t>
            </a:r>
            <a:r>
              <a:rPr lang="en-CA" sz="1400" b="1" i="0" kern="1200" dirty="0">
                <a:solidFill>
                  <a:schemeClr val="tx1"/>
                </a:solidFill>
                <a:effectLst/>
                <a:latin typeface="+mn-lt"/>
                <a:ea typeface="MS PGothic" pitchFamily="34" charset="-128"/>
                <a:cs typeface="MS PGothic" charset="0"/>
              </a:rPr>
              <a:t>Notifications for new employment opportunities</a:t>
            </a:r>
            <a:r>
              <a:rPr lang="en-CA" sz="1400" b="0" i="0" kern="1200" dirty="0">
                <a:solidFill>
                  <a:schemeClr val="tx1"/>
                </a:solidFill>
                <a:effectLst/>
                <a:latin typeface="+mn-lt"/>
                <a:ea typeface="MS PGothic" pitchFamily="34" charset="-128"/>
                <a:cs typeface="MS PGothic" charset="0"/>
              </a:rPr>
              <a:t>" box.</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22</a:t>
            </a:fld>
            <a:endParaRPr lang="en-GB" altLang="en-US"/>
          </a:p>
        </p:txBody>
      </p:sp>
    </p:spTree>
    <p:extLst>
      <p:ext uri="{BB962C8B-B14F-4D97-AF65-F5344CB8AC3E}">
        <p14:creationId xmlns:p14="http://schemas.microsoft.com/office/powerpoint/2010/main" val="359237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b="0" i="0" kern="1200" dirty="0">
                <a:solidFill>
                  <a:schemeClr val="tx1"/>
                </a:solidFill>
                <a:effectLst/>
                <a:latin typeface="+mn-lt"/>
                <a:ea typeface="MS PGothic" pitchFamily="34" charset="-128"/>
                <a:cs typeface="MS PGothic" charset="0"/>
              </a:rPr>
              <a:t>When you are ready to</a:t>
            </a:r>
            <a:r>
              <a:rPr lang="en-CA" sz="1400" b="0" i="0" kern="1200" baseline="0" dirty="0">
                <a:solidFill>
                  <a:schemeClr val="tx1"/>
                </a:solidFill>
                <a:effectLst/>
                <a:latin typeface="+mn-lt"/>
                <a:ea typeface="MS PGothic" pitchFamily="34" charset="-128"/>
                <a:cs typeface="MS PGothic" charset="0"/>
              </a:rPr>
              <a:t> apply for a job, you will need to provide a résumé and cover letter. </a:t>
            </a:r>
          </a:p>
          <a:p>
            <a:endParaRPr lang="en-CA" sz="1400" b="0" i="0" kern="1200" baseline="0" dirty="0">
              <a:solidFill>
                <a:schemeClr val="tx1"/>
              </a:solidFill>
              <a:effectLst/>
              <a:latin typeface="+mn-lt"/>
              <a:ea typeface="MS PGothic" pitchFamily="34" charset="-128"/>
              <a:cs typeface="MS PGothic" charset="0"/>
            </a:endParaRPr>
          </a:p>
          <a:p>
            <a:r>
              <a:rPr lang="en-CA" sz="1400" b="0" i="0" kern="1200" baseline="0" dirty="0">
                <a:solidFill>
                  <a:schemeClr val="tx1"/>
                </a:solidFill>
                <a:effectLst/>
                <a:latin typeface="+mn-lt"/>
                <a:ea typeface="MS PGothic" pitchFamily="34" charset="-128"/>
                <a:cs typeface="MS PGothic" charset="0"/>
              </a:rPr>
              <a:t>This slide quickly lists what elements should be part of your résumé and other items to keep in mind.</a:t>
            </a:r>
          </a:p>
          <a:p>
            <a:endParaRPr lang="en-CA" sz="1400" b="0" i="0" kern="1200" baseline="0" dirty="0">
              <a:solidFill>
                <a:schemeClr val="tx1"/>
              </a:solidFill>
              <a:effectLst/>
              <a:latin typeface="+mn-lt"/>
              <a:ea typeface="MS PGothic" pitchFamily="34" charset="-128"/>
              <a:cs typeface="MS PGothic" charset="0"/>
            </a:endParaRPr>
          </a:p>
          <a:p>
            <a:r>
              <a:rPr lang="en-CA" sz="1400" b="0" i="0" kern="1200" dirty="0">
                <a:solidFill>
                  <a:schemeClr val="tx1"/>
                </a:solidFill>
                <a:effectLst/>
                <a:latin typeface="+mn-lt"/>
                <a:ea typeface="MS PGothic" pitchFamily="34" charset="-128"/>
                <a:cs typeface="MS PGothic" charset="0"/>
              </a:rPr>
              <a:t>The cover letter, more than the résumé, should be customized for the job you are applying for and the practice you are applying to. Before writing, create a clear picture of how you want to be perceived by the employer, and make a mental list of your best selling points. This is your first impression to the employer. Be sure that it is well written and professional.</a:t>
            </a:r>
          </a:p>
          <a:p>
            <a:endParaRPr lang="en-CA" sz="1400" b="0" i="0" kern="1200" baseline="0" dirty="0">
              <a:solidFill>
                <a:schemeClr val="tx1"/>
              </a:solidFill>
              <a:effectLst/>
              <a:latin typeface="+mn-lt"/>
              <a:ea typeface="MS PGothic" pitchFamily="34" charset="-128"/>
              <a:cs typeface="MS PGothic" charset="0"/>
            </a:endParaRPr>
          </a:p>
          <a:p>
            <a:r>
              <a:rPr lang="en-CA" sz="1400" b="0" i="0" kern="1200" baseline="0" dirty="0">
                <a:solidFill>
                  <a:schemeClr val="tx1"/>
                </a:solidFill>
                <a:effectLst/>
                <a:latin typeface="+mn-lt"/>
                <a:ea typeface="MS PGothic" pitchFamily="34" charset="-128"/>
                <a:cs typeface="MS PGothic" charset="0"/>
              </a:rPr>
              <a:t>More detailed information can be found on the CDHA website.</a:t>
            </a:r>
            <a:endParaRPr lang="en-CA" sz="1400" b="0" i="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23</a:t>
            </a:fld>
            <a:endParaRPr lang="en-GB" altLang="en-US"/>
          </a:p>
        </p:txBody>
      </p:sp>
    </p:spTree>
    <p:extLst>
      <p:ext uri="{BB962C8B-B14F-4D97-AF65-F5344CB8AC3E}">
        <p14:creationId xmlns:p14="http://schemas.microsoft.com/office/powerpoint/2010/main" val="399780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b="0" i="0" kern="1200" baseline="0" dirty="0">
                <a:solidFill>
                  <a:schemeClr val="tx1"/>
                </a:solidFill>
                <a:effectLst/>
                <a:latin typeface="+mn-lt"/>
                <a:ea typeface="MS PGothic" pitchFamily="34" charset="-128"/>
                <a:cs typeface="MS PGothic" charset="0"/>
              </a:rPr>
              <a:t>After you’ve landed an interview with your stellar résumé and cover letter, use t</a:t>
            </a:r>
            <a:r>
              <a:rPr lang="en-CA" sz="1400" b="0" i="0" kern="1200" dirty="0">
                <a:solidFill>
                  <a:schemeClr val="tx1"/>
                </a:solidFill>
                <a:effectLst/>
                <a:latin typeface="+mn-lt"/>
                <a:ea typeface="MS PGothic" pitchFamily="34" charset="-128"/>
                <a:cs typeface="MS PGothic" charset="0"/>
              </a:rPr>
              <a:t>he interview as an opportunity to show the employer your interest in the position and, in turn, the energy and expertise you will bring to the job. </a:t>
            </a:r>
          </a:p>
          <a:p>
            <a:endParaRPr lang="en-CA" sz="1400" b="0" i="0" kern="1200" dirty="0">
              <a:solidFill>
                <a:schemeClr val="tx1"/>
              </a:solidFill>
              <a:effectLst/>
              <a:latin typeface="+mn-lt"/>
              <a:ea typeface="MS PGothic" pitchFamily="34" charset="-128"/>
              <a:cs typeface="MS PGothic" charset="0"/>
            </a:endParaRPr>
          </a:p>
          <a:p>
            <a:r>
              <a:rPr lang="en-CA" sz="1400" b="0" i="0" kern="1200" dirty="0">
                <a:solidFill>
                  <a:schemeClr val="tx1"/>
                </a:solidFill>
                <a:effectLst/>
                <a:latin typeface="+mn-lt"/>
                <a:ea typeface="MS PGothic" pitchFamily="34" charset="-128"/>
                <a:cs typeface="MS PGothic" charset="0"/>
              </a:rPr>
              <a:t>Getting to this</a:t>
            </a:r>
            <a:r>
              <a:rPr lang="en-CA" sz="1400" b="0" i="0" kern="1200" baseline="0" dirty="0">
                <a:solidFill>
                  <a:schemeClr val="tx1"/>
                </a:solidFill>
                <a:effectLst/>
                <a:latin typeface="+mn-lt"/>
                <a:ea typeface="MS PGothic" pitchFamily="34" charset="-128"/>
                <a:cs typeface="MS PGothic" charset="0"/>
              </a:rPr>
              <a:t> </a:t>
            </a:r>
            <a:r>
              <a:rPr lang="en-CA" sz="1400" b="0" i="0" kern="1200" dirty="0">
                <a:solidFill>
                  <a:schemeClr val="tx1"/>
                </a:solidFill>
                <a:effectLst/>
                <a:latin typeface="+mn-lt"/>
                <a:ea typeface="MS PGothic" pitchFamily="34" charset="-128"/>
                <a:cs typeface="MS PGothic" charset="0"/>
              </a:rPr>
              <a:t>stage shows that the employer has deemed you as qualified for consideration, and the interview is your chance to show that you will put that qualification to good use</a:t>
            </a:r>
            <a:r>
              <a:rPr lang="en-CA" sz="1400" b="0" i="0" kern="1200" baseline="0" dirty="0">
                <a:solidFill>
                  <a:schemeClr val="tx1"/>
                </a:solidFill>
                <a:effectLst/>
                <a:latin typeface="+mn-lt"/>
                <a:ea typeface="MS PGothic" pitchFamily="34" charset="-128"/>
                <a:cs typeface="MS PGothic" charset="0"/>
              </a:rPr>
              <a:t>.</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24</a:t>
            </a:fld>
            <a:endParaRPr lang="en-GB" altLang="en-US"/>
          </a:p>
        </p:txBody>
      </p:sp>
    </p:spTree>
    <p:extLst>
      <p:ext uri="{BB962C8B-B14F-4D97-AF65-F5344CB8AC3E}">
        <p14:creationId xmlns:p14="http://schemas.microsoft.com/office/powerpoint/2010/main" val="3676583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b="0" i="0" kern="1200" dirty="0">
                <a:solidFill>
                  <a:schemeClr val="tx1"/>
                </a:solidFill>
                <a:effectLst/>
                <a:latin typeface="+mn-lt"/>
                <a:ea typeface="MS PGothic" pitchFamily="34" charset="-128"/>
                <a:cs typeface="MS PGothic" charset="0"/>
              </a:rPr>
              <a:t>While</a:t>
            </a:r>
            <a:r>
              <a:rPr lang="en-CA" sz="1400" b="0" i="0" kern="1200" baseline="0" dirty="0">
                <a:solidFill>
                  <a:schemeClr val="tx1"/>
                </a:solidFill>
                <a:effectLst/>
                <a:latin typeface="+mn-lt"/>
                <a:ea typeface="MS PGothic" pitchFamily="34" charset="-128"/>
                <a:cs typeface="MS PGothic" charset="0"/>
              </a:rPr>
              <a:t> a</a:t>
            </a:r>
            <a:r>
              <a:rPr lang="en-CA" sz="1400" b="0" i="0" kern="1200" dirty="0">
                <a:solidFill>
                  <a:schemeClr val="tx1"/>
                </a:solidFill>
                <a:effectLst/>
                <a:latin typeface="+mn-lt"/>
                <a:ea typeface="MS PGothic" pitchFamily="34" charset="-128"/>
                <a:cs typeface="MS PGothic" charset="0"/>
              </a:rPr>
              <a:t>t the interview and when the interview concludes, there are a number of items to do or keep in mind and a short list is included here. More items are on the CDHA website.</a:t>
            </a:r>
          </a:p>
          <a:p>
            <a:endParaRPr lang="en-CA" sz="1400" b="0" i="0" kern="1200" dirty="0">
              <a:solidFill>
                <a:schemeClr val="tx1"/>
              </a:solidFill>
              <a:effectLst/>
              <a:latin typeface="+mn-lt"/>
              <a:ea typeface="MS PGothic" pitchFamily="34" charset="-128"/>
              <a:cs typeface="MS PGothic" charset="0"/>
            </a:endParaRPr>
          </a:p>
          <a:p>
            <a:r>
              <a:rPr lang="en-CA" sz="1400" b="0" i="0" kern="1200" dirty="0">
                <a:solidFill>
                  <a:schemeClr val="tx1"/>
                </a:solidFill>
                <a:effectLst/>
                <a:latin typeface="+mn-lt"/>
                <a:ea typeface="MS PGothic" pitchFamily="34" charset="-128"/>
                <a:cs typeface="MS PGothic" charset="0"/>
              </a:rPr>
              <a:t>Working interviews, noted here, are sometimes used for dental hygiene positions. If your interview falls into this category, don't be more stressed because of it; think of it as a first day on the job with no obligations. But keep in mind that the prospective employer should pay you. If they decline, take this as</a:t>
            </a:r>
            <a:r>
              <a:rPr lang="en-CA" sz="1400" b="0" i="0" kern="1200" baseline="0" dirty="0">
                <a:solidFill>
                  <a:schemeClr val="tx1"/>
                </a:solidFill>
                <a:effectLst/>
                <a:latin typeface="+mn-lt"/>
                <a:ea typeface="MS PGothic" pitchFamily="34" charset="-128"/>
                <a:cs typeface="MS PGothic" charset="0"/>
              </a:rPr>
              <a:t> a sign to move on.</a:t>
            </a:r>
            <a:endParaRPr lang="en-CA" sz="1400" b="0" i="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25</a:t>
            </a:fld>
            <a:endParaRPr lang="en-GB" altLang="en-US"/>
          </a:p>
        </p:txBody>
      </p:sp>
    </p:spTree>
    <p:extLst>
      <p:ext uri="{BB962C8B-B14F-4D97-AF65-F5344CB8AC3E}">
        <p14:creationId xmlns:p14="http://schemas.microsoft.com/office/powerpoint/2010/main" val="4053305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CA" sz="1200" b="0" i="0" kern="1200" dirty="0">
                <a:solidFill>
                  <a:schemeClr val="tx1"/>
                </a:solidFill>
                <a:effectLst/>
                <a:latin typeface="+mn-lt"/>
                <a:ea typeface="MS PGothic" pitchFamily="34" charset="-128"/>
                <a:cs typeface="MS PGothic" charset="0"/>
              </a:rPr>
              <a:t>When you decide to commit to a position, ensure that there is an appropriate written</a:t>
            </a:r>
            <a:r>
              <a:rPr lang="en-CA" sz="1200" b="0" i="0" kern="1200" baseline="0" dirty="0">
                <a:solidFill>
                  <a:schemeClr val="tx1"/>
                </a:solidFill>
                <a:effectLst/>
                <a:latin typeface="+mn-lt"/>
                <a:ea typeface="MS PGothic" pitchFamily="34" charset="-128"/>
                <a:cs typeface="MS PGothic" charset="0"/>
              </a:rPr>
              <a:t> contract in place. </a:t>
            </a:r>
            <a:r>
              <a:rPr lang="en-CA" sz="1200" b="0" i="0" kern="1200" dirty="0">
                <a:solidFill>
                  <a:schemeClr val="tx1"/>
                </a:solidFill>
                <a:effectLst/>
                <a:latin typeface="+mn-lt"/>
                <a:ea typeface="MS PGothic" pitchFamily="34" charset="-128"/>
                <a:cs typeface="MS PGothic" charset="0"/>
              </a:rPr>
              <a:t>Having a written employment contract allows both you and your employer to have a clear understanding of the expectations that you have of each other. Understanding the difference between </a:t>
            </a:r>
            <a:r>
              <a:rPr lang="en-CA" sz="1200" b="1" i="0" kern="1200" dirty="0">
                <a:solidFill>
                  <a:schemeClr val="tx1"/>
                </a:solidFill>
                <a:effectLst/>
                <a:latin typeface="+mn-lt"/>
                <a:ea typeface="MS PGothic" pitchFamily="34" charset="-128"/>
                <a:cs typeface="MS PGothic" charset="0"/>
              </a:rPr>
              <a:t>self-employment </a:t>
            </a:r>
            <a:r>
              <a:rPr lang="en-CA" sz="1200" b="0" i="0" kern="1200" dirty="0">
                <a:solidFill>
                  <a:schemeClr val="tx1"/>
                </a:solidFill>
                <a:effectLst/>
                <a:latin typeface="+mn-lt"/>
                <a:ea typeface="MS PGothic" pitchFamily="34" charset="-128"/>
                <a:cs typeface="MS PGothic" charset="0"/>
              </a:rPr>
              <a:t>and </a:t>
            </a:r>
            <a:r>
              <a:rPr lang="en-CA" sz="1200" b="1" i="0" kern="1200" dirty="0">
                <a:solidFill>
                  <a:schemeClr val="tx1"/>
                </a:solidFill>
                <a:effectLst/>
                <a:latin typeface="+mn-lt"/>
                <a:ea typeface="MS PGothic" pitchFamily="34" charset="-128"/>
                <a:cs typeface="MS PGothic" charset="0"/>
              </a:rPr>
              <a:t>employee</a:t>
            </a:r>
            <a:r>
              <a:rPr lang="en-CA" sz="1200" b="0" i="0" kern="1200" dirty="0">
                <a:solidFill>
                  <a:schemeClr val="tx1"/>
                </a:solidFill>
                <a:effectLst/>
                <a:latin typeface="+mn-lt"/>
                <a:ea typeface="MS PGothic" pitchFamily="34" charset="-128"/>
                <a:cs typeface="MS PGothic" charset="0"/>
              </a:rPr>
              <a:t> status is extremely important when setting up your relationship with a dentist/dentists and in the creation of your contract. The wording of your contract will determine whether Revenue Canada decides you are an employee or an independent contractor.</a:t>
            </a:r>
          </a:p>
          <a:p>
            <a:endParaRPr lang="en-CA" sz="1200" b="0" i="0" kern="1200" baseline="0" dirty="0">
              <a:solidFill>
                <a:schemeClr val="tx1"/>
              </a:solidFill>
              <a:effectLst/>
              <a:latin typeface="+mn-lt"/>
              <a:ea typeface="MS PGothic" pitchFamily="34" charset="-128"/>
              <a:cs typeface="MS PGothic" charset="0"/>
            </a:endParaRPr>
          </a:p>
          <a:p>
            <a:pPr marL="0" indent="0">
              <a:buFont typeface="Arial" panose="020B0604020202020204" pitchFamily="34" charset="0"/>
              <a:buNone/>
            </a:pPr>
            <a:r>
              <a:rPr lang="en-CA" sz="1200" b="0" i="0" kern="1200" dirty="0">
                <a:solidFill>
                  <a:schemeClr val="tx1"/>
                </a:solidFill>
                <a:effectLst/>
                <a:latin typeface="+mn-lt"/>
                <a:ea typeface="MS PGothic" pitchFamily="34" charset="-128"/>
                <a:cs typeface="MS PGothic" charset="0"/>
              </a:rPr>
              <a:t>When you receive a contract, y</a:t>
            </a:r>
            <a:r>
              <a:rPr lang="en-CA" sz="1200" b="0" i="0" kern="1200" baseline="0" dirty="0">
                <a:solidFill>
                  <a:schemeClr val="tx1"/>
                </a:solidFill>
                <a:effectLst/>
                <a:latin typeface="+mn-lt"/>
                <a:ea typeface="MS PGothic" pitchFamily="34" charset="-128"/>
                <a:cs typeface="MS PGothic" charset="0"/>
              </a:rPr>
              <a:t>our potential employer has to give you adequate time to fully review it. It is also recommended that you have a legal professional review the contract.</a:t>
            </a:r>
            <a:endParaRPr lang="en-CA" sz="1200" b="0" i="0" kern="1200" dirty="0">
              <a:solidFill>
                <a:schemeClr val="tx1"/>
              </a:solidFill>
              <a:effectLst/>
              <a:latin typeface="+mn-lt"/>
              <a:ea typeface="MS PGothic" pitchFamily="34" charset="-128"/>
              <a:cs typeface="MS PGothic" charset="0"/>
            </a:endParaRPr>
          </a:p>
          <a:p>
            <a:pPr marL="0" indent="0">
              <a:buFont typeface="Arial" panose="020B0604020202020204" pitchFamily="34" charset="0"/>
              <a:buNone/>
            </a:pPr>
            <a:endParaRPr lang="en-CA" sz="1200" b="0" i="0" kern="1200" dirty="0">
              <a:solidFill>
                <a:schemeClr val="tx1"/>
              </a:solidFill>
              <a:effectLst/>
              <a:latin typeface="+mn-lt"/>
              <a:ea typeface="MS PGothic" pitchFamily="34" charset="-128"/>
              <a:cs typeface="MS PGothic" charset="0"/>
            </a:endParaRPr>
          </a:p>
          <a:p>
            <a:r>
              <a:rPr lang="en-CA" sz="1200" b="0" i="0" kern="1200" dirty="0">
                <a:solidFill>
                  <a:schemeClr val="tx1"/>
                </a:solidFill>
                <a:effectLst/>
                <a:latin typeface="+mn-lt"/>
                <a:ea typeface="MS PGothic" pitchFamily="34" charset="-128"/>
                <a:cs typeface="MS PGothic" charset="0"/>
              </a:rPr>
              <a:t>The main </a:t>
            </a:r>
            <a:r>
              <a:rPr lang="en-CA" sz="1200" b="1" i="0" kern="1200" dirty="0">
                <a:solidFill>
                  <a:schemeClr val="tx1"/>
                </a:solidFill>
                <a:effectLst/>
                <a:latin typeface="+mn-lt"/>
                <a:ea typeface="MS PGothic" pitchFamily="34" charset="-128"/>
                <a:cs typeface="MS PGothic" charset="0"/>
              </a:rPr>
              <a:t>advantages</a:t>
            </a:r>
            <a:r>
              <a:rPr lang="en-CA" sz="1200" b="0" i="0" kern="1200" dirty="0">
                <a:solidFill>
                  <a:schemeClr val="tx1"/>
                </a:solidFill>
                <a:effectLst/>
                <a:latin typeface="+mn-lt"/>
                <a:ea typeface="MS PGothic" pitchFamily="34" charset="-128"/>
                <a:cs typeface="MS PGothic" charset="0"/>
              </a:rPr>
              <a:t> of being self-employed are the freedom and flexibility of scheduling, hours, workplace, etc., as well as the ability to make many more deductions from income taxes. Some </a:t>
            </a:r>
            <a:r>
              <a:rPr lang="en-CA" sz="1200" b="1" i="0" kern="1200" dirty="0">
                <a:solidFill>
                  <a:schemeClr val="tx1"/>
                </a:solidFill>
                <a:effectLst/>
                <a:latin typeface="+mn-lt"/>
                <a:ea typeface="MS PGothic" pitchFamily="34" charset="-128"/>
                <a:cs typeface="MS PGothic" charset="0"/>
              </a:rPr>
              <a:t>disadvantages</a:t>
            </a:r>
            <a:r>
              <a:rPr lang="en-CA" sz="1200" b="0" i="0" kern="1200" dirty="0">
                <a:solidFill>
                  <a:schemeClr val="tx1"/>
                </a:solidFill>
                <a:effectLst/>
                <a:latin typeface="+mn-lt"/>
                <a:ea typeface="MS PGothic" pitchFamily="34" charset="-128"/>
                <a:cs typeface="MS PGothic" charset="0"/>
              </a:rPr>
              <a:t> include the loss of employee benefits such as payment for statutory holidays, vacation pay, protection against wrongful dismissal, </a:t>
            </a:r>
            <a:r>
              <a:rPr lang="en-CA" sz="1200" kern="1200" dirty="0">
                <a:solidFill>
                  <a:schemeClr val="tx1"/>
                </a:solidFill>
                <a:effectLst/>
                <a:latin typeface="+mn-lt"/>
                <a:ea typeface="MS PGothic" pitchFamily="34" charset="-128"/>
                <a:cs typeface="MS PGothic" charset="0"/>
              </a:rPr>
              <a:t>ineligibility for maternity/parental benefits and</a:t>
            </a:r>
            <a:r>
              <a:rPr lang="en-CA" sz="1200" kern="1200" baseline="0" dirty="0">
                <a:solidFill>
                  <a:schemeClr val="tx1"/>
                </a:solidFill>
                <a:effectLst/>
                <a:latin typeface="+mn-lt"/>
                <a:ea typeface="MS PGothic" pitchFamily="34" charset="-128"/>
                <a:cs typeface="MS PGothic" charset="0"/>
              </a:rPr>
              <a:t> </a:t>
            </a:r>
            <a:r>
              <a:rPr lang="en-CA" sz="1200" kern="1200" dirty="0">
                <a:solidFill>
                  <a:schemeClr val="tx1"/>
                </a:solidFill>
                <a:effectLst/>
                <a:latin typeface="+mn-lt"/>
                <a:ea typeface="MS PGothic" pitchFamily="34" charset="-128"/>
                <a:cs typeface="MS PGothic" charset="0"/>
              </a:rPr>
              <a:t>job protection,</a:t>
            </a:r>
            <a:r>
              <a:rPr lang="en-CA" sz="1200" kern="1200" baseline="0" dirty="0">
                <a:solidFill>
                  <a:schemeClr val="tx1"/>
                </a:solidFill>
                <a:effectLst/>
                <a:latin typeface="+mn-lt"/>
                <a:ea typeface="MS PGothic" pitchFamily="34" charset="-128"/>
                <a:cs typeface="MS PGothic" charset="0"/>
              </a:rPr>
              <a:t> </a:t>
            </a:r>
            <a:r>
              <a:rPr lang="en-CA" sz="1200" b="0" i="0" kern="1200" dirty="0">
                <a:solidFill>
                  <a:schemeClr val="tx1"/>
                </a:solidFill>
                <a:effectLst/>
                <a:latin typeface="+mn-lt"/>
                <a:ea typeface="MS PGothic" pitchFamily="34" charset="-128"/>
                <a:cs typeface="MS PGothic" charset="0"/>
              </a:rPr>
              <a:t>etc.</a:t>
            </a:r>
          </a:p>
          <a:p>
            <a:endParaRPr lang="en-CA" sz="1200" b="0" i="0" kern="1200" baseline="0" dirty="0">
              <a:solidFill>
                <a:schemeClr val="tx1"/>
              </a:solidFill>
              <a:effectLst/>
              <a:latin typeface="+mn-lt"/>
              <a:ea typeface="MS PGothic" pitchFamily="34" charset="-128"/>
              <a:cs typeface="MS PGothic" charset="0"/>
            </a:endParaRPr>
          </a:p>
          <a:p>
            <a:r>
              <a:rPr lang="en-CA" sz="1200" b="0" i="0" kern="1200" dirty="0">
                <a:solidFill>
                  <a:schemeClr val="tx1"/>
                </a:solidFill>
                <a:effectLst/>
                <a:latin typeface="+mn-lt"/>
                <a:ea typeface="MS PGothic" pitchFamily="34" charset="-128"/>
                <a:cs typeface="MS PGothic" charset="0"/>
              </a:rPr>
              <a:t>If you do make the choice to become a self-employed dental hygienist with a contract </a:t>
            </a:r>
            <a:r>
              <a:rPr lang="en-CA" sz="1200" b="0" i="0" u="sng" kern="1200" dirty="0">
                <a:solidFill>
                  <a:schemeClr val="tx1"/>
                </a:solidFill>
                <a:effectLst/>
                <a:latin typeface="+mn-lt"/>
                <a:ea typeface="MS PGothic" pitchFamily="34" charset="-128"/>
                <a:cs typeface="MS PGothic" charset="0"/>
              </a:rPr>
              <a:t>for</a:t>
            </a:r>
            <a:r>
              <a:rPr lang="en-CA" sz="1200" b="0" i="0" kern="1200" dirty="0">
                <a:solidFill>
                  <a:schemeClr val="tx1"/>
                </a:solidFill>
                <a:effectLst/>
                <a:latin typeface="+mn-lt"/>
                <a:ea typeface="MS PGothic" pitchFamily="34" charset="-128"/>
                <a:cs typeface="MS PGothic" charset="0"/>
              </a:rPr>
              <a:t> services (self-employed), the most important thing is to be sure of your status. The </a:t>
            </a:r>
            <a:r>
              <a:rPr lang="en-CA" sz="1200" b="1" i="0" kern="1200" dirty="0">
                <a:solidFill>
                  <a:schemeClr val="tx1"/>
                </a:solidFill>
                <a:effectLst/>
                <a:latin typeface="+mn-lt"/>
                <a:ea typeface="MS PGothic" pitchFamily="34" charset="-128"/>
                <a:cs typeface="MS PGothic" charset="0"/>
              </a:rPr>
              <a:t>fines and penalties</a:t>
            </a:r>
            <a:r>
              <a:rPr lang="en-CA" sz="1200" b="0" i="0" kern="1200" dirty="0">
                <a:solidFill>
                  <a:schemeClr val="tx1"/>
                </a:solidFill>
                <a:effectLst/>
                <a:latin typeface="+mn-lt"/>
                <a:ea typeface="MS PGothic" pitchFamily="34" charset="-128"/>
                <a:cs typeface="MS PGothic" charset="0"/>
              </a:rPr>
              <a:t> may be quite substantial when Revenue Canada decides that an arrangement said to be a contract </a:t>
            </a:r>
            <a:r>
              <a:rPr lang="en-CA" sz="1200" b="0" i="0" u="sng" kern="1200" dirty="0">
                <a:solidFill>
                  <a:schemeClr val="tx1"/>
                </a:solidFill>
                <a:effectLst/>
                <a:latin typeface="+mn-lt"/>
                <a:ea typeface="MS PGothic" pitchFamily="34" charset="-128"/>
                <a:cs typeface="MS PGothic" charset="0"/>
              </a:rPr>
              <a:t>for</a:t>
            </a:r>
            <a:r>
              <a:rPr lang="en-CA" sz="1200" b="0" i="0" kern="1200" dirty="0">
                <a:solidFill>
                  <a:schemeClr val="tx1"/>
                </a:solidFill>
                <a:effectLst/>
                <a:latin typeface="+mn-lt"/>
                <a:ea typeface="MS PGothic" pitchFamily="34" charset="-128"/>
                <a:cs typeface="MS PGothic" charset="0"/>
              </a:rPr>
              <a:t> service is actually a traditional employment relationship. It is very important to seek </a:t>
            </a:r>
            <a:r>
              <a:rPr lang="en-CA" sz="1200" b="1" i="0" kern="1200" dirty="0">
                <a:solidFill>
                  <a:schemeClr val="tx1"/>
                </a:solidFill>
                <a:effectLst/>
                <a:latin typeface="+mn-lt"/>
                <a:ea typeface="MS PGothic" pitchFamily="34" charset="-128"/>
                <a:cs typeface="MS PGothic" charset="0"/>
              </a:rPr>
              <a:t>professional legal advice</a:t>
            </a:r>
            <a:r>
              <a:rPr lang="en-CA" sz="1200" b="0" i="0" kern="1200" dirty="0">
                <a:solidFill>
                  <a:schemeClr val="tx1"/>
                </a:solidFill>
                <a:effectLst/>
                <a:latin typeface="+mn-lt"/>
                <a:ea typeface="MS PGothic" pitchFamily="34" charset="-128"/>
                <a:cs typeface="MS PGothic" charset="0"/>
              </a:rPr>
              <a:t> before setting up a contract for self-employment.</a:t>
            </a:r>
            <a:endParaRPr lang="en-CA" sz="1200" b="0" i="0" kern="1200" baseline="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26</a:t>
            </a:fld>
            <a:endParaRPr lang="en-GB" altLang="en-US"/>
          </a:p>
        </p:txBody>
      </p:sp>
    </p:spTree>
    <p:extLst>
      <p:ext uri="{BB962C8B-B14F-4D97-AF65-F5344CB8AC3E}">
        <p14:creationId xmlns:p14="http://schemas.microsoft.com/office/powerpoint/2010/main" val="2888549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400" b="0" i="0" kern="1200" dirty="0">
                <a:solidFill>
                  <a:schemeClr val="tx1"/>
                </a:solidFill>
                <a:effectLst/>
                <a:latin typeface="+mn-lt"/>
                <a:ea typeface="MS PGothic" pitchFamily="34" charset="-128"/>
                <a:cs typeface="MS PGothic" charset="0"/>
              </a:rPr>
              <a:t>Registered dental hygienists may provide oral healthcare in settings other than a dental office. They may choose to have their own office</a:t>
            </a:r>
            <a:r>
              <a:rPr lang="en-CA" sz="1400" b="0" i="0" kern="1200" baseline="0" dirty="0">
                <a:solidFill>
                  <a:schemeClr val="tx1"/>
                </a:solidFill>
                <a:effectLst/>
                <a:latin typeface="+mn-lt"/>
                <a:ea typeface="MS PGothic" pitchFamily="34" charset="-128"/>
                <a:cs typeface="MS PGothic" charset="0"/>
              </a:rPr>
              <a:t> or operate a mobile practice where they </a:t>
            </a:r>
            <a:r>
              <a:rPr lang="en-CA" sz="1400" b="0" i="0" kern="1200" dirty="0">
                <a:solidFill>
                  <a:schemeClr val="tx1"/>
                </a:solidFill>
                <a:effectLst/>
                <a:latin typeface="+mn-lt"/>
                <a:ea typeface="MS PGothic" pitchFamily="34" charset="-128"/>
                <a:cs typeface="MS PGothic" charset="0"/>
              </a:rPr>
              <a:t>travel to their client's place of residence</a:t>
            </a:r>
            <a:r>
              <a:rPr lang="en-CA" sz="1400" b="0" i="0" kern="1200" baseline="0" dirty="0">
                <a:solidFill>
                  <a:schemeClr val="tx1"/>
                </a:solidFill>
                <a:effectLst/>
                <a:latin typeface="+mn-lt"/>
                <a:ea typeface="MS PGothic" pitchFamily="34" charset="-128"/>
                <a:cs typeface="MS PGothic" charset="0"/>
              </a:rPr>
              <a:t>.</a:t>
            </a:r>
            <a:r>
              <a:rPr lang="en-CA" sz="1400" b="0" i="0" kern="1200" dirty="0">
                <a:solidFill>
                  <a:schemeClr val="tx1"/>
                </a:solidFill>
                <a:effectLst/>
                <a:latin typeface="+mn-lt"/>
                <a:ea typeface="MS PGothic" pitchFamily="34" charset="-128"/>
                <a:cs typeface="MS PGothic"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400" b="0" i="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400" b="0" i="0" kern="1200" dirty="0">
                <a:solidFill>
                  <a:schemeClr val="tx1"/>
                </a:solidFill>
                <a:effectLst/>
                <a:latin typeface="+mn-lt"/>
                <a:ea typeface="MS PGothic" pitchFamily="34" charset="-128"/>
                <a:cs typeface="MS PGothic" charset="0"/>
              </a:rPr>
              <a:t>Essentially, d</a:t>
            </a:r>
            <a:r>
              <a:rPr lang="en-CA" sz="1400" b="0" i="0" kern="1200" baseline="0" dirty="0">
                <a:solidFill>
                  <a:schemeClr val="tx1"/>
                </a:solidFill>
                <a:effectLst/>
                <a:latin typeface="+mn-lt"/>
                <a:ea typeface="MS PGothic" pitchFamily="34" charset="-128"/>
                <a:cs typeface="MS PGothic" charset="0"/>
              </a:rPr>
              <a:t>ental hygienists in independent practice run their own business. They have the freedom to make their own decisions and offer clients a wider range of choices. </a:t>
            </a:r>
          </a:p>
          <a:p>
            <a:endParaRPr lang="en-CA" sz="1400" b="0" i="0" kern="1200" baseline="0" dirty="0">
              <a:solidFill>
                <a:schemeClr val="tx1"/>
              </a:solidFill>
              <a:effectLst/>
              <a:latin typeface="+mn-lt"/>
              <a:ea typeface="MS PGothic" pitchFamily="34" charset="-128"/>
              <a:cs typeface="MS PGothic" charset="0"/>
            </a:endParaRPr>
          </a:p>
          <a:p>
            <a:r>
              <a:rPr lang="en-CA" sz="1400" b="0" i="0" kern="1200" baseline="0" dirty="0">
                <a:solidFill>
                  <a:schemeClr val="tx1"/>
                </a:solidFill>
                <a:effectLst/>
                <a:latin typeface="+mn-lt"/>
                <a:ea typeface="MS PGothic" pitchFamily="34" charset="-128"/>
                <a:cs typeface="MS PGothic" charset="0"/>
              </a:rPr>
              <a:t>They play an important role in improving access to dental hygiene care.</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27</a:t>
            </a:fld>
            <a:endParaRPr lang="en-GB" altLang="en-US"/>
          </a:p>
        </p:txBody>
      </p:sp>
    </p:spTree>
    <p:extLst>
      <p:ext uri="{BB962C8B-B14F-4D97-AF65-F5344CB8AC3E}">
        <p14:creationId xmlns:p14="http://schemas.microsoft.com/office/powerpoint/2010/main" val="354493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b="0" i="0" kern="1200" dirty="0">
                <a:solidFill>
                  <a:schemeClr val="tx1"/>
                </a:solidFill>
                <a:effectLst/>
                <a:latin typeface="+mn-lt"/>
                <a:ea typeface="MS PGothic" pitchFamily="34" charset="-128"/>
                <a:cs typeface="MS PGothic" charset="0"/>
              </a:rPr>
              <a:t>Support for independent practitioners is a high priority for CDHA.</a:t>
            </a:r>
            <a:r>
              <a:rPr lang="en-CA" sz="1400" b="0" i="0" kern="1200" baseline="0" dirty="0">
                <a:solidFill>
                  <a:schemeClr val="tx1"/>
                </a:solidFill>
                <a:effectLst/>
                <a:latin typeface="+mn-lt"/>
                <a:ea typeface="MS PGothic" pitchFamily="34" charset="-128"/>
                <a:cs typeface="MS PGothic" charset="0"/>
              </a:rPr>
              <a:t> </a:t>
            </a:r>
          </a:p>
          <a:p>
            <a:endParaRPr lang="en-CA" sz="1400" b="0" i="0" kern="1200" baseline="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400" b="0" i="0" kern="1200" baseline="0" dirty="0">
                <a:solidFill>
                  <a:schemeClr val="tx1"/>
                </a:solidFill>
                <a:effectLst/>
                <a:latin typeface="+mn-lt"/>
                <a:ea typeface="MS PGothic" pitchFamily="34" charset="-128"/>
                <a:cs typeface="MS PGothic" charset="0"/>
              </a:rPr>
              <a:t>A few years ago, CDHA launched the </a:t>
            </a:r>
            <a:r>
              <a:rPr lang="en-CA" sz="1400" b="1" i="0" kern="1200" baseline="0" dirty="0">
                <a:solidFill>
                  <a:schemeClr val="tx1"/>
                </a:solidFill>
                <a:effectLst/>
                <a:latin typeface="+mn-lt"/>
                <a:ea typeface="MS PGothic" pitchFamily="34" charset="-128"/>
                <a:cs typeface="MS PGothic" charset="0"/>
              </a:rPr>
              <a:t>Independent Practice Network </a:t>
            </a:r>
            <a:r>
              <a:rPr lang="en-CA" sz="1400" b="0" i="0" kern="1200" baseline="0" dirty="0">
                <a:solidFill>
                  <a:schemeClr val="tx1"/>
                </a:solidFill>
                <a:effectLst/>
                <a:latin typeface="+mn-lt"/>
                <a:ea typeface="MS PGothic" pitchFamily="34" charset="-128"/>
                <a:cs typeface="MS PGothic" charset="0"/>
              </a:rPr>
              <a:t>which is designed to meet the specific needs of a growing community of Independent Practice dental hygienists. A unique set of membership benefits belong to this community which can be found on our website.</a:t>
            </a:r>
          </a:p>
          <a:p>
            <a:endParaRPr lang="en-CA" sz="1400" b="0" i="0" kern="1200" baseline="0" dirty="0">
              <a:solidFill>
                <a:schemeClr val="tx1"/>
              </a:solidFill>
              <a:effectLst/>
              <a:latin typeface="+mn-lt"/>
              <a:ea typeface="MS PGothic" pitchFamily="34" charset="-128"/>
              <a:cs typeface="MS PGothic" charset="0"/>
            </a:endParaRPr>
          </a:p>
          <a:p>
            <a:r>
              <a:rPr lang="en-CA" sz="1400" b="0" i="0" kern="1200" baseline="0" dirty="0">
                <a:solidFill>
                  <a:schemeClr val="tx1"/>
                </a:solidFill>
                <a:effectLst/>
                <a:latin typeface="+mn-lt"/>
                <a:ea typeface="MS PGothic" pitchFamily="34" charset="-128"/>
                <a:cs typeface="MS PGothic" charset="0"/>
              </a:rPr>
              <a:t>As part of </a:t>
            </a:r>
            <a:r>
              <a:rPr lang="en-CA" sz="1400" b="0" i="0" kern="1200" baseline="0" dirty="0" err="1">
                <a:solidFill>
                  <a:schemeClr val="tx1"/>
                </a:solidFill>
                <a:effectLst/>
                <a:latin typeface="+mn-lt"/>
                <a:ea typeface="MS PGothic" pitchFamily="34" charset="-128"/>
                <a:cs typeface="MS PGothic" charset="0"/>
              </a:rPr>
              <a:t>CDHA’s</a:t>
            </a:r>
            <a:r>
              <a:rPr lang="en-CA" sz="1400" b="0" i="0" kern="1200" baseline="0" dirty="0">
                <a:solidFill>
                  <a:schemeClr val="tx1"/>
                </a:solidFill>
                <a:effectLst/>
                <a:latin typeface="+mn-lt"/>
                <a:ea typeface="MS PGothic" pitchFamily="34" charset="-128"/>
                <a:cs typeface="MS PGothic" charset="0"/>
              </a:rPr>
              <a:t> commitment to independent practice success, </a:t>
            </a:r>
            <a:r>
              <a:rPr lang="en-CA" sz="1400" kern="1200" baseline="0" dirty="0">
                <a:solidFill>
                  <a:schemeClr val="tx1"/>
                </a:solidFill>
                <a:effectLst/>
                <a:latin typeface="+mn-lt"/>
                <a:ea typeface="MS PGothic" pitchFamily="34" charset="-128"/>
                <a:cs typeface="MS PGothic" charset="0"/>
              </a:rPr>
              <a:t>CDHA hired an advisor by the name of Amanda Acker and her contact information is listed here.</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28</a:t>
            </a:fld>
            <a:endParaRPr lang="en-GB" altLang="en-US"/>
          </a:p>
        </p:txBody>
      </p:sp>
    </p:spTree>
    <p:extLst>
      <p:ext uri="{BB962C8B-B14F-4D97-AF65-F5344CB8AC3E}">
        <p14:creationId xmlns:p14="http://schemas.microsoft.com/office/powerpoint/2010/main" val="899522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b="0" i="0" kern="1200" dirty="0">
                <a:solidFill>
                  <a:schemeClr val="tx1"/>
                </a:solidFill>
                <a:effectLst/>
                <a:latin typeface="+mn-lt"/>
                <a:ea typeface="MS PGothic" pitchFamily="34" charset="-128"/>
                <a:cs typeface="MS PGothic" charset="0"/>
              </a:rPr>
              <a:t>There are over 1,000</a:t>
            </a:r>
            <a:r>
              <a:rPr lang="en-CA" sz="1400" b="0" i="0" kern="1200" baseline="0" dirty="0">
                <a:solidFill>
                  <a:schemeClr val="tx1"/>
                </a:solidFill>
                <a:effectLst/>
                <a:latin typeface="+mn-lt"/>
                <a:ea typeface="MS PGothic" pitchFamily="34" charset="-128"/>
                <a:cs typeface="MS PGothic" charset="0"/>
              </a:rPr>
              <a:t> dental hygienists registered in </a:t>
            </a:r>
            <a:r>
              <a:rPr lang="en-CA" sz="1400" b="0" i="0" kern="1200" baseline="0" dirty="0" err="1">
                <a:solidFill>
                  <a:schemeClr val="tx1"/>
                </a:solidFill>
                <a:effectLst/>
                <a:latin typeface="+mn-lt"/>
                <a:ea typeface="MS PGothic" pitchFamily="34" charset="-128"/>
                <a:cs typeface="MS PGothic" charset="0"/>
              </a:rPr>
              <a:t>CDHA’s</a:t>
            </a:r>
            <a:r>
              <a:rPr lang="en-CA" sz="1400" b="0" i="0" kern="1200" baseline="0" dirty="0">
                <a:solidFill>
                  <a:schemeClr val="tx1"/>
                </a:solidFill>
                <a:effectLst/>
                <a:latin typeface="+mn-lt"/>
                <a:ea typeface="MS PGothic" pitchFamily="34" charset="-128"/>
                <a:cs typeface="MS PGothic" charset="0"/>
              </a:rPr>
              <a:t> Independent Practice Network. Here are the numbers by province.</a:t>
            </a:r>
          </a:p>
          <a:p>
            <a:endParaRPr lang="en-CA" sz="1400" b="0" i="0" kern="1200" baseline="0" dirty="0">
              <a:solidFill>
                <a:schemeClr val="tx1"/>
              </a:solidFill>
              <a:effectLst/>
              <a:latin typeface="+mn-lt"/>
              <a:ea typeface="MS PGothic" pitchFamily="34" charset="-128"/>
              <a:cs typeface="MS PGothic" charset="0"/>
            </a:endParaRPr>
          </a:p>
          <a:p>
            <a:r>
              <a:rPr lang="en-CA" sz="1400" b="0" i="0" kern="1200" baseline="0" dirty="0">
                <a:solidFill>
                  <a:schemeClr val="tx1"/>
                </a:solidFill>
                <a:effectLst/>
                <a:latin typeface="+mn-lt"/>
                <a:ea typeface="MS PGothic" pitchFamily="34" charset="-128"/>
                <a:cs typeface="MS PGothic" charset="0"/>
              </a:rPr>
              <a:t>*Please note that Québec, The North, and PEI do not currently allow dental hygienists to work as independent practitioners.</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29</a:t>
            </a:fld>
            <a:endParaRPr lang="en-GB" altLang="en-US"/>
          </a:p>
        </p:txBody>
      </p:sp>
    </p:spTree>
    <p:extLst>
      <p:ext uri="{BB962C8B-B14F-4D97-AF65-F5344CB8AC3E}">
        <p14:creationId xmlns:p14="http://schemas.microsoft.com/office/powerpoint/2010/main" val="403990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400" kern="1200" dirty="0">
                <a:solidFill>
                  <a:schemeClr val="tx1"/>
                </a:solidFill>
                <a:effectLst/>
                <a:latin typeface="+mn-lt"/>
                <a:ea typeface="MS PGothic" pitchFamily="34" charset="-128"/>
                <a:cs typeface="MS PGothic" charset="0"/>
              </a:rPr>
              <a:t>There are several key organizations in the profession and each organization has different roles and responsibilities. Let’s take a look at how each organization functions within the profession.</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a:t>
            </a:fld>
            <a:endParaRPr lang="en-GB" altLang="en-US"/>
          </a:p>
        </p:txBody>
      </p:sp>
    </p:spTree>
    <p:extLst>
      <p:ext uri="{BB962C8B-B14F-4D97-AF65-F5344CB8AC3E}">
        <p14:creationId xmlns:p14="http://schemas.microsoft.com/office/powerpoint/2010/main" val="3073289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400" kern="1200" baseline="0" dirty="0">
                <a:solidFill>
                  <a:schemeClr val="tx1"/>
                </a:solidFill>
                <a:effectLst/>
                <a:latin typeface="+mn-lt"/>
                <a:ea typeface="MS PGothic" pitchFamily="34" charset="-128"/>
                <a:cs typeface="MS PGothic" charset="0"/>
              </a:rPr>
              <a:t>Remember, only current Student members will be </a:t>
            </a:r>
            <a:r>
              <a:rPr lang="en-CA" sz="1400" kern="1200" dirty="0">
                <a:solidFill>
                  <a:schemeClr val="tx1"/>
                </a:solidFill>
                <a:effectLst/>
                <a:latin typeface="+mn-lt"/>
                <a:ea typeface="MS PGothic" pitchFamily="34" charset="-128"/>
                <a:cs typeface="MS PGothic" charset="0"/>
              </a:rPr>
              <a:t>eligible for </a:t>
            </a:r>
            <a:r>
              <a:rPr lang="en-CA" sz="1400" b="1" u="sng" kern="1200" baseline="0" dirty="0">
                <a:solidFill>
                  <a:schemeClr val="tx1"/>
                </a:solidFill>
                <a:effectLst/>
                <a:latin typeface="+mn-lt"/>
                <a:ea typeface="MS PGothic" pitchFamily="34" charset="-128"/>
                <a:cs typeface="MS PGothic" charset="0"/>
              </a:rPr>
              <a:t>FREE</a:t>
            </a:r>
            <a:r>
              <a:rPr lang="en-CA" sz="1400" kern="1200" baseline="0" dirty="0">
                <a:solidFill>
                  <a:schemeClr val="tx1"/>
                </a:solidFill>
                <a:effectLst/>
                <a:latin typeface="+mn-lt"/>
                <a:ea typeface="MS PGothic" pitchFamily="34" charset="-128"/>
                <a:cs typeface="MS PGothic" charset="0"/>
              </a:rPr>
              <a:t> Graduated membership upon successful completion of the National Certification Board Exam.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40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400" kern="1200" dirty="0">
                <a:solidFill>
                  <a:schemeClr val="tx1"/>
                </a:solidFill>
                <a:effectLst/>
                <a:latin typeface="+mn-lt"/>
                <a:ea typeface="MS PGothic" pitchFamily="34" charset="-128"/>
                <a:cs typeface="MS PGothic" charset="0"/>
              </a:rPr>
              <a:t>If you haven’t joined</a:t>
            </a:r>
            <a:r>
              <a:rPr lang="en-CA" sz="1400" kern="1200" baseline="0" dirty="0">
                <a:solidFill>
                  <a:schemeClr val="tx1"/>
                </a:solidFill>
                <a:effectLst/>
                <a:latin typeface="+mn-lt"/>
                <a:ea typeface="MS PGothic" pitchFamily="34" charset="-128"/>
                <a:cs typeface="MS PGothic" charset="0"/>
              </a:rPr>
              <a:t> or renewed your Student membership with CDHA, you still have time and it’s easy! </a:t>
            </a:r>
            <a:r>
              <a:rPr lang="en-CA" sz="1400" kern="1200" dirty="0">
                <a:solidFill>
                  <a:schemeClr val="tx1"/>
                </a:solidFill>
                <a:effectLst/>
                <a:latin typeface="+mn-lt"/>
                <a:ea typeface="MS PGothic" pitchFamily="34" charset="-128"/>
                <a:cs typeface="MS PGothic" charset="0"/>
              </a:rPr>
              <a:t>Visit</a:t>
            </a:r>
            <a:r>
              <a:rPr lang="en-CA" sz="1400" kern="1200" baseline="0" dirty="0">
                <a:solidFill>
                  <a:schemeClr val="tx1"/>
                </a:solidFill>
                <a:effectLst/>
                <a:latin typeface="+mn-lt"/>
                <a:ea typeface="MS PGothic" pitchFamily="34" charset="-128"/>
                <a:cs typeface="MS PGothic" charset="0"/>
              </a:rPr>
              <a:t> </a:t>
            </a:r>
            <a:r>
              <a:rPr lang="en-CA" sz="1400" b="1" kern="1200" baseline="0" dirty="0">
                <a:solidFill>
                  <a:schemeClr val="tx1"/>
                </a:solidFill>
                <a:effectLst/>
                <a:latin typeface="+mn-lt"/>
                <a:ea typeface="MS PGothic" pitchFamily="34" charset="-128"/>
                <a:cs typeface="MS PGothic" charset="0"/>
              </a:rPr>
              <a:t>cdha.ca/Join</a:t>
            </a:r>
            <a:r>
              <a:rPr lang="en-CA" sz="1400" b="1" kern="1200" dirty="0">
                <a:solidFill>
                  <a:schemeClr val="tx1"/>
                </a:solidFill>
                <a:effectLst/>
                <a:latin typeface="+mn-lt"/>
                <a:ea typeface="MS PGothic" pitchFamily="34" charset="-128"/>
                <a:cs typeface="MS PGothic" charset="0"/>
              </a:rPr>
              <a:t> </a:t>
            </a:r>
            <a:r>
              <a:rPr lang="en-CA" sz="1400" kern="1200" dirty="0">
                <a:solidFill>
                  <a:schemeClr val="tx1"/>
                </a:solidFill>
                <a:effectLst/>
                <a:latin typeface="+mn-lt"/>
                <a:ea typeface="MS PGothic" pitchFamily="34" charset="-128"/>
                <a:cs typeface="MS PGothic" charset="0"/>
              </a:rPr>
              <a:t>and select the Student Membership icon. Or</a:t>
            </a:r>
            <a:r>
              <a:rPr lang="en-CA" sz="1400" kern="1200" baseline="0" dirty="0">
                <a:solidFill>
                  <a:schemeClr val="tx1"/>
                </a:solidFill>
                <a:effectLst/>
                <a:latin typeface="+mn-lt"/>
                <a:ea typeface="MS PGothic" pitchFamily="34" charset="-128"/>
                <a:cs typeface="MS PGothic" charset="0"/>
              </a:rPr>
              <a:t> renew at </a:t>
            </a:r>
            <a:r>
              <a:rPr lang="en-CA" sz="1400" b="1" kern="1200" baseline="0" dirty="0">
                <a:solidFill>
                  <a:schemeClr val="tx1"/>
                </a:solidFill>
                <a:effectLst/>
                <a:latin typeface="+mn-lt"/>
                <a:ea typeface="MS PGothic" pitchFamily="34" charset="-128"/>
                <a:cs typeface="MS PGothic" charset="0"/>
              </a:rPr>
              <a:t>cdha.ca/Renew</a:t>
            </a:r>
            <a:r>
              <a:rPr lang="en-CA" sz="1400" kern="1200" baseline="0" dirty="0">
                <a:solidFill>
                  <a:schemeClr val="tx1"/>
                </a:solidFill>
                <a:effectLst/>
                <a:latin typeface="+mn-lt"/>
                <a:ea typeface="MS PGothic" pitchFamily="34" charset="-128"/>
                <a:cs typeface="MS PGothic" charset="0"/>
              </a:rPr>
              <a:t>. Giving us a call is another option.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30</a:t>
            </a:fld>
            <a:endParaRPr lang="en-GB" altLang="en-US"/>
          </a:p>
        </p:txBody>
      </p:sp>
    </p:spTree>
    <p:extLst>
      <p:ext uri="{BB962C8B-B14F-4D97-AF65-F5344CB8AC3E}">
        <p14:creationId xmlns:p14="http://schemas.microsoft.com/office/powerpoint/2010/main" val="1183538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S PGothic" pitchFamily="34" charset="-128"/>
                <a:cs typeface="MS PGothic" charset="0"/>
              </a:rPr>
              <a:t>CDHA staff members are available to assist you with a variety of dental hygiene or membership inquiries or with any other related questions you may have.</a:t>
            </a:r>
          </a:p>
          <a:p>
            <a:endParaRPr lang="en-CA" sz="1400" kern="1200" dirty="0">
              <a:solidFill>
                <a:schemeClr val="tx1"/>
              </a:solidFill>
              <a:effectLst/>
              <a:latin typeface="+mn-lt"/>
              <a:ea typeface="MS PGothic" pitchFamily="34" charset="-128"/>
              <a:cs typeface="MS PGothic" charset="0"/>
            </a:endParaRPr>
          </a:p>
          <a:p>
            <a:r>
              <a:rPr lang="en-CA" sz="1400" kern="1200" dirty="0">
                <a:solidFill>
                  <a:schemeClr val="tx1"/>
                </a:solidFill>
                <a:effectLst/>
                <a:latin typeface="+mn-lt"/>
                <a:ea typeface="MS PGothic" pitchFamily="34" charset="-128"/>
                <a:cs typeface="MS PGothic" charset="0"/>
              </a:rPr>
              <a:t>Contact us:</a:t>
            </a:r>
          </a:p>
          <a:p>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By visiting the CDHA website</a:t>
            </a: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by email</a:t>
            </a: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Or via telephone</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31</a:t>
            </a:fld>
            <a:endParaRPr lang="en-GB" altLang="en-US"/>
          </a:p>
        </p:txBody>
      </p:sp>
    </p:spTree>
    <p:extLst>
      <p:ext uri="{BB962C8B-B14F-4D97-AF65-F5344CB8AC3E}">
        <p14:creationId xmlns:p14="http://schemas.microsoft.com/office/powerpoint/2010/main" val="2862587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mn-lt"/>
                <a:ea typeface="MS PGothic" pitchFamily="34" charset="-128"/>
                <a:cs typeface="MS PGothic" charset="0"/>
              </a:rPr>
              <a:t>We want to make sure you have the opportunity to connect and share with us and each other on our various online and social media platforms.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32</a:t>
            </a:fld>
            <a:endParaRPr lang="en-GB" altLang="en-US"/>
          </a:p>
        </p:txBody>
      </p:sp>
    </p:spTree>
    <p:extLst>
      <p:ext uri="{BB962C8B-B14F-4D97-AF65-F5344CB8AC3E}">
        <p14:creationId xmlns:p14="http://schemas.microsoft.com/office/powerpoint/2010/main" val="2082220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charset="0"/>
              </a:rPr>
              <a:t>Congratulations on your choice of an exciting career in dental hygiene! Join the CDHA community and let your voice be heard. </a:t>
            </a:r>
          </a:p>
          <a:p>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Don’t forget: Graduated Student membership is FREE! But you must be a</a:t>
            </a:r>
            <a:r>
              <a:rPr lang="en-US" sz="1200" kern="1200" baseline="0" dirty="0">
                <a:solidFill>
                  <a:schemeClr val="tx1"/>
                </a:solidFill>
                <a:effectLst/>
                <a:latin typeface="+mn-lt"/>
                <a:ea typeface="MS PGothic" pitchFamily="34" charset="-128"/>
                <a:cs typeface="MS PGothic" charset="0"/>
              </a:rPr>
              <a:t> current CDHA Student member before we can bring you to that next step!</a:t>
            </a:r>
            <a:endParaRPr lang="en-US"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33</a:t>
            </a:fld>
            <a:endParaRPr lang="en-GB" altLang="en-US"/>
          </a:p>
        </p:txBody>
      </p:sp>
    </p:spTree>
    <p:extLst>
      <p:ext uri="{BB962C8B-B14F-4D97-AF65-F5344CB8AC3E}">
        <p14:creationId xmlns:p14="http://schemas.microsoft.com/office/powerpoint/2010/main" val="3233619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charset="0"/>
              </a:rPr>
              <a:t>Thank you for your attention today and good</a:t>
            </a:r>
            <a:r>
              <a:rPr lang="en-US" sz="1200" kern="1200" baseline="0" dirty="0">
                <a:solidFill>
                  <a:schemeClr val="tx1"/>
                </a:solidFill>
                <a:effectLst/>
                <a:latin typeface="+mn-lt"/>
                <a:ea typeface="MS PGothic" pitchFamily="34" charset="-128"/>
                <a:cs typeface="MS PGothic" charset="0"/>
              </a:rPr>
              <a:t> luck! </a:t>
            </a:r>
          </a:p>
          <a:p>
            <a:endParaRPr lang="en-US" sz="1200" kern="1200" baseline="0" dirty="0">
              <a:solidFill>
                <a:schemeClr val="tx1"/>
              </a:solidFill>
              <a:effectLst/>
              <a:latin typeface="+mn-lt"/>
              <a:ea typeface="MS PGothic" pitchFamily="34" charset="-128"/>
              <a:cs typeface="MS PGothic" charset="0"/>
            </a:endParaRPr>
          </a:p>
          <a:p>
            <a:r>
              <a:rPr lang="en-US" sz="1200" kern="1200" baseline="0" dirty="0">
                <a:solidFill>
                  <a:schemeClr val="tx1"/>
                </a:solidFill>
                <a:effectLst/>
                <a:latin typeface="+mn-lt"/>
                <a:ea typeface="MS PGothic" pitchFamily="34" charset="-128"/>
                <a:cs typeface="MS PGothic" charset="0"/>
              </a:rPr>
              <a:t>If you have any questions, I’d be happy to entertain them at this time.</a:t>
            </a:r>
            <a:endParaRPr lang="en-US"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34</a:t>
            </a:fld>
            <a:endParaRPr lang="en-GB" altLang="en-US"/>
          </a:p>
        </p:txBody>
      </p:sp>
    </p:spTree>
    <p:extLst>
      <p:ext uri="{BB962C8B-B14F-4D97-AF65-F5344CB8AC3E}">
        <p14:creationId xmlns:p14="http://schemas.microsoft.com/office/powerpoint/2010/main" val="283320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S PGothic" pitchFamily="34" charset="-128"/>
                <a:cs typeface="MS PGothic" charset="0"/>
              </a:rPr>
              <a:t>The national organizations associated with dental hygiene include:</a:t>
            </a:r>
          </a:p>
          <a:p>
            <a:endParaRPr lang="en-CA" sz="14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The </a:t>
            </a:r>
            <a:r>
              <a:rPr lang="en-CA" sz="1400" b="1" kern="1200" dirty="0">
                <a:solidFill>
                  <a:schemeClr val="tx1"/>
                </a:solidFill>
                <a:effectLst/>
                <a:latin typeface="+mn-lt"/>
                <a:ea typeface="MS PGothic" pitchFamily="34" charset="-128"/>
                <a:cs typeface="MS PGothic" charset="0"/>
              </a:rPr>
              <a:t>Commission on Dental Accreditation of Canada</a:t>
            </a:r>
            <a:r>
              <a:rPr lang="en-CA" sz="1400" kern="1200" dirty="0">
                <a:solidFill>
                  <a:schemeClr val="tx1"/>
                </a:solidFill>
                <a:effectLst/>
                <a:latin typeface="+mn-lt"/>
                <a:ea typeface="MS PGothic" pitchFamily="34" charset="-128"/>
                <a:cs typeface="MS PGothic" charset="0"/>
              </a:rPr>
              <a:t>. </a:t>
            </a:r>
            <a:r>
              <a:rPr lang="en-CA" sz="1400" kern="1200" dirty="0" err="1">
                <a:solidFill>
                  <a:schemeClr val="tx1"/>
                </a:solidFill>
                <a:effectLst/>
                <a:latin typeface="+mn-lt"/>
                <a:ea typeface="MS PGothic" pitchFamily="34" charset="-128"/>
                <a:cs typeface="MS PGothic" charset="0"/>
              </a:rPr>
              <a:t>CDAC’s</a:t>
            </a:r>
            <a:r>
              <a:rPr lang="en-CA" sz="1400" kern="1200" dirty="0">
                <a:solidFill>
                  <a:schemeClr val="tx1"/>
                </a:solidFill>
                <a:effectLst/>
                <a:latin typeface="+mn-lt"/>
                <a:ea typeface="MS PGothic" pitchFamily="34" charset="-128"/>
                <a:cs typeface="MS PGothic" charset="0"/>
              </a:rPr>
              <a:t> primary role is to assess and evaluate dental hygiene programs across Canada in order to ensure they meet national dental hygiene educational standards.</a:t>
            </a:r>
          </a:p>
          <a:p>
            <a:pPr marL="171450" lvl="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The </a:t>
            </a:r>
            <a:r>
              <a:rPr lang="en-CA" sz="1400" b="1" kern="1200" dirty="0">
                <a:solidFill>
                  <a:schemeClr val="tx1"/>
                </a:solidFill>
                <a:effectLst/>
                <a:latin typeface="+mn-lt"/>
                <a:ea typeface="MS PGothic" pitchFamily="34" charset="-128"/>
                <a:cs typeface="MS PGothic" charset="0"/>
              </a:rPr>
              <a:t>National Dental Hygiene Certification Board</a:t>
            </a:r>
            <a:r>
              <a:rPr lang="en-CA" sz="1400" kern="1200" dirty="0">
                <a:solidFill>
                  <a:schemeClr val="tx1"/>
                </a:solidFill>
                <a:effectLst/>
                <a:latin typeface="+mn-lt"/>
                <a:ea typeface="MS PGothic" pitchFamily="34" charset="-128"/>
                <a:cs typeface="MS PGothic" charset="0"/>
              </a:rPr>
              <a:t>. </a:t>
            </a:r>
            <a:r>
              <a:rPr lang="en-CA" sz="1400" kern="1200" dirty="0" err="1">
                <a:solidFill>
                  <a:schemeClr val="tx1"/>
                </a:solidFill>
                <a:effectLst/>
                <a:latin typeface="+mn-lt"/>
                <a:ea typeface="MS PGothic" pitchFamily="34" charset="-128"/>
                <a:cs typeface="MS PGothic" charset="0"/>
              </a:rPr>
              <a:t>NDHCB</a:t>
            </a:r>
            <a:r>
              <a:rPr lang="en-CA" sz="1400" kern="1200" dirty="0">
                <a:solidFill>
                  <a:schemeClr val="tx1"/>
                </a:solidFill>
                <a:effectLst/>
                <a:latin typeface="+mn-lt"/>
                <a:ea typeface="MS PGothic" pitchFamily="34" charset="-128"/>
                <a:cs typeface="MS PGothic" charset="0"/>
              </a:rPr>
              <a:t> develops and administers the national dental hygiene certification examination for graduates of dental hygiene programs.</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4</a:t>
            </a:fld>
            <a:endParaRPr lang="en-GB" altLang="en-US"/>
          </a:p>
        </p:txBody>
      </p:sp>
    </p:spTree>
    <p:extLst>
      <p:ext uri="{BB962C8B-B14F-4D97-AF65-F5344CB8AC3E}">
        <p14:creationId xmlns:p14="http://schemas.microsoft.com/office/powerpoint/2010/main" val="408483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S PGothic" pitchFamily="34" charset="-128"/>
                <a:cs typeface="MS PGothic" charset="0"/>
              </a:rPr>
              <a:t>Provincial organizations include the provincial dental hygiene regulatory authorities, which regulate the profession of dental hygiene and register dental hygienists who have met eligibility criteria in their province or territory. The regulatory authorities’ main interest is the overall health and safety of the public.</a:t>
            </a:r>
          </a:p>
          <a:p>
            <a:endParaRPr lang="en-CA" sz="1400" kern="1200" dirty="0">
              <a:solidFill>
                <a:schemeClr val="tx1"/>
              </a:solidFill>
              <a:effectLst/>
              <a:latin typeface="+mn-lt"/>
              <a:ea typeface="MS PGothic"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400" kern="1200" dirty="0">
                <a:solidFill>
                  <a:schemeClr val="tx1"/>
                </a:solidFill>
                <a:effectLst/>
                <a:latin typeface="+mn-lt"/>
                <a:ea typeface="MS PGothic" pitchFamily="34" charset="-128"/>
                <a:cs typeface="MS PGothic" charset="0"/>
              </a:rPr>
              <a:t>In order to practise in Canada, dental hygienists must be registered or licensed by the appropriate provincial or territorial dental hygiene regulatory authority. Requirements for registration or licensure and scope of practice vary by province or territory.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400" kern="1200" dirty="0">
              <a:solidFill>
                <a:schemeClr val="tx1"/>
              </a:solidFill>
              <a:effectLst/>
              <a:latin typeface="+mn-lt"/>
              <a:ea typeface="MS PGothic" pitchFamily="34" charset="-128"/>
              <a:cs typeface="MS PGothic" charset="0"/>
            </a:endParaRPr>
          </a:p>
          <a:p>
            <a:r>
              <a:rPr lang="en-CA" sz="1400" kern="1200" dirty="0">
                <a:solidFill>
                  <a:schemeClr val="tx1"/>
                </a:solidFill>
                <a:effectLst/>
                <a:latin typeface="+mn-lt"/>
                <a:ea typeface="MS PGothic" pitchFamily="34" charset="-128"/>
                <a:cs typeface="MS PGothic" charset="0"/>
              </a:rPr>
              <a:t>For contact information and other details, visit the CDHA website.</a:t>
            </a:r>
            <a:endParaRPr lang="en-CA" sz="1400"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5</a:t>
            </a:fld>
            <a:endParaRPr lang="en-GB" altLang="en-US"/>
          </a:p>
        </p:txBody>
      </p:sp>
    </p:spTree>
    <p:extLst>
      <p:ext uri="{BB962C8B-B14F-4D97-AF65-F5344CB8AC3E}">
        <p14:creationId xmlns:p14="http://schemas.microsoft.com/office/powerpoint/2010/main" val="427340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1" kern="1200" dirty="0">
                <a:solidFill>
                  <a:schemeClr val="tx1"/>
                </a:solidFill>
                <a:effectLst/>
                <a:latin typeface="+mn-lt"/>
                <a:ea typeface="MS PGothic" pitchFamily="34" charset="-128"/>
                <a:cs typeface="MS PGothic" charset="0"/>
              </a:rPr>
              <a:t>Dental hygiene professional associations </a:t>
            </a:r>
            <a:r>
              <a:rPr lang="en-CA" sz="1400" kern="1200" dirty="0">
                <a:solidFill>
                  <a:schemeClr val="tx1"/>
                </a:solidFill>
                <a:effectLst/>
                <a:latin typeface="+mn-lt"/>
                <a:ea typeface="MS PGothic" pitchFamily="34" charset="-128"/>
                <a:cs typeface="MS PGothic" charset="0"/>
              </a:rPr>
              <a:t>exist to advance the profession and advocate on behalf of their members, dental hygienists, and students. There are different levels of professional associations. For example:</a:t>
            </a:r>
          </a:p>
          <a:p>
            <a:endParaRPr lang="en-CA" sz="1400" kern="1200" dirty="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CA" sz="1400" kern="1200" dirty="0">
                <a:solidFill>
                  <a:schemeClr val="tx1"/>
                </a:solidFill>
                <a:effectLst/>
                <a:latin typeface="+mn-lt"/>
                <a:ea typeface="MS PGothic" pitchFamily="34" charset="-128"/>
                <a:cs typeface="MS PGothic" charset="0"/>
              </a:rPr>
              <a:t>The </a:t>
            </a:r>
            <a:r>
              <a:rPr lang="en-CA" sz="1400" b="1" kern="1200" dirty="0">
                <a:solidFill>
                  <a:schemeClr val="tx1"/>
                </a:solidFill>
                <a:effectLst/>
                <a:latin typeface="+mn-lt"/>
                <a:ea typeface="MS PGothic" pitchFamily="34" charset="-128"/>
                <a:cs typeface="MS PGothic" charset="0"/>
              </a:rPr>
              <a:t>International Federation of Dental Hygienists (</a:t>
            </a:r>
            <a:r>
              <a:rPr lang="en-CA" sz="1400" b="1" kern="1200" dirty="0" err="1">
                <a:solidFill>
                  <a:schemeClr val="tx1"/>
                </a:solidFill>
                <a:effectLst/>
                <a:latin typeface="+mn-lt"/>
                <a:ea typeface="MS PGothic" pitchFamily="34" charset="-128"/>
                <a:cs typeface="MS PGothic" charset="0"/>
              </a:rPr>
              <a:t>IFDH</a:t>
            </a:r>
            <a:r>
              <a:rPr lang="en-CA" sz="1400" b="1" kern="1200" dirty="0">
                <a:solidFill>
                  <a:schemeClr val="tx1"/>
                </a:solidFill>
                <a:effectLst/>
                <a:latin typeface="+mn-lt"/>
                <a:ea typeface="MS PGothic" pitchFamily="34" charset="-128"/>
                <a:cs typeface="MS PGothic" charset="0"/>
              </a:rPr>
              <a:t>) </a:t>
            </a:r>
            <a:r>
              <a:rPr lang="en-CA" sz="1400" kern="1200" dirty="0">
                <a:solidFill>
                  <a:schemeClr val="tx1"/>
                </a:solidFill>
                <a:effectLst/>
                <a:latin typeface="+mn-lt"/>
                <a:ea typeface="MS PGothic" pitchFamily="34" charset="-128"/>
                <a:cs typeface="MS PGothic" charset="0"/>
              </a:rPr>
              <a:t>unites dental hygienists in 23 countries around the world with the goal of promoting global oral health.</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b="1" kern="1200" dirty="0">
                <a:solidFill>
                  <a:schemeClr val="tx1"/>
                </a:solidFill>
                <a:effectLst/>
                <a:latin typeface="+mn-lt"/>
                <a:ea typeface="MS PGothic" pitchFamily="34" charset="-128"/>
                <a:cs typeface="MS PGothic" charset="0"/>
              </a:rPr>
              <a:t>CDHA</a:t>
            </a:r>
            <a:r>
              <a:rPr lang="en-CA" sz="1400" kern="1200" dirty="0">
                <a:solidFill>
                  <a:schemeClr val="tx1"/>
                </a:solidFill>
                <a:effectLst/>
                <a:latin typeface="+mn-lt"/>
                <a:ea typeface="MS PGothic" pitchFamily="34" charset="-128"/>
                <a:cs typeface="MS PGothic" charset="0"/>
              </a:rPr>
              <a:t> is the national association advocating on behalf of dental hygienists in Canada regarding issues that affect the profession overall.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b="1" kern="1200" dirty="0">
                <a:solidFill>
                  <a:schemeClr val="tx1"/>
                </a:solidFill>
                <a:effectLst/>
                <a:latin typeface="+mn-lt"/>
                <a:ea typeface="MS PGothic" pitchFamily="34" charset="-128"/>
                <a:cs typeface="MS PGothic" charset="0"/>
              </a:rPr>
              <a:t>Provincial associations</a:t>
            </a:r>
            <a:r>
              <a:rPr lang="en-CA" sz="1400" kern="1200" dirty="0">
                <a:solidFill>
                  <a:schemeClr val="tx1"/>
                </a:solidFill>
                <a:effectLst/>
                <a:latin typeface="+mn-lt"/>
                <a:ea typeface="MS PGothic" pitchFamily="34" charset="-128"/>
                <a:cs typeface="MS PGothic" charset="0"/>
              </a:rPr>
              <a:t> represent dental hygienists on a provincial level. The needs of dental hygienists may vary somewhat from one province/territory to another.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400" b="1" kern="1200" dirty="0">
                <a:solidFill>
                  <a:schemeClr val="tx1"/>
                </a:solidFill>
                <a:effectLst/>
                <a:latin typeface="+mn-lt"/>
                <a:ea typeface="MS PGothic" pitchFamily="34" charset="-128"/>
                <a:cs typeface="MS PGothic" charset="0"/>
              </a:rPr>
              <a:t>Local associations or societies</a:t>
            </a:r>
            <a:r>
              <a:rPr lang="en-CA" sz="1400" kern="1200" dirty="0">
                <a:solidFill>
                  <a:schemeClr val="tx1"/>
                </a:solidFill>
                <a:effectLst/>
                <a:latin typeface="+mn-lt"/>
                <a:ea typeface="MS PGothic" pitchFamily="34" charset="-128"/>
                <a:cs typeface="MS PGothic" charset="0"/>
              </a:rPr>
              <a:t> represent dental hygienists in their immediate communities.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6</a:t>
            </a:fld>
            <a:endParaRPr lang="en-GB" altLang="en-US"/>
          </a:p>
        </p:txBody>
      </p:sp>
    </p:spTree>
    <p:extLst>
      <p:ext uri="{BB962C8B-B14F-4D97-AF65-F5344CB8AC3E}">
        <p14:creationId xmlns:p14="http://schemas.microsoft.com/office/powerpoint/2010/main" val="224082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S PGothic" pitchFamily="34" charset="-128"/>
                <a:cs typeface="MS PGothic" charset="0"/>
              </a:rPr>
              <a:t>Provincial associations advocate on behalf of their members, dental hygienists, and students on issues specific to the regulations, scope of duties, and range of services performed by dental hygienists in their particular province. </a:t>
            </a:r>
          </a:p>
          <a:p>
            <a:endParaRPr lang="en-CA" sz="1400" kern="1200" dirty="0">
              <a:solidFill>
                <a:schemeClr val="tx1"/>
              </a:solidFill>
              <a:effectLst/>
              <a:latin typeface="+mn-lt"/>
              <a:ea typeface="MS PGothic" pitchFamily="34" charset="-128"/>
              <a:cs typeface="MS PGothic" charset="0"/>
            </a:endParaRPr>
          </a:p>
          <a:p>
            <a:r>
              <a:rPr lang="en-CA" sz="1400" kern="1200" dirty="0">
                <a:solidFill>
                  <a:schemeClr val="tx1"/>
                </a:solidFill>
                <a:effectLst/>
                <a:latin typeface="+mn-lt"/>
                <a:ea typeface="MS PGothic" pitchFamily="34" charset="-128"/>
                <a:cs typeface="MS PGothic" charset="0"/>
              </a:rPr>
              <a:t>It is important to note that the provincial associations in Alberta, Saskatchewan, and Nova Scotia also act as regulatory authorities in their province and CDHA membership</a:t>
            </a:r>
            <a:r>
              <a:rPr lang="en-CA" sz="1400" kern="1200" baseline="0" dirty="0">
                <a:solidFill>
                  <a:schemeClr val="tx1"/>
                </a:solidFill>
                <a:effectLst/>
                <a:latin typeface="+mn-lt"/>
                <a:ea typeface="MS PGothic" pitchFamily="34" charset="-128"/>
                <a:cs typeface="MS PGothic" charset="0"/>
              </a:rPr>
              <a:t> is included in your registration fee. In Manitoba, New Brunswick, PEI and Newfoundland and Labrador, if you join the provincial association, you also receive membership in CDHA. In British Columbia, with the new streamlined professional process now in effect, when you register for your license with the regulatory body, you automatically receive membership with CDHA and the provincial association.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40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400" kern="1200" dirty="0">
                <a:solidFill>
                  <a:schemeClr val="tx1"/>
                </a:solidFill>
                <a:effectLst/>
                <a:latin typeface="+mn-lt"/>
                <a:ea typeface="MS PGothic" pitchFamily="34" charset="-128"/>
                <a:cs typeface="MS PGothic" charset="0"/>
              </a:rPr>
              <a:t>CDHA encourages you to join your national, provincial and local associations as they all complement each other.</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7</a:t>
            </a:fld>
            <a:endParaRPr lang="en-GB" altLang="en-US"/>
          </a:p>
        </p:txBody>
      </p:sp>
    </p:spTree>
    <p:extLst>
      <p:ext uri="{BB962C8B-B14F-4D97-AF65-F5344CB8AC3E}">
        <p14:creationId xmlns:p14="http://schemas.microsoft.com/office/powerpoint/2010/main" val="1240615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kern="1200" dirty="0">
                <a:solidFill>
                  <a:schemeClr val="tx1"/>
                </a:solidFill>
                <a:effectLst/>
                <a:latin typeface="+mn-lt"/>
                <a:ea typeface="MS PGothic" pitchFamily="34" charset="-128"/>
                <a:cs typeface="MS PGothic" charset="0"/>
              </a:rPr>
              <a:t>Why should you be a part of CDHA? Let’s look at the top reasons in this video.</a:t>
            </a:r>
            <a:endParaRPr lang="en-US"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8</a:t>
            </a:fld>
            <a:endParaRPr lang="en-GB" altLang="en-US"/>
          </a:p>
        </p:txBody>
      </p:sp>
    </p:spTree>
    <p:extLst>
      <p:ext uri="{BB962C8B-B14F-4D97-AF65-F5344CB8AC3E}">
        <p14:creationId xmlns:p14="http://schemas.microsoft.com/office/powerpoint/2010/main" val="2164618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S PGothic" charset="0"/>
              </a:rPr>
              <a:t>After graduating from your dental hygiene program and successfully completing the National Dental Hygiene Board Exam, you can</a:t>
            </a:r>
            <a:r>
              <a:rPr lang="en-US" sz="1200" kern="1200" baseline="0" dirty="0">
                <a:solidFill>
                  <a:schemeClr val="tx1"/>
                </a:solidFill>
                <a:effectLst/>
                <a:latin typeface="+mn-lt"/>
                <a:ea typeface="MS PGothic" pitchFamily="34" charset="-128"/>
                <a:cs typeface="MS PGothic" charset="0"/>
              </a:rPr>
              <a:t> upgrade your</a:t>
            </a:r>
            <a:r>
              <a:rPr lang="en-US" sz="1200" kern="1200" dirty="0">
                <a:solidFill>
                  <a:schemeClr val="tx1"/>
                </a:solidFill>
                <a:effectLst/>
                <a:latin typeface="+mn-lt"/>
                <a:ea typeface="MS PGothic" pitchFamily="34" charset="-128"/>
                <a:cs typeface="MS PGothic" charset="0"/>
              </a:rPr>
              <a:t> CDHA Student membership to Graduated Student membership. Membership is still FREE and now it includes CDHA Protect professional liability insurance coverage of up to $5 million aggregate until December 31</a:t>
            </a:r>
            <a:r>
              <a:rPr lang="en-US" sz="1200" kern="1200" baseline="30000" dirty="0">
                <a:solidFill>
                  <a:schemeClr val="tx1"/>
                </a:solidFill>
                <a:effectLst/>
                <a:latin typeface="+mn-lt"/>
                <a:ea typeface="MS PGothic" pitchFamily="34" charset="-128"/>
                <a:cs typeface="MS PGothic" charset="0"/>
              </a:rPr>
              <a:t>st</a:t>
            </a:r>
            <a:r>
              <a:rPr lang="en-US" sz="1200" kern="1200" dirty="0">
                <a:solidFill>
                  <a:schemeClr val="tx1"/>
                </a:solidFill>
                <a:effectLst/>
                <a:latin typeface="+mn-lt"/>
                <a:ea typeface="MS PGothic" pitchFamily="34" charset="-128"/>
                <a:cs typeface="MS PGothic" charset="0"/>
              </a:rPr>
              <a:t> of that year. Professional</a:t>
            </a:r>
            <a:r>
              <a:rPr lang="en-US" sz="1200" kern="1200" baseline="0" dirty="0">
                <a:solidFill>
                  <a:schemeClr val="tx1"/>
                </a:solidFill>
                <a:effectLst/>
                <a:latin typeface="+mn-lt"/>
                <a:ea typeface="MS PGothic" pitchFamily="34" charset="-128"/>
                <a:cs typeface="MS PGothic" charset="0"/>
              </a:rPr>
              <a:t> liability insurance is required in order to practice in the profession. Upgrade at </a:t>
            </a:r>
            <a:r>
              <a:rPr lang="en-US" sz="1200" b="1" kern="1200" baseline="0" dirty="0">
                <a:solidFill>
                  <a:schemeClr val="tx1"/>
                </a:solidFill>
                <a:effectLst/>
                <a:latin typeface="+mn-lt"/>
                <a:ea typeface="MS PGothic" pitchFamily="34" charset="-128"/>
                <a:cs typeface="MS PGothic" charset="0"/>
              </a:rPr>
              <a:t>cdha.ca/StudentUpgrade</a:t>
            </a:r>
            <a:r>
              <a:rPr lang="en-US" sz="1200" b="0" kern="1200" baseline="0" dirty="0">
                <a:solidFill>
                  <a:schemeClr val="tx1"/>
                </a:solidFill>
                <a:effectLst/>
                <a:latin typeface="+mn-lt"/>
                <a:ea typeface="MS PGothic" pitchFamily="34" charset="-128"/>
                <a:cs typeface="MS PGothic" charset="0"/>
              </a:rPr>
              <a:t>. **If you are registering in British Columbia, with the new streamlined professional process now in effect, you will upgrade via the College of Dental Hygienists of British Columbia at </a:t>
            </a:r>
            <a:r>
              <a:rPr lang="en-US" sz="1200" b="1" kern="1200" baseline="0" dirty="0">
                <a:solidFill>
                  <a:schemeClr val="tx1"/>
                </a:solidFill>
                <a:effectLst/>
                <a:latin typeface="+mn-lt"/>
                <a:ea typeface="MS PGothic" pitchFamily="34" charset="-128"/>
                <a:cs typeface="MS PGothic" charset="0"/>
              </a:rPr>
              <a:t>cdhbc.com </a:t>
            </a:r>
            <a:r>
              <a:rPr lang="en-US" sz="1200" b="0" kern="1200" baseline="0" dirty="0">
                <a:solidFill>
                  <a:schemeClr val="tx1"/>
                </a:solidFill>
                <a:effectLst/>
                <a:latin typeface="+mn-lt"/>
                <a:ea typeface="MS PGothic" pitchFamily="34" charset="-128"/>
                <a:cs typeface="MS PGothic" charset="0"/>
              </a:rPr>
              <a:t>and your professional liability insurance is valid until February 28.</a:t>
            </a:r>
            <a:endParaRPr lang="en-US" sz="1200" b="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S PGothic" charset="0"/>
              </a:rPr>
              <a:t>Please note that there is a difference between</a:t>
            </a:r>
            <a:r>
              <a:rPr lang="en-US" sz="1200" kern="1200" baseline="0" dirty="0">
                <a:solidFill>
                  <a:schemeClr val="tx1"/>
                </a:solidFill>
                <a:effectLst/>
                <a:latin typeface="+mn-lt"/>
                <a:ea typeface="MS PGothic" pitchFamily="34" charset="-128"/>
                <a:cs typeface="MS PGothic" charset="0"/>
              </a:rPr>
              <a:t> professional liability insurance and disability insurance. </a:t>
            </a:r>
            <a:r>
              <a:rPr lang="en-CA" sz="1200" b="0" i="0" kern="1200" baseline="0" dirty="0">
                <a:solidFill>
                  <a:schemeClr val="tx1"/>
                </a:solidFill>
                <a:effectLst/>
                <a:latin typeface="+mn-lt"/>
                <a:ea typeface="MS PGothic" pitchFamily="34" charset="-128"/>
                <a:cs typeface="MS PGothic" charset="0"/>
              </a:rPr>
              <a:t>Professional liability insurance </a:t>
            </a:r>
            <a:r>
              <a:rPr lang="en-CA" sz="1200" b="0" i="0" kern="1200" dirty="0">
                <a:solidFill>
                  <a:schemeClr val="tx1"/>
                </a:solidFill>
                <a:effectLst/>
                <a:latin typeface="+mn-lt"/>
                <a:ea typeface="MS PGothic" pitchFamily="34" charset="-128"/>
                <a:cs typeface="MS PGothic" charset="0"/>
              </a:rPr>
              <a:t>protects you against liability or allegations of liability for injury or damages that have resulted from a negligent act, error, omission, or malpractice that has arisen out of your professional capacity as a dental hygienist.</a:t>
            </a:r>
            <a:r>
              <a:rPr lang="en-CA" sz="1200" b="0" i="0" kern="1200" baseline="0" dirty="0">
                <a:solidFill>
                  <a:schemeClr val="tx1"/>
                </a:solidFill>
                <a:effectLst/>
                <a:latin typeface="+mn-lt"/>
                <a:ea typeface="MS PGothic" pitchFamily="34" charset="-128"/>
                <a:cs typeface="MS PGothic" charset="0"/>
              </a:rPr>
              <a:t> A</a:t>
            </a:r>
            <a:r>
              <a:rPr lang="en-CA" sz="1200" b="0" i="0" kern="1200" dirty="0">
                <a:solidFill>
                  <a:schemeClr val="tx1"/>
                </a:solidFill>
                <a:effectLst/>
                <a:latin typeface="+mn-lt"/>
                <a:ea typeface="MS PGothic" pitchFamily="34" charset="-128"/>
                <a:cs typeface="MS PGothic" charset="0"/>
              </a:rPr>
              <a:t>gain, this type of insurance is included with your membership</a:t>
            </a:r>
            <a:r>
              <a:rPr lang="en-CA" sz="1200" b="0" i="0" kern="1200" baseline="0" dirty="0">
                <a:solidFill>
                  <a:schemeClr val="tx1"/>
                </a:solidFill>
                <a:effectLst/>
                <a:latin typeface="+mn-lt"/>
                <a:ea typeface="MS PGothic" pitchFamily="34" charset="-128"/>
                <a:cs typeface="MS PGothic" charset="0"/>
              </a:rPr>
              <a:t>. Long term disability insurance is available as an insurance add-on at an additional cost and it </a:t>
            </a:r>
            <a:r>
              <a:rPr lang="en-CA" sz="1200" b="0" i="0" kern="1200" dirty="0">
                <a:solidFill>
                  <a:schemeClr val="tx1"/>
                </a:solidFill>
                <a:effectLst/>
                <a:latin typeface="+mn-lt"/>
                <a:ea typeface="MS PGothic" pitchFamily="34" charset="-128"/>
                <a:cs typeface="MS PGothic" charset="0"/>
              </a:rPr>
              <a:t>helps replace your lost income and helps protect your lifestyle if you are unable</a:t>
            </a:r>
            <a:r>
              <a:rPr lang="en-CA" sz="1200" b="0" i="0" kern="1200" baseline="0" dirty="0">
                <a:solidFill>
                  <a:schemeClr val="tx1"/>
                </a:solidFill>
                <a:effectLst/>
                <a:latin typeface="+mn-lt"/>
                <a:ea typeface="MS PGothic" pitchFamily="34" charset="-128"/>
                <a:cs typeface="MS PGothic" charset="0"/>
              </a:rPr>
              <a:t> to work due to illness or injury. Our partner, Sun Life, has an affordable graduated student offer to extend once you pass the board exam.</a:t>
            </a:r>
            <a:endParaRPr lang="en-US" sz="120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a:solidFill>
                  <a:schemeClr val="tx1"/>
                </a:solidFill>
                <a:effectLst/>
                <a:latin typeface="+mn-lt"/>
                <a:ea typeface="MS PGothic" pitchFamily="34" charset="-128"/>
                <a:cs typeface="MS PGothic" charset="0"/>
              </a:rPr>
              <a:t>Other things</a:t>
            </a:r>
            <a:r>
              <a:rPr lang="en-CA" sz="1200" b="0" i="0" kern="1200" baseline="0" dirty="0">
                <a:solidFill>
                  <a:schemeClr val="tx1"/>
                </a:solidFill>
                <a:effectLst/>
                <a:latin typeface="+mn-lt"/>
                <a:ea typeface="MS PGothic" pitchFamily="34" charset="-128"/>
                <a:cs typeface="MS PGothic" charset="0"/>
              </a:rPr>
              <a:t> to note: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kern="1200" baseline="0" dirty="0">
                <a:solidFill>
                  <a:schemeClr val="tx1"/>
                </a:solidFill>
                <a:effectLst/>
                <a:latin typeface="+mn-lt"/>
                <a:ea typeface="MS PGothic" pitchFamily="34" charset="-128"/>
                <a:cs typeface="MS PGothic" charset="0"/>
              </a:rPr>
              <a:t>If you change provinces, the professional liability insurance policy moves with you.</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kern="1200" dirty="0">
                <a:solidFill>
                  <a:srgbClr val="FF0000"/>
                </a:solidFill>
                <a:effectLst/>
                <a:latin typeface="+mn-lt"/>
                <a:ea typeface="MS PGothic" pitchFamily="34" charset="-128"/>
                <a:cs typeface="MS PGothic" charset="0"/>
              </a:rPr>
              <a:t>The </a:t>
            </a:r>
            <a:r>
              <a:rPr lang="en-CA" sz="1200" b="0" i="0" kern="1200" baseline="0" dirty="0">
                <a:solidFill>
                  <a:schemeClr val="tx1"/>
                </a:solidFill>
                <a:effectLst/>
                <a:latin typeface="+mn-lt"/>
                <a:ea typeface="MS PGothic" pitchFamily="34" charset="-128"/>
                <a:cs typeface="MS PGothic" charset="0"/>
              </a:rPr>
              <a:t>professional liability </a:t>
            </a:r>
            <a:r>
              <a:rPr lang="en-CA" sz="1200" b="0" i="0" kern="1200" dirty="0">
                <a:solidFill>
                  <a:srgbClr val="FF0000"/>
                </a:solidFill>
                <a:effectLst/>
                <a:latin typeface="+mn-lt"/>
                <a:ea typeface="MS PGothic" pitchFamily="34" charset="-128"/>
                <a:cs typeface="MS PGothic" charset="0"/>
              </a:rPr>
              <a:t>insurance policy will only be valid once you are registered and have your license to practice.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kern="1200" dirty="0">
                <a:solidFill>
                  <a:schemeClr val="tx1"/>
                </a:solidFill>
                <a:effectLst/>
                <a:latin typeface="+mn-lt"/>
                <a:ea typeface="MS PGothic" pitchFamily="34" charset="-128"/>
                <a:cs typeface="MS PGothic" charset="0"/>
              </a:rPr>
              <a:t>The graduated student membership category is </a:t>
            </a:r>
            <a:r>
              <a:rPr lang="en-CA" sz="1200" b="1" i="0" kern="1200" dirty="0">
                <a:solidFill>
                  <a:schemeClr val="tx1"/>
                </a:solidFill>
                <a:effectLst/>
                <a:latin typeface="+mn-lt"/>
                <a:ea typeface="MS PGothic" pitchFamily="34" charset="-128"/>
                <a:cs typeface="MS PGothic" charset="0"/>
              </a:rPr>
              <a:t>available one</a:t>
            </a:r>
            <a:r>
              <a:rPr lang="en-CA" sz="1200" b="1" i="0" kern="1200" baseline="0" dirty="0">
                <a:solidFill>
                  <a:schemeClr val="tx1"/>
                </a:solidFill>
                <a:effectLst/>
                <a:latin typeface="+mn-lt"/>
                <a:ea typeface="MS PGothic" pitchFamily="34" charset="-128"/>
                <a:cs typeface="MS PGothic" charset="0"/>
              </a:rPr>
              <a:t> </a:t>
            </a:r>
            <a:r>
              <a:rPr lang="en-CA" sz="1200" b="1" i="0" kern="1200" dirty="0">
                <a:solidFill>
                  <a:schemeClr val="tx1"/>
                </a:solidFill>
                <a:effectLst/>
                <a:latin typeface="+mn-lt"/>
                <a:ea typeface="MS PGothic" pitchFamily="34" charset="-128"/>
                <a:cs typeface="MS PGothic" charset="0"/>
              </a:rPr>
              <a:t>time only </a:t>
            </a:r>
            <a:r>
              <a:rPr lang="en-CA" sz="1200" b="0" i="0" kern="1200" dirty="0">
                <a:solidFill>
                  <a:schemeClr val="tx1"/>
                </a:solidFill>
                <a:effectLst/>
                <a:latin typeface="+mn-lt"/>
                <a:ea typeface="MS PGothic" pitchFamily="34" charset="-128"/>
                <a:cs typeface="MS PGothic" charset="0"/>
              </a:rPr>
              <a:t>to new graduates after passing the National</a:t>
            </a:r>
            <a:r>
              <a:rPr lang="en-CA" sz="1200" b="0" i="0" kern="1200" baseline="0" dirty="0">
                <a:solidFill>
                  <a:schemeClr val="tx1"/>
                </a:solidFill>
                <a:effectLst/>
                <a:latin typeface="+mn-lt"/>
                <a:ea typeface="MS PGothic" pitchFamily="34" charset="-128"/>
                <a:cs typeface="MS PGothic" charset="0"/>
              </a:rPr>
              <a:t> Dental Hygiene Certification Board Exam</a:t>
            </a:r>
            <a:r>
              <a:rPr lang="en-CA" sz="1200" b="0" i="0" kern="1200" dirty="0">
                <a:solidFill>
                  <a:schemeClr val="tx1"/>
                </a:solidFill>
                <a:effectLst/>
                <a:latin typeface="+mn-lt"/>
                <a:ea typeface="MS PGothic" pitchFamily="34" charset="-128"/>
                <a:cs typeface="MS PGothic" charset="0"/>
              </a:rPr>
              <a:t>. You</a:t>
            </a:r>
            <a:r>
              <a:rPr lang="en-CA" sz="1200" b="0" i="0" kern="1200" baseline="0" dirty="0">
                <a:solidFill>
                  <a:schemeClr val="tx1"/>
                </a:solidFill>
                <a:effectLst/>
                <a:latin typeface="+mn-lt"/>
                <a:ea typeface="MS PGothic" pitchFamily="34" charset="-128"/>
                <a:cs typeface="MS PGothic" charset="0"/>
              </a:rPr>
              <a:t> must have an existing Student membership with CDHA to be upgraded. If you do not have an account or if your account is not current, be sure to sign up or renew your CDHA Student membership. </a:t>
            </a:r>
            <a:endParaRPr lang="en-CA" sz="1200" b="0" i="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200" b="0" i="0" kern="1200" dirty="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b="0" i="0" kern="1200" dirty="0">
                <a:solidFill>
                  <a:schemeClr val="tx1"/>
                </a:solidFill>
                <a:effectLst/>
                <a:latin typeface="+mn-lt"/>
                <a:ea typeface="MS PGothic" pitchFamily="34" charset="-128"/>
                <a:cs typeface="MS PGothic" charset="0"/>
              </a:rPr>
              <a:t>Let’s take a look at some of the</a:t>
            </a:r>
            <a:r>
              <a:rPr lang="en-CA" sz="1200" b="0" i="0" kern="1200" baseline="0" dirty="0">
                <a:solidFill>
                  <a:schemeClr val="tx1"/>
                </a:solidFill>
                <a:effectLst/>
                <a:latin typeface="+mn-lt"/>
                <a:ea typeface="MS PGothic" pitchFamily="34" charset="-128"/>
                <a:cs typeface="MS PGothic" charset="0"/>
              </a:rPr>
              <a:t> other great membership benefits.</a:t>
            </a:r>
            <a:endParaRPr lang="en-CA" sz="1200" b="0" i="0" kern="1200" dirty="0">
              <a:solidFill>
                <a:schemeClr val="tx1"/>
              </a:solidFill>
              <a:effectLst/>
              <a:latin typeface="+mn-lt"/>
              <a:ea typeface="MS PGothic" pitchFamily="34" charset="-128"/>
              <a:cs typeface="MS PGothic" charset="0"/>
            </a:endParaRPr>
          </a:p>
        </p:txBody>
      </p:sp>
      <p:sp>
        <p:nvSpPr>
          <p:cNvPr id="5" name="Date Placeholder 4"/>
          <p:cNvSpPr>
            <a:spLocks noGrp="1"/>
          </p:cNvSpPr>
          <p:nvPr>
            <p:ph type="dt" idx="10"/>
          </p:nvPr>
        </p:nvSpPr>
        <p:spPr/>
        <p:txBody>
          <a:bodyPr/>
          <a:lstStyle/>
          <a:p>
            <a:endParaRPr lang="en-GB" altLang="en-US"/>
          </a:p>
        </p:txBody>
      </p:sp>
    </p:spTree>
    <p:extLst>
      <p:ext uri="{BB962C8B-B14F-4D97-AF65-F5344CB8AC3E}">
        <p14:creationId xmlns:p14="http://schemas.microsoft.com/office/powerpoint/2010/main" val="115216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5277026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4500" y="1924472"/>
            <a:ext cx="12115800" cy="1639044"/>
          </a:xfrm>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44500" y="3796680"/>
            <a:ext cx="12115800" cy="4608512"/>
          </a:xfrm>
        </p:spPr>
        <p:txBody>
          <a:bodyPr vert="eaVert"/>
          <a:lstStyle>
            <a:lvl1pPr>
              <a:defRPr sz="2400"/>
            </a:lvl1pPr>
            <a:lvl2pPr>
              <a:defRPr sz="2400"/>
            </a:lvl2pPr>
            <a:lvl3pPr>
              <a:defRPr sz="2400"/>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887025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1350" y="3175000"/>
            <a:ext cx="3028950" cy="3403600"/>
          </a:xfrm>
        </p:spPr>
        <p:txBody>
          <a:bodyPr vert="eaVert"/>
          <a:lstStyle>
            <a:lvl1pPr>
              <a:defRPr sz="4800"/>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44500" y="3175000"/>
            <a:ext cx="8934450" cy="3403600"/>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014464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249606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333656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Tree>
    <p:extLst>
      <p:ext uri="{BB962C8B-B14F-4D97-AF65-F5344CB8AC3E}">
        <p14:creationId xmlns:p14="http://schemas.microsoft.com/office/powerpoint/2010/main" val="338159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277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135833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65986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189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1708448"/>
            <a:ext cx="4278313" cy="1652587"/>
          </a:xfrm>
        </p:spPr>
        <p:txBody>
          <a:bodyPr anchor="b"/>
          <a:lstStyle>
            <a:lvl1pPr algn="l">
              <a:defRPr sz="2000" b="1"/>
            </a:lvl1pPr>
          </a:lstStyle>
          <a:p>
            <a:r>
              <a:rPr lang="en-CA" dirty="0"/>
              <a:t>Click to edit Master title style</a:t>
            </a:r>
            <a:endParaRPr lang="en-US" dirty="0"/>
          </a:p>
        </p:txBody>
      </p:sp>
      <p:sp>
        <p:nvSpPr>
          <p:cNvPr id="3" name="Content Placeholder 2"/>
          <p:cNvSpPr>
            <a:spLocks noGrp="1"/>
          </p:cNvSpPr>
          <p:nvPr>
            <p:ph idx="1"/>
          </p:nvPr>
        </p:nvSpPr>
        <p:spPr>
          <a:xfrm>
            <a:off x="5084763" y="1708448"/>
            <a:ext cx="7269162" cy="7560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650875" y="3361035"/>
            <a:ext cx="4278313" cy="59082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81863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71191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7030219"/>
            <a:ext cx="7802563" cy="806450"/>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549525" y="1766813"/>
            <a:ext cx="7802563" cy="515863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9525" y="7836669"/>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1061699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730492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049512"/>
            <a:ext cx="2925762" cy="69317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50875" y="2049512"/>
            <a:ext cx="8624888" cy="69317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19125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ctr">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6444646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44500" y="5346700"/>
            <a:ext cx="5981700" cy="123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5346700"/>
            <a:ext cx="5981700" cy="123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938607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1379661"/>
            <a:ext cx="11703050" cy="1625600"/>
          </a:xfrm>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650875" y="3171949"/>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4081586"/>
            <a:ext cx="5745163" cy="5187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3171949"/>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4081586"/>
            <a:ext cx="5748337" cy="5187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391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37609564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427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1636440"/>
            <a:ext cx="4278313" cy="1652587"/>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1636440"/>
            <a:ext cx="7269162" cy="7560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3289028"/>
            <a:ext cx="4278313" cy="588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31403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7520732"/>
            <a:ext cx="7802563" cy="806450"/>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1564432"/>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charset="0"/>
            </a:endParaRPr>
          </a:p>
        </p:txBody>
      </p:sp>
      <p:sp>
        <p:nvSpPr>
          <p:cNvPr id="4" name="Text Placeholder 3"/>
          <p:cNvSpPr>
            <a:spLocks noGrp="1"/>
          </p:cNvSpPr>
          <p:nvPr>
            <p:ph type="body" sz="half" idx="2"/>
          </p:nvPr>
        </p:nvSpPr>
        <p:spPr>
          <a:xfrm>
            <a:off x="2549525" y="8327183"/>
            <a:ext cx="7802563" cy="9421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484410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44500" y="3175000"/>
            <a:ext cx="121158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Herculanum" pitchFamily="-84" charset="0"/>
              </a:rPr>
              <a:t>Click to edit Master title style</a:t>
            </a:r>
          </a:p>
        </p:txBody>
      </p:sp>
      <p:sp>
        <p:nvSpPr>
          <p:cNvPr id="1027" name="Rectangle 2"/>
          <p:cNvSpPr>
            <a:spLocks noGrp="1" noChangeArrowheads="1"/>
          </p:cNvSpPr>
          <p:nvPr>
            <p:ph type="body" idx="1"/>
          </p:nvPr>
        </p:nvSpPr>
        <p:spPr bwMode="auto">
          <a:xfrm>
            <a:off x="444500" y="5346700"/>
            <a:ext cx="121158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Palatino" pitchFamily="-84" charset="0"/>
              </a:rPr>
              <a:t>Click to edit Master text styles</a:t>
            </a:r>
          </a:p>
          <a:p>
            <a:pPr lvl="1"/>
            <a:r>
              <a:rPr lang="en-US" altLang="en-US">
                <a:sym typeface="Palatino" pitchFamily="-84" charset="0"/>
              </a:rPr>
              <a:t>Second level</a:t>
            </a:r>
          </a:p>
          <a:p>
            <a:pPr lvl="2"/>
            <a:r>
              <a:rPr lang="en-US" altLang="en-US">
                <a:sym typeface="Palatino" pitchFamily="-84" charset="0"/>
              </a:rPr>
              <a:t>Third level</a:t>
            </a:r>
          </a:p>
          <a:p>
            <a:pPr lvl="3"/>
            <a:r>
              <a:rPr lang="en-US" altLang="en-US">
                <a:sym typeface="Palatino" pitchFamily="-84" charset="0"/>
              </a:rPr>
              <a:t>Fourth level</a:t>
            </a:r>
          </a:p>
          <a:p>
            <a:pPr lvl="4"/>
            <a:r>
              <a:rPr lang="en-US" altLang="en-US">
                <a:sym typeface="Palatino" pitchFamily="-84" charset="0"/>
              </a:rPr>
              <a:t>Fifth level</a:t>
            </a:r>
          </a:p>
        </p:txBody>
      </p:sp>
      <p:sp>
        <p:nvSpPr>
          <p:cNvPr id="5" name="Rectangle 4"/>
          <p:cNvSpPr/>
          <p:nvPr userDrawn="1"/>
        </p:nvSpPr>
        <p:spPr>
          <a:xfrm>
            <a:off x="0" y="0"/>
            <a:ext cx="3910013" cy="1276350"/>
          </a:xfrm>
          <a:prstGeom prst="rect">
            <a:avLst/>
          </a:prstGeom>
          <a:solidFill>
            <a:srgbClr val="5E20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pic>
        <p:nvPicPr>
          <p:cNvPr id="1029" name="Picture 8" descr="cdha-logo.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9413" y="287338"/>
            <a:ext cx="309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910013" y="0"/>
            <a:ext cx="9094787" cy="1276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sp>
        <p:nvSpPr>
          <p:cNvPr id="2" name="TextBox 1"/>
          <p:cNvSpPr txBox="1"/>
          <p:nvPr userDrawn="1"/>
        </p:nvSpPr>
        <p:spPr>
          <a:xfrm>
            <a:off x="11975008" y="9187988"/>
            <a:ext cx="648072" cy="369332"/>
          </a:xfrm>
          <a:prstGeom prst="rect">
            <a:avLst/>
          </a:prstGeom>
          <a:noFill/>
        </p:spPr>
        <p:txBody>
          <a:bodyPr wrap="square" rtlCol="0">
            <a:spAutoFit/>
          </a:bodyPr>
          <a:lstStyle/>
          <a:p>
            <a:pPr algn="r"/>
            <a:fld id="{4E01E98D-0A32-4923-B9D1-9493718DC706}" type="slidenum">
              <a:rPr lang="en-CA" sz="1800" smtClean="0">
                <a:solidFill>
                  <a:schemeClr val="bg2">
                    <a:lumMod val="75000"/>
                  </a:schemeClr>
                </a:solidFill>
                <a:latin typeface="Arial" panose="020B0604020202020204" pitchFamily="34" charset="0"/>
                <a:cs typeface="Arial" panose="020B0604020202020204" pitchFamily="34" charset="0"/>
              </a:rPr>
              <a:pPr algn="r"/>
              <a:t>‹#›</a:t>
            </a:fld>
            <a:endParaRPr lang="en-CA" sz="1800">
              <a:solidFill>
                <a:schemeClr val="bg2">
                  <a:lumMod val="75000"/>
                </a:schemeClr>
              </a:solidFill>
              <a:latin typeface="Arial" panose="020B0604020202020204" pitchFamily="34" charset="0"/>
              <a:cs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0" fontAlgn="base" hangingPunct="0">
        <a:spcBef>
          <a:spcPct val="0"/>
        </a:spcBef>
        <a:spcAft>
          <a:spcPct val="0"/>
        </a:spcAft>
        <a:defRPr sz="7200">
          <a:solidFill>
            <a:srgbClr val="3F3F3F"/>
          </a:solidFill>
          <a:latin typeface="Arial"/>
          <a:ea typeface="+mj-ea"/>
          <a:cs typeface="Arial"/>
          <a:sym typeface="Herculanum" pitchFamily="-84" charset="0"/>
        </a:defRPr>
      </a:lvl1pPr>
      <a:lvl2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2pPr>
      <a:lvl3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3pPr>
      <a:lvl4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4pPr>
      <a:lvl5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5pPr>
      <a:lvl6pPr marL="4572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9pPr>
    </p:titleStyle>
    <p:bodyStyle>
      <a:lvl1pPr marL="342900" indent="-342900" algn="ctr" rtl="0" eaLnBrk="0" fontAlgn="base" hangingPunct="0">
        <a:spcBef>
          <a:spcPct val="0"/>
        </a:spcBef>
        <a:spcAft>
          <a:spcPct val="0"/>
        </a:spcAft>
        <a:defRPr sz="3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34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5pPr>
      <a:lvl6pPr marL="457200" algn="ctr" rtl="0" fontAlgn="base">
        <a:spcBef>
          <a:spcPct val="0"/>
        </a:spcBef>
        <a:spcAft>
          <a:spcPct val="0"/>
        </a:spcAft>
        <a:defRPr sz="3400">
          <a:solidFill>
            <a:schemeClr val="tx1"/>
          </a:solidFill>
          <a:latin typeface="+mn-lt"/>
          <a:ea typeface="+mn-ea"/>
          <a:cs typeface="+mn-cs"/>
          <a:sym typeface="Palatino" charset="0"/>
        </a:defRPr>
      </a:lvl6pPr>
      <a:lvl7pPr marL="914400" algn="ctr" rtl="0" fontAlgn="base">
        <a:spcBef>
          <a:spcPct val="0"/>
        </a:spcBef>
        <a:spcAft>
          <a:spcPct val="0"/>
        </a:spcAft>
        <a:defRPr sz="3400">
          <a:solidFill>
            <a:schemeClr val="tx1"/>
          </a:solidFill>
          <a:latin typeface="+mn-lt"/>
          <a:ea typeface="+mn-ea"/>
          <a:cs typeface="+mn-cs"/>
          <a:sym typeface="Palatino" charset="0"/>
        </a:defRPr>
      </a:lvl7pPr>
      <a:lvl8pPr marL="1371600" algn="ctr" rtl="0" fontAlgn="base">
        <a:spcBef>
          <a:spcPct val="0"/>
        </a:spcBef>
        <a:spcAft>
          <a:spcPct val="0"/>
        </a:spcAft>
        <a:defRPr sz="3400">
          <a:solidFill>
            <a:schemeClr val="tx1"/>
          </a:solidFill>
          <a:latin typeface="+mn-lt"/>
          <a:ea typeface="+mn-ea"/>
          <a:cs typeface="+mn-cs"/>
          <a:sym typeface="Palatino" charset="0"/>
        </a:defRPr>
      </a:lvl8pPr>
      <a:lvl9pPr marL="1828800" algn="ctr" rtl="0" fontAlgn="base">
        <a:spcBef>
          <a:spcPct val="0"/>
        </a:spcBef>
        <a:spcAft>
          <a:spcPct val="0"/>
        </a:spcAft>
        <a:defRPr sz="34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3910013" cy="1276350"/>
          </a:xfrm>
          <a:prstGeom prst="rect">
            <a:avLst/>
          </a:prstGeom>
          <a:solidFill>
            <a:srgbClr val="5E20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sp>
        <p:nvSpPr>
          <p:cNvPr id="8" name="Rectangle 7"/>
          <p:cNvSpPr/>
          <p:nvPr userDrawn="1"/>
        </p:nvSpPr>
        <p:spPr>
          <a:xfrm>
            <a:off x="3910013" y="0"/>
            <a:ext cx="9094787" cy="12763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Palatino" charset="0"/>
            </a:endParaRPr>
          </a:p>
        </p:txBody>
      </p:sp>
      <p:sp>
        <p:nvSpPr>
          <p:cNvPr id="2052"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endParaRPr lang="en-US" altLang="en-US" dirty="0"/>
          </a:p>
        </p:txBody>
      </p:sp>
      <p:sp>
        <p:nvSpPr>
          <p:cNvPr id="2053" name="Title Placeholder 1"/>
          <p:cNvSpPr>
            <a:spLocks noGrp="1"/>
          </p:cNvSpPr>
          <p:nvPr>
            <p:ph type="title"/>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pic>
        <p:nvPicPr>
          <p:cNvPr id="2054" name="Picture 8" descr="cdha-logo.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9413" y="287338"/>
            <a:ext cx="309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457200" rtl="0" eaLnBrk="0" fontAlgn="base" hangingPunct="0">
        <a:spcBef>
          <a:spcPct val="0"/>
        </a:spcBef>
        <a:spcAft>
          <a:spcPct val="0"/>
        </a:spcAft>
        <a:defRPr sz="4000" kern="1200">
          <a:solidFill>
            <a:srgbClr val="5E2082"/>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2pPr>
      <a:lvl3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3pPr>
      <a:lvl4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4pPr>
      <a:lvl5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5pPr>
      <a:lvl6pPr marL="457200" algn="l" defTabSz="457200" rtl="0" fontAlgn="base">
        <a:spcBef>
          <a:spcPct val="0"/>
        </a:spcBef>
        <a:spcAft>
          <a:spcPct val="0"/>
        </a:spcAft>
        <a:defRPr sz="4000">
          <a:solidFill>
            <a:srgbClr val="5E2082"/>
          </a:solidFill>
          <a:latin typeface="Arial" pitchFamily="34" charset="0"/>
          <a:ea typeface="MS PGothic" pitchFamily="34" charset="-128"/>
        </a:defRPr>
      </a:lvl6pPr>
      <a:lvl7pPr marL="914400" algn="l" defTabSz="457200" rtl="0" fontAlgn="base">
        <a:spcBef>
          <a:spcPct val="0"/>
        </a:spcBef>
        <a:spcAft>
          <a:spcPct val="0"/>
        </a:spcAft>
        <a:defRPr sz="4000">
          <a:solidFill>
            <a:srgbClr val="5E2082"/>
          </a:solidFill>
          <a:latin typeface="Arial" pitchFamily="34" charset="0"/>
          <a:ea typeface="MS PGothic" pitchFamily="34" charset="-128"/>
        </a:defRPr>
      </a:lvl7pPr>
      <a:lvl8pPr marL="1371600" algn="l" defTabSz="457200" rtl="0" fontAlgn="base">
        <a:spcBef>
          <a:spcPct val="0"/>
        </a:spcBef>
        <a:spcAft>
          <a:spcPct val="0"/>
        </a:spcAft>
        <a:defRPr sz="4000">
          <a:solidFill>
            <a:srgbClr val="5E2082"/>
          </a:solidFill>
          <a:latin typeface="Arial" pitchFamily="34" charset="0"/>
          <a:ea typeface="MS PGothic" pitchFamily="34" charset="-128"/>
        </a:defRPr>
      </a:lvl8pPr>
      <a:lvl9pPr marL="1828800" algn="l" defTabSz="457200" rtl="0" fontAlgn="base">
        <a:spcBef>
          <a:spcPct val="0"/>
        </a:spcBef>
        <a:spcAft>
          <a:spcPct val="0"/>
        </a:spcAft>
        <a:defRPr sz="4000">
          <a:solidFill>
            <a:srgbClr val="5E2082"/>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404040"/>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404040"/>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404040"/>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cdha.ca/Educatio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hyperlink" Target="http://www.cdha.ca/AM/Template.cfm?Section=Group_Discounts&amp;Template=/CM/HTMLDisplay.cfm&amp;ContentID=4098" TargetMode="External"/><Relationship Id="rId7"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4.jpg"/></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6.jp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cdha.ca/Join"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7.jpg"/><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G"/><Relationship Id="rId12" Type="http://schemas.openxmlformats.org/officeDocument/2006/relationships/hyperlink" Target="http://www.cdha.ca/Educatio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diagramData" Target="../diagrams/data1.xml"/><Relationship Id="rId21" Type="http://schemas.openxmlformats.org/officeDocument/2006/relationships/image" Target="../media/image27.JP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1.jpeg"/><Relationship Id="rId10" Type="http://schemas.openxmlformats.org/officeDocument/2006/relationships/diagramQuickStyle" Target="../diagrams/quickStyle2.xml"/><Relationship Id="rId19" Type="http://schemas.openxmlformats.org/officeDocument/2006/relationships/image" Target="../media/image25.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 Id="rId22" Type="http://schemas.openxmlformats.org/officeDocument/2006/relationships/hyperlink" Target="http://www.cdha.ca/Educ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dha.ca/Educatio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hyperlink" Target="https://youtu.be/JJB4-AnivC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dha.ca/Educ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215966-BBBE-4D78-93B1-AE7F6552D24D}"/>
              </a:ext>
            </a:extLst>
          </p:cNvPr>
          <p:cNvPicPr>
            <a:picLocks noChangeAspect="1"/>
          </p:cNvPicPr>
          <p:nvPr/>
        </p:nvPicPr>
        <p:blipFill>
          <a:blip r:embed="rId3"/>
          <a:stretch>
            <a:fillRect/>
          </a:stretch>
        </p:blipFill>
        <p:spPr>
          <a:xfrm>
            <a:off x="0" y="0"/>
            <a:ext cx="13004800" cy="9753600"/>
          </a:xfrm>
          <a:prstGeom prst="rect">
            <a:avLst/>
          </a:prstGeom>
        </p:spPr>
      </p:pic>
    </p:spTree>
    <p:extLst>
      <p:ext uri="{BB962C8B-B14F-4D97-AF65-F5344CB8AC3E}">
        <p14:creationId xmlns:p14="http://schemas.microsoft.com/office/powerpoint/2010/main" val="105035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Professional Development and Resources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1" name="Content Placeholder 5"/>
          <p:cNvSpPr>
            <a:spLocks noGrp="1"/>
          </p:cNvSpPr>
          <p:nvPr>
            <p:ph sz="quarter" idx="4"/>
          </p:nvPr>
        </p:nvSpPr>
        <p:spPr>
          <a:xfrm>
            <a:off x="741760" y="8333184"/>
            <a:ext cx="11737304" cy="792088"/>
          </a:xfrm>
        </p:spPr>
        <p:txBody>
          <a:bodyPr/>
          <a:lstStyle/>
          <a:p>
            <a:pPr marL="0" indent="0"/>
            <a:r>
              <a:rPr lang="en-CA" sz="5400" b="1" dirty="0">
                <a:solidFill>
                  <a:srgbClr val="ED8A05"/>
                </a:solidFill>
              </a:rPr>
              <a:t>cdha.ca/Education</a:t>
            </a:r>
            <a:endParaRPr lang="en-CA" sz="5400" b="1" dirty="0">
              <a:solidFill>
                <a:srgbClr val="ED8A05"/>
              </a:solidFill>
              <a:hlinkClick r:id="rId3"/>
            </a:endParaRPr>
          </a:p>
        </p:txBody>
      </p:sp>
      <p:pic>
        <p:nvPicPr>
          <p:cNvPr id="10" name="Picture 9">
            <a:extLst>
              <a:ext uri="{FF2B5EF4-FFF2-40B4-BE49-F238E27FC236}">
                <a16:creationId xmlns:a16="http://schemas.microsoft.com/office/drawing/2014/main" id="{3DCE2B1C-F0FA-4734-ABAF-026D4EEC30E2}"/>
              </a:ext>
            </a:extLst>
          </p:cNvPr>
          <p:cNvPicPr>
            <a:picLocks noChangeAspect="1"/>
          </p:cNvPicPr>
          <p:nvPr/>
        </p:nvPicPr>
        <p:blipFill>
          <a:blip r:embed="rId4"/>
          <a:stretch>
            <a:fillRect/>
          </a:stretch>
        </p:blipFill>
        <p:spPr>
          <a:xfrm>
            <a:off x="7870552" y="6244952"/>
            <a:ext cx="4320000" cy="15750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99155F6-388A-4F45-9090-9945A74BC6C9}"/>
              </a:ext>
            </a:extLst>
          </p:cNvPr>
          <p:cNvPicPr>
            <a:picLocks noChangeAspect="1"/>
          </p:cNvPicPr>
          <p:nvPr/>
        </p:nvPicPr>
        <p:blipFill>
          <a:blip r:embed="rId5"/>
          <a:stretch>
            <a:fillRect/>
          </a:stretch>
        </p:blipFill>
        <p:spPr>
          <a:xfrm>
            <a:off x="6610412" y="4490141"/>
            <a:ext cx="5040000" cy="1837500"/>
          </a:xfrm>
          <a:prstGeom prst="rect">
            <a:avLst/>
          </a:prstGeom>
          <a:ln>
            <a:solidFill>
              <a:schemeClr val="tx2"/>
            </a:solidFill>
          </a:ln>
          <a:effectLst>
            <a:outerShdw blurRad="50800" dist="38100" dir="2700000" algn="tl" rotWithShape="0">
              <a:prstClr val="black">
                <a:alpha val="40000"/>
              </a:prstClr>
            </a:outerShdw>
          </a:effectLst>
        </p:spPr>
      </p:pic>
      <p:pic>
        <p:nvPicPr>
          <p:cNvPr id="13" name="Picture 12" descr="A close up of a sign&#10;&#10;Description generated with high confidence">
            <a:extLst>
              <a:ext uri="{FF2B5EF4-FFF2-40B4-BE49-F238E27FC236}">
                <a16:creationId xmlns:a16="http://schemas.microsoft.com/office/drawing/2014/main" id="{572B89A5-C510-4BF4-A65C-13C3EAA60852}"/>
              </a:ext>
            </a:extLst>
          </p:cNvPr>
          <p:cNvPicPr>
            <a:picLocks noChangeAspect="1"/>
          </p:cNvPicPr>
          <p:nvPr/>
        </p:nvPicPr>
        <p:blipFill>
          <a:blip r:embed="rId6"/>
          <a:stretch>
            <a:fillRect/>
          </a:stretch>
        </p:blipFill>
        <p:spPr>
          <a:xfrm>
            <a:off x="8518624" y="2675023"/>
            <a:ext cx="4123333" cy="2157878"/>
          </a:xfrm>
          <a:prstGeom prst="rect">
            <a:avLst/>
          </a:prstGeom>
          <a:effectLst>
            <a:outerShdw blurRad="50800" dist="38100" dir="2700000" algn="tl" rotWithShape="0">
              <a:prstClr val="black">
                <a:alpha val="40000"/>
              </a:prstClr>
            </a:outerShdw>
          </a:effectLst>
        </p:spPr>
      </p:pic>
      <p:sp>
        <p:nvSpPr>
          <p:cNvPr id="14" name="Content Placeholder 5">
            <a:extLst>
              <a:ext uri="{FF2B5EF4-FFF2-40B4-BE49-F238E27FC236}">
                <a16:creationId xmlns:a16="http://schemas.microsoft.com/office/drawing/2014/main" id="{1DCC42AA-948F-40A0-A4E3-9205FD206CB0}"/>
              </a:ext>
            </a:extLst>
          </p:cNvPr>
          <p:cNvSpPr txBox="1">
            <a:spLocks/>
          </p:cNvSpPr>
          <p:nvPr/>
        </p:nvSpPr>
        <p:spPr bwMode="auto">
          <a:xfrm>
            <a:off x="741761" y="1636440"/>
            <a:ext cx="7920880" cy="667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lgn="l">
              <a:spcAft>
                <a:spcPts val="1000"/>
              </a:spcAft>
            </a:pPr>
            <a:r>
              <a:rPr lang="en-CA" sz="4800" b="1" kern="0" dirty="0"/>
              <a:t>Professional Development</a:t>
            </a:r>
          </a:p>
          <a:p>
            <a:pPr marL="1314450" lvl="1" indent="-857250" algn="l">
              <a:spcBef>
                <a:spcPts val="1000"/>
              </a:spcBef>
              <a:spcAft>
                <a:spcPts val="1600"/>
              </a:spcAft>
              <a:buFont typeface="Arial" panose="020B0604020202020204" pitchFamily="34" charset="0"/>
              <a:buChar char="•"/>
            </a:pPr>
            <a:r>
              <a:rPr lang="en-CA" sz="4400" kern="0" dirty="0"/>
              <a:t>All webinars now </a:t>
            </a:r>
            <a:r>
              <a:rPr lang="en-CA" sz="4400" b="1" kern="0" dirty="0">
                <a:solidFill>
                  <a:srgbClr val="ED8A05"/>
                </a:solidFill>
              </a:rPr>
              <a:t>FREE!</a:t>
            </a:r>
          </a:p>
          <a:p>
            <a:pPr marL="1314450" lvl="1" indent="-857250" algn="l">
              <a:spcBef>
                <a:spcPts val="1000"/>
              </a:spcBef>
              <a:spcAft>
                <a:spcPts val="1600"/>
              </a:spcAft>
              <a:buFont typeface="Arial" panose="020B0604020202020204" pitchFamily="34" charset="0"/>
              <a:buChar char="•"/>
            </a:pPr>
            <a:r>
              <a:rPr lang="en-CA" sz="4400" kern="0" dirty="0"/>
              <a:t>Conferences </a:t>
            </a:r>
          </a:p>
          <a:p>
            <a:pPr marL="1314450" lvl="1" indent="-857250" algn="l">
              <a:spcBef>
                <a:spcPts val="1000"/>
              </a:spcBef>
              <a:spcAft>
                <a:spcPts val="1600"/>
              </a:spcAft>
              <a:buFont typeface="Arial" panose="020B0604020202020204" pitchFamily="34" charset="0"/>
              <a:buChar char="•"/>
            </a:pPr>
            <a:r>
              <a:rPr lang="en-CA" sz="4400" kern="0" dirty="0"/>
              <a:t>Courses</a:t>
            </a:r>
          </a:p>
          <a:p>
            <a:pPr marL="1314450" lvl="1" indent="-857250" algn="l">
              <a:spcBef>
                <a:spcPts val="1000"/>
              </a:spcBef>
              <a:spcAft>
                <a:spcPts val="1600"/>
              </a:spcAft>
              <a:buFont typeface="Arial" panose="020B0604020202020204" pitchFamily="34" charset="0"/>
              <a:buChar char="•"/>
            </a:pPr>
            <a:r>
              <a:rPr lang="en-CA" sz="4400" kern="0" dirty="0"/>
              <a:t>Workshops</a:t>
            </a:r>
            <a:endParaRPr lang="en-CA" sz="4000" kern="0" dirty="0">
              <a:solidFill>
                <a:schemeClr val="bg2">
                  <a:lumMod val="75000"/>
                </a:schemeClr>
              </a:solidFill>
            </a:endParaRPr>
          </a:p>
        </p:txBody>
      </p:sp>
    </p:spTree>
    <p:extLst>
      <p:ext uri="{BB962C8B-B14F-4D97-AF65-F5344CB8AC3E}">
        <p14:creationId xmlns:p14="http://schemas.microsoft.com/office/powerpoint/2010/main" val="25215036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1564432"/>
            <a:ext cx="8856984" cy="6673403"/>
          </a:xfrm>
        </p:spPr>
        <p:txBody>
          <a:bodyPr/>
          <a:lstStyle/>
          <a:p>
            <a:pPr marL="0" indent="0" algn="l">
              <a:spcAft>
                <a:spcPts val="1000"/>
              </a:spcAft>
            </a:pPr>
            <a:r>
              <a:rPr lang="en-CA" sz="4400" b="1" dirty="0"/>
              <a:t>Publications </a:t>
            </a:r>
            <a:endParaRPr lang="en-CA" sz="6000" b="1" dirty="0"/>
          </a:p>
          <a:p>
            <a:pPr marL="1314450" lvl="1" indent="-857250" algn="l">
              <a:spcBef>
                <a:spcPts val="1000"/>
              </a:spcBef>
              <a:spcAft>
                <a:spcPts val="0"/>
              </a:spcAft>
              <a:buFont typeface="Arial" panose="020B0604020202020204" pitchFamily="34" charset="0"/>
              <a:buChar char="•"/>
            </a:pPr>
            <a:r>
              <a:rPr lang="en-CA" sz="3000" i="1" dirty="0"/>
              <a:t>Oh Canada! </a:t>
            </a:r>
          </a:p>
          <a:p>
            <a:pPr marL="1314450" lvl="1" indent="-857250" algn="l">
              <a:spcBef>
                <a:spcPts val="1000"/>
              </a:spcBef>
              <a:spcAft>
                <a:spcPts val="0"/>
              </a:spcAft>
              <a:buFont typeface="Arial" panose="020B0604020202020204" pitchFamily="34" charset="0"/>
              <a:buChar char="•"/>
            </a:pPr>
            <a:r>
              <a:rPr lang="en-CA" sz="3000" dirty="0" err="1"/>
              <a:t>CJDH</a:t>
            </a:r>
            <a:r>
              <a:rPr lang="en-CA" sz="3000" dirty="0"/>
              <a:t>  </a:t>
            </a:r>
          </a:p>
          <a:p>
            <a:pPr marL="1314450" lvl="1" indent="-857250" algn="l">
              <a:spcBef>
                <a:spcPts val="1000"/>
              </a:spcBef>
              <a:spcAft>
                <a:spcPts val="0"/>
              </a:spcAft>
              <a:buFont typeface="Arial" panose="020B0604020202020204" pitchFamily="34" charset="0"/>
              <a:buChar char="•"/>
            </a:pPr>
            <a:r>
              <a:rPr lang="en-CA" sz="3000" dirty="0"/>
              <a:t>E-news </a:t>
            </a:r>
          </a:p>
          <a:p>
            <a:pPr marL="1314450" lvl="1" indent="-857250" algn="l">
              <a:spcBef>
                <a:spcPts val="1000"/>
              </a:spcBef>
              <a:spcAft>
                <a:spcPts val="0"/>
              </a:spcAft>
              <a:buFont typeface="Arial" panose="020B0604020202020204" pitchFamily="34" charset="0"/>
              <a:buChar char="•"/>
            </a:pPr>
            <a:r>
              <a:rPr lang="en-CA" sz="3000" dirty="0"/>
              <a:t>Fact Sheets</a:t>
            </a:r>
          </a:p>
          <a:p>
            <a:pPr marL="1314450" lvl="1" indent="-857250" algn="l">
              <a:spcBef>
                <a:spcPts val="1000"/>
              </a:spcBef>
              <a:spcAft>
                <a:spcPts val="0"/>
              </a:spcAft>
              <a:buFont typeface="Arial" panose="020B0604020202020204" pitchFamily="34" charset="0"/>
              <a:buChar char="•"/>
            </a:pPr>
            <a:r>
              <a:rPr lang="en-CA" sz="3000" dirty="0"/>
              <a:t>Code of Ethics</a:t>
            </a:r>
          </a:p>
          <a:p>
            <a:pPr marL="1314450" lvl="1" indent="-857250" algn="l">
              <a:spcBef>
                <a:spcPts val="1000"/>
              </a:spcBef>
              <a:spcAft>
                <a:spcPts val="0"/>
              </a:spcAft>
              <a:buFont typeface="Arial" panose="020B0604020202020204" pitchFamily="34" charset="0"/>
              <a:buChar char="•"/>
            </a:pPr>
            <a:r>
              <a:rPr lang="en-CA" sz="3000" dirty="0"/>
              <a:t>National Entry to Practice Competencies and Standards document</a:t>
            </a:r>
          </a:p>
          <a:p>
            <a:pPr marL="1314450" lvl="1" indent="-857250" algn="l">
              <a:spcBef>
                <a:spcPts val="1000"/>
              </a:spcBef>
              <a:spcAft>
                <a:spcPts val="1000"/>
              </a:spcAft>
              <a:buFont typeface="Arial" panose="020B0604020202020204" pitchFamily="34" charset="0"/>
              <a:buChar char="•"/>
            </a:pPr>
            <a:r>
              <a:rPr lang="en-CA" sz="3000" dirty="0"/>
              <a:t>Clinical Practice Guidelines </a:t>
            </a:r>
          </a:p>
          <a:p>
            <a:pPr marL="1314450" lvl="1" indent="-857250" algn="l">
              <a:spcBef>
                <a:spcPts val="1000"/>
              </a:spcBef>
              <a:spcAft>
                <a:spcPts val="1000"/>
              </a:spcAft>
              <a:buFont typeface="Arial" panose="020B0604020202020204" pitchFamily="34" charset="0"/>
              <a:buChar char="•"/>
            </a:pPr>
            <a:r>
              <a:rPr lang="en-CA" sz="3000" dirty="0"/>
              <a:t>Position Papers/Statements</a:t>
            </a:r>
          </a:p>
          <a:p>
            <a:pPr marL="457200" lvl="1" indent="0" algn="l">
              <a:spcBef>
                <a:spcPts val="1000"/>
              </a:spcBef>
              <a:spcAft>
                <a:spcPts val="0"/>
              </a:spcAft>
            </a:pPr>
            <a:r>
              <a:rPr lang="en-CA" sz="3000" dirty="0"/>
              <a:t>… and more!</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Professional Development and Resources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9" name="Picture 2" descr="J:\Marketing and  Communications\images\ohcanada and cjd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149" y="2245009"/>
            <a:ext cx="3698706" cy="23762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09" b="1910"/>
          <a:stretch/>
        </p:blipFill>
        <p:spPr>
          <a:xfrm rot="1247957">
            <a:off x="9364742" y="2308054"/>
            <a:ext cx="2773333" cy="3590443"/>
          </a:xfrm>
          <a:prstGeom prst="rect">
            <a:avLst/>
          </a:prstGeo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37" t="4616" r="4750" b="4467"/>
          <a:stretch/>
        </p:blipFill>
        <p:spPr bwMode="auto">
          <a:xfrm rot="670605">
            <a:off x="9747134" y="5715968"/>
            <a:ext cx="2650639" cy="18051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A picture containing clothing&#10;&#10;Description generated with very high confidence">
            <a:extLst>
              <a:ext uri="{FF2B5EF4-FFF2-40B4-BE49-F238E27FC236}">
                <a16:creationId xmlns:a16="http://schemas.microsoft.com/office/drawing/2014/main" id="{EE9C6942-BE10-4429-B5C6-86742EA045CE}"/>
              </a:ext>
            </a:extLst>
          </p:cNvPr>
          <p:cNvPicPr>
            <a:picLocks noChangeAspect="1"/>
          </p:cNvPicPr>
          <p:nvPr/>
        </p:nvPicPr>
        <p:blipFill>
          <a:blip r:embed="rId6"/>
          <a:stretch>
            <a:fillRect/>
          </a:stretch>
        </p:blipFill>
        <p:spPr>
          <a:xfrm rot="21061875">
            <a:off x="7314824" y="7138700"/>
            <a:ext cx="4140000" cy="15093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90372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Free with Membership</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0" name="Content Placeholder 5"/>
          <p:cNvSpPr>
            <a:spLocks noGrp="1"/>
          </p:cNvSpPr>
          <p:nvPr>
            <p:ph sz="quarter" idx="4"/>
          </p:nvPr>
        </p:nvSpPr>
        <p:spPr>
          <a:xfrm>
            <a:off x="741759" y="1636440"/>
            <a:ext cx="7354111" cy="7792040"/>
          </a:xfrm>
        </p:spPr>
        <p:txBody>
          <a:bodyPr/>
          <a:lstStyle/>
          <a:p>
            <a:pPr marL="0" indent="0" algn="l">
              <a:spcAft>
                <a:spcPts val="1000"/>
              </a:spcAft>
            </a:pPr>
            <a:r>
              <a:rPr lang="en-CA" sz="3600" b="1" dirty="0"/>
              <a:t>CPS Desktop/</a:t>
            </a:r>
            <a:r>
              <a:rPr lang="en-CA" sz="3600" b="1" dirty="0" err="1"/>
              <a:t>RxTx</a:t>
            </a:r>
            <a:r>
              <a:rPr lang="en-CA" sz="3600" b="1" dirty="0"/>
              <a:t> Mobile</a:t>
            </a:r>
            <a:endParaRPr lang="en-CA" sz="3200" b="1" dirty="0">
              <a:solidFill>
                <a:schemeClr val="bg2">
                  <a:lumMod val="75000"/>
                </a:schemeClr>
              </a:solidFill>
            </a:endParaRPr>
          </a:p>
          <a:p>
            <a:pPr algn="l">
              <a:spcAft>
                <a:spcPts val="1000"/>
              </a:spcAft>
              <a:buFont typeface="Arial" panose="020B0604020202020204" pitchFamily="34" charset="0"/>
              <a:buChar char="•"/>
            </a:pPr>
            <a:r>
              <a:rPr lang="en-CA" sz="2800" dirty="0"/>
              <a:t>Online Compendium of Pharmaceuticals and Specialties </a:t>
            </a:r>
          </a:p>
          <a:p>
            <a:pPr algn="l">
              <a:spcAft>
                <a:spcPts val="1000"/>
              </a:spcAft>
              <a:buFont typeface="Arial" panose="020B0604020202020204" pitchFamily="34" charset="0"/>
              <a:buChar char="•"/>
            </a:pPr>
            <a:r>
              <a:rPr lang="en-CA" sz="2800" dirty="0"/>
              <a:t> </a:t>
            </a:r>
            <a:r>
              <a:rPr lang="en-CA" sz="4000" b="1" dirty="0"/>
              <a:t>$369 </a:t>
            </a:r>
            <a:r>
              <a:rPr lang="en-CA" sz="2800" dirty="0"/>
              <a:t>value</a:t>
            </a:r>
            <a:r>
              <a:rPr lang="en-CA" sz="2800" b="1" dirty="0"/>
              <a:t>!</a:t>
            </a:r>
          </a:p>
          <a:p>
            <a:pPr marL="0" indent="0" algn="l">
              <a:spcAft>
                <a:spcPts val="1000"/>
              </a:spcAft>
            </a:pPr>
            <a:r>
              <a:rPr lang="en-CA" sz="3200" b="1" dirty="0">
                <a:solidFill>
                  <a:srgbClr val="ED8A05"/>
                </a:solidFill>
              </a:rPr>
              <a:t>cdha.ca/CPS</a:t>
            </a:r>
          </a:p>
          <a:p>
            <a:pPr algn="l">
              <a:spcAft>
                <a:spcPts val="1000"/>
              </a:spcAft>
              <a:buFont typeface="Arial" panose="020B0604020202020204" pitchFamily="34" charset="0"/>
              <a:buChar char="•"/>
            </a:pPr>
            <a:endParaRPr lang="en-CA" sz="1800" b="1" dirty="0"/>
          </a:p>
          <a:p>
            <a:pPr marL="0" indent="0" algn="l">
              <a:spcAft>
                <a:spcPts val="1000"/>
              </a:spcAft>
            </a:pPr>
            <a:r>
              <a:rPr lang="en-CA" sz="3600" b="1" dirty="0"/>
              <a:t>CDHA Perks</a:t>
            </a:r>
          </a:p>
          <a:p>
            <a:pPr algn="l">
              <a:spcAft>
                <a:spcPts val="1000"/>
              </a:spcAft>
              <a:buFont typeface="Arial" panose="020B0604020202020204" pitchFamily="34" charset="0"/>
              <a:buChar char="•"/>
            </a:pPr>
            <a:r>
              <a:rPr lang="en-CA" sz="2800" dirty="0"/>
              <a:t>Over 500,000 shopping, dining, travel, and entertainment discounts across North America</a:t>
            </a:r>
          </a:p>
          <a:p>
            <a:pPr marL="0" indent="0" algn="l">
              <a:spcAft>
                <a:spcPts val="1000"/>
              </a:spcAft>
            </a:pPr>
            <a:r>
              <a:rPr lang="en-CA" sz="3200" b="1" dirty="0">
                <a:solidFill>
                  <a:srgbClr val="ED8A05"/>
                </a:solidFill>
              </a:rPr>
              <a:t>cdha.ca/CDHAPerks</a:t>
            </a:r>
          </a:p>
          <a:p>
            <a:pPr marL="0" indent="0" algn="l">
              <a:spcAft>
                <a:spcPts val="1000"/>
              </a:spcAft>
            </a:pPr>
            <a:endParaRPr lang="en-CA" sz="1800" b="1" dirty="0">
              <a:solidFill>
                <a:srgbClr val="606060"/>
              </a:solidFill>
            </a:endParaRPr>
          </a:p>
          <a:p>
            <a:pPr marL="0" indent="0" algn="l">
              <a:spcAft>
                <a:spcPts val="1000"/>
              </a:spcAft>
            </a:pPr>
            <a:r>
              <a:rPr lang="en-CA" sz="3600" b="1" dirty="0"/>
              <a:t>Job Board</a:t>
            </a:r>
            <a:endParaRPr lang="en-CA" sz="3600" b="1" dirty="0">
              <a:solidFill>
                <a:schemeClr val="bg2">
                  <a:lumMod val="75000"/>
                </a:schemeClr>
              </a:solidFill>
            </a:endParaRPr>
          </a:p>
          <a:p>
            <a:pPr marL="0" indent="0" algn="l">
              <a:spcAft>
                <a:spcPts val="1000"/>
              </a:spcAft>
            </a:pPr>
            <a:r>
              <a:rPr lang="en-CA" sz="3200" b="1" dirty="0">
                <a:solidFill>
                  <a:srgbClr val="ED8A05"/>
                </a:solidFill>
              </a:rPr>
              <a:t>cdha.ca/Jobs</a:t>
            </a:r>
          </a:p>
        </p:txBody>
      </p:sp>
      <p:pic>
        <p:nvPicPr>
          <p:cNvPr id="12" name="Picture 11"/>
          <p:cNvPicPr>
            <a:picLocks noChangeAspect="1"/>
          </p:cNvPicPr>
          <p:nvPr/>
        </p:nvPicPr>
        <p:blipFill>
          <a:blip r:embed="rId3"/>
          <a:stretch>
            <a:fillRect/>
          </a:stretch>
        </p:blipFill>
        <p:spPr>
          <a:xfrm>
            <a:off x="8950672" y="2012562"/>
            <a:ext cx="3112550" cy="1245020"/>
          </a:xfrm>
          <a:prstGeom prst="rect">
            <a:avLst/>
          </a:prstGeom>
        </p:spPr>
      </p:pic>
      <p:pic>
        <p:nvPicPr>
          <p:cNvPr id="2" name="Picture 1"/>
          <p:cNvPicPr>
            <a:picLocks noChangeAspect="1"/>
          </p:cNvPicPr>
          <p:nvPr/>
        </p:nvPicPr>
        <p:blipFill>
          <a:blip r:embed="rId4"/>
          <a:stretch>
            <a:fillRect/>
          </a:stretch>
        </p:blipFill>
        <p:spPr>
          <a:xfrm rot="1310361">
            <a:off x="8606678" y="3940696"/>
            <a:ext cx="3999077" cy="4736007"/>
          </a:xfrm>
          <a:prstGeom prst="rect">
            <a:avLst/>
          </a:prstGeom>
        </p:spPr>
      </p:pic>
    </p:spTree>
    <p:extLst>
      <p:ext uri="{BB962C8B-B14F-4D97-AF65-F5344CB8AC3E}">
        <p14:creationId xmlns:p14="http://schemas.microsoft.com/office/powerpoint/2010/main" val="39682855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5736" y="2104492"/>
            <a:ext cx="8920808" cy="5544616"/>
          </a:xfrm>
        </p:spPr>
        <p:txBody>
          <a:bodyPr/>
          <a:lstStyle/>
          <a:p>
            <a:pPr algn="l">
              <a:spcAft>
                <a:spcPts val="1600"/>
              </a:spcAft>
              <a:buFont typeface="Arial" panose="020B0604020202020204" pitchFamily="34" charset="0"/>
              <a:buChar char="•"/>
            </a:pPr>
            <a:r>
              <a:rPr lang="en-CA" sz="3600" b="1" dirty="0"/>
              <a:t>GoodLife Fitness: </a:t>
            </a:r>
            <a:r>
              <a:rPr lang="en-CA" sz="3600" dirty="0"/>
              <a:t>close to </a:t>
            </a:r>
            <a:r>
              <a:rPr lang="en-CA" sz="3600" b="1" dirty="0">
                <a:solidFill>
                  <a:srgbClr val="ED8A05"/>
                </a:solidFill>
              </a:rPr>
              <a:t>50% off </a:t>
            </a:r>
            <a:r>
              <a:rPr lang="en-CA" sz="3600" dirty="0"/>
              <a:t>membership</a:t>
            </a:r>
          </a:p>
          <a:p>
            <a:pPr algn="l">
              <a:spcBef>
                <a:spcPts val="1000"/>
              </a:spcBef>
              <a:spcAft>
                <a:spcPts val="1600"/>
              </a:spcAft>
              <a:buFont typeface="Arial" panose="020B0604020202020204" pitchFamily="34" charset="0"/>
              <a:buChar char="•"/>
            </a:pPr>
            <a:r>
              <a:rPr lang="en-CA" sz="3600" b="1" dirty="0"/>
              <a:t>Worldwide Hotel Discounts:</a:t>
            </a:r>
            <a:r>
              <a:rPr lang="en-CA" sz="3600" dirty="0"/>
              <a:t> up to a </a:t>
            </a:r>
            <a:r>
              <a:rPr lang="en-CA" sz="3600" b="1" dirty="0">
                <a:solidFill>
                  <a:srgbClr val="ED8A05"/>
                </a:solidFill>
              </a:rPr>
              <a:t>50%</a:t>
            </a:r>
            <a:r>
              <a:rPr lang="en-CA" sz="3600" b="1" dirty="0"/>
              <a:t> </a:t>
            </a:r>
            <a:r>
              <a:rPr lang="en-CA" sz="3600" b="1" dirty="0">
                <a:solidFill>
                  <a:srgbClr val="ED8A05"/>
                </a:solidFill>
              </a:rPr>
              <a:t>discount</a:t>
            </a:r>
            <a:endParaRPr lang="en-CA" sz="3600" dirty="0"/>
          </a:p>
          <a:p>
            <a:pPr algn="l">
              <a:spcBef>
                <a:spcPts val="1000"/>
              </a:spcBef>
              <a:spcAft>
                <a:spcPts val="1600"/>
              </a:spcAft>
              <a:buFont typeface="Arial" panose="020B0604020202020204" pitchFamily="34" charset="0"/>
              <a:buChar char="•"/>
            </a:pPr>
            <a:r>
              <a:rPr lang="en-CA" sz="3600" b="1" dirty="0"/>
              <a:t>Additional insurance program discounts: </a:t>
            </a:r>
            <a:r>
              <a:rPr lang="en-CA" sz="3600" dirty="0"/>
              <a:t>home, auto, disability, life, accidental death, clinic business package</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Discounts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5"/>
          <p:cNvSpPr>
            <a:spLocks noGrp="1"/>
          </p:cNvSpPr>
          <p:nvPr>
            <p:ph sz="quarter" idx="4"/>
          </p:nvPr>
        </p:nvSpPr>
        <p:spPr>
          <a:xfrm>
            <a:off x="741760" y="8405192"/>
            <a:ext cx="11737304" cy="792088"/>
          </a:xfrm>
        </p:spPr>
        <p:txBody>
          <a:bodyPr/>
          <a:lstStyle/>
          <a:p>
            <a:pPr marL="0" indent="0"/>
            <a:r>
              <a:rPr lang="en-CA" sz="5400" b="1" dirty="0">
                <a:solidFill>
                  <a:srgbClr val="ED8A05"/>
                </a:solidFill>
              </a:rPr>
              <a:t>cdha.ca/Benefits</a:t>
            </a:r>
          </a:p>
        </p:txBody>
      </p:sp>
      <p:pic>
        <p:nvPicPr>
          <p:cNvPr id="10" name="Picture 4" descr="Goodlife Fitness">
            <a:hlinkClick r:id="rId3"/>
          </p:cNvPr>
          <p:cNvPicPr>
            <a:picLocks noChangeAspect="1" noChangeArrowheads="1"/>
          </p:cNvPicPr>
          <p:nvPr/>
        </p:nvPicPr>
        <p:blipFill>
          <a:blip r:embed="rId4" cstate="print"/>
          <a:srcRect/>
          <a:stretch>
            <a:fillRect/>
          </a:stretch>
        </p:blipFill>
        <p:spPr bwMode="auto">
          <a:xfrm>
            <a:off x="9662568" y="1708448"/>
            <a:ext cx="2916463" cy="1425829"/>
          </a:xfrm>
          <a:prstGeom prst="rect">
            <a:avLst/>
          </a:prstGeom>
          <a:noFill/>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256" y="5308968"/>
            <a:ext cx="1246155" cy="10800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4670" y="3472784"/>
            <a:ext cx="2484000" cy="1260000"/>
          </a:xfrm>
          <a:prstGeom prst="rect">
            <a:avLst/>
          </a:prstGeom>
        </p:spPr>
      </p:pic>
      <p:pic>
        <p:nvPicPr>
          <p:cNvPr id="2" name="Picture 1"/>
          <p:cNvPicPr>
            <a:picLocks noChangeAspect="1"/>
          </p:cNvPicPr>
          <p:nvPr/>
        </p:nvPicPr>
        <p:blipFill>
          <a:blip r:embed="rId7"/>
          <a:stretch>
            <a:fillRect/>
          </a:stretch>
        </p:blipFill>
        <p:spPr>
          <a:xfrm>
            <a:off x="10246816" y="7092880"/>
            <a:ext cx="1944119" cy="756750"/>
          </a:xfrm>
          <a:prstGeom prst="rect">
            <a:avLst/>
          </a:prstGeom>
        </p:spPr>
      </p:pic>
    </p:spTree>
    <p:extLst>
      <p:ext uri="{BB962C8B-B14F-4D97-AF65-F5344CB8AC3E}">
        <p14:creationId xmlns:p14="http://schemas.microsoft.com/office/powerpoint/2010/main" val="4746556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2017 Job Market &amp; Employment Survey</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1" name="Content Placeholder 5"/>
          <p:cNvSpPr>
            <a:spLocks noGrp="1"/>
          </p:cNvSpPr>
          <p:nvPr>
            <p:ph sz="quarter" idx="4"/>
          </p:nvPr>
        </p:nvSpPr>
        <p:spPr>
          <a:xfrm>
            <a:off x="669751" y="7973144"/>
            <a:ext cx="11684173" cy="864096"/>
          </a:xfrm>
        </p:spPr>
        <p:txBody>
          <a:bodyPr/>
          <a:lstStyle/>
          <a:p>
            <a:pPr marL="0" indent="0">
              <a:spcAft>
                <a:spcPts val="2000"/>
              </a:spcAft>
            </a:pPr>
            <a:r>
              <a:rPr lang="en-CA" sz="3200" b="1" dirty="0"/>
              <a:t>Executive Summary | Full Report | Report by Province</a:t>
            </a:r>
          </a:p>
          <a:p>
            <a:pPr>
              <a:spcAft>
                <a:spcPts val="2000"/>
              </a:spcAft>
              <a:buFont typeface="Arial" panose="020B0604020202020204" pitchFamily="34" charset="0"/>
              <a:buChar char="•"/>
            </a:pPr>
            <a:endParaRPr lang="en-CA" sz="3600" b="1" dirty="0"/>
          </a:p>
        </p:txBody>
      </p:sp>
      <p:sp>
        <p:nvSpPr>
          <p:cNvPr id="9" name="Content Placeholder 5">
            <a:extLst>
              <a:ext uri="{FF2B5EF4-FFF2-40B4-BE49-F238E27FC236}">
                <a16:creationId xmlns:a16="http://schemas.microsoft.com/office/drawing/2014/main" id="{A488945B-B2AB-41F7-9AF1-F6EA4D5B1F45}"/>
              </a:ext>
            </a:extLst>
          </p:cNvPr>
          <p:cNvSpPr txBox="1">
            <a:spLocks/>
          </p:cNvSpPr>
          <p:nvPr/>
        </p:nvSpPr>
        <p:spPr bwMode="auto">
          <a:xfrm>
            <a:off x="453728" y="6460976"/>
            <a:ext cx="12169352" cy="10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r>
              <a:rPr lang="en-CA" sz="5400" b="1" kern="0" dirty="0">
                <a:solidFill>
                  <a:srgbClr val="ED8A05"/>
                </a:solidFill>
                <a:ea typeface="+mj-ea"/>
                <a:sym typeface="Herculanum" pitchFamily="-84" charset="0"/>
              </a:rPr>
              <a:t>cdha.ca/</a:t>
            </a:r>
            <a:r>
              <a:rPr lang="en-CA" sz="5400" b="1" kern="0" dirty="0" err="1">
                <a:solidFill>
                  <a:srgbClr val="ED8A05"/>
                </a:solidFill>
                <a:ea typeface="+mj-ea"/>
                <a:sym typeface="Herculanum" pitchFamily="-84" charset="0"/>
              </a:rPr>
              <a:t>JobSurvey</a:t>
            </a:r>
            <a:endParaRPr lang="en-CA" sz="5400" b="1" kern="0" dirty="0">
              <a:solidFill>
                <a:srgbClr val="ED8A05"/>
              </a:solidFill>
              <a:ea typeface="+mj-ea"/>
              <a:sym typeface="Herculanum" pitchFamily="-84" charset="0"/>
            </a:endParaRPr>
          </a:p>
        </p:txBody>
      </p:sp>
      <p:pic>
        <p:nvPicPr>
          <p:cNvPr id="1026" name="Picture 2" descr="http://files.cdha.ca/images/career/jobMarketSurvery2017-Reported-Findings.jpg">
            <a:extLst>
              <a:ext uri="{FF2B5EF4-FFF2-40B4-BE49-F238E27FC236}">
                <a16:creationId xmlns:a16="http://schemas.microsoft.com/office/drawing/2014/main" id="{4D3CF21B-5024-4CE7-BFF5-1B5435BD5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57" y="2322228"/>
            <a:ext cx="9874286" cy="36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809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801331" y="1622896"/>
            <a:ext cx="11552594" cy="6507808"/>
          </a:xfrm>
        </p:spPr>
        <p:txBody>
          <a:bodyPr/>
          <a:lstStyle/>
          <a:p>
            <a:pPr algn="l">
              <a:spcAft>
                <a:spcPts val="1000"/>
              </a:spcAft>
              <a:buFont typeface="Arial" panose="020B0604020202020204" pitchFamily="34" charset="0"/>
              <a:buChar char="•"/>
            </a:pPr>
            <a:r>
              <a:rPr lang="en-CA" sz="5400" b="1" dirty="0"/>
              <a:t>Average hourly rate increase – first job setting</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2017 Job Market &amp; Employment Survey Highlights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9" name="Picture 8" descr="A screenshot of a cell phone&#10;&#10;Description generated with very high confidence">
            <a:extLst>
              <a:ext uri="{FF2B5EF4-FFF2-40B4-BE49-F238E27FC236}">
                <a16:creationId xmlns:a16="http://schemas.microsoft.com/office/drawing/2014/main" id="{1A5177C6-7FDE-4CE1-AB99-52976C39BB98}"/>
              </a:ext>
            </a:extLst>
          </p:cNvPr>
          <p:cNvPicPr>
            <a:picLocks noChangeAspect="1"/>
          </p:cNvPicPr>
          <p:nvPr/>
        </p:nvPicPr>
        <p:blipFill>
          <a:blip r:embed="rId3"/>
          <a:stretch>
            <a:fillRect/>
          </a:stretch>
        </p:blipFill>
        <p:spPr>
          <a:xfrm>
            <a:off x="1341391" y="4026050"/>
            <a:ext cx="10009112" cy="4658220"/>
          </a:xfrm>
          <a:prstGeom prst="rect">
            <a:avLst/>
          </a:prstGeom>
        </p:spPr>
      </p:pic>
    </p:spTree>
    <p:extLst>
      <p:ext uri="{BB962C8B-B14F-4D97-AF65-F5344CB8AC3E}">
        <p14:creationId xmlns:p14="http://schemas.microsoft.com/office/powerpoint/2010/main" val="13078321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801331" y="1492424"/>
            <a:ext cx="10525605" cy="6507808"/>
          </a:xfrm>
        </p:spPr>
        <p:txBody>
          <a:bodyPr/>
          <a:lstStyle/>
          <a:p>
            <a:pPr algn="l">
              <a:spcBef>
                <a:spcPts val="1000"/>
              </a:spcBef>
              <a:spcAft>
                <a:spcPts val="1000"/>
              </a:spcAft>
              <a:buFont typeface="Arial" panose="020B0604020202020204" pitchFamily="34" charset="0"/>
              <a:buChar char="•"/>
            </a:pPr>
            <a:r>
              <a:rPr lang="en-CA" sz="4000" b="1" dirty="0"/>
              <a:t>Experience – national average</a:t>
            </a:r>
          </a:p>
          <a:p>
            <a:pPr algn="l">
              <a:spcBef>
                <a:spcPts val="1000"/>
              </a:spcBef>
              <a:spcAft>
                <a:spcPts val="1000"/>
              </a:spcAft>
              <a:buFont typeface="Arial" panose="020B0604020202020204" pitchFamily="34" charset="0"/>
              <a:buChar char="•"/>
            </a:pPr>
            <a:endParaRPr lang="en-CA" sz="4000" b="1" dirty="0"/>
          </a:p>
          <a:p>
            <a:pPr algn="l">
              <a:spcBef>
                <a:spcPts val="1000"/>
              </a:spcBef>
              <a:spcAft>
                <a:spcPts val="1000"/>
              </a:spcAft>
              <a:buFont typeface="Arial" panose="020B0604020202020204" pitchFamily="34" charset="0"/>
              <a:buChar char="•"/>
            </a:pPr>
            <a:endParaRPr lang="en-CA" sz="4000" b="1" dirty="0"/>
          </a:p>
          <a:p>
            <a:pPr algn="l">
              <a:spcBef>
                <a:spcPts val="1000"/>
              </a:spcBef>
              <a:spcAft>
                <a:spcPts val="1000"/>
              </a:spcAft>
              <a:buFont typeface="Arial" panose="020B0604020202020204" pitchFamily="34" charset="0"/>
              <a:buChar char="•"/>
            </a:pPr>
            <a:endParaRPr lang="en-CA" sz="4000" b="1" dirty="0"/>
          </a:p>
          <a:p>
            <a:pPr algn="l">
              <a:spcBef>
                <a:spcPts val="1000"/>
              </a:spcBef>
              <a:spcAft>
                <a:spcPts val="1000"/>
              </a:spcAft>
              <a:buFont typeface="Arial" panose="020B0604020202020204" pitchFamily="34" charset="0"/>
              <a:buChar char="•"/>
            </a:pPr>
            <a:endParaRPr lang="en-CA" sz="4000" b="1" dirty="0"/>
          </a:p>
          <a:p>
            <a:pPr algn="l">
              <a:spcBef>
                <a:spcPts val="1000"/>
              </a:spcBef>
              <a:spcAft>
                <a:spcPts val="1000"/>
              </a:spcAft>
              <a:buFont typeface="Arial" panose="020B0604020202020204" pitchFamily="34" charset="0"/>
              <a:buChar char="•"/>
            </a:pPr>
            <a:endParaRPr lang="en-CA" sz="4000" b="1" dirty="0"/>
          </a:p>
          <a:p>
            <a:pPr algn="l">
              <a:spcBef>
                <a:spcPts val="1000"/>
              </a:spcBef>
              <a:spcAft>
                <a:spcPts val="1000"/>
              </a:spcAft>
              <a:buFont typeface="Arial" panose="020B0604020202020204" pitchFamily="34" charset="0"/>
              <a:buChar char="•"/>
            </a:pPr>
            <a:r>
              <a:rPr lang="en-CA" sz="4000" b="1" dirty="0"/>
              <a:t>Employment rate</a:t>
            </a:r>
          </a:p>
          <a:p>
            <a:pPr lvl="1" algn="l">
              <a:spcAft>
                <a:spcPts val="1000"/>
              </a:spcAft>
              <a:buFont typeface="Arial" panose="020B0604020202020204" pitchFamily="34" charset="0"/>
              <a:buChar char="•"/>
            </a:pPr>
            <a:r>
              <a:rPr lang="en-CA" sz="3200" dirty="0"/>
              <a:t>1.3% unemployment rate among respondents vs. 6.5% Canadian unemployment rate</a:t>
            </a:r>
            <a:r>
              <a:rPr lang="en-CA" dirty="0"/>
              <a:t> (as of June 2017)</a:t>
            </a:r>
            <a:endParaRPr lang="en-CA" sz="3200"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Sondage 2017 sur le marché du travail et de l’emploi</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11" name="Picture 10">
            <a:extLst>
              <a:ext uri="{FF2B5EF4-FFF2-40B4-BE49-F238E27FC236}">
                <a16:creationId xmlns:a16="http://schemas.microsoft.com/office/drawing/2014/main" id="{4874C736-D83E-424D-A591-D01DEAB58FEA}"/>
              </a:ext>
            </a:extLst>
          </p:cNvPr>
          <p:cNvPicPr>
            <a:picLocks noChangeAspect="1"/>
          </p:cNvPicPr>
          <p:nvPr/>
        </p:nvPicPr>
        <p:blipFill>
          <a:blip r:embed="rId3"/>
          <a:stretch>
            <a:fillRect/>
          </a:stretch>
        </p:blipFill>
        <p:spPr>
          <a:xfrm>
            <a:off x="1389832" y="2407705"/>
            <a:ext cx="3744416" cy="3990759"/>
          </a:xfrm>
          <a:prstGeom prst="rect">
            <a:avLst/>
          </a:prstGeom>
        </p:spPr>
      </p:pic>
      <p:pic>
        <p:nvPicPr>
          <p:cNvPr id="13" name="Picture 12" descr="A screenshot of a cell phone&#10;&#10;Description generated with very high confidence">
            <a:extLst>
              <a:ext uri="{FF2B5EF4-FFF2-40B4-BE49-F238E27FC236}">
                <a16:creationId xmlns:a16="http://schemas.microsoft.com/office/drawing/2014/main" id="{52D1543D-CD00-4409-86BA-C482859367BF}"/>
              </a:ext>
            </a:extLst>
          </p:cNvPr>
          <p:cNvPicPr>
            <a:picLocks noChangeAspect="1"/>
          </p:cNvPicPr>
          <p:nvPr/>
        </p:nvPicPr>
        <p:blipFill>
          <a:blip r:embed="rId4"/>
          <a:stretch>
            <a:fillRect/>
          </a:stretch>
        </p:blipFill>
        <p:spPr>
          <a:xfrm>
            <a:off x="6142360" y="2529489"/>
            <a:ext cx="3778838" cy="3986735"/>
          </a:xfrm>
          <a:prstGeom prst="rect">
            <a:avLst/>
          </a:prstGeom>
        </p:spPr>
      </p:pic>
    </p:spTree>
    <p:extLst>
      <p:ext uri="{BB962C8B-B14F-4D97-AF65-F5344CB8AC3E}">
        <p14:creationId xmlns:p14="http://schemas.microsoft.com/office/powerpoint/2010/main" val="318268665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2017 Job Market &amp; Employment Survey Highlights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graphicFrame>
        <p:nvGraphicFramePr>
          <p:cNvPr id="10" name="Table 9">
            <a:extLst>
              <a:ext uri="{FF2B5EF4-FFF2-40B4-BE49-F238E27FC236}">
                <a16:creationId xmlns:a16="http://schemas.microsoft.com/office/drawing/2014/main" id="{95866E68-0A63-4294-98F8-AF51D3EC825B}"/>
              </a:ext>
            </a:extLst>
          </p:cNvPr>
          <p:cNvGraphicFramePr>
            <a:graphicFrameLocks noGrp="1"/>
          </p:cNvGraphicFramePr>
          <p:nvPr>
            <p:extLst>
              <p:ext uri="{D42A27DB-BD31-4B8C-83A1-F6EECF244321}">
                <p14:modId xmlns:p14="http://schemas.microsoft.com/office/powerpoint/2010/main" val="3346198426"/>
              </p:ext>
            </p:extLst>
          </p:nvPr>
        </p:nvGraphicFramePr>
        <p:xfrm>
          <a:off x="992519" y="2248509"/>
          <a:ext cx="11019761" cy="5256582"/>
        </p:xfrm>
        <a:graphic>
          <a:graphicData uri="http://schemas.openxmlformats.org/drawingml/2006/table">
            <a:tbl>
              <a:tblPr firstRow="1" bandRow="1">
                <a:tableStyleId>{F5AB1C69-6EDB-4FF4-983F-18BD219EF322}</a:tableStyleId>
              </a:tblPr>
              <a:tblGrid>
                <a:gridCol w="3038702">
                  <a:extLst>
                    <a:ext uri="{9D8B030D-6E8A-4147-A177-3AD203B41FA5}">
                      <a16:colId xmlns:a16="http://schemas.microsoft.com/office/drawing/2014/main" val="3802693802"/>
                    </a:ext>
                  </a:extLst>
                </a:gridCol>
                <a:gridCol w="7981059">
                  <a:extLst>
                    <a:ext uri="{9D8B030D-6E8A-4147-A177-3AD203B41FA5}">
                      <a16:colId xmlns:a16="http://schemas.microsoft.com/office/drawing/2014/main" val="2144810326"/>
                    </a:ext>
                  </a:extLst>
                </a:gridCol>
              </a:tblGrid>
              <a:tr h="876097">
                <a:tc>
                  <a:txBody>
                    <a:bodyPr/>
                    <a:lstStyle/>
                    <a:p>
                      <a:r>
                        <a:rPr lang="en-CA" sz="3200" b="1" kern="1200" dirty="0">
                          <a:solidFill>
                            <a:srgbClr val="FFFFFF"/>
                          </a:solidFill>
                          <a:latin typeface="Arial" panose="020B0604020202020204" pitchFamily="34" charset="0"/>
                          <a:ea typeface="+mn-ea"/>
                          <a:cs typeface="Arial" panose="020B060402020202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CA" sz="3200" b="1" kern="1200" dirty="0">
                          <a:solidFill>
                            <a:srgbClr val="FFFFFF"/>
                          </a:solidFill>
                          <a:latin typeface="Arial" panose="020B0604020202020204" pitchFamily="34" charset="0"/>
                          <a:ea typeface="+mn-ea"/>
                          <a:cs typeface="Arial" panose="020B0604020202020204" pitchFamily="34" charset="0"/>
                        </a:rPr>
                        <a:t>What are they saying?</a:t>
                      </a:r>
                      <a:endParaRPr lang="en-CA" sz="3200" kern="1200" dirty="0">
                        <a:solidFill>
                          <a:srgbClr val="FFFFFF"/>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961759802"/>
                  </a:ext>
                </a:extLst>
              </a:tr>
              <a:tr h="876097">
                <a:tc>
                  <a:txBody>
                    <a:bodyPr/>
                    <a:lstStyle/>
                    <a:p>
                      <a:r>
                        <a:rPr lang="en-CA" sz="3200" kern="1200" dirty="0">
                          <a:solidFill>
                            <a:schemeClr val="dk1"/>
                          </a:solidFill>
                          <a:latin typeface="Arial" panose="020B0604020202020204" pitchFamily="34" charset="0"/>
                          <a:ea typeface="+mn-ea"/>
                          <a:cs typeface="Arial" panose="020B0604020202020204" pitchFamily="34" charset="0"/>
                        </a:rPr>
                        <a:t>Age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3200" kern="1200" dirty="0">
                          <a:solidFill>
                            <a:schemeClr val="dk1"/>
                          </a:solidFill>
                          <a:latin typeface="Arial" panose="020B0604020202020204" pitchFamily="34" charset="0"/>
                          <a:ea typeface="+mn-ea"/>
                          <a:cs typeface="Arial" panose="020B0604020202020204" pitchFamily="34" charset="0"/>
                        </a:rPr>
                        <a:t>39% prefer to be practicing more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1690171"/>
                  </a:ext>
                </a:extLst>
              </a:tr>
              <a:tr h="876097">
                <a:tc>
                  <a:txBody>
                    <a:bodyPr/>
                    <a:lstStyle/>
                    <a:p>
                      <a:r>
                        <a:rPr lang="en-CA" sz="3200" kern="1200" dirty="0">
                          <a:solidFill>
                            <a:schemeClr val="dk1"/>
                          </a:solidFill>
                          <a:latin typeface="Arial" panose="020B0604020202020204" pitchFamily="34" charset="0"/>
                          <a:ea typeface="+mn-ea"/>
                          <a:cs typeface="Arial" panose="020B0604020202020204" pitchFamily="34" charset="0"/>
                        </a:rPr>
                        <a:t>Age 20-29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3200" kern="1200" dirty="0">
                          <a:solidFill>
                            <a:schemeClr val="dk1"/>
                          </a:solidFill>
                          <a:latin typeface="Arial" panose="020B0604020202020204" pitchFamily="34" charset="0"/>
                          <a:ea typeface="+mn-ea"/>
                          <a:cs typeface="Arial" panose="020B0604020202020204" pitchFamily="34" charset="0"/>
                        </a:rPr>
                        <a:t>Work for more than one employer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709407"/>
                  </a:ext>
                </a:extLst>
              </a:tr>
              <a:tr h="876097">
                <a:tc>
                  <a:txBody>
                    <a:bodyPr/>
                    <a:lstStyle/>
                    <a:p>
                      <a:r>
                        <a:rPr lang="en-CA" sz="3200" kern="1200" dirty="0">
                          <a:solidFill>
                            <a:schemeClr val="dk1"/>
                          </a:solidFill>
                          <a:latin typeface="Arial" panose="020B0604020202020204" pitchFamily="34" charset="0"/>
                          <a:ea typeface="+mn-ea"/>
                          <a:cs typeface="Arial" panose="020B0604020202020204" pitchFamily="34" charset="0"/>
                        </a:rPr>
                        <a:t>Age 20-34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3200" kern="1200" dirty="0">
                          <a:solidFill>
                            <a:schemeClr val="dk1"/>
                          </a:solidFill>
                          <a:latin typeface="Arial" panose="020B0604020202020204" pitchFamily="34" charset="0"/>
                          <a:ea typeface="+mn-ea"/>
                          <a:cs typeface="Arial" panose="020B0604020202020204" pitchFamily="34" charset="0"/>
                        </a:rPr>
                        <a:t>Report the greatest salary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647167"/>
                  </a:ext>
                </a:extLst>
              </a:tr>
              <a:tr h="876097">
                <a:tc>
                  <a:txBody>
                    <a:bodyPr/>
                    <a:lstStyle/>
                    <a:p>
                      <a:r>
                        <a:rPr lang="en-CA" sz="3200" kern="1200" dirty="0">
                          <a:solidFill>
                            <a:schemeClr val="dk1"/>
                          </a:solidFill>
                          <a:latin typeface="Arial" panose="020B0604020202020204" pitchFamily="34" charset="0"/>
                          <a:ea typeface="+mn-ea"/>
                          <a:cs typeface="Arial" panose="020B0604020202020204" pitchFamily="34" charset="0"/>
                        </a:rPr>
                        <a:t>Age 25-29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3200" kern="1200" dirty="0">
                          <a:solidFill>
                            <a:schemeClr val="dk1"/>
                          </a:solidFill>
                          <a:latin typeface="Arial" panose="020B0604020202020204" pitchFamily="34" charset="0"/>
                          <a:ea typeface="+mn-ea"/>
                          <a:cs typeface="Arial" panose="020B0604020202020204" pitchFamily="34" charset="0"/>
                        </a:rPr>
                        <a:t>More likely to be paid on an hourly basis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478025"/>
                  </a:ext>
                </a:extLst>
              </a:tr>
              <a:tr h="876097">
                <a:tc>
                  <a:txBody>
                    <a:bodyPr/>
                    <a:lstStyle/>
                    <a:p>
                      <a:r>
                        <a:rPr lang="en-CA" sz="3200" kern="1200" dirty="0">
                          <a:solidFill>
                            <a:schemeClr val="dk1"/>
                          </a:solidFill>
                          <a:latin typeface="Arial" panose="020B0604020202020204" pitchFamily="34" charset="0"/>
                          <a:ea typeface="+mn-ea"/>
                          <a:cs typeface="Arial" panose="020B0604020202020204" pitchFamily="34" charset="0"/>
                        </a:rPr>
                        <a:t>Age 25-39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3200" kern="1200" dirty="0">
                          <a:solidFill>
                            <a:schemeClr val="dk1"/>
                          </a:solidFill>
                          <a:latin typeface="Arial" panose="020B0604020202020204" pitchFamily="34" charset="0"/>
                          <a:ea typeface="+mn-ea"/>
                          <a:cs typeface="Arial" panose="020B0604020202020204" pitchFamily="34" charset="0"/>
                        </a:rPr>
                        <a:t>77% are more likely to be working part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768238"/>
                  </a:ext>
                </a:extLst>
              </a:tr>
            </a:tbl>
          </a:graphicData>
        </a:graphic>
      </p:graphicFrame>
    </p:spTree>
    <p:extLst>
      <p:ext uri="{BB962C8B-B14F-4D97-AF65-F5344CB8AC3E}">
        <p14:creationId xmlns:p14="http://schemas.microsoft.com/office/powerpoint/2010/main" val="12821393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38173" y="1622896"/>
            <a:ext cx="12241360" cy="6507808"/>
          </a:xfrm>
        </p:spPr>
        <p:txBody>
          <a:bodyPr/>
          <a:lstStyle/>
          <a:p>
            <a:pPr algn="l">
              <a:spcAft>
                <a:spcPts val="1000"/>
              </a:spcAft>
              <a:buFont typeface="Arial" panose="020B0604020202020204" pitchFamily="34" charset="0"/>
              <a:buChar char="•"/>
            </a:pPr>
            <a:r>
              <a:rPr lang="en-CA" sz="4000" b="1" dirty="0"/>
              <a:t>Workplace &amp; Environment</a:t>
            </a:r>
          </a:p>
          <a:p>
            <a:pPr lvl="1" algn="l">
              <a:spcAft>
                <a:spcPts val="1000"/>
              </a:spcAft>
              <a:buFont typeface="Arial" panose="020B0604020202020204" pitchFamily="34" charset="0"/>
              <a:buChar char="•"/>
            </a:pPr>
            <a:r>
              <a:rPr lang="en-CA" sz="3200" dirty="0">
                <a:latin typeface="Arial" panose="020B0604020202020204" pitchFamily="34" charset="0"/>
                <a:cs typeface="Arial" panose="020B0604020202020204" pitchFamily="34" charset="0"/>
              </a:rPr>
              <a:t>72% work for single employer</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2017 Job Market &amp; Employment Survey Highlights</a:t>
            </a:r>
          </a:p>
        </p:txBody>
      </p:sp>
      <p:pic>
        <p:nvPicPr>
          <p:cNvPr id="3" name="Picture 2">
            <a:extLst>
              <a:ext uri="{FF2B5EF4-FFF2-40B4-BE49-F238E27FC236}">
                <a16:creationId xmlns:a16="http://schemas.microsoft.com/office/drawing/2014/main" id="{3039AD97-F3A1-4331-812B-EFCA2763E0CB}"/>
              </a:ext>
            </a:extLst>
          </p:cNvPr>
          <p:cNvPicPr>
            <a:picLocks noChangeAspect="1"/>
          </p:cNvPicPr>
          <p:nvPr/>
        </p:nvPicPr>
        <p:blipFill>
          <a:blip r:embed="rId3"/>
          <a:stretch>
            <a:fillRect/>
          </a:stretch>
        </p:blipFill>
        <p:spPr>
          <a:xfrm>
            <a:off x="408912" y="4529300"/>
            <a:ext cx="5729796" cy="2114969"/>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DE9AAB07-3E8A-49CD-9366-3EA4FB0A2C77}"/>
              </a:ext>
            </a:extLst>
          </p:cNvPr>
          <p:cNvPicPr>
            <a:picLocks noChangeAspect="1"/>
          </p:cNvPicPr>
          <p:nvPr/>
        </p:nvPicPr>
        <p:blipFill>
          <a:blip r:embed="rId4"/>
          <a:stretch>
            <a:fillRect/>
          </a:stretch>
        </p:blipFill>
        <p:spPr>
          <a:xfrm>
            <a:off x="6988159" y="4476186"/>
            <a:ext cx="5780593" cy="4194635"/>
          </a:xfrm>
          <a:prstGeom prst="rect">
            <a:avLst/>
          </a:prstGeom>
        </p:spPr>
      </p:pic>
      <p:sp>
        <p:nvSpPr>
          <p:cNvPr id="11" name="TextBox 10">
            <a:extLst>
              <a:ext uri="{FF2B5EF4-FFF2-40B4-BE49-F238E27FC236}">
                <a16:creationId xmlns:a16="http://schemas.microsoft.com/office/drawing/2014/main" id="{13F3E0B1-DA68-4684-9010-5C714C28B889}"/>
              </a:ext>
            </a:extLst>
          </p:cNvPr>
          <p:cNvSpPr txBox="1"/>
          <p:nvPr/>
        </p:nvSpPr>
        <p:spPr>
          <a:xfrm>
            <a:off x="6988159" y="3652664"/>
            <a:ext cx="5956131" cy="584775"/>
          </a:xfrm>
          <a:prstGeom prst="rect">
            <a:avLst/>
          </a:prstGeom>
          <a:noFill/>
        </p:spPr>
        <p:txBody>
          <a:bodyPr wrap="square" rtlCol="0">
            <a:spAutoFit/>
          </a:bodyPr>
          <a:lstStyle/>
          <a:p>
            <a:r>
              <a:rPr lang="en-CA" sz="3200" i="1" dirty="0">
                <a:solidFill>
                  <a:srgbClr val="5E2082"/>
                </a:solidFill>
                <a:latin typeface="Arial" panose="020B0604020202020204" pitchFamily="34" charset="0"/>
                <a:ea typeface="+mn-ea"/>
                <a:cs typeface="Arial" panose="020B0604020202020204" pitchFamily="34" charset="0"/>
              </a:rPr>
              <a:t>Workplace satisfaction:</a:t>
            </a:r>
          </a:p>
        </p:txBody>
      </p:sp>
      <p:sp>
        <p:nvSpPr>
          <p:cNvPr id="12" name="TextBox 11">
            <a:extLst>
              <a:ext uri="{FF2B5EF4-FFF2-40B4-BE49-F238E27FC236}">
                <a16:creationId xmlns:a16="http://schemas.microsoft.com/office/drawing/2014/main" id="{DE395870-B6A2-4E10-A748-E8B2478D2AC1}"/>
              </a:ext>
            </a:extLst>
          </p:cNvPr>
          <p:cNvSpPr txBox="1"/>
          <p:nvPr/>
        </p:nvSpPr>
        <p:spPr>
          <a:xfrm>
            <a:off x="538173" y="3652663"/>
            <a:ext cx="5956131" cy="584775"/>
          </a:xfrm>
          <a:prstGeom prst="rect">
            <a:avLst/>
          </a:prstGeom>
          <a:noFill/>
        </p:spPr>
        <p:txBody>
          <a:bodyPr wrap="square" rtlCol="0">
            <a:spAutoFit/>
          </a:bodyPr>
          <a:lstStyle/>
          <a:p>
            <a:r>
              <a:rPr lang="en-CA" sz="3200" i="1" dirty="0">
                <a:solidFill>
                  <a:srgbClr val="5E2082"/>
                </a:solidFill>
                <a:latin typeface="Arial" panose="020B0604020202020204" pitchFamily="34" charset="0"/>
                <a:ea typeface="+mn-ea"/>
                <a:cs typeface="Arial" panose="020B0604020202020204" pitchFamily="34" charset="0"/>
              </a:rPr>
              <a:t>Primary workplace:</a:t>
            </a:r>
          </a:p>
        </p:txBody>
      </p:sp>
      <p:cxnSp>
        <p:nvCxnSpPr>
          <p:cNvPr id="14" name="Straight Connector 13">
            <a:extLst>
              <a:ext uri="{FF2B5EF4-FFF2-40B4-BE49-F238E27FC236}">
                <a16:creationId xmlns:a16="http://schemas.microsoft.com/office/drawing/2014/main" id="{42306C33-1173-45CA-AE43-67725C5F3E48}"/>
              </a:ext>
            </a:extLst>
          </p:cNvPr>
          <p:cNvCxnSpPr>
            <a:cxnSpLocks/>
          </p:cNvCxnSpPr>
          <p:nvPr/>
        </p:nvCxnSpPr>
        <p:spPr bwMode="auto">
          <a:xfrm>
            <a:off x="6467877" y="3652663"/>
            <a:ext cx="0" cy="5158338"/>
          </a:xfrm>
          <a:prstGeom prst="line">
            <a:avLst/>
          </a:prstGeom>
          <a:solidFill>
            <a:srgbClr val="6796EB">
              <a:alpha val="24901"/>
            </a:srgbClr>
          </a:solidFill>
          <a:ln w="25400" cap="flat" cmpd="sng" algn="ctr">
            <a:solidFill>
              <a:srgbClr val="8C32C0">
                <a:alpha val="50000"/>
              </a:srgb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123132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5736" y="1636440"/>
            <a:ext cx="11828189" cy="6507808"/>
          </a:xfrm>
        </p:spPr>
        <p:txBody>
          <a:bodyPr/>
          <a:lstStyle/>
          <a:p>
            <a:pPr algn="l">
              <a:spcAft>
                <a:spcPts val="1000"/>
              </a:spcAft>
              <a:buFont typeface="Arial" panose="020B0604020202020204" pitchFamily="34" charset="0"/>
              <a:buChar char="•"/>
            </a:pPr>
            <a:r>
              <a:rPr lang="en-CA" sz="4000" b="1" dirty="0"/>
              <a:t>Independent Practice Owners</a:t>
            </a:r>
          </a:p>
          <a:p>
            <a:pPr lvl="1" algn="l">
              <a:spcAft>
                <a:spcPts val="1000"/>
              </a:spcAft>
              <a:buFont typeface="Arial" panose="020B0604020202020204" pitchFamily="34" charset="0"/>
              <a:buChar char="•"/>
            </a:pPr>
            <a:r>
              <a:rPr lang="en-CA" sz="3200" dirty="0"/>
              <a:t>46% owned practice for 1 to 5 years</a:t>
            </a:r>
          </a:p>
          <a:p>
            <a:pPr lvl="1" algn="l">
              <a:spcAft>
                <a:spcPts val="1000"/>
              </a:spcAft>
              <a:buFont typeface="Arial" panose="020B0604020202020204" pitchFamily="34" charset="0"/>
              <a:buChar char="•"/>
            </a:pPr>
            <a:r>
              <a:rPr lang="en-CA" sz="3200" dirty="0"/>
              <a:t>61% are store-front/fixed location businesses </a:t>
            </a:r>
            <a:r>
              <a:rPr lang="en-CA" dirty="0"/>
              <a:t>(up from 50% in 2015)</a:t>
            </a:r>
          </a:p>
          <a:p>
            <a:pPr lvl="1" algn="l">
              <a:spcAft>
                <a:spcPts val="1000"/>
              </a:spcAft>
              <a:buFont typeface="Arial" panose="020B0604020202020204" pitchFamily="34" charset="0"/>
              <a:buChar char="•"/>
            </a:pPr>
            <a:r>
              <a:rPr lang="en-CA" sz="3200" dirty="0"/>
              <a:t>31% are mobile practices </a:t>
            </a:r>
            <a:r>
              <a:rPr lang="en-CA" dirty="0"/>
              <a:t>(down from 44% in 2015)</a:t>
            </a:r>
          </a:p>
          <a:p>
            <a:pPr lvl="1" algn="l">
              <a:spcAft>
                <a:spcPts val="1000"/>
              </a:spcAft>
              <a:buFont typeface="Arial" panose="020B0604020202020204" pitchFamily="34" charset="0"/>
              <a:buChar char="•"/>
            </a:pPr>
            <a:r>
              <a:rPr lang="en-CA" sz="3200" dirty="0"/>
              <a:t>Owned practice 6-10 years has increased:</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2017 Job Market &amp; Employment Survey Highlights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graphicFrame>
        <p:nvGraphicFramePr>
          <p:cNvPr id="30" name="Diagram 29">
            <a:extLst>
              <a:ext uri="{FF2B5EF4-FFF2-40B4-BE49-F238E27FC236}">
                <a16:creationId xmlns:a16="http://schemas.microsoft.com/office/drawing/2014/main" id="{250828A0-2DF9-4553-B852-0E08CEC88A6B}"/>
              </a:ext>
            </a:extLst>
          </p:cNvPr>
          <p:cNvGraphicFramePr/>
          <p:nvPr>
            <p:extLst/>
          </p:nvPr>
        </p:nvGraphicFramePr>
        <p:xfrm>
          <a:off x="3213599" y="5106368"/>
          <a:ext cx="6264696" cy="4123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5645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924472"/>
            <a:ext cx="12115800" cy="1537871"/>
          </a:xfrm>
        </p:spPr>
        <p:txBody>
          <a:bodyPr/>
          <a:lstStyle/>
          <a:p>
            <a:r>
              <a:rPr lang="en-CA" sz="8800" b="1" dirty="0"/>
              <a:t>Our Mission</a:t>
            </a:r>
          </a:p>
        </p:txBody>
      </p:sp>
      <p:sp>
        <p:nvSpPr>
          <p:cNvPr id="3" name="Content Placeholder 2"/>
          <p:cNvSpPr>
            <a:spLocks noGrp="1"/>
          </p:cNvSpPr>
          <p:nvPr>
            <p:ph idx="1"/>
          </p:nvPr>
        </p:nvSpPr>
        <p:spPr>
          <a:xfrm>
            <a:off x="444500" y="3589343"/>
            <a:ext cx="12115800" cy="1231900"/>
          </a:xfrm>
        </p:spPr>
        <p:txBody>
          <a:bodyPr/>
          <a:lstStyle/>
          <a:p>
            <a:r>
              <a:rPr lang="en-CA" sz="4600" dirty="0"/>
              <a:t>CDHA exists so that its members are able to provide quality preventive and therapeutic oral health care as well as health promotion for the Canadian public.</a:t>
            </a:r>
          </a:p>
        </p:txBody>
      </p:sp>
      <p:sp>
        <p:nvSpPr>
          <p:cNvPr id="6"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CDHA: Your National Association</a:t>
            </a:r>
          </a:p>
        </p:txBody>
      </p:sp>
      <p:pic>
        <p:nvPicPr>
          <p:cNvPr id="5" name="Picture 4"/>
          <p:cNvPicPr>
            <a:picLocks noChangeAspect="1"/>
          </p:cNvPicPr>
          <p:nvPr/>
        </p:nvPicPr>
        <p:blipFill>
          <a:blip r:embed="rId3"/>
          <a:stretch>
            <a:fillRect/>
          </a:stretch>
        </p:blipFill>
        <p:spPr>
          <a:xfrm>
            <a:off x="3334048" y="6604992"/>
            <a:ext cx="6749108" cy="2334597"/>
          </a:xfrm>
          <a:prstGeom prst="rect">
            <a:avLst/>
          </a:prstGeom>
        </p:spPr>
      </p:pic>
    </p:spTree>
    <p:extLst>
      <p:ext uri="{BB962C8B-B14F-4D97-AF65-F5344CB8AC3E}">
        <p14:creationId xmlns:p14="http://schemas.microsoft.com/office/powerpoint/2010/main" val="19665034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17724" y="6725064"/>
            <a:ext cx="12169352" cy="1035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r>
              <a:rPr lang="en-CA" sz="5400" b="1" dirty="0">
                <a:solidFill>
                  <a:srgbClr val="ED8A05"/>
                </a:solidFill>
                <a:ea typeface="+mj-ea"/>
                <a:sym typeface="Herculanum" pitchFamily="-84" charset="0"/>
              </a:rPr>
              <a:t>cdha.ca/Webinars</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Free On-Demand Webinar</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1026" name="Picture 2" descr="http://files.cdha.ca/images/education/2017-jobmarket-lp.jpg">
            <a:extLst>
              <a:ext uri="{FF2B5EF4-FFF2-40B4-BE49-F238E27FC236}">
                <a16:creationId xmlns:a16="http://schemas.microsoft.com/office/drawing/2014/main" id="{9D19BCE0-FCDF-4F7D-A0A2-8B82C1F04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710" y="2510936"/>
            <a:ext cx="9874286" cy="36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273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err="1"/>
              <a:t>CDHA’s</a:t>
            </a:r>
            <a:r>
              <a:rPr lang="en-CA" dirty="0"/>
              <a:t> Job Board</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5"/>
          <p:cNvSpPr>
            <a:spLocks noGrp="1"/>
          </p:cNvSpPr>
          <p:nvPr>
            <p:ph sz="quarter" idx="4"/>
          </p:nvPr>
        </p:nvSpPr>
        <p:spPr>
          <a:xfrm>
            <a:off x="1930718" y="6543109"/>
            <a:ext cx="5351536" cy="1236901"/>
          </a:xfrm>
        </p:spPr>
        <p:txBody>
          <a:bodyPr/>
          <a:lstStyle/>
          <a:p>
            <a:pPr marL="0" indent="0" algn="l"/>
            <a:endParaRPr lang="en-CA" b="1" dirty="0"/>
          </a:p>
          <a:p>
            <a:pPr marL="0" indent="0" algn="l"/>
            <a:r>
              <a:rPr lang="en-CA" sz="3600" b="1" dirty="0"/>
              <a:t>Select “Job Search”</a:t>
            </a:r>
            <a:endParaRPr lang="en-CA" sz="4600" b="1" dirty="0"/>
          </a:p>
        </p:txBody>
      </p:sp>
      <p:pic>
        <p:nvPicPr>
          <p:cNvPr id="10" name="Picture 9"/>
          <p:cNvPicPr>
            <a:picLocks noChangeAspect="1"/>
          </p:cNvPicPr>
          <p:nvPr/>
        </p:nvPicPr>
        <p:blipFill>
          <a:blip r:embed="rId3"/>
          <a:stretch>
            <a:fillRect/>
          </a:stretch>
        </p:blipFill>
        <p:spPr>
          <a:xfrm>
            <a:off x="7510512" y="5946076"/>
            <a:ext cx="4172023" cy="3433611"/>
          </a:xfrm>
          <a:prstGeom prst="rect">
            <a:avLst/>
          </a:prstGeom>
        </p:spPr>
      </p:pic>
      <p:cxnSp>
        <p:nvCxnSpPr>
          <p:cNvPr id="12" name="Curved Connector 11"/>
          <p:cNvCxnSpPr/>
          <p:nvPr/>
        </p:nvCxnSpPr>
        <p:spPr bwMode="auto">
          <a:xfrm>
            <a:off x="6658461" y="7373588"/>
            <a:ext cx="1211699" cy="1175620"/>
          </a:xfrm>
          <a:prstGeom prst="curvedConnector3">
            <a:avLst>
              <a:gd name="adj1" fmla="val 50000"/>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Content Placeholder 5"/>
          <p:cNvSpPr>
            <a:spLocks noGrp="1"/>
          </p:cNvSpPr>
          <p:nvPr>
            <p:ph sz="quarter" idx="4"/>
          </p:nvPr>
        </p:nvSpPr>
        <p:spPr>
          <a:xfrm>
            <a:off x="417723" y="5037512"/>
            <a:ext cx="12169352" cy="1035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r>
              <a:rPr lang="en-CA" sz="5400" b="1" dirty="0">
                <a:solidFill>
                  <a:srgbClr val="ED8A05"/>
                </a:solidFill>
                <a:ea typeface="+mj-ea"/>
                <a:sym typeface="Herculanum" pitchFamily="-84" charset="0"/>
              </a:rPr>
              <a:t>cdha.ca/Jobs</a:t>
            </a:r>
          </a:p>
        </p:txBody>
      </p:sp>
      <p:pic>
        <p:nvPicPr>
          <p:cNvPr id="1026" name="Picture 2" descr="http://www.cdha.ca/am/images/careereducation/job_bo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971" y="1891837"/>
            <a:ext cx="7302857" cy="288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4289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err="1"/>
              <a:t>CDHA’s</a:t>
            </a:r>
            <a:r>
              <a:rPr lang="en-CA" dirty="0"/>
              <a:t> Job Board - Alerts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6" name="Content Placeholder 5"/>
          <p:cNvSpPr>
            <a:spLocks noGrp="1"/>
          </p:cNvSpPr>
          <p:nvPr>
            <p:ph sz="quarter" idx="4"/>
          </p:nvPr>
        </p:nvSpPr>
        <p:spPr>
          <a:xfrm>
            <a:off x="525736" y="1852464"/>
            <a:ext cx="10009112" cy="4347568"/>
          </a:xfrm>
        </p:spPr>
        <p:txBody>
          <a:bodyPr/>
          <a:lstStyle/>
          <a:p>
            <a:pPr algn="l">
              <a:spcAft>
                <a:spcPts val="1000"/>
              </a:spcAft>
              <a:buFont typeface="Arial" panose="020B0604020202020204" pitchFamily="34" charset="0"/>
              <a:buChar char="•"/>
            </a:pPr>
            <a:r>
              <a:rPr lang="en-CA" sz="4000" b="1" dirty="0"/>
              <a:t>Receive weekly job alerts</a:t>
            </a:r>
          </a:p>
          <a:p>
            <a:pPr lvl="1" algn="l">
              <a:spcAft>
                <a:spcPts val="1000"/>
              </a:spcAft>
              <a:buFont typeface="Arial" panose="020B0604020202020204" pitchFamily="34" charset="0"/>
              <a:buChar char="•"/>
            </a:pPr>
            <a:r>
              <a:rPr lang="en-CA" sz="3200" dirty="0"/>
              <a:t>Go to </a:t>
            </a:r>
            <a:r>
              <a:rPr lang="en-CA" sz="3200" b="1" dirty="0">
                <a:solidFill>
                  <a:srgbClr val="ED8A05"/>
                </a:solidFill>
              </a:rPr>
              <a:t>cdha.ca/</a:t>
            </a:r>
            <a:r>
              <a:rPr lang="en-CA" sz="3200" b="1" dirty="0" err="1">
                <a:solidFill>
                  <a:srgbClr val="ED8A05"/>
                </a:solidFill>
              </a:rPr>
              <a:t>profileedit</a:t>
            </a:r>
            <a:r>
              <a:rPr lang="en-CA" sz="3200" b="1" dirty="0">
                <a:solidFill>
                  <a:srgbClr val="ED8A05"/>
                </a:solidFill>
              </a:rPr>
              <a:t> </a:t>
            </a:r>
            <a:endParaRPr lang="en-CA" sz="3200" dirty="0"/>
          </a:p>
          <a:p>
            <a:pPr lvl="1" algn="l">
              <a:spcAft>
                <a:spcPts val="1000"/>
              </a:spcAft>
              <a:buFont typeface="Arial" panose="020B0604020202020204" pitchFamily="34" charset="0"/>
              <a:buChar char="•"/>
            </a:pPr>
            <a:r>
              <a:rPr lang="en-CA" sz="3200" dirty="0"/>
              <a:t>Check the </a:t>
            </a:r>
            <a:r>
              <a:rPr lang="en-CA" sz="3200" b="1" i="1" dirty="0"/>
              <a:t>Notifications for new employment opportunities</a:t>
            </a:r>
            <a:r>
              <a:rPr lang="en-CA" sz="3200" dirty="0"/>
              <a:t> box</a:t>
            </a:r>
          </a:p>
          <a:p>
            <a:pPr algn="l">
              <a:spcAft>
                <a:spcPts val="2000"/>
              </a:spcAft>
              <a:buFont typeface="Arial" panose="020B0604020202020204" pitchFamily="34" charset="0"/>
              <a:buChar char="•"/>
            </a:pPr>
            <a:endParaRPr lang="en-CA" sz="4000" b="1" dirty="0"/>
          </a:p>
        </p:txBody>
      </p:sp>
      <p:pic>
        <p:nvPicPr>
          <p:cNvPr id="11" name="Picture 10"/>
          <p:cNvPicPr>
            <a:picLocks noChangeAspect="1"/>
          </p:cNvPicPr>
          <p:nvPr/>
        </p:nvPicPr>
        <p:blipFill>
          <a:blip r:embed="rId3"/>
          <a:stretch>
            <a:fillRect/>
          </a:stretch>
        </p:blipFill>
        <p:spPr>
          <a:xfrm>
            <a:off x="1536967" y="4948808"/>
            <a:ext cx="9617960" cy="3238953"/>
          </a:xfrm>
          <a:prstGeom prst="rect">
            <a:avLst/>
          </a:prstGeom>
        </p:spPr>
      </p:pic>
      <p:cxnSp>
        <p:nvCxnSpPr>
          <p:cNvPr id="17" name="Curved Connector 11"/>
          <p:cNvCxnSpPr/>
          <p:nvPr/>
        </p:nvCxnSpPr>
        <p:spPr bwMode="auto">
          <a:xfrm>
            <a:off x="412286" y="6762362"/>
            <a:ext cx="1211699" cy="1175620"/>
          </a:xfrm>
          <a:prstGeom prst="curvedConnector3">
            <a:avLst>
              <a:gd name="adj1" fmla="val 50000"/>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07352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0" y="1636440"/>
            <a:ext cx="7356979" cy="6673403"/>
          </a:xfrm>
        </p:spPr>
        <p:txBody>
          <a:bodyPr/>
          <a:lstStyle/>
          <a:p>
            <a:pPr marL="342000" lvl="1" indent="-342000" algn="l">
              <a:spcBef>
                <a:spcPts val="0"/>
              </a:spcBef>
              <a:spcAft>
                <a:spcPts val="1000"/>
              </a:spcAft>
              <a:buFont typeface="Arial" panose="020B0604020202020204" pitchFamily="34" charset="0"/>
              <a:buChar char="•"/>
            </a:pPr>
            <a:r>
              <a:rPr lang="en-CA" sz="4400" b="1" dirty="0"/>
              <a:t>Résumé</a:t>
            </a:r>
          </a:p>
          <a:p>
            <a:pPr marL="741600" lvl="2" indent="-284400" algn="l">
              <a:spcBef>
                <a:spcPts val="0"/>
              </a:spcBef>
              <a:spcAft>
                <a:spcPts val="1000"/>
              </a:spcAft>
              <a:buFont typeface="Arial" panose="020B0604020202020204" pitchFamily="34" charset="0"/>
              <a:buChar char="•"/>
            </a:pPr>
            <a:r>
              <a:rPr lang="en-CA" sz="3600" dirty="0"/>
              <a:t>List skills, experience, abilities</a:t>
            </a:r>
          </a:p>
          <a:p>
            <a:pPr marL="741600" lvl="2" indent="-284400" algn="l">
              <a:spcBef>
                <a:spcPts val="0"/>
              </a:spcBef>
              <a:spcAft>
                <a:spcPts val="1000"/>
              </a:spcAft>
              <a:buFont typeface="Arial" panose="020B0604020202020204" pitchFamily="34" charset="0"/>
              <a:buChar char="•"/>
            </a:pPr>
            <a:r>
              <a:rPr lang="en-CA" sz="3600" dirty="0"/>
              <a:t>Format, editing, and design</a:t>
            </a:r>
          </a:p>
          <a:p>
            <a:pPr marL="741600" lvl="2" indent="-284400" algn="l">
              <a:spcBef>
                <a:spcPts val="0"/>
              </a:spcBef>
              <a:spcAft>
                <a:spcPts val="1000"/>
              </a:spcAft>
              <a:buFont typeface="Arial" panose="020B0604020202020204" pitchFamily="34" charset="0"/>
              <a:buChar char="•"/>
            </a:pPr>
            <a:endParaRPr lang="en-CA" sz="3600" dirty="0"/>
          </a:p>
          <a:p>
            <a:pPr marL="342000" lvl="1" indent="-342000" algn="l">
              <a:spcBef>
                <a:spcPts val="0"/>
              </a:spcBef>
              <a:spcAft>
                <a:spcPts val="1000"/>
              </a:spcAft>
              <a:buFont typeface="Arial" panose="020B0604020202020204" pitchFamily="34" charset="0"/>
              <a:buChar char="•"/>
            </a:pPr>
            <a:r>
              <a:rPr lang="en-CA" sz="4400" b="1" dirty="0"/>
              <a:t>Cover Letter</a:t>
            </a:r>
          </a:p>
          <a:p>
            <a:pPr marL="741600" lvl="2" indent="-284400" algn="l">
              <a:spcBef>
                <a:spcPts val="0"/>
              </a:spcBef>
              <a:spcAft>
                <a:spcPts val="1000"/>
              </a:spcAft>
              <a:buFont typeface="Arial" panose="020B0604020202020204" pitchFamily="34" charset="0"/>
              <a:buChar char="•"/>
            </a:pPr>
            <a:r>
              <a:rPr lang="en-CA" sz="3600" dirty="0"/>
              <a:t>First impression</a:t>
            </a:r>
          </a:p>
          <a:p>
            <a:pPr marL="741600" lvl="2" indent="-284400" algn="l">
              <a:spcBef>
                <a:spcPts val="0"/>
              </a:spcBef>
              <a:spcAft>
                <a:spcPts val="1000"/>
              </a:spcAft>
              <a:buFont typeface="Arial" panose="020B0604020202020204" pitchFamily="34" charset="0"/>
              <a:buChar char="•"/>
            </a:pPr>
            <a:r>
              <a:rPr lang="en-CA" sz="3600" dirty="0"/>
              <a:t>Customize</a:t>
            </a:r>
          </a:p>
          <a:p>
            <a:pPr marL="741600" lvl="2" indent="-284400" algn="l">
              <a:spcBef>
                <a:spcPts val="0"/>
              </a:spcBef>
              <a:spcAft>
                <a:spcPts val="1000"/>
              </a:spcAft>
              <a:buFont typeface="Arial" panose="020B0604020202020204" pitchFamily="34" charset="0"/>
              <a:buChar char="•"/>
            </a:pPr>
            <a:r>
              <a:rPr lang="en-CA" sz="3600" dirty="0"/>
              <a:t>Research employer </a:t>
            </a:r>
          </a:p>
          <a:p>
            <a:pPr marL="741600" lvl="2" indent="-284400" algn="l">
              <a:spcBef>
                <a:spcPts val="0"/>
              </a:spcBef>
              <a:spcAft>
                <a:spcPts val="1000"/>
              </a:spcAft>
              <a:buFont typeface="Arial" panose="020B0604020202020204" pitchFamily="34" charset="0"/>
              <a:buChar char="•"/>
            </a:pPr>
            <a:r>
              <a:rPr lang="en-CA" sz="3600" dirty="0"/>
              <a:t>Format, editing, and design</a:t>
            </a:r>
            <a:endParaRPr lang="en-CA" sz="3200" dirty="0"/>
          </a:p>
          <a:p>
            <a:pPr marL="457200" lvl="2" indent="0" algn="l">
              <a:spcBef>
                <a:spcPts val="0"/>
              </a:spcBef>
              <a:spcAft>
                <a:spcPts val="1000"/>
              </a:spcAft>
            </a:pPr>
            <a:endParaRPr lang="en-CA" sz="3600" b="1"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Applying for a Job</a:t>
            </a:r>
          </a:p>
        </p:txBody>
      </p:sp>
      <p:pic>
        <p:nvPicPr>
          <p:cNvPr id="3" name="Picture 2"/>
          <p:cNvPicPr>
            <a:picLocks noChangeAspect="1"/>
          </p:cNvPicPr>
          <p:nvPr/>
        </p:nvPicPr>
        <p:blipFill>
          <a:blip r:embed="rId3"/>
          <a:stretch>
            <a:fillRect/>
          </a:stretch>
        </p:blipFill>
        <p:spPr>
          <a:xfrm>
            <a:off x="8806656" y="1996480"/>
            <a:ext cx="3246263" cy="216024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rot="765797">
            <a:off x="8989582" y="5607938"/>
            <a:ext cx="2955109" cy="2212693"/>
          </a:xfrm>
          <a:prstGeom prst="rect">
            <a:avLst/>
          </a:prstGeom>
          <a:effectLst>
            <a:outerShdw blurRad="50800" dist="38100" dir="2700000" algn="tl" rotWithShape="0">
              <a:prstClr val="black">
                <a:alpha val="40000"/>
              </a:prstClr>
            </a:outerShdw>
          </a:effectLst>
        </p:spPr>
      </p:pic>
      <p:sp>
        <p:nvSpPr>
          <p:cNvPr id="8" name="Content Placeholder 5">
            <a:extLst>
              <a:ext uri="{FF2B5EF4-FFF2-40B4-BE49-F238E27FC236}">
                <a16:creationId xmlns:a16="http://schemas.microsoft.com/office/drawing/2014/main" id="{C6BBCA54-D316-41CB-AE8F-97A7AF5F8A3A}"/>
              </a:ext>
            </a:extLst>
          </p:cNvPr>
          <p:cNvSpPr txBox="1">
            <a:spLocks/>
          </p:cNvSpPr>
          <p:nvPr/>
        </p:nvSpPr>
        <p:spPr bwMode="auto">
          <a:xfrm>
            <a:off x="741760" y="8405192"/>
            <a:ext cx="1173730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r>
              <a:rPr lang="en-CA" sz="5400" b="1" kern="0" dirty="0">
                <a:solidFill>
                  <a:srgbClr val="ED8A05"/>
                </a:solidFill>
              </a:rPr>
              <a:t>cdha.ca/Careers</a:t>
            </a:r>
          </a:p>
        </p:txBody>
      </p:sp>
    </p:spTree>
    <p:extLst>
      <p:ext uri="{BB962C8B-B14F-4D97-AF65-F5344CB8AC3E}">
        <p14:creationId xmlns:p14="http://schemas.microsoft.com/office/powerpoint/2010/main" val="13546736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0" y="1636440"/>
            <a:ext cx="11377263" cy="6673403"/>
          </a:xfrm>
        </p:spPr>
        <p:txBody>
          <a:bodyPr/>
          <a:lstStyle/>
          <a:p>
            <a:pPr marL="342000" lvl="1" indent="-342000" algn="l">
              <a:spcBef>
                <a:spcPts val="0"/>
              </a:spcBef>
              <a:spcAft>
                <a:spcPts val="1000"/>
              </a:spcAft>
              <a:buFont typeface="Arial" panose="020B0604020202020204" pitchFamily="34" charset="0"/>
              <a:buChar char="•"/>
            </a:pPr>
            <a:r>
              <a:rPr lang="en-CA" sz="4400" b="1" dirty="0"/>
              <a:t>Preparation</a:t>
            </a:r>
          </a:p>
          <a:p>
            <a:pPr marL="741600" lvl="2" indent="-284400" algn="l">
              <a:spcBef>
                <a:spcPts val="0"/>
              </a:spcBef>
              <a:spcAft>
                <a:spcPts val="1000"/>
              </a:spcAft>
              <a:buFont typeface="Arial" panose="020B0604020202020204" pitchFamily="34" charset="0"/>
              <a:buChar char="•"/>
            </a:pPr>
            <a:r>
              <a:rPr lang="en-CA" sz="3600" dirty="0"/>
              <a:t>Research </a:t>
            </a:r>
          </a:p>
          <a:p>
            <a:pPr marL="741600" lvl="2" indent="-284400" algn="l">
              <a:spcBef>
                <a:spcPts val="0"/>
              </a:spcBef>
              <a:spcAft>
                <a:spcPts val="1000"/>
              </a:spcAft>
              <a:buFont typeface="Arial" panose="020B0604020202020204" pitchFamily="34" charset="0"/>
              <a:buChar char="•"/>
            </a:pPr>
            <a:r>
              <a:rPr lang="en-CA" sz="3600" dirty="0"/>
              <a:t>Practice</a:t>
            </a:r>
          </a:p>
          <a:p>
            <a:pPr marL="741600" lvl="2" indent="-284400" algn="l">
              <a:spcBef>
                <a:spcPts val="0"/>
              </a:spcBef>
              <a:spcAft>
                <a:spcPts val="1000"/>
              </a:spcAft>
              <a:buFont typeface="Arial" panose="020B0604020202020204" pitchFamily="34" charset="0"/>
              <a:buChar char="•"/>
            </a:pPr>
            <a:endParaRPr lang="en-CA" sz="3200" dirty="0"/>
          </a:p>
          <a:p>
            <a:pPr marL="342000" lvl="1" indent="-342000" algn="l">
              <a:spcBef>
                <a:spcPts val="0"/>
              </a:spcBef>
              <a:spcAft>
                <a:spcPts val="1000"/>
              </a:spcAft>
              <a:buFont typeface="Arial" panose="020B0604020202020204" pitchFamily="34" charset="0"/>
              <a:buChar char="•"/>
            </a:pPr>
            <a:r>
              <a:rPr lang="en-CA" sz="4400" b="1" dirty="0"/>
              <a:t>Presentation</a:t>
            </a:r>
          </a:p>
          <a:p>
            <a:pPr marL="741600" lvl="2" indent="-284400" algn="l">
              <a:spcBef>
                <a:spcPts val="0"/>
              </a:spcBef>
              <a:spcAft>
                <a:spcPts val="1000"/>
              </a:spcAft>
              <a:buFont typeface="Arial" panose="020B0604020202020204" pitchFamily="34" charset="0"/>
              <a:buChar char="•"/>
            </a:pPr>
            <a:r>
              <a:rPr lang="en-CA" sz="3600" dirty="0"/>
              <a:t>Dress professionally, conservatively</a:t>
            </a:r>
          </a:p>
          <a:p>
            <a:pPr marL="741600" lvl="2" indent="-284400" algn="l">
              <a:spcBef>
                <a:spcPts val="0"/>
              </a:spcBef>
              <a:spcAft>
                <a:spcPts val="1000"/>
              </a:spcAft>
              <a:buFont typeface="Arial" panose="020B0604020202020204" pitchFamily="34" charset="0"/>
              <a:buChar char="•"/>
            </a:pPr>
            <a:endParaRPr lang="en-CA" sz="3200" dirty="0"/>
          </a:p>
          <a:p>
            <a:pPr marL="342000" lvl="1" indent="-342000" algn="l">
              <a:spcBef>
                <a:spcPts val="0"/>
              </a:spcBef>
              <a:spcAft>
                <a:spcPts val="1000"/>
              </a:spcAft>
              <a:buFont typeface="Arial" panose="020B0604020202020204" pitchFamily="34" charset="0"/>
              <a:buChar char="•"/>
            </a:pPr>
            <a:r>
              <a:rPr lang="en-CA" sz="4400" b="1" dirty="0"/>
              <a:t>Job fit</a:t>
            </a:r>
          </a:p>
          <a:p>
            <a:pPr marL="741600" lvl="2" indent="-284400" algn="l">
              <a:spcBef>
                <a:spcPts val="0"/>
              </a:spcBef>
              <a:spcAft>
                <a:spcPts val="1000"/>
              </a:spcAft>
              <a:buFont typeface="Arial" panose="020B0604020202020204" pitchFamily="34" charset="0"/>
              <a:buChar char="•"/>
            </a:pPr>
            <a:r>
              <a:rPr lang="en-CA" sz="3600" dirty="0"/>
              <a:t>Position / firm right fit?</a:t>
            </a:r>
          </a:p>
          <a:p>
            <a:pPr marL="741600" lvl="2" indent="-284400" algn="l">
              <a:spcBef>
                <a:spcPts val="0"/>
              </a:spcBef>
              <a:spcAft>
                <a:spcPts val="1000"/>
              </a:spcAft>
              <a:buFont typeface="Arial" panose="020B0604020202020204" pitchFamily="34" charset="0"/>
              <a:buChar char="•"/>
            </a:pPr>
            <a:r>
              <a:rPr lang="en-CA" sz="3600" dirty="0"/>
              <a:t>Ask questions</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The Interview</a:t>
            </a:r>
          </a:p>
        </p:txBody>
      </p:sp>
      <p:pic>
        <p:nvPicPr>
          <p:cNvPr id="2" name="Picture 1"/>
          <p:cNvPicPr>
            <a:picLocks noChangeAspect="1"/>
          </p:cNvPicPr>
          <p:nvPr/>
        </p:nvPicPr>
        <p:blipFill rotWithShape="1">
          <a:blip r:embed="rId3"/>
          <a:srcRect l="9375" t="9388" r="9375" b="9362"/>
          <a:stretch/>
        </p:blipFill>
        <p:spPr>
          <a:xfrm>
            <a:off x="8764606" y="1996264"/>
            <a:ext cx="2870993" cy="2870995"/>
          </a:xfrm>
          <a:prstGeom prst="rect">
            <a:avLst/>
          </a:prstGeom>
        </p:spPr>
      </p:pic>
      <p:sp>
        <p:nvSpPr>
          <p:cNvPr id="5" name="Content Placeholder 5">
            <a:extLst>
              <a:ext uri="{FF2B5EF4-FFF2-40B4-BE49-F238E27FC236}">
                <a16:creationId xmlns:a16="http://schemas.microsoft.com/office/drawing/2014/main" id="{B9877C9B-656A-4936-A5D0-61286D5A3A79}"/>
              </a:ext>
            </a:extLst>
          </p:cNvPr>
          <p:cNvSpPr txBox="1">
            <a:spLocks/>
          </p:cNvSpPr>
          <p:nvPr/>
        </p:nvSpPr>
        <p:spPr bwMode="auto">
          <a:xfrm>
            <a:off x="631613" y="8626006"/>
            <a:ext cx="1173730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r>
              <a:rPr lang="en-CA" sz="5400" b="1" kern="0" dirty="0">
                <a:solidFill>
                  <a:srgbClr val="ED8A05"/>
                </a:solidFill>
              </a:rPr>
              <a:t>cdha.ca/Careers</a:t>
            </a:r>
          </a:p>
        </p:txBody>
      </p:sp>
      <p:pic>
        <p:nvPicPr>
          <p:cNvPr id="8" name="Picture 7">
            <a:extLst>
              <a:ext uri="{FF2B5EF4-FFF2-40B4-BE49-F238E27FC236}">
                <a16:creationId xmlns:a16="http://schemas.microsoft.com/office/drawing/2014/main" id="{ACE4117F-C199-4F0D-92A3-50C8B34306C6}"/>
              </a:ext>
            </a:extLst>
          </p:cNvPr>
          <p:cNvPicPr>
            <a:picLocks noChangeAspect="1"/>
          </p:cNvPicPr>
          <p:nvPr/>
        </p:nvPicPr>
        <p:blipFill>
          <a:blip r:embed="rId4"/>
          <a:stretch>
            <a:fillRect/>
          </a:stretch>
        </p:blipFill>
        <p:spPr>
          <a:xfrm rot="21000330">
            <a:off x="8761954" y="6171758"/>
            <a:ext cx="3068163" cy="20454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65712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0" y="1636440"/>
            <a:ext cx="11377263" cy="6673403"/>
          </a:xfrm>
        </p:spPr>
        <p:txBody>
          <a:bodyPr/>
          <a:lstStyle/>
          <a:p>
            <a:pPr marL="341550" lvl="1" indent="-284400" algn="l">
              <a:spcBef>
                <a:spcPts val="0"/>
              </a:spcBef>
              <a:spcAft>
                <a:spcPts val="1000"/>
              </a:spcAft>
              <a:buFont typeface="Arial" panose="020B0604020202020204" pitchFamily="34" charset="0"/>
              <a:buChar char="•"/>
            </a:pPr>
            <a:r>
              <a:rPr lang="en-CA" sz="4000" b="1" dirty="0"/>
              <a:t>Communication and etiquette</a:t>
            </a:r>
          </a:p>
          <a:p>
            <a:pPr marL="741600" lvl="2" indent="-284400" algn="l">
              <a:spcBef>
                <a:spcPts val="0"/>
              </a:spcBef>
              <a:spcAft>
                <a:spcPts val="1000"/>
              </a:spcAft>
              <a:buFont typeface="Arial" panose="020B0604020202020204" pitchFamily="34" charset="0"/>
              <a:buChar char="•"/>
            </a:pPr>
            <a:r>
              <a:rPr lang="en-CA" sz="3200" dirty="0"/>
              <a:t>Good verbal and non-verbal communication skills</a:t>
            </a:r>
          </a:p>
          <a:p>
            <a:pPr marL="741600" lvl="2" indent="-284400" algn="l">
              <a:spcBef>
                <a:spcPts val="0"/>
              </a:spcBef>
              <a:spcAft>
                <a:spcPts val="1000"/>
              </a:spcAft>
              <a:buFont typeface="Arial" panose="020B0604020202020204" pitchFamily="34" charset="0"/>
              <a:buChar char="•"/>
            </a:pPr>
            <a:r>
              <a:rPr lang="en-CA" sz="3200" dirty="0"/>
              <a:t>Listen carefully, answer thoughtfully</a:t>
            </a:r>
          </a:p>
          <a:p>
            <a:pPr marL="741600" lvl="2" indent="-284400" algn="l">
              <a:spcBef>
                <a:spcPts val="0"/>
              </a:spcBef>
              <a:spcAft>
                <a:spcPts val="1000"/>
              </a:spcAft>
              <a:buFont typeface="Arial" panose="020B0604020202020204" pitchFamily="34" charset="0"/>
              <a:buChar char="•"/>
            </a:pPr>
            <a:r>
              <a:rPr lang="en-CA" sz="3200" dirty="0"/>
              <a:t>Arrive early</a:t>
            </a:r>
          </a:p>
          <a:p>
            <a:pPr marL="741600" lvl="2" indent="-284400" algn="l">
              <a:spcBef>
                <a:spcPts val="0"/>
              </a:spcBef>
              <a:spcAft>
                <a:spcPts val="1000"/>
              </a:spcAft>
              <a:buFont typeface="Arial" panose="020B0604020202020204" pitchFamily="34" charset="0"/>
              <a:buChar char="•"/>
            </a:pPr>
            <a:endParaRPr lang="en-CA" sz="1000" dirty="0"/>
          </a:p>
          <a:p>
            <a:pPr marL="341550" lvl="1" indent="-284400" algn="l">
              <a:spcBef>
                <a:spcPts val="1000"/>
              </a:spcBef>
              <a:spcAft>
                <a:spcPts val="1000"/>
              </a:spcAft>
              <a:buFont typeface="Arial" panose="020B0604020202020204" pitchFamily="34" charset="0"/>
              <a:buChar char="•"/>
            </a:pPr>
            <a:r>
              <a:rPr lang="en-CA" sz="4000" b="1" dirty="0"/>
              <a:t>Concluding the interview</a:t>
            </a:r>
          </a:p>
          <a:p>
            <a:pPr marL="741600" lvl="2" indent="-284400" algn="l">
              <a:spcBef>
                <a:spcPts val="0"/>
              </a:spcBef>
              <a:spcAft>
                <a:spcPts val="1000"/>
              </a:spcAft>
              <a:buFont typeface="Arial" panose="020B0604020202020204" pitchFamily="34" charset="0"/>
              <a:buChar char="•"/>
            </a:pPr>
            <a:r>
              <a:rPr lang="en-CA" sz="3200" dirty="0"/>
              <a:t>Thank interviewer, restate interest and qualifications</a:t>
            </a:r>
          </a:p>
          <a:p>
            <a:pPr marL="741600" lvl="2" indent="-284400" algn="l">
              <a:spcBef>
                <a:spcPts val="0"/>
              </a:spcBef>
              <a:spcAft>
                <a:spcPts val="1000"/>
              </a:spcAft>
              <a:buFont typeface="Arial" panose="020B0604020202020204" pitchFamily="34" charset="0"/>
              <a:buChar char="•"/>
            </a:pPr>
            <a:r>
              <a:rPr lang="en-CA" sz="3200" dirty="0"/>
              <a:t>Next steps</a:t>
            </a:r>
          </a:p>
          <a:p>
            <a:pPr marL="741600" lvl="2" indent="-284400" algn="l">
              <a:spcBef>
                <a:spcPts val="0"/>
              </a:spcBef>
              <a:spcAft>
                <a:spcPts val="1000"/>
              </a:spcAft>
              <a:buFont typeface="Arial" panose="020B0604020202020204" pitchFamily="34" charset="0"/>
              <a:buChar char="•"/>
            </a:pPr>
            <a:r>
              <a:rPr lang="en-CA" sz="3200" dirty="0"/>
              <a:t>Thank you note</a:t>
            </a:r>
          </a:p>
          <a:p>
            <a:pPr marL="741600" lvl="2" indent="-284400" algn="l">
              <a:spcBef>
                <a:spcPts val="0"/>
              </a:spcBef>
              <a:spcAft>
                <a:spcPts val="1000"/>
              </a:spcAft>
              <a:buFont typeface="Arial" panose="020B0604020202020204" pitchFamily="34" charset="0"/>
              <a:buChar char="•"/>
            </a:pPr>
            <a:endParaRPr lang="en-CA" sz="1000" dirty="0"/>
          </a:p>
          <a:p>
            <a:pPr marL="341550" lvl="1" indent="-284400" algn="l">
              <a:spcBef>
                <a:spcPts val="1000"/>
              </a:spcBef>
              <a:spcAft>
                <a:spcPts val="1000"/>
              </a:spcAft>
              <a:buFont typeface="Arial" panose="020B0604020202020204" pitchFamily="34" charset="0"/>
              <a:buChar char="•"/>
            </a:pPr>
            <a:r>
              <a:rPr lang="en-CA" sz="4000" b="1" dirty="0"/>
              <a:t>Working interviews</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The Interview</a:t>
            </a:r>
          </a:p>
        </p:txBody>
      </p:sp>
      <p:pic>
        <p:nvPicPr>
          <p:cNvPr id="3" name="Picture 2"/>
          <p:cNvPicPr>
            <a:picLocks noChangeAspect="1"/>
          </p:cNvPicPr>
          <p:nvPr/>
        </p:nvPicPr>
        <p:blipFill>
          <a:blip r:embed="rId3"/>
          <a:stretch>
            <a:fillRect/>
          </a:stretch>
        </p:blipFill>
        <p:spPr>
          <a:xfrm rot="21044210">
            <a:off x="8561791" y="3551140"/>
            <a:ext cx="3458827" cy="1199111"/>
          </a:xfrm>
          <a:prstGeom prst="rect">
            <a:avLst/>
          </a:prstGeom>
          <a:effectLst>
            <a:outerShdw blurRad="50800" dist="38100" dir="2700000" algn="tl" rotWithShape="0">
              <a:prstClr val="black">
                <a:alpha val="40000"/>
              </a:prstClr>
            </a:outerShdw>
          </a:effectLst>
        </p:spPr>
      </p:pic>
      <p:sp>
        <p:nvSpPr>
          <p:cNvPr id="5" name="Content Placeholder 5">
            <a:extLst>
              <a:ext uri="{FF2B5EF4-FFF2-40B4-BE49-F238E27FC236}">
                <a16:creationId xmlns:a16="http://schemas.microsoft.com/office/drawing/2014/main" id="{B5A25809-DE2F-486F-8DCD-BEB2354FADAF}"/>
              </a:ext>
            </a:extLst>
          </p:cNvPr>
          <p:cNvSpPr txBox="1">
            <a:spLocks/>
          </p:cNvSpPr>
          <p:nvPr/>
        </p:nvSpPr>
        <p:spPr bwMode="auto">
          <a:xfrm>
            <a:off x="741760" y="8489789"/>
            <a:ext cx="1173730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r>
              <a:rPr lang="en-CA" sz="5400" b="1" kern="0" dirty="0">
                <a:solidFill>
                  <a:srgbClr val="ED8A05"/>
                </a:solidFill>
              </a:rPr>
              <a:t>cdha.ca/Careers</a:t>
            </a:r>
          </a:p>
        </p:txBody>
      </p:sp>
    </p:spTree>
    <p:extLst>
      <p:ext uri="{BB962C8B-B14F-4D97-AF65-F5344CB8AC3E}">
        <p14:creationId xmlns:p14="http://schemas.microsoft.com/office/powerpoint/2010/main" val="19406721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Contracts</a:t>
            </a:r>
          </a:p>
        </p:txBody>
      </p:sp>
      <p:sp>
        <p:nvSpPr>
          <p:cNvPr id="8" name="Content Placeholder 5">
            <a:extLst>
              <a:ext uri="{FF2B5EF4-FFF2-40B4-BE49-F238E27FC236}">
                <a16:creationId xmlns:a16="http://schemas.microsoft.com/office/drawing/2014/main" id="{E94329CD-98F9-47EF-B8AC-C5C3976E7D0F}"/>
              </a:ext>
            </a:extLst>
          </p:cNvPr>
          <p:cNvSpPr txBox="1">
            <a:spLocks/>
          </p:cNvSpPr>
          <p:nvPr/>
        </p:nvSpPr>
        <p:spPr bwMode="auto">
          <a:xfrm>
            <a:off x="741761" y="1636441"/>
            <a:ext cx="11737303"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341550" lvl="1" indent="-284400" algn="l">
              <a:spcBef>
                <a:spcPts val="0"/>
              </a:spcBef>
              <a:spcAft>
                <a:spcPts val="1000"/>
              </a:spcAft>
              <a:buFont typeface="Arial" panose="020B0604020202020204" pitchFamily="34" charset="0"/>
              <a:buChar char="•"/>
            </a:pPr>
            <a:r>
              <a:rPr lang="en-CA" sz="4000" b="1" kern="0" dirty="0"/>
              <a:t>Self-employed vs. employee status</a:t>
            </a:r>
          </a:p>
          <a:p>
            <a:pPr marL="741600" lvl="2" indent="-284400" algn="l">
              <a:spcBef>
                <a:spcPts val="2000"/>
              </a:spcBef>
              <a:spcAft>
                <a:spcPts val="1000"/>
              </a:spcAft>
              <a:buFont typeface="Arial" panose="020B0604020202020204" pitchFamily="34" charset="0"/>
              <a:buChar char="•"/>
            </a:pPr>
            <a:r>
              <a:rPr lang="en-CA" sz="3200" b="1" kern="0" dirty="0"/>
              <a:t>Contract wording </a:t>
            </a:r>
            <a:r>
              <a:rPr lang="en-CA" sz="3200" kern="0" dirty="0"/>
              <a:t>will determine if Revenue Canada decides you are employee vs. independent contractor</a:t>
            </a:r>
          </a:p>
          <a:p>
            <a:pPr marL="457200" lvl="2" indent="0" algn="l">
              <a:spcBef>
                <a:spcPts val="0"/>
              </a:spcBef>
              <a:spcAft>
                <a:spcPts val="1000"/>
              </a:spcAft>
            </a:pPr>
            <a:r>
              <a:rPr lang="en-CA" sz="2800" b="1" kern="0" dirty="0"/>
              <a:t>	</a:t>
            </a:r>
            <a:r>
              <a:rPr lang="en-CA" sz="2800" i="1" kern="0" dirty="0"/>
              <a:t>Contract </a:t>
            </a:r>
            <a:r>
              <a:rPr lang="en-CA" sz="2800" i="1" u="sng" kern="0" dirty="0"/>
              <a:t>OF</a:t>
            </a:r>
            <a:r>
              <a:rPr lang="en-CA" sz="2800" i="1" kern="0" dirty="0"/>
              <a:t> service = employer-employee</a:t>
            </a:r>
          </a:p>
          <a:p>
            <a:pPr marL="457200" lvl="2" indent="0" algn="l">
              <a:spcBef>
                <a:spcPts val="0"/>
              </a:spcBef>
              <a:spcAft>
                <a:spcPts val="1000"/>
              </a:spcAft>
            </a:pPr>
            <a:r>
              <a:rPr lang="en-CA" sz="2800" i="1" kern="0" dirty="0"/>
              <a:t>	Contract </a:t>
            </a:r>
            <a:r>
              <a:rPr lang="en-CA" sz="2800" i="1" u="sng" kern="0" dirty="0"/>
              <a:t>FOR</a:t>
            </a:r>
            <a:r>
              <a:rPr lang="en-CA" sz="2800" i="1" kern="0" dirty="0"/>
              <a:t> services = self-employment</a:t>
            </a:r>
          </a:p>
          <a:p>
            <a:pPr marL="741600" lvl="2" indent="-284400" algn="l">
              <a:spcBef>
                <a:spcPts val="2000"/>
              </a:spcBef>
              <a:spcAft>
                <a:spcPts val="1000"/>
              </a:spcAft>
              <a:buFont typeface="Arial" panose="020B0604020202020204" pitchFamily="34" charset="0"/>
              <a:buChar char="•"/>
            </a:pPr>
            <a:r>
              <a:rPr lang="en-CA" sz="3200" b="1" kern="0" dirty="0"/>
              <a:t>Sample employment &amp; self-employment contracts on </a:t>
            </a:r>
            <a:r>
              <a:rPr lang="en-CA" sz="3200" b="1" kern="0" dirty="0" err="1"/>
              <a:t>CDHA’s</a:t>
            </a:r>
            <a:r>
              <a:rPr lang="en-CA" sz="3200" b="1" kern="0" dirty="0"/>
              <a:t> website</a:t>
            </a:r>
          </a:p>
          <a:p>
            <a:pPr marL="741600" lvl="2" indent="-284400" algn="l">
              <a:spcBef>
                <a:spcPts val="2000"/>
              </a:spcBef>
              <a:spcAft>
                <a:spcPts val="1000"/>
              </a:spcAft>
              <a:buFont typeface="Arial" panose="020B0604020202020204" pitchFamily="34" charset="0"/>
              <a:buChar char="•"/>
            </a:pPr>
            <a:endParaRPr lang="en-CA" sz="2800" kern="0" dirty="0"/>
          </a:p>
        </p:txBody>
      </p:sp>
      <p:sp>
        <p:nvSpPr>
          <p:cNvPr id="9" name="Content Placeholder 5">
            <a:extLst>
              <a:ext uri="{FF2B5EF4-FFF2-40B4-BE49-F238E27FC236}">
                <a16:creationId xmlns:a16="http://schemas.microsoft.com/office/drawing/2014/main" id="{448BBF57-137F-4DBE-93D7-6F25A1C60C97}"/>
              </a:ext>
            </a:extLst>
          </p:cNvPr>
          <p:cNvSpPr txBox="1">
            <a:spLocks/>
          </p:cNvSpPr>
          <p:nvPr/>
        </p:nvSpPr>
        <p:spPr bwMode="auto">
          <a:xfrm>
            <a:off x="741760" y="8489789"/>
            <a:ext cx="1173730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0" indent="0"/>
            <a:r>
              <a:rPr lang="en-CA" sz="5400" b="1" kern="0" dirty="0">
                <a:solidFill>
                  <a:srgbClr val="ED8A05"/>
                </a:solidFill>
              </a:rPr>
              <a:t>cdha.ca/Careers</a:t>
            </a:r>
          </a:p>
        </p:txBody>
      </p:sp>
      <p:pic>
        <p:nvPicPr>
          <p:cNvPr id="6" name="Picture 5">
            <a:extLst>
              <a:ext uri="{FF2B5EF4-FFF2-40B4-BE49-F238E27FC236}">
                <a16:creationId xmlns:a16="http://schemas.microsoft.com/office/drawing/2014/main" id="{B1CBDF88-38D7-4E0E-9DF6-3C7A2ABF64F7}"/>
              </a:ext>
            </a:extLst>
          </p:cNvPr>
          <p:cNvPicPr>
            <a:picLocks noChangeAspect="1"/>
          </p:cNvPicPr>
          <p:nvPr/>
        </p:nvPicPr>
        <p:blipFill>
          <a:blip r:embed="rId3"/>
          <a:stretch>
            <a:fillRect/>
          </a:stretch>
        </p:blipFill>
        <p:spPr>
          <a:xfrm rot="450086">
            <a:off x="5151696" y="6352523"/>
            <a:ext cx="2701408" cy="18009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07007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Independent Practice</a:t>
            </a:r>
          </a:p>
        </p:txBody>
      </p:sp>
      <p:pic>
        <p:nvPicPr>
          <p:cNvPr id="5" name="Picture 4" descr="J:\Marketing and  Communications\images\members in action and clinic openings\vivian garas clinic open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808" y="5440205"/>
            <a:ext cx="6044652" cy="342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J:\Marketing and  Communications\images\Rosemary Vaillant perfectsmile car wrap.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50507" y="5440205"/>
            <a:ext cx="4579079" cy="342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74EF5A34-F2C3-4A4E-8A23-8CDACFBD02FE}"/>
              </a:ext>
            </a:extLst>
          </p:cNvPr>
          <p:cNvSpPr txBox="1">
            <a:spLocks/>
          </p:cNvSpPr>
          <p:nvPr/>
        </p:nvSpPr>
        <p:spPr bwMode="auto">
          <a:xfrm>
            <a:off x="741761" y="1636440"/>
            <a:ext cx="11233247" cy="667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341550" lvl="1" indent="-284400" algn="l">
              <a:spcBef>
                <a:spcPts val="0"/>
              </a:spcBef>
              <a:spcAft>
                <a:spcPts val="1000"/>
              </a:spcAft>
              <a:buFont typeface="Arial" panose="020B0604020202020204" pitchFamily="34" charset="0"/>
              <a:buChar char="•"/>
            </a:pPr>
            <a:r>
              <a:rPr lang="en-CA" sz="4400" kern="0"/>
              <a:t>Own/run business</a:t>
            </a:r>
          </a:p>
          <a:p>
            <a:pPr marL="341550" lvl="1" indent="-284400" algn="l">
              <a:spcBef>
                <a:spcPts val="0"/>
              </a:spcBef>
              <a:spcAft>
                <a:spcPts val="1000"/>
              </a:spcAft>
              <a:buFont typeface="Arial" panose="020B0604020202020204" pitchFamily="34" charset="0"/>
              <a:buChar char="•"/>
            </a:pPr>
            <a:r>
              <a:rPr lang="en-CA" sz="4400" kern="0"/>
              <a:t>Work independently or lead a team</a:t>
            </a:r>
          </a:p>
          <a:p>
            <a:pPr marL="341550" lvl="1" indent="-284400" algn="l">
              <a:spcBef>
                <a:spcPts val="0"/>
              </a:spcBef>
              <a:spcAft>
                <a:spcPts val="1000"/>
              </a:spcAft>
              <a:buFont typeface="Arial" panose="020B0604020202020204" pitchFamily="34" charset="0"/>
              <a:buChar char="•"/>
            </a:pPr>
            <a:r>
              <a:rPr lang="en-CA" sz="4400" kern="0"/>
              <a:t>Offer clients a wider range of choices</a:t>
            </a:r>
          </a:p>
          <a:p>
            <a:pPr marL="341550" lvl="1" indent="-284400" algn="l">
              <a:spcBef>
                <a:spcPts val="0"/>
              </a:spcBef>
              <a:spcAft>
                <a:spcPts val="1000"/>
              </a:spcAft>
              <a:buFont typeface="Arial" panose="020B0604020202020204" pitchFamily="34" charset="0"/>
              <a:buChar char="•"/>
            </a:pPr>
            <a:r>
              <a:rPr lang="en-CA" sz="4400" kern="0"/>
              <a:t>Improve access to dental hygiene care</a:t>
            </a:r>
            <a:endParaRPr lang="en-CA" sz="4400" kern="0" dirty="0"/>
          </a:p>
        </p:txBody>
      </p:sp>
    </p:spTree>
    <p:extLst>
      <p:ext uri="{BB962C8B-B14F-4D97-AF65-F5344CB8AC3E}">
        <p14:creationId xmlns:p14="http://schemas.microsoft.com/office/powerpoint/2010/main" val="21771775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err="1"/>
              <a:t>CDHA’s</a:t>
            </a:r>
            <a:r>
              <a:rPr lang="en-CA" dirty="0"/>
              <a:t> Commitment to Independent Practice Success</a:t>
            </a:r>
          </a:p>
        </p:txBody>
      </p:sp>
      <p:sp>
        <p:nvSpPr>
          <p:cNvPr id="8" name="Content Placeholder 5">
            <a:extLst>
              <a:ext uri="{FF2B5EF4-FFF2-40B4-BE49-F238E27FC236}">
                <a16:creationId xmlns:a16="http://schemas.microsoft.com/office/drawing/2014/main" id="{5C68E7F1-4AF3-4968-A038-46E9A5FF6468}"/>
              </a:ext>
            </a:extLst>
          </p:cNvPr>
          <p:cNvSpPr txBox="1">
            <a:spLocks/>
          </p:cNvSpPr>
          <p:nvPr/>
        </p:nvSpPr>
        <p:spPr bwMode="auto">
          <a:xfrm>
            <a:off x="741761" y="4300736"/>
            <a:ext cx="8352927" cy="350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20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18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1600">
                <a:solidFill>
                  <a:srgbClr val="5E2082"/>
                </a:solidFill>
                <a:latin typeface="Arial"/>
                <a:ea typeface="+mn-ea"/>
                <a:cs typeface="Arial"/>
                <a:sym typeface="Palatino" pitchFamily="-84" charset="0"/>
              </a:defRPr>
            </a:lvl5pPr>
            <a:lvl6pPr marL="457200" algn="ctr" rtl="0" fontAlgn="base">
              <a:spcBef>
                <a:spcPct val="0"/>
              </a:spcBef>
              <a:spcAft>
                <a:spcPct val="0"/>
              </a:spcAft>
              <a:defRPr sz="1600">
                <a:solidFill>
                  <a:schemeClr val="tx1"/>
                </a:solidFill>
                <a:latin typeface="+mn-lt"/>
                <a:ea typeface="+mn-ea"/>
                <a:cs typeface="+mn-cs"/>
                <a:sym typeface="Palatino" charset="0"/>
              </a:defRPr>
            </a:lvl6pPr>
            <a:lvl7pPr marL="914400" algn="ctr" rtl="0" fontAlgn="base">
              <a:spcBef>
                <a:spcPct val="0"/>
              </a:spcBef>
              <a:spcAft>
                <a:spcPct val="0"/>
              </a:spcAft>
              <a:defRPr sz="1600">
                <a:solidFill>
                  <a:schemeClr val="tx1"/>
                </a:solidFill>
                <a:latin typeface="+mn-lt"/>
                <a:ea typeface="+mn-ea"/>
                <a:cs typeface="+mn-cs"/>
                <a:sym typeface="Palatino" charset="0"/>
              </a:defRPr>
            </a:lvl7pPr>
            <a:lvl8pPr marL="1371600" algn="ctr" rtl="0" fontAlgn="base">
              <a:spcBef>
                <a:spcPct val="0"/>
              </a:spcBef>
              <a:spcAft>
                <a:spcPct val="0"/>
              </a:spcAft>
              <a:defRPr sz="1600">
                <a:solidFill>
                  <a:schemeClr val="tx1"/>
                </a:solidFill>
                <a:latin typeface="+mn-lt"/>
                <a:ea typeface="+mn-ea"/>
                <a:cs typeface="+mn-cs"/>
                <a:sym typeface="Palatino" charset="0"/>
              </a:defRPr>
            </a:lvl8pPr>
            <a:lvl9pPr marL="1828800" algn="ctr" rtl="0" fontAlgn="base">
              <a:spcBef>
                <a:spcPct val="0"/>
              </a:spcBef>
              <a:spcAft>
                <a:spcPct val="0"/>
              </a:spcAft>
              <a:defRPr sz="1600">
                <a:solidFill>
                  <a:schemeClr val="tx1"/>
                </a:solidFill>
                <a:latin typeface="+mn-lt"/>
                <a:ea typeface="+mn-ea"/>
                <a:cs typeface="+mn-cs"/>
                <a:sym typeface="Palatino" charset="0"/>
              </a:defRPr>
            </a:lvl9pPr>
          </a:lstStyle>
          <a:p>
            <a:pPr marL="341550" lvl="1" indent="-284400" algn="l">
              <a:spcBef>
                <a:spcPts val="0"/>
              </a:spcBef>
              <a:spcAft>
                <a:spcPts val="1000"/>
              </a:spcAft>
              <a:buFont typeface="Arial" panose="020B0604020202020204" pitchFamily="34" charset="0"/>
              <a:buChar char="•"/>
            </a:pPr>
            <a:r>
              <a:rPr lang="en-CA" sz="3600" b="1" kern="0" dirty="0"/>
              <a:t>Independent Practice Network (</a:t>
            </a:r>
            <a:r>
              <a:rPr lang="en-CA" sz="3600" b="1" kern="0" dirty="0" err="1"/>
              <a:t>IPN</a:t>
            </a:r>
            <a:r>
              <a:rPr lang="en-CA" sz="3600" b="1" kern="0" dirty="0"/>
              <a:t>)</a:t>
            </a:r>
          </a:p>
          <a:p>
            <a:pPr marL="741600" lvl="2" indent="-284400" algn="l">
              <a:spcBef>
                <a:spcPts val="0"/>
              </a:spcBef>
              <a:spcAft>
                <a:spcPts val="1000"/>
              </a:spcAft>
              <a:buFont typeface="Arial" panose="020B0604020202020204" pitchFamily="34" charset="0"/>
              <a:buChar char="•"/>
            </a:pPr>
            <a:r>
              <a:rPr lang="en-CA" sz="3400" kern="0" dirty="0"/>
              <a:t>Growing community</a:t>
            </a:r>
          </a:p>
          <a:p>
            <a:pPr marL="741600" lvl="2" indent="-284400" algn="l">
              <a:spcBef>
                <a:spcPts val="0"/>
              </a:spcBef>
              <a:spcAft>
                <a:spcPts val="1000"/>
              </a:spcAft>
              <a:buFont typeface="Arial" panose="020B0604020202020204" pitchFamily="34" charset="0"/>
              <a:buChar char="•"/>
            </a:pPr>
            <a:r>
              <a:rPr lang="en-CA" sz="3400" kern="0" dirty="0"/>
              <a:t>Unique membership benefits</a:t>
            </a:r>
          </a:p>
          <a:p>
            <a:pPr marL="457200" lvl="2" indent="0" algn="l">
              <a:spcBef>
                <a:spcPts val="0"/>
              </a:spcBef>
              <a:spcAft>
                <a:spcPts val="1000"/>
              </a:spcAft>
            </a:pPr>
            <a:endParaRPr lang="en-CA" sz="3400" kern="0" dirty="0"/>
          </a:p>
          <a:p>
            <a:pPr marL="341550" lvl="1" indent="-284400" algn="l">
              <a:spcBef>
                <a:spcPts val="0"/>
              </a:spcBef>
              <a:spcAft>
                <a:spcPts val="1000"/>
              </a:spcAft>
              <a:buFont typeface="Arial" panose="020B0604020202020204" pitchFamily="34" charset="0"/>
              <a:buChar char="•"/>
            </a:pPr>
            <a:r>
              <a:rPr lang="en-CA" sz="3600" b="1" kern="0" dirty="0"/>
              <a:t>IP Advisor – Amanda Acker: </a:t>
            </a:r>
            <a:r>
              <a:rPr lang="en-CA" sz="3600" b="1" kern="0" dirty="0">
                <a:solidFill>
                  <a:srgbClr val="ED8A05"/>
                </a:solidFill>
              </a:rPr>
              <a:t>aacker@cdha.ca </a:t>
            </a:r>
          </a:p>
        </p:txBody>
      </p:sp>
      <p:pic>
        <p:nvPicPr>
          <p:cNvPr id="9" name="Picture 2" descr="J:\Marketing and  Communications\images\members in action and clinic openings\Amanda Acker opening capital dental hygiene\IMG_3981.JPG">
            <a:extLst>
              <a:ext uri="{FF2B5EF4-FFF2-40B4-BE49-F238E27FC236}">
                <a16:creationId xmlns:a16="http://schemas.microsoft.com/office/drawing/2014/main" id="{D32164EF-44AC-4939-8420-7B9D88AFF5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888" b="14770"/>
          <a:stretch/>
        </p:blipFill>
        <p:spPr bwMode="auto">
          <a:xfrm rot="782831">
            <a:off x="8511245" y="5692375"/>
            <a:ext cx="3110735" cy="30686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http://www.cdha.ca/am/images/Profession/IPN_main.jpg">
            <a:extLst>
              <a:ext uri="{FF2B5EF4-FFF2-40B4-BE49-F238E27FC236}">
                <a16:creationId xmlns:a16="http://schemas.microsoft.com/office/drawing/2014/main" id="{0AC1FBF2-DF16-45CE-A22B-8897F8A1F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064" y="1708448"/>
            <a:ext cx="6089124" cy="234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649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Independent Practice Network: </a:t>
            </a:r>
          </a:p>
          <a:p>
            <a:r>
              <a:rPr lang="en-CA" dirty="0"/>
              <a:t>By the Numbers</a:t>
            </a:r>
          </a:p>
        </p:txBody>
      </p:sp>
      <p:sp>
        <p:nvSpPr>
          <p:cNvPr id="4" name="Content Placeholder 5"/>
          <p:cNvSpPr>
            <a:spLocks noGrp="1"/>
          </p:cNvSpPr>
          <p:nvPr>
            <p:ph sz="quarter" idx="4"/>
          </p:nvPr>
        </p:nvSpPr>
        <p:spPr>
          <a:xfrm>
            <a:off x="453728" y="8416788"/>
            <a:ext cx="12263040" cy="492460"/>
          </a:xfrm>
        </p:spPr>
        <p:txBody>
          <a:bodyPr/>
          <a:lstStyle/>
          <a:p>
            <a:pPr marL="57150" lvl="1" indent="0" algn="l">
              <a:spcBef>
                <a:spcPts val="0"/>
              </a:spcBef>
              <a:spcAft>
                <a:spcPts val="1000"/>
              </a:spcAft>
            </a:pPr>
            <a:r>
              <a:rPr lang="en-CA" i="1" dirty="0"/>
              <a:t>*Québec, The North, and PEI do not currently allow dental hygienists to work as independent practitioners.</a:t>
            </a:r>
          </a:p>
        </p:txBody>
      </p:sp>
      <p:graphicFrame>
        <p:nvGraphicFramePr>
          <p:cNvPr id="5" name="Table 4">
            <a:extLst>
              <a:ext uri="{FF2B5EF4-FFF2-40B4-BE49-F238E27FC236}">
                <a16:creationId xmlns:a16="http://schemas.microsoft.com/office/drawing/2014/main" id="{7687CAD5-73DE-47AC-BDA3-061B18F79808}"/>
              </a:ext>
            </a:extLst>
          </p:cNvPr>
          <p:cNvGraphicFramePr>
            <a:graphicFrameLocks noGrp="1"/>
          </p:cNvGraphicFramePr>
          <p:nvPr>
            <p:extLst>
              <p:ext uri="{D42A27DB-BD31-4B8C-83A1-F6EECF244321}">
                <p14:modId xmlns:p14="http://schemas.microsoft.com/office/powerpoint/2010/main" val="261847151"/>
              </p:ext>
            </p:extLst>
          </p:nvPr>
        </p:nvGraphicFramePr>
        <p:xfrm>
          <a:off x="1173808" y="1636440"/>
          <a:ext cx="10826364" cy="6408711"/>
        </p:xfrm>
        <a:graphic>
          <a:graphicData uri="http://schemas.openxmlformats.org/drawingml/2006/table">
            <a:tbl>
              <a:tblPr firstRow="1" firstCol="1" bandRow="1">
                <a:tableStyleId>{5C22544A-7EE6-4342-B048-85BDC9FD1C3A}</a:tableStyleId>
              </a:tblPr>
              <a:tblGrid>
                <a:gridCol w="4315916">
                  <a:extLst>
                    <a:ext uri="{9D8B030D-6E8A-4147-A177-3AD203B41FA5}">
                      <a16:colId xmlns:a16="http://schemas.microsoft.com/office/drawing/2014/main" val="1801397845"/>
                    </a:ext>
                  </a:extLst>
                </a:gridCol>
                <a:gridCol w="1621122">
                  <a:extLst>
                    <a:ext uri="{9D8B030D-6E8A-4147-A177-3AD203B41FA5}">
                      <a16:colId xmlns:a16="http://schemas.microsoft.com/office/drawing/2014/main" val="1751735613"/>
                    </a:ext>
                  </a:extLst>
                </a:gridCol>
                <a:gridCol w="2991954">
                  <a:extLst>
                    <a:ext uri="{9D8B030D-6E8A-4147-A177-3AD203B41FA5}">
                      <a16:colId xmlns:a16="http://schemas.microsoft.com/office/drawing/2014/main" val="3582211574"/>
                    </a:ext>
                  </a:extLst>
                </a:gridCol>
                <a:gridCol w="1897372">
                  <a:extLst>
                    <a:ext uri="{9D8B030D-6E8A-4147-A177-3AD203B41FA5}">
                      <a16:colId xmlns:a16="http://schemas.microsoft.com/office/drawing/2014/main" val="4077747464"/>
                    </a:ext>
                  </a:extLst>
                </a:gridCol>
              </a:tblGrid>
              <a:tr h="536541">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PROVINCE</a:t>
                      </a:r>
                    </a:p>
                  </a:txBody>
                  <a:tcPr marL="72288" marR="72288" marT="36144" marB="36144">
                    <a:lnL w="12700" cap="flat" cmpd="sng" algn="ctr">
                      <a:no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a:t>
                      </a:r>
                    </a:p>
                  </a:txBody>
                  <a:tcPr marL="72288" marR="72288" marT="36144" marB="36144">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PROVINCE</a:t>
                      </a:r>
                    </a:p>
                  </a:txBody>
                  <a:tcPr marL="72288" marR="72288" marT="36144" marB="36144">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a:t>
                      </a:r>
                    </a:p>
                  </a:txBody>
                  <a:tcPr marL="72288" marR="72288" marT="36144" marB="36144">
                    <a:lnL w="12700" cmpd="sng">
                      <a:noFill/>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255311"/>
                  </a:ext>
                </a:extLst>
              </a:tr>
              <a:tr h="1174434">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Alberta</a:t>
                      </a:r>
                    </a:p>
                  </a:txBody>
                  <a:tcPr marL="72288" marR="72288" marT="36144" marB="36144">
                    <a:lnL w="12700" cap="flat" cmpd="sng" algn="ctr">
                      <a:noFill/>
                      <a:prstDash val="solid"/>
                      <a:round/>
                      <a:headEnd type="none" w="med" len="med"/>
                      <a:tailEnd type="none" w="med" len="med"/>
                    </a:lnL>
                    <a:lnR w="12700" cmpd="sng">
                      <a:noFill/>
                    </a:lnR>
                    <a:lnT w="12700" cap="flat" cmpd="sng" algn="ctr">
                      <a:solidFill>
                        <a:schemeClr val="bg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125</a:t>
                      </a:r>
                    </a:p>
                  </a:txBody>
                  <a:tcPr marL="72288" marR="72288" marT="36144" marB="36144">
                    <a:lnL w="12700" cmpd="sng">
                      <a:noFill/>
                    </a:lnL>
                    <a:lnR w="12700" cmpd="sng">
                      <a:noFill/>
                    </a:lnR>
                    <a:lnT w="12700" cap="flat" cmpd="sng" algn="ctr">
                      <a:solidFill>
                        <a:schemeClr val="bg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Nova Scotia</a:t>
                      </a:r>
                    </a:p>
                  </a:txBody>
                  <a:tcPr marL="72288" marR="72288" marT="36144" marB="36144">
                    <a:lnL w="12700" cmpd="sng">
                      <a:noFill/>
                    </a:lnL>
                    <a:lnR w="12700" cmpd="sng">
                      <a:noFill/>
                    </a:lnR>
                    <a:lnT w="12700" cap="flat" cmpd="sng" algn="ctr">
                      <a:solidFill>
                        <a:schemeClr val="bg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15</a:t>
                      </a:r>
                    </a:p>
                  </a:txBody>
                  <a:tcPr marL="72288" marR="72288" marT="36144" marB="36144">
                    <a:lnL w="12700" cmpd="sng">
                      <a:noFill/>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02377609"/>
                  </a:ext>
                </a:extLst>
              </a:tr>
              <a:tr h="1174434">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British Columbia</a:t>
                      </a:r>
                    </a:p>
                  </a:txBody>
                  <a:tcPr marL="72288" marR="72288" marT="36144" marB="36144">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116</a:t>
                      </a:r>
                    </a:p>
                  </a:txBody>
                  <a:tcPr marL="72288" marR="72288" marT="36144" marB="3614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Ontario</a:t>
                      </a:r>
                    </a:p>
                  </a:txBody>
                  <a:tcPr marL="72288" marR="72288" marT="36144" marB="3614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767</a:t>
                      </a:r>
                    </a:p>
                  </a:txBody>
                  <a:tcPr marL="72288" marR="72288" marT="36144" marB="3614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7140403"/>
                  </a:ext>
                </a:extLst>
              </a:tr>
              <a:tr h="1174434">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Manitoba</a:t>
                      </a:r>
                    </a:p>
                  </a:txBody>
                  <a:tcPr marL="72288" marR="72288" marT="36144" marB="36144">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16</a:t>
                      </a:r>
                    </a:p>
                  </a:txBody>
                  <a:tcPr marL="72288" marR="72288" marT="36144" marB="36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Québec*</a:t>
                      </a:r>
                    </a:p>
                  </a:txBody>
                  <a:tcPr marL="72288" marR="72288" marT="36144" marB="36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8</a:t>
                      </a:r>
                    </a:p>
                  </a:txBody>
                  <a:tcPr marL="72288" marR="72288" marT="36144" marB="3614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73190218"/>
                  </a:ext>
                </a:extLst>
              </a:tr>
              <a:tr h="1174434">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Newfoundland &amp; Labrador</a:t>
                      </a:r>
                    </a:p>
                  </a:txBody>
                  <a:tcPr marL="72288" marR="72288" marT="36144" marB="36144">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14</a:t>
                      </a:r>
                    </a:p>
                  </a:txBody>
                  <a:tcPr marL="72288" marR="72288" marT="36144" marB="3614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Saskatchewan</a:t>
                      </a:r>
                    </a:p>
                  </a:txBody>
                  <a:tcPr marL="72288" marR="72288" marT="36144" marB="3614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10</a:t>
                      </a:r>
                    </a:p>
                  </a:txBody>
                  <a:tcPr marL="72288" marR="72288" marT="36144" marB="3614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19895"/>
                  </a:ext>
                </a:extLst>
              </a:tr>
              <a:tr h="1174434">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New Brunswick</a:t>
                      </a:r>
                    </a:p>
                  </a:txBody>
                  <a:tcPr marL="72288" marR="72288" marT="36144" marB="36144">
                    <a:lnL w="12700" cap="flat" cmpd="sng" algn="ctr">
                      <a:noFill/>
                      <a:prstDash val="solid"/>
                      <a:round/>
                      <a:headEnd type="none" w="med" len="med"/>
                      <a:tailEnd type="none" w="med" len="med"/>
                    </a:lnL>
                    <a:lnR w="12700" cmpd="sng">
                      <a:noFill/>
                    </a:lnR>
                    <a:lnT w="12700" cmpd="sng">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19</a:t>
                      </a:r>
                    </a:p>
                  </a:txBody>
                  <a:tcPr marL="72288" marR="72288" marT="36144" marB="36144">
                    <a:lnL w="12700" cmpd="sng">
                      <a:noFill/>
                    </a:lnL>
                    <a:lnR w="12700" cmpd="sng">
                      <a:noFill/>
                    </a:lnR>
                    <a:lnT w="12700" cmpd="sng">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The North and PEI*</a:t>
                      </a:r>
                    </a:p>
                  </a:txBody>
                  <a:tcPr marL="72288" marR="72288" marT="36144" marB="36144">
                    <a:lnL w="12700" cmpd="sng">
                      <a:noFill/>
                    </a:lnL>
                    <a:lnR w="12700" cmpd="sng">
                      <a:noFill/>
                    </a:lnR>
                    <a:lnT w="12700" cmpd="sng">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spcAft>
                          <a:spcPts val="0"/>
                        </a:spcAft>
                      </a:pPr>
                      <a:r>
                        <a:rPr lang="en-CA" sz="2400" b="1" kern="1200" dirty="0">
                          <a:solidFill>
                            <a:srgbClr val="7030A0"/>
                          </a:solidFill>
                          <a:latin typeface="Arial" panose="020B0604020202020204" pitchFamily="34" charset="0"/>
                          <a:ea typeface="+mn-ea"/>
                          <a:cs typeface="Arial" panose="020B0604020202020204" pitchFamily="34" charset="0"/>
                        </a:rPr>
                        <a:t>2</a:t>
                      </a:r>
                    </a:p>
                  </a:txBody>
                  <a:tcPr marL="72288" marR="72288" marT="36144" marB="36144">
                    <a:lnL w="12700" cmpd="sng">
                      <a:noFill/>
                    </a:lnL>
                    <a:lnR w="12700" cap="flat" cmpd="sng" algn="ctr">
                      <a:noFill/>
                      <a:prstDash val="solid"/>
                      <a:round/>
                      <a:headEnd type="none" w="med" len="med"/>
                      <a:tailEnd type="none" w="med" len="med"/>
                    </a:lnR>
                    <a:lnT w="12700" cmpd="sng">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6993991"/>
                  </a:ext>
                </a:extLst>
              </a:tr>
            </a:tbl>
          </a:graphicData>
        </a:graphic>
      </p:graphicFrame>
    </p:spTree>
    <p:extLst>
      <p:ext uri="{BB962C8B-B14F-4D97-AF65-F5344CB8AC3E}">
        <p14:creationId xmlns:p14="http://schemas.microsoft.com/office/powerpoint/2010/main" val="6254602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3729" y="1996480"/>
            <a:ext cx="7200800" cy="3000995"/>
          </a:xfrm>
        </p:spPr>
        <p:txBody>
          <a:bodyPr/>
          <a:lstStyle/>
          <a:p>
            <a:pPr algn="l">
              <a:spcAft>
                <a:spcPts val="2000"/>
              </a:spcAft>
              <a:buFont typeface="Arial" panose="020B0604020202020204" pitchFamily="34" charset="0"/>
              <a:buChar char="•"/>
            </a:pPr>
            <a:r>
              <a:rPr lang="en-CA" sz="4400" b="1"/>
              <a:t>National Organizations</a:t>
            </a:r>
          </a:p>
          <a:p>
            <a:pPr algn="l">
              <a:spcBef>
                <a:spcPts val="1000"/>
              </a:spcBef>
              <a:spcAft>
                <a:spcPts val="2000"/>
              </a:spcAft>
              <a:buFont typeface="Arial" panose="020B0604020202020204" pitchFamily="34" charset="0"/>
              <a:buChar char="•"/>
            </a:pPr>
            <a:r>
              <a:rPr lang="en-CA" sz="4400" b="1"/>
              <a:t>Provincial Regulatory Authorities</a:t>
            </a:r>
          </a:p>
          <a:p>
            <a:pPr algn="l">
              <a:spcBef>
                <a:spcPts val="1000"/>
              </a:spcBef>
              <a:spcAft>
                <a:spcPts val="2000"/>
              </a:spcAft>
              <a:buFont typeface="Arial" panose="020B0604020202020204" pitchFamily="34" charset="0"/>
              <a:buChar char="•"/>
            </a:pPr>
            <a:r>
              <a:rPr lang="en-CA" sz="4400" b="1"/>
              <a:t>Professional Associations</a:t>
            </a:r>
          </a:p>
          <a:p>
            <a:pPr algn="l">
              <a:spcBef>
                <a:spcPts val="1000"/>
              </a:spcBef>
              <a:spcAft>
                <a:spcPts val="2000"/>
              </a:spcAft>
              <a:buFont typeface="Arial" panose="020B0604020202020204" pitchFamily="34" charset="0"/>
              <a:buChar char="•"/>
            </a:pPr>
            <a:r>
              <a:rPr lang="en-CA" sz="4400" b="1"/>
              <a:t>Provincial Associations</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Dental Hygiene Organizations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89"/>
          <a:stretch/>
        </p:blipFill>
        <p:spPr>
          <a:xfrm>
            <a:off x="7710707" y="2644552"/>
            <a:ext cx="4768357" cy="39807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9790759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317824" y="1564432"/>
            <a:ext cx="10585176" cy="5832649"/>
          </a:xfrm>
        </p:spPr>
        <p:txBody>
          <a:bodyPr/>
          <a:lstStyle/>
          <a:p>
            <a:pPr marL="0" indent="0">
              <a:spcAft>
                <a:spcPts val="1000"/>
              </a:spcAft>
            </a:pPr>
            <a:r>
              <a:rPr lang="en-CA" sz="5400" b="1" dirty="0">
                <a:solidFill>
                  <a:schemeClr val="bg2">
                    <a:lumMod val="75000"/>
                  </a:schemeClr>
                </a:solidFill>
              </a:rPr>
              <a:t>Make sure your Student membership is current!</a:t>
            </a:r>
            <a:endParaRPr lang="en-CA" sz="4400" b="1"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Membership</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cxnSp>
        <p:nvCxnSpPr>
          <p:cNvPr id="10" name="Curved Connector 9"/>
          <p:cNvCxnSpPr/>
          <p:nvPr/>
        </p:nvCxnSpPr>
        <p:spPr bwMode="auto">
          <a:xfrm rot="10800000" flipV="1">
            <a:off x="4163755" y="4120715"/>
            <a:ext cx="2016448" cy="1512169"/>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Content Placeholder 5"/>
          <p:cNvSpPr>
            <a:spLocks noGrp="1"/>
          </p:cNvSpPr>
          <p:nvPr>
            <p:ph sz="quarter" idx="4"/>
          </p:nvPr>
        </p:nvSpPr>
        <p:spPr>
          <a:xfrm>
            <a:off x="4342160" y="3756629"/>
            <a:ext cx="8208912" cy="5544616"/>
          </a:xfrm>
        </p:spPr>
        <p:txBody>
          <a:bodyPr/>
          <a:lstStyle/>
          <a:p>
            <a:pPr marL="0" indent="0">
              <a:spcAft>
                <a:spcPts val="0"/>
              </a:spcAft>
            </a:pPr>
            <a:r>
              <a:rPr lang="en-CA" sz="4000" b="1" dirty="0"/>
              <a:t>Join:</a:t>
            </a:r>
          </a:p>
          <a:p>
            <a:pPr marL="0" indent="0">
              <a:spcAft>
                <a:spcPts val="2000"/>
              </a:spcAft>
            </a:pPr>
            <a:r>
              <a:rPr lang="en-CA" sz="4000" b="1" dirty="0">
                <a:solidFill>
                  <a:srgbClr val="ED8A05"/>
                </a:solidFill>
              </a:rPr>
              <a:t>cdha.ca/Join</a:t>
            </a:r>
          </a:p>
          <a:p>
            <a:pPr marL="0" indent="0">
              <a:spcBef>
                <a:spcPts val="2000"/>
              </a:spcBef>
              <a:spcAft>
                <a:spcPts val="0"/>
              </a:spcAft>
            </a:pPr>
            <a:r>
              <a:rPr lang="en-CA" sz="4000" b="1" dirty="0"/>
              <a:t>Renew:</a:t>
            </a:r>
          </a:p>
          <a:p>
            <a:pPr marL="0" indent="0">
              <a:spcBef>
                <a:spcPts val="0"/>
              </a:spcBef>
              <a:spcAft>
                <a:spcPts val="2000"/>
              </a:spcAft>
            </a:pPr>
            <a:r>
              <a:rPr lang="en-CA" sz="4000" b="1" dirty="0">
                <a:solidFill>
                  <a:srgbClr val="ED8A05"/>
                </a:solidFill>
              </a:rPr>
              <a:t>cdha.ca/Renew</a:t>
            </a:r>
            <a:r>
              <a:rPr lang="en-CA" sz="4000" b="1" dirty="0"/>
              <a:t> </a:t>
            </a:r>
          </a:p>
          <a:p>
            <a:pPr marL="0" indent="0">
              <a:spcBef>
                <a:spcPts val="2000"/>
              </a:spcBef>
              <a:spcAft>
                <a:spcPts val="0"/>
              </a:spcAft>
            </a:pPr>
            <a:r>
              <a:rPr lang="en-CA" sz="4000" b="1" dirty="0"/>
              <a:t>Call:</a:t>
            </a:r>
          </a:p>
          <a:p>
            <a:pPr marL="0" indent="0">
              <a:spcBef>
                <a:spcPts val="0"/>
              </a:spcBef>
              <a:spcAft>
                <a:spcPts val="2000"/>
              </a:spcAft>
            </a:pPr>
            <a:r>
              <a:rPr lang="en-CA" sz="4000" b="1" dirty="0">
                <a:solidFill>
                  <a:srgbClr val="ED8A05"/>
                </a:solidFill>
              </a:rPr>
              <a:t>1-800-267-5235</a:t>
            </a:r>
          </a:p>
        </p:txBody>
      </p:sp>
      <p:pic>
        <p:nvPicPr>
          <p:cNvPr id="9" name="Picture 8">
            <a:hlinkClick r:id="rId3"/>
            <a:extLst>
              <a:ext uri="{FF2B5EF4-FFF2-40B4-BE49-F238E27FC236}">
                <a16:creationId xmlns:a16="http://schemas.microsoft.com/office/drawing/2014/main" id="{F71F7EF8-889C-49AB-8A5F-E1950158E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872" y="3692715"/>
            <a:ext cx="2260800" cy="4679612"/>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18299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6" y="8183224"/>
            <a:ext cx="1603076" cy="120230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00" y="7174910"/>
            <a:ext cx="1111348" cy="823151"/>
          </a:xfrm>
          <a:prstGeom prst="rect">
            <a:avLst/>
          </a:prstGeom>
        </p:spPr>
      </p:pic>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Contact Us</a:t>
            </a:r>
          </a:p>
        </p:txBody>
      </p:sp>
      <p:sp>
        <p:nvSpPr>
          <p:cNvPr id="11" name="Content Placeholder 5"/>
          <p:cNvSpPr>
            <a:spLocks noGrp="1"/>
          </p:cNvSpPr>
          <p:nvPr>
            <p:ph sz="quarter" idx="4"/>
          </p:nvPr>
        </p:nvSpPr>
        <p:spPr>
          <a:xfrm>
            <a:off x="2441235" y="7254196"/>
            <a:ext cx="9912690" cy="718948"/>
          </a:xfrm>
        </p:spPr>
        <p:txBody>
          <a:bodyPr/>
          <a:lstStyle/>
          <a:p>
            <a:pPr marL="0" indent="0" algn="l">
              <a:spcAft>
                <a:spcPts val="1000"/>
              </a:spcAft>
            </a:pPr>
            <a:r>
              <a:rPr lang="en-CA" sz="4000" b="1" dirty="0"/>
              <a:t>info@cdha.ca | membership@cdha.ca </a:t>
            </a:r>
          </a:p>
        </p:txBody>
      </p:sp>
      <p:sp>
        <p:nvSpPr>
          <p:cNvPr id="12" name="Content Placeholder 5"/>
          <p:cNvSpPr>
            <a:spLocks noGrp="1"/>
          </p:cNvSpPr>
          <p:nvPr>
            <p:ph sz="quarter" idx="4"/>
          </p:nvPr>
        </p:nvSpPr>
        <p:spPr>
          <a:xfrm>
            <a:off x="2441235" y="6154435"/>
            <a:ext cx="9912690" cy="594573"/>
          </a:xfrm>
        </p:spPr>
        <p:txBody>
          <a:bodyPr/>
          <a:lstStyle/>
          <a:p>
            <a:pPr marL="0" indent="0" algn="l">
              <a:spcAft>
                <a:spcPts val="2000"/>
              </a:spcAft>
            </a:pPr>
            <a:r>
              <a:rPr lang="en-CA" sz="4000" b="1" dirty="0"/>
              <a:t>cdha.ca</a:t>
            </a:r>
          </a:p>
        </p:txBody>
      </p:sp>
      <p:sp>
        <p:nvSpPr>
          <p:cNvPr id="15" name="Content Placeholder 5"/>
          <p:cNvSpPr>
            <a:spLocks noGrp="1"/>
          </p:cNvSpPr>
          <p:nvPr>
            <p:ph sz="quarter" idx="4"/>
          </p:nvPr>
        </p:nvSpPr>
        <p:spPr>
          <a:xfrm>
            <a:off x="2441235" y="8378361"/>
            <a:ext cx="9912690" cy="812032"/>
          </a:xfrm>
        </p:spPr>
        <p:txBody>
          <a:bodyPr/>
          <a:lstStyle/>
          <a:p>
            <a:pPr marL="0" indent="0" algn="l">
              <a:spcAft>
                <a:spcPts val="1000"/>
              </a:spcAft>
            </a:pPr>
            <a:r>
              <a:rPr lang="en-CA" sz="4000" b="1" dirty="0"/>
              <a:t>1-800-267-5235 </a:t>
            </a:r>
            <a:r>
              <a:rPr lang="en-CA" sz="2800" dirty="0"/>
              <a:t>(8:30 am – 4:30 pm ET)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168" y="5971838"/>
            <a:ext cx="1357212" cy="1017909"/>
          </a:xfrm>
          <a:prstGeom prst="rect">
            <a:avLst/>
          </a:prstGeom>
        </p:spPr>
      </p:pic>
      <p:pic>
        <p:nvPicPr>
          <p:cNvPr id="6" name="Picture 5" descr="A group of people posing for a photo&#10;&#10;Description generated with very high confidence">
            <a:extLst>
              <a:ext uri="{FF2B5EF4-FFF2-40B4-BE49-F238E27FC236}">
                <a16:creationId xmlns:a16="http://schemas.microsoft.com/office/drawing/2014/main" id="{71E6715F-C295-4DE8-8665-A3E3942A4ABE}"/>
              </a:ext>
            </a:extLst>
          </p:cNvPr>
          <p:cNvPicPr>
            <a:picLocks noChangeAspect="1"/>
          </p:cNvPicPr>
          <p:nvPr/>
        </p:nvPicPr>
        <p:blipFill>
          <a:blip r:embed="rId6"/>
          <a:stretch>
            <a:fillRect/>
          </a:stretch>
        </p:blipFill>
        <p:spPr>
          <a:xfrm>
            <a:off x="3255341" y="1687879"/>
            <a:ext cx="6494118" cy="414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99484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422280" y="3364632"/>
            <a:ext cx="7438504" cy="648071"/>
          </a:xfrm>
        </p:spPr>
        <p:txBody>
          <a:bodyPr/>
          <a:lstStyle/>
          <a:p>
            <a:pPr marL="0" indent="0">
              <a:spcAft>
                <a:spcPts val="2000"/>
              </a:spcAft>
            </a:pPr>
            <a:r>
              <a:rPr lang="en-CA" sz="2800" dirty="0"/>
              <a:t>facebook.com/theCDHA</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Connect With Us</a:t>
            </a:r>
          </a:p>
        </p:txBody>
      </p:sp>
      <p:sp>
        <p:nvSpPr>
          <p:cNvPr id="10" name="Content Placeholder 5"/>
          <p:cNvSpPr>
            <a:spLocks noGrp="1"/>
          </p:cNvSpPr>
          <p:nvPr>
            <p:ph sz="quarter" idx="4"/>
          </p:nvPr>
        </p:nvSpPr>
        <p:spPr>
          <a:xfrm>
            <a:off x="413538" y="3364632"/>
            <a:ext cx="5472607" cy="648071"/>
          </a:xfrm>
        </p:spPr>
        <p:txBody>
          <a:bodyPr/>
          <a:lstStyle/>
          <a:p>
            <a:pPr marL="0" indent="0">
              <a:spcAft>
                <a:spcPts val="2000"/>
              </a:spcAft>
            </a:pPr>
            <a:r>
              <a:rPr lang="en-CA" sz="2800" dirty="0"/>
              <a:t>twitter.com/theCDHA</a:t>
            </a:r>
          </a:p>
        </p:txBody>
      </p:sp>
      <p:sp>
        <p:nvSpPr>
          <p:cNvPr id="13" name="Content Placeholder 5"/>
          <p:cNvSpPr>
            <a:spLocks noGrp="1"/>
          </p:cNvSpPr>
          <p:nvPr>
            <p:ph sz="quarter" idx="4"/>
          </p:nvPr>
        </p:nvSpPr>
        <p:spPr>
          <a:xfrm>
            <a:off x="648072" y="8261176"/>
            <a:ext cx="5566296" cy="6480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0" indent="0">
              <a:spcAft>
                <a:spcPts val="1000"/>
              </a:spcAft>
            </a:pPr>
            <a:r>
              <a:rPr lang="en-CA" sz="2800" dirty="0"/>
              <a:t>CDHA Online Communities</a:t>
            </a:r>
          </a:p>
          <a:p>
            <a:pPr marL="0" indent="0">
              <a:spcAft>
                <a:spcPts val="1000"/>
              </a:spcAft>
            </a:pPr>
            <a:r>
              <a:rPr lang="en-CA" sz="2800" dirty="0"/>
              <a:t>community.cdha.ca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560" y="1685539"/>
            <a:ext cx="2232248" cy="167418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2049" y="6626295"/>
            <a:ext cx="2035586" cy="152668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7421" y="1780456"/>
            <a:ext cx="1920214" cy="144016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5362" y="6100936"/>
            <a:ext cx="3072340" cy="2304255"/>
          </a:xfrm>
          <a:prstGeom prst="rect">
            <a:avLst/>
          </a:prstGeom>
        </p:spPr>
      </p:pic>
      <p:sp>
        <p:nvSpPr>
          <p:cNvPr id="14" name="Content Placeholder 5"/>
          <p:cNvSpPr>
            <a:spLocks noGrp="1"/>
          </p:cNvSpPr>
          <p:nvPr>
            <p:ph sz="quarter" idx="4"/>
          </p:nvPr>
        </p:nvSpPr>
        <p:spPr>
          <a:xfrm>
            <a:off x="5710312" y="8261177"/>
            <a:ext cx="6862440" cy="6480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0" indent="0">
              <a:spcAft>
                <a:spcPts val="2000"/>
              </a:spcAft>
            </a:pPr>
            <a:r>
              <a:rPr lang="en-CA" sz="2800" dirty="0"/>
              <a:t>youtube.com/theCDHA</a:t>
            </a:r>
          </a:p>
        </p:txBody>
      </p:sp>
      <p:sp>
        <p:nvSpPr>
          <p:cNvPr id="12" name="Content Placeholder 5"/>
          <p:cNvSpPr>
            <a:spLocks noGrp="1"/>
          </p:cNvSpPr>
          <p:nvPr>
            <p:ph sz="quarter" idx="4"/>
          </p:nvPr>
        </p:nvSpPr>
        <p:spPr>
          <a:xfrm>
            <a:off x="3267988" y="5884092"/>
            <a:ext cx="5754692" cy="648892"/>
          </a:xfrm>
        </p:spPr>
        <p:txBody>
          <a:bodyPr/>
          <a:lstStyle/>
          <a:p>
            <a:pPr marL="0" indent="0">
              <a:spcAft>
                <a:spcPts val="2000"/>
              </a:spcAft>
            </a:pPr>
            <a:r>
              <a:rPr lang="en-CA" sz="2800" dirty="0"/>
              <a:t>instagram.com/thecdha</a:t>
            </a:r>
          </a:p>
        </p:txBody>
      </p:sp>
      <p:pic>
        <p:nvPicPr>
          <p:cNvPr id="18" name="Picture 17"/>
          <p:cNvPicPr>
            <a:picLocks noChangeAspect="1"/>
          </p:cNvPicPr>
          <p:nvPr/>
        </p:nvPicPr>
        <p:blipFill>
          <a:blip r:embed="rId7"/>
          <a:stretch>
            <a:fillRect/>
          </a:stretch>
        </p:blipFill>
        <p:spPr>
          <a:xfrm>
            <a:off x="5196052" y="4239500"/>
            <a:ext cx="1898563" cy="1590495"/>
          </a:xfrm>
          <a:prstGeom prst="rect">
            <a:avLst/>
          </a:prstGeom>
        </p:spPr>
      </p:pic>
    </p:spTree>
    <p:extLst>
      <p:ext uri="{BB962C8B-B14F-4D97-AF65-F5344CB8AC3E}">
        <p14:creationId xmlns:p14="http://schemas.microsoft.com/office/powerpoint/2010/main" val="30715410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5737" y="1852465"/>
            <a:ext cx="11828188" cy="5544616"/>
          </a:xfrm>
        </p:spPr>
        <p:txBody>
          <a:bodyPr/>
          <a:lstStyle/>
          <a:p>
            <a:pPr marL="0" indent="0">
              <a:spcAft>
                <a:spcPts val="1000"/>
              </a:spcAft>
            </a:pPr>
            <a:r>
              <a:rPr lang="en-CA" sz="4000" b="1" dirty="0"/>
              <a:t>The Canadian Dental Hygienists Association</a:t>
            </a:r>
          </a:p>
          <a:p>
            <a:pPr marL="0" indent="0">
              <a:spcAft>
                <a:spcPts val="1000"/>
              </a:spcAft>
            </a:pPr>
            <a:r>
              <a:rPr lang="en-CA" sz="3600" dirty="0"/>
              <a:t>1122 Wellington Street West, Ottawa, Ontario  K1Y 2Y7</a:t>
            </a:r>
          </a:p>
          <a:p>
            <a:pPr marL="0" indent="0">
              <a:spcAft>
                <a:spcPts val="1000"/>
              </a:spcAft>
            </a:pPr>
            <a:endParaRPr lang="en-CA" sz="3200" b="1" dirty="0"/>
          </a:p>
          <a:p>
            <a:pPr marL="0" indent="0">
              <a:spcBef>
                <a:spcPts val="1800"/>
              </a:spcBef>
              <a:spcAft>
                <a:spcPts val="1000"/>
              </a:spcAft>
            </a:pPr>
            <a:r>
              <a:rPr lang="en-CA" sz="4000" b="1" dirty="0"/>
              <a:t>TEL. </a:t>
            </a:r>
            <a:r>
              <a:rPr lang="en-CA" sz="4000" dirty="0"/>
              <a:t>613-224-5515 | </a:t>
            </a:r>
            <a:r>
              <a:rPr lang="en-CA" sz="4000" b="1" dirty="0"/>
              <a:t>TOLL-FREE:</a:t>
            </a:r>
            <a:r>
              <a:rPr lang="en-CA" sz="4000" dirty="0"/>
              <a:t>1-800-267-5235</a:t>
            </a:r>
          </a:p>
          <a:p>
            <a:pPr marL="0" indent="0">
              <a:spcBef>
                <a:spcPts val="1800"/>
              </a:spcBef>
              <a:spcAft>
                <a:spcPts val="1000"/>
              </a:spcAft>
            </a:pPr>
            <a:r>
              <a:rPr lang="en-CA" sz="4000" dirty="0"/>
              <a:t>info@cdha.ca | membership@cdha.ca</a:t>
            </a:r>
          </a:p>
          <a:p>
            <a:pPr marL="0" indent="0">
              <a:spcBef>
                <a:spcPts val="1800"/>
              </a:spcBef>
              <a:spcAft>
                <a:spcPts val="1000"/>
              </a:spcAft>
            </a:pPr>
            <a:r>
              <a:rPr lang="en-CA" sz="4000" dirty="0"/>
              <a:t>cdha.ca</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176" y="7397081"/>
            <a:ext cx="3177250" cy="16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0340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59" y="3868687"/>
            <a:ext cx="11612165" cy="3528393"/>
          </a:xfrm>
        </p:spPr>
        <p:txBody>
          <a:bodyPr/>
          <a:lstStyle/>
          <a:p>
            <a:pPr marL="0" indent="0">
              <a:spcAft>
                <a:spcPts val="1000"/>
              </a:spcAft>
            </a:pPr>
            <a:r>
              <a:rPr lang="en-CA" sz="9600" b="1" dirty="0"/>
              <a:t>Any questions?</a:t>
            </a:r>
            <a:endParaRPr lang="en-CA" sz="9600" dirty="0"/>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Tree>
    <p:extLst>
      <p:ext uri="{BB962C8B-B14F-4D97-AF65-F5344CB8AC3E}">
        <p14:creationId xmlns:p14="http://schemas.microsoft.com/office/powerpoint/2010/main" val="29889282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0" y="5143253"/>
            <a:ext cx="10729192" cy="3000995"/>
          </a:xfrm>
        </p:spPr>
        <p:txBody>
          <a:bodyPr/>
          <a:lstStyle/>
          <a:p>
            <a:pPr algn="l">
              <a:spcAft>
                <a:spcPts val="2000"/>
              </a:spcAft>
              <a:buFont typeface="Arial" panose="020B0604020202020204" pitchFamily="34" charset="0"/>
              <a:buChar char="•"/>
            </a:pPr>
            <a:r>
              <a:rPr lang="en-CA" sz="4400" b="1"/>
              <a:t>Commission on Dental Accreditation of Canada (CDAC)</a:t>
            </a:r>
          </a:p>
          <a:p>
            <a:pPr algn="l">
              <a:spcBef>
                <a:spcPts val="2000"/>
              </a:spcBef>
              <a:buFont typeface="Arial" panose="020B0604020202020204" pitchFamily="34" charset="0"/>
              <a:buChar char="•"/>
            </a:pPr>
            <a:r>
              <a:rPr lang="en-CA" sz="4400" b="1"/>
              <a:t>National Dental Hygiene Certification Board (NDHCB)</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National Organizations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619" y="2047190"/>
            <a:ext cx="4665124"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231" y="1996480"/>
            <a:ext cx="3011649" cy="271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8588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Provincial Regulatory Authorities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9" name="Content Placeholder 2"/>
          <p:cNvSpPr>
            <a:spLocks noGrp="1"/>
          </p:cNvSpPr>
          <p:nvPr>
            <p:ph idx="1"/>
          </p:nvPr>
        </p:nvSpPr>
        <p:spPr>
          <a:xfrm>
            <a:off x="539552" y="1492424"/>
            <a:ext cx="11939512" cy="398710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342900" indent="-342900" algn="l">
              <a:buFont typeface="Arial" panose="020B0604020202020204" pitchFamily="34" charset="0"/>
              <a:buChar char="•"/>
            </a:pPr>
            <a:r>
              <a:rPr lang="en-CA" dirty="0"/>
              <a:t>College of Dental Hygienists of British Columbia (</a:t>
            </a:r>
            <a:r>
              <a:rPr lang="en-CA" dirty="0" err="1"/>
              <a:t>CDHBC</a:t>
            </a:r>
            <a:r>
              <a:rPr lang="en-CA" dirty="0"/>
              <a:t>)</a:t>
            </a:r>
          </a:p>
          <a:p>
            <a:pPr marL="342900" indent="-342900" algn="l">
              <a:buFont typeface="Arial" panose="020B0604020202020204" pitchFamily="34" charset="0"/>
              <a:buChar char="•"/>
            </a:pPr>
            <a:r>
              <a:rPr lang="en-CA" dirty="0"/>
              <a:t>College of Registered Dental Hygienists of Alberta (</a:t>
            </a:r>
            <a:r>
              <a:rPr lang="en-CA" dirty="0" err="1"/>
              <a:t>CRDHA</a:t>
            </a:r>
            <a:r>
              <a:rPr lang="en-CA" dirty="0"/>
              <a:t>)</a:t>
            </a:r>
          </a:p>
          <a:p>
            <a:pPr marL="342900" indent="-342900" algn="l">
              <a:buFont typeface="Arial" panose="020B0604020202020204" pitchFamily="34" charset="0"/>
              <a:buChar char="•"/>
            </a:pPr>
            <a:r>
              <a:rPr lang="en-CA" dirty="0"/>
              <a:t>Saskatchewan Dental Hygienists Association (SDHA)</a:t>
            </a:r>
          </a:p>
          <a:p>
            <a:pPr marL="342900" indent="-342900" algn="l">
              <a:buFont typeface="Arial" panose="020B0604020202020204" pitchFamily="34" charset="0"/>
              <a:buChar char="•"/>
            </a:pPr>
            <a:r>
              <a:rPr lang="en-CA" dirty="0"/>
              <a:t>College of Dental Hygienists of Manitoba (</a:t>
            </a:r>
            <a:r>
              <a:rPr lang="en-CA" dirty="0" err="1"/>
              <a:t>CDHM</a:t>
            </a:r>
            <a:r>
              <a:rPr lang="en-CA" dirty="0"/>
              <a:t>)</a:t>
            </a:r>
          </a:p>
          <a:p>
            <a:pPr marL="342900" indent="-342900" algn="l">
              <a:buFont typeface="Arial" panose="020B0604020202020204" pitchFamily="34" charset="0"/>
              <a:buChar char="•"/>
            </a:pPr>
            <a:r>
              <a:rPr lang="en-CA" dirty="0"/>
              <a:t>College of Dental Hygienists of Ontario (</a:t>
            </a:r>
            <a:r>
              <a:rPr lang="en-CA" dirty="0" err="1"/>
              <a:t>CDHO</a:t>
            </a:r>
            <a:r>
              <a:rPr lang="en-CA" dirty="0"/>
              <a:t>)</a:t>
            </a:r>
          </a:p>
          <a:p>
            <a:pPr marL="342900" indent="-342900" algn="l">
              <a:buFont typeface="Arial" panose="020B0604020202020204" pitchFamily="34" charset="0"/>
              <a:buChar char="•"/>
            </a:pPr>
            <a:r>
              <a:rPr lang="en-CA" dirty="0" err="1"/>
              <a:t>Ordre</a:t>
            </a:r>
            <a:r>
              <a:rPr lang="en-CA" dirty="0"/>
              <a:t> des </a:t>
            </a:r>
            <a:r>
              <a:rPr lang="en-CA" dirty="0" err="1"/>
              <a:t>hygiénistes</a:t>
            </a:r>
            <a:r>
              <a:rPr lang="en-CA" dirty="0"/>
              <a:t> </a:t>
            </a:r>
            <a:r>
              <a:rPr lang="en-CA" dirty="0" err="1"/>
              <a:t>dentaires</a:t>
            </a:r>
            <a:r>
              <a:rPr lang="en-CA" dirty="0"/>
              <a:t> du Québec (</a:t>
            </a:r>
            <a:r>
              <a:rPr lang="en-CA" dirty="0" err="1"/>
              <a:t>OHDQ</a:t>
            </a:r>
            <a:r>
              <a:rPr lang="en-CA" dirty="0"/>
              <a:t>)</a:t>
            </a:r>
          </a:p>
          <a:p>
            <a:pPr marL="342900" indent="-342900" algn="l">
              <a:buFont typeface="Arial" panose="020B0604020202020204" pitchFamily="34" charset="0"/>
              <a:buChar char="•"/>
            </a:pPr>
            <a:r>
              <a:rPr lang="en-CA" dirty="0"/>
              <a:t>New Brunswick College of Dental Hygienists (</a:t>
            </a:r>
            <a:r>
              <a:rPr lang="en-CA" dirty="0" err="1"/>
              <a:t>NBCDH</a:t>
            </a:r>
            <a:r>
              <a:rPr lang="en-CA" dirty="0"/>
              <a:t>)</a:t>
            </a:r>
          </a:p>
          <a:p>
            <a:pPr marL="342900" indent="-342900" algn="l">
              <a:buFont typeface="Arial" panose="020B0604020202020204" pitchFamily="34" charset="0"/>
              <a:buChar char="•"/>
            </a:pPr>
            <a:r>
              <a:rPr lang="en-CA" dirty="0"/>
              <a:t>College of Dental Hygienists of Nova Scotia (CDHNS)</a:t>
            </a:r>
          </a:p>
          <a:p>
            <a:pPr marL="342900" indent="-342900" algn="l">
              <a:buFont typeface="Arial" panose="020B0604020202020204" pitchFamily="34" charset="0"/>
              <a:buChar char="•"/>
            </a:pPr>
            <a:r>
              <a:rPr lang="en-CA" dirty="0"/>
              <a:t>Prince Edward Island Dental Council</a:t>
            </a:r>
          </a:p>
          <a:p>
            <a:pPr marL="342900" indent="-342900" algn="l">
              <a:buFont typeface="Arial" panose="020B0604020202020204" pitchFamily="34" charset="0"/>
              <a:buChar char="•"/>
            </a:pPr>
            <a:r>
              <a:rPr lang="en-CA" dirty="0"/>
              <a:t>Newfoundland and Labrador College of Dental Hygienists (</a:t>
            </a:r>
            <a:r>
              <a:rPr lang="en-CA" dirty="0" err="1"/>
              <a:t>NLCDH</a:t>
            </a:r>
            <a:r>
              <a:rPr lang="en-CA" dirty="0"/>
              <a:t>)</a:t>
            </a:r>
          </a:p>
          <a:p>
            <a:pPr marL="342900" indent="-342900" algn="l">
              <a:buFont typeface="Arial" panose="020B0604020202020204" pitchFamily="34" charset="0"/>
              <a:buChar char="•"/>
            </a:pPr>
            <a:r>
              <a:rPr lang="en-CA" dirty="0"/>
              <a:t>Department of Community Services, Government of Yukon</a:t>
            </a:r>
          </a:p>
          <a:p>
            <a:pPr marL="342900" indent="-342900" algn="l">
              <a:buFont typeface="Arial" panose="020B0604020202020204" pitchFamily="34" charset="0"/>
              <a:buChar char="•"/>
            </a:pPr>
            <a:r>
              <a:rPr lang="en-CA" dirty="0"/>
              <a:t>Department of Health and Social Services, Government of Northwest Territories</a:t>
            </a:r>
          </a:p>
          <a:p>
            <a:pPr marL="342900" indent="-342900" algn="l">
              <a:buFont typeface="Arial" panose="020B0604020202020204" pitchFamily="34" charset="0"/>
              <a:buChar char="•"/>
            </a:pPr>
            <a:r>
              <a:rPr lang="en-CA" dirty="0"/>
              <a:t>Department of Health and Social Services, Government of Nunavut</a:t>
            </a:r>
          </a:p>
          <a:p>
            <a:pPr marL="342900" indent="-342900" algn="l">
              <a:buFont typeface="Arial" panose="020B0604020202020204" pitchFamily="34" charset="0"/>
              <a:buChar char="•"/>
            </a:pPr>
            <a:endParaRPr lang="en-CA"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784" y="7683991"/>
            <a:ext cx="2360341" cy="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92" y="6905462"/>
            <a:ext cx="2387949" cy="63389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469" y="7748158"/>
            <a:ext cx="680247" cy="68024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9818" y="6969315"/>
            <a:ext cx="2447805" cy="57003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6125" y="7695636"/>
            <a:ext cx="2329618" cy="67281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8792" y="7709629"/>
            <a:ext cx="1114928" cy="65882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3979" y="6969316"/>
            <a:ext cx="2703914" cy="66721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7525" y="7746876"/>
            <a:ext cx="2294344" cy="681530"/>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9460" y="6893024"/>
            <a:ext cx="796163" cy="790967"/>
          </a:xfrm>
          <a:prstGeom prst="rect">
            <a:avLst/>
          </a:prstGeom>
        </p:spPr>
      </p:pic>
      <p:sp>
        <p:nvSpPr>
          <p:cNvPr id="21" name="Content Placeholder 5"/>
          <p:cNvSpPr>
            <a:spLocks noGrp="1"/>
          </p:cNvSpPr>
          <p:nvPr>
            <p:ph sz="quarter" idx="4"/>
          </p:nvPr>
        </p:nvSpPr>
        <p:spPr>
          <a:xfrm>
            <a:off x="165695" y="8596742"/>
            <a:ext cx="12601401" cy="792088"/>
          </a:xfrm>
        </p:spPr>
        <p:txBody>
          <a:bodyPr/>
          <a:lstStyle/>
          <a:p>
            <a:pPr marL="0" indent="0"/>
            <a:r>
              <a:rPr lang="en-CA" sz="4400" b="1" dirty="0">
                <a:solidFill>
                  <a:srgbClr val="ED8A05"/>
                </a:solidFill>
              </a:rPr>
              <a:t>cdha.ca/RegulatoryAuthorities</a:t>
            </a:r>
            <a:endParaRPr lang="en-CA" sz="4400" b="1" dirty="0">
              <a:solidFill>
                <a:srgbClr val="ED8A05"/>
              </a:solidFill>
              <a:hlinkClick r:id="rId12"/>
            </a:endParaRPr>
          </a:p>
        </p:txBody>
      </p:sp>
    </p:spTree>
    <p:extLst>
      <p:ext uri="{BB962C8B-B14F-4D97-AF65-F5344CB8AC3E}">
        <p14:creationId xmlns:p14="http://schemas.microsoft.com/office/powerpoint/2010/main" val="35495656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2428529"/>
            <a:ext cx="11612164" cy="6097338"/>
          </a:xfrm>
        </p:spPr>
        <p:txBody>
          <a:bodyPr/>
          <a:lstStyle/>
          <a:p>
            <a:pPr algn="l">
              <a:spcAft>
                <a:spcPts val="2000"/>
              </a:spcAft>
              <a:buFont typeface="Arial" panose="020B0604020202020204" pitchFamily="34" charset="0"/>
              <a:buChar char="•"/>
            </a:pPr>
            <a:r>
              <a:rPr lang="en-CA" sz="4600" dirty="0"/>
              <a:t>International: </a:t>
            </a:r>
            <a:r>
              <a:rPr lang="en-CA" sz="4600" b="1" dirty="0" err="1"/>
              <a:t>IFDH</a:t>
            </a:r>
            <a:endParaRPr lang="en-CA" sz="4600" b="1" dirty="0"/>
          </a:p>
          <a:p>
            <a:pPr algn="l">
              <a:spcAft>
                <a:spcPts val="2000"/>
              </a:spcAft>
              <a:buFont typeface="Arial" panose="020B0604020202020204" pitchFamily="34" charset="0"/>
              <a:buChar char="•"/>
            </a:pPr>
            <a:r>
              <a:rPr lang="en-CA" sz="4600" dirty="0"/>
              <a:t>National: </a:t>
            </a:r>
            <a:r>
              <a:rPr lang="en-CA" sz="4600" b="1" dirty="0"/>
              <a:t>CDHA</a:t>
            </a:r>
          </a:p>
          <a:p>
            <a:pPr algn="l">
              <a:spcAft>
                <a:spcPts val="2000"/>
              </a:spcAft>
              <a:buFont typeface="Arial" panose="020B0604020202020204" pitchFamily="34" charset="0"/>
              <a:buChar char="•"/>
            </a:pPr>
            <a:r>
              <a:rPr lang="en-CA" sz="4600" dirty="0"/>
              <a:t>Provincial</a:t>
            </a:r>
          </a:p>
          <a:p>
            <a:pPr algn="l">
              <a:spcAft>
                <a:spcPts val="2000"/>
              </a:spcAft>
              <a:buFont typeface="Arial" panose="020B0604020202020204" pitchFamily="34" charset="0"/>
              <a:buChar char="•"/>
            </a:pPr>
            <a:r>
              <a:rPr lang="en-CA" sz="4600" dirty="0"/>
              <a:t>Local</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Dental Hygiene </a:t>
            </a:r>
          </a:p>
          <a:p>
            <a:r>
              <a:rPr lang="en-CA"/>
              <a:t>Professional Associations</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056" y="6681519"/>
            <a:ext cx="4092112" cy="208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184" y="7037086"/>
            <a:ext cx="5527856" cy="172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7734"/>
          <a:stretch/>
        </p:blipFill>
        <p:spPr>
          <a:xfrm>
            <a:off x="6658852" y="2428528"/>
            <a:ext cx="6036235" cy="3529607"/>
          </a:xfrm>
          <a:prstGeom prst="rect">
            <a:avLst/>
          </a:prstGeom>
        </p:spPr>
      </p:pic>
    </p:spTree>
    <p:extLst>
      <p:ext uri="{BB962C8B-B14F-4D97-AF65-F5344CB8AC3E}">
        <p14:creationId xmlns:p14="http://schemas.microsoft.com/office/powerpoint/2010/main" val="5637035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a:t>Provincial Associations</a:t>
            </a:r>
          </a:p>
        </p:txBody>
      </p:sp>
      <p:graphicFrame>
        <p:nvGraphicFramePr>
          <p:cNvPr id="4" name="Diagram 3"/>
          <p:cNvGraphicFramePr/>
          <p:nvPr>
            <p:extLst>
              <p:ext uri="{D42A27DB-BD31-4B8C-83A1-F6EECF244321}">
                <p14:modId xmlns:p14="http://schemas.microsoft.com/office/powerpoint/2010/main" val="4055583892"/>
              </p:ext>
            </p:extLst>
          </p:nvPr>
        </p:nvGraphicFramePr>
        <p:xfrm>
          <a:off x="732321" y="1276400"/>
          <a:ext cx="11540157"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402955053"/>
              </p:ext>
            </p:extLst>
          </p:nvPr>
        </p:nvGraphicFramePr>
        <p:xfrm>
          <a:off x="1820244" y="4876800"/>
          <a:ext cx="9434684" cy="2520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0588" y="4016835"/>
            <a:ext cx="2410647" cy="71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J:\Admin\Logos_&amp;_Graphics\Provincial logos\BCDHA 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58307" y="3871946"/>
            <a:ext cx="1179861" cy="8697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J:\Admin\Logos_&amp;_Graphics\Provincial logos\MDHA_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42560" y="3940696"/>
            <a:ext cx="1700188" cy="7541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49871" y="7503080"/>
            <a:ext cx="2312769" cy="47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J:\Admin\Logos_&amp;_Graphics\Provincial logos\NFLD_logo_small.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38703" y="7469088"/>
            <a:ext cx="1963799" cy="7520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2159" y="7485203"/>
            <a:ext cx="1783997" cy="10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descr="J:\Admin\Logos_&amp;_Graphics\Provincial logos\PEIDHA.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28261" b="12014"/>
          <a:stretch/>
        </p:blipFill>
        <p:spPr bwMode="auto">
          <a:xfrm>
            <a:off x="6646414" y="7469088"/>
            <a:ext cx="2376265" cy="6494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67100" y="3921082"/>
            <a:ext cx="892821" cy="88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353757" y="3936034"/>
            <a:ext cx="1822210" cy="652066"/>
          </a:xfrm>
          <a:prstGeom prst="rect">
            <a:avLst/>
          </a:prstGeom>
        </p:spPr>
      </p:pic>
      <p:sp>
        <p:nvSpPr>
          <p:cNvPr id="19" name="Content Placeholder 5"/>
          <p:cNvSpPr>
            <a:spLocks noGrp="1"/>
          </p:cNvSpPr>
          <p:nvPr>
            <p:ph sz="quarter" idx="4"/>
          </p:nvPr>
        </p:nvSpPr>
        <p:spPr>
          <a:xfrm>
            <a:off x="165695" y="8596742"/>
            <a:ext cx="12601401" cy="792088"/>
          </a:xfrm>
        </p:spPr>
        <p:txBody>
          <a:bodyPr/>
          <a:lstStyle/>
          <a:p>
            <a:pPr marL="0" indent="0"/>
            <a:r>
              <a:rPr lang="en-CA" sz="4400" b="1" dirty="0">
                <a:solidFill>
                  <a:srgbClr val="ED8A05"/>
                </a:solidFill>
              </a:rPr>
              <a:t>cdha.ca/ProvincialAssociations</a:t>
            </a:r>
            <a:endParaRPr lang="en-CA" sz="4400" b="1" dirty="0">
              <a:solidFill>
                <a:srgbClr val="ED8A05"/>
              </a:solidFill>
              <a:hlinkClick r:id="rId22"/>
            </a:endParaRPr>
          </a:p>
        </p:txBody>
      </p:sp>
    </p:spTree>
    <p:extLst>
      <p:ext uri="{BB962C8B-B14F-4D97-AF65-F5344CB8AC3E}">
        <p14:creationId xmlns:p14="http://schemas.microsoft.com/office/powerpoint/2010/main" val="31924868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CDHA Membership</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1" name="Content Placeholder 5"/>
          <p:cNvSpPr>
            <a:spLocks noGrp="1"/>
          </p:cNvSpPr>
          <p:nvPr>
            <p:ph sz="quarter" idx="4"/>
          </p:nvPr>
        </p:nvSpPr>
        <p:spPr>
          <a:xfrm>
            <a:off x="741760" y="8333184"/>
            <a:ext cx="11737304" cy="792088"/>
          </a:xfrm>
        </p:spPr>
        <p:txBody>
          <a:bodyPr/>
          <a:lstStyle/>
          <a:p>
            <a:pPr marL="0" indent="0"/>
            <a:r>
              <a:rPr lang="en-CA" sz="5400" b="1" dirty="0">
                <a:solidFill>
                  <a:srgbClr val="ED8A05"/>
                </a:solidFill>
              </a:rPr>
              <a:t>cdha.ca/6Reasons</a:t>
            </a:r>
            <a:endParaRPr lang="en-CA" sz="5400" b="1" dirty="0">
              <a:solidFill>
                <a:srgbClr val="ED8A05"/>
              </a:solidFill>
              <a:hlinkClick r:id="rId3"/>
            </a:endParaRPr>
          </a:p>
        </p:txBody>
      </p:sp>
      <p:pic>
        <p:nvPicPr>
          <p:cNvPr id="16" name="Picture 15" descr="A close up of a sign&#10;&#10;Description generated with high confidence">
            <a:hlinkClick r:id="rId4"/>
            <a:extLst>
              <a:ext uri="{FF2B5EF4-FFF2-40B4-BE49-F238E27FC236}">
                <a16:creationId xmlns:a16="http://schemas.microsoft.com/office/drawing/2014/main" id="{A7C87FB1-D1DB-486B-95AA-89824B61E779}"/>
              </a:ext>
            </a:extLst>
          </p:cNvPr>
          <p:cNvPicPr>
            <a:picLocks noChangeAspect="1"/>
          </p:cNvPicPr>
          <p:nvPr/>
        </p:nvPicPr>
        <p:blipFill>
          <a:blip r:embed="rId5"/>
          <a:stretch>
            <a:fillRect/>
          </a:stretch>
        </p:blipFill>
        <p:spPr>
          <a:xfrm>
            <a:off x="957784" y="2932584"/>
            <a:ext cx="11028683" cy="40208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30828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28" y="772344"/>
            <a:ext cx="12115800" cy="1656184"/>
          </a:xfrm>
        </p:spPr>
        <p:txBody>
          <a:bodyPr/>
          <a:lstStyle/>
          <a:p>
            <a:r>
              <a:rPr lang="en-CA" sz="4800" b="1" dirty="0">
                <a:solidFill>
                  <a:srgbClr val="ED8A05"/>
                </a:solidFill>
              </a:rPr>
              <a:t>FREE</a:t>
            </a:r>
            <a:r>
              <a:rPr lang="en-CA" sz="4800" b="1" dirty="0"/>
              <a:t> Graduated Student Membership</a:t>
            </a:r>
          </a:p>
        </p:txBody>
      </p:sp>
      <p:sp>
        <p:nvSpPr>
          <p:cNvPr id="3" name="Content Placeholder 2"/>
          <p:cNvSpPr>
            <a:spLocks noGrp="1"/>
          </p:cNvSpPr>
          <p:nvPr>
            <p:ph idx="1"/>
          </p:nvPr>
        </p:nvSpPr>
        <p:spPr>
          <a:xfrm>
            <a:off x="3704744" y="2843520"/>
            <a:ext cx="8875440" cy="1819424"/>
          </a:xfrm>
        </p:spPr>
        <p:txBody>
          <a:bodyPr/>
          <a:lstStyle/>
          <a:p>
            <a:r>
              <a:rPr lang="en-CA" sz="4600" b="1" dirty="0"/>
              <a:t>Includes </a:t>
            </a:r>
            <a:r>
              <a:rPr lang="en-CA" sz="4600" b="1" dirty="0">
                <a:solidFill>
                  <a:srgbClr val="ED8A05"/>
                </a:solidFill>
              </a:rPr>
              <a:t>CDHA Protect</a:t>
            </a:r>
            <a:r>
              <a:rPr lang="en-CA" sz="4600" b="1" dirty="0"/>
              <a:t> Professional Liability Insurance</a:t>
            </a:r>
          </a:p>
        </p:txBody>
      </p:sp>
      <p:sp>
        <p:nvSpPr>
          <p:cNvPr id="6"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CDHA Membership</a:t>
            </a:r>
          </a:p>
        </p:txBody>
      </p:sp>
      <p:cxnSp>
        <p:nvCxnSpPr>
          <p:cNvPr id="9" name="Curved Connector 8"/>
          <p:cNvCxnSpPr/>
          <p:nvPr/>
        </p:nvCxnSpPr>
        <p:spPr bwMode="auto">
          <a:xfrm rot="10800000" flipV="1">
            <a:off x="4107761" y="4662944"/>
            <a:ext cx="2232248" cy="1008113"/>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Content Placeholder 5"/>
          <p:cNvSpPr txBox="1">
            <a:spLocks/>
          </p:cNvSpPr>
          <p:nvPr/>
        </p:nvSpPr>
        <p:spPr>
          <a:xfrm>
            <a:off x="455504" y="7217098"/>
            <a:ext cx="12259817" cy="720080"/>
          </a:xfrm>
          <a:prstGeom prst="rect">
            <a:avLst/>
          </a:prstGeom>
        </p:spPr>
        <p:txBody>
          <a:bodyPr/>
          <a:lstStyle>
            <a:lvl1pPr marL="342900" indent="-342900" algn="ctr" rtl="0" eaLnBrk="0" fontAlgn="base" hangingPunct="0">
              <a:spcBef>
                <a:spcPct val="0"/>
              </a:spcBef>
              <a:spcAft>
                <a:spcPct val="0"/>
              </a:spcAft>
              <a:defRPr sz="3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34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5pPr>
            <a:lvl6pPr marL="457200" algn="ctr" rtl="0" fontAlgn="base">
              <a:spcBef>
                <a:spcPct val="0"/>
              </a:spcBef>
              <a:spcAft>
                <a:spcPct val="0"/>
              </a:spcAft>
              <a:defRPr sz="3400">
                <a:solidFill>
                  <a:schemeClr val="tx1"/>
                </a:solidFill>
                <a:latin typeface="+mn-lt"/>
                <a:ea typeface="+mn-ea"/>
                <a:cs typeface="+mn-cs"/>
                <a:sym typeface="Palatino" charset="0"/>
              </a:defRPr>
            </a:lvl6pPr>
            <a:lvl7pPr marL="914400" algn="ctr" rtl="0" fontAlgn="base">
              <a:spcBef>
                <a:spcPct val="0"/>
              </a:spcBef>
              <a:spcAft>
                <a:spcPct val="0"/>
              </a:spcAft>
              <a:defRPr sz="3400">
                <a:solidFill>
                  <a:schemeClr val="tx1"/>
                </a:solidFill>
                <a:latin typeface="+mn-lt"/>
                <a:ea typeface="+mn-ea"/>
                <a:cs typeface="+mn-cs"/>
                <a:sym typeface="Palatino" charset="0"/>
              </a:defRPr>
            </a:lvl7pPr>
            <a:lvl8pPr marL="1371600" algn="ctr" rtl="0" fontAlgn="base">
              <a:spcBef>
                <a:spcPct val="0"/>
              </a:spcBef>
              <a:spcAft>
                <a:spcPct val="0"/>
              </a:spcAft>
              <a:defRPr sz="3400">
                <a:solidFill>
                  <a:schemeClr val="tx1"/>
                </a:solidFill>
                <a:latin typeface="+mn-lt"/>
                <a:ea typeface="+mn-ea"/>
                <a:cs typeface="+mn-cs"/>
                <a:sym typeface="Palatino" charset="0"/>
              </a:defRPr>
            </a:lvl8pPr>
            <a:lvl9pPr marL="1828800" algn="ctr" rtl="0" fontAlgn="base">
              <a:spcBef>
                <a:spcPct val="0"/>
              </a:spcBef>
              <a:spcAft>
                <a:spcPct val="0"/>
              </a:spcAft>
              <a:defRPr sz="3400">
                <a:solidFill>
                  <a:schemeClr val="tx1"/>
                </a:solidFill>
                <a:latin typeface="+mn-lt"/>
                <a:ea typeface="+mn-ea"/>
                <a:cs typeface="+mn-cs"/>
                <a:sym typeface="Palatino" charset="0"/>
              </a:defRPr>
            </a:lvl9pPr>
          </a:lstStyle>
          <a:p>
            <a:pPr marL="0" indent="0"/>
            <a:r>
              <a:rPr lang="en-CA" sz="4400" b="1" kern="0" dirty="0"/>
              <a:t>Upgrade at </a:t>
            </a:r>
            <a:r>
              <a:rPr lang="en-CA" sz="4400" b="1" kern="0" dirty="0">
                <a:solidFill>
                  <a:srgbClr val="ED8A05"/>
                </a:solidFill>
              </a:rPr>
              <a:t>cdha.ca/StudentUpgrade</a:t>
            </a:r>
            <a:endParaRPr lang="en-CA" sz="4400" b="1" kern="0" dirty="0">
              <a:solidFill>
                <a:srgbClr val="ED8A05"/>
              </a:solidFill>
              <a:hlinkClick r:id="rId3"/>
            </a:endParaRPr>
          </a:p>
        </p:txBody>
      </p:sp>
      <p:pic>
        <p:nvPicPr>
          <p:cNvPr id="4" name="Picture 3"/>
          <p:cNvPicPr>
            <a:picLocks noChangeAspect="1"/>
          </p:cNvPicPr>
          <p:nvPr/>
        </p:nvPicPr>
        <p:blipFill>
          <a:blip r:embed="rId4"/>
          <a:stretch>
            <a:fillRect/>
          </a:stretch>
        </p:blipFill>
        <p:spPr>
          <a:xfrm>
            <a:off x="1718472" y="2843520"/>
            <a:ext cx="1759592" cy="3977496"/>
          </a:xfrm>
          <a:prstGeom prst="rect">
            <a:avLst/>
          </a:prstGeom>
          <a:ln>
            <a:solidFill>
              <a:schemeClr val="tx2"/>
            </a:solidFill>
          </a:ln>
          <a:effectLst>
            <a:outerShdw blurRad="50800" dist="38100" dir="2700000" algn="tl" rotWithShape="0">
              <a:prstClr val="black">
                <a:alpha val="40000"/>
              </a:prstClr>
            </a:outerShdw>
          </a:effectLst>
        </p:spPr>
      </p:pic>
      <p:sp>
        <p:nvSpPr>
          <p:cNvPr id="8" name="Content Placeholder 2"/>
          <p:cNvSpPr txBox="1">
            <a:spLocks/>
          </p:cNvSpPr>
          <p:nvPr/>
        </p:nvSpPr>
        <p:spPr bwMode="auto">
          <a:xfrm>
            <a:off x="309713" y="8222728"/>
            <a:ext cx="12044212" cy="117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ctr" rtl="0" eaLnBrk="0" fontAlgn="base" hangingPunct="0">
              <a:spcBef>
                <a:spcPct val="0"/>
              </a:spcBef>
              <a:spcAft>
                <a:spcPct val="0"/>
              </a:spcAft>
              <a:defRPr sz="3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34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5pPr>
            <a:lvl6pPr marL="457200" algn="ctr" rtl="0" fontAlgn="base">
              <a:spcBef>
                <a:spcPct val="0"/>
              </a:spcBef>
              <a:spcAft>
                <a:spcPct val="0"/>
              </a:spcAft>
              <a:defRPr sz="3400">
                <a:solidFill>
                  <a:schemeClr val="tx1"/>
                </a:solidFill>
                <a:latin typeface="+mn-lt"/>
                <a:ea typeface="+mn-ea"/>
                <a:cs typeface="+mn-cs"/>
                <a:sym typeface="Palatino" charset="0"/>
              </a:defRPr>
            </a:lvl6pPr>
            <a:lvl7pPr marL="914400" algn="ctr" rtl="0" fontAlgn="base">
              <a:spcBef>
                <a:spcPct val="0"/>
              </a:spcBef>
              <a:spcAft>
                <a:spcPct val="0"/>
              </a:spcAft>
              <a:defRPr sz="3400">
                <a:solidFill>
                  <a:schemeClr val="tx1"/>
                </a:solidFill>
                <a:latin typeface="+mn-lt"/>
                <a:ea typeface="+mn-ea"/>
                <a:cs typeface="+mn-cs"/>
                <a:sym typeface="Palatino" charset="0"/>
              </a:defRPr>
            </a:lvl7pPr>
            <a:lvl8pPr marL="1371600" algn="ctr" rtl="0" fontAlgn="base">
              <a:spcBef>
                <a:spcPct val="0"/>
              </a:spcBef>
              <a:spcAft>
                <a:spcPct val="0"/>
              </a:spcAft>
              <a:defRPr sz="3400">
                <a:solidFill>
                  <a:schemeClr val="tx1"/>
                </a:solidFill>
                <a:latin typeface="+mn-lt"/>
                <a:ea typeface="+mn-ea"/>
                <a:cs typeface="+mn-cs"/>
                <a:sym typeface="Palatino" charset="0"/>
              </a:defRPr>
            </a:lvl8pPr>
            <a:lvl9pPr marL="1828800" algn="ctr" rtl="0" fontAlgn="base">
              <a:spcBef>
                <a:spcPct val="0"/>
              </a:spcBef>
              <a:spcAft>
                <a:spcPct val="0"/>
              </a:spcAft>
              <a:defRPr sz="3400">
                <a:solidFill>
                  <a:schemeClr val="tx1"/>
                </a:solidFill>
                <a:latin typeface="+mn-lt"/>
                <a:ea typeface="+mn-ea"/>
                <a:cs typeface="+mn-cs"/>
                <a:sym typeface="Palatino" charset="0"/>
              </a:defRPr>
            </a:lvl9pPr>
          </a:lstStyle>
          <a:p>
            <a:r>
              <a:rPr lang="en-CA" sz="3200" b="1" i="1" kern="0" dirty="0"/>
              <a:t>Registering in BC? </a:t>
            </a:r>
            <a:r>
              <a:rPr lang="en-CA" sz="3200" b="1" kern="0" dirty="0"/>
              <a:t>Upgrade via the</a:t>
            </a:r>
          </a:p>
          <a:p>
            <a:r>
              <a:rPr lang="en-CA" sz="3200" b="1" kern="0" dirty="0"/>
              <a:t>regulatory body: </a:t>
            </a:r>
            <a:r>
              <a:rPr lang="en-CA" sz="3200" b="1" kern="0" dirty="0">
                <a:solidFill>
                  <a:srgbClr val="ED8A05"/>
                </a:solidFill>
              </a:rPr>
              <a:t>cdhbc.com</a:t>
            </a:r>
            <a:endParaRPr lang="en-CA" sz="3200" b="1" kern="0" dirty="0"/>
          </a:p>
        </p:txBody>
      </p:sp>
    </p:spTree>
    <p:extLst>
      <p:ext uri="{BB962C8B-B14F-4D97-AF65-F5344CB8AC3E}">
        <p14:creationId xmlns:p14="http://schemas.microsoft.com/office/powerpoint/2010/main" val="1085180469"/>
      </p:ext>
    </p:extLst>
  </p:cSld>
  <p:clrMapOvr>
    <a:masterClrMapping/>
  </p:clrMapOvr>
  <p:transition/>
</p:sld>
</file>

<file path=ppt/theme/theme1.xml><?xml version="1.0" encoding="utf-8"?>
<a:theme xmlns:a="http://schemas.openxmlformats.org/drawingml/2006/main" name="Title &amp; Subtitle">
  <a:themeElements>
    <a:clrScheme name="Custom 1">
      <a:dk1>
        <a:srgbClr val="808080"/>
      </a:dk1>
      <a:lt1>
        <a:srgbClr val="5F7BAE"/>
      </a:lt1>
      <a:dk2>
        <a:srgbClr val="A08451"/>
      </a:dk2>
      <a:lt2>
        <a:srgbClr val="000000"/>
      </a:lt2>
      <a:accent1>
        <a:srgbClr val="6796EB"/>
      </a:accent1>
      <a:accent2>
        <a:srgbClr val="333399"/>
      </a:accent2>
      <a:accent3>
        <a:srgbClr val="CDC2B3"/>
      </a:accent3>
      <a:accent4>
        <a:srgbClr val="506894"/>
      </a:accent4>
      <a:accent5>
        <a:srgbClr val="B8C9F3"/>
      </a:accent5>
      <a:accent6>
        <a:srgbClr val="2D2D8A"/>
      </a:accent6>
      <a:hlink>
        <a:srgbClr val="7030A0"/>
      </a:hlink>
      <a:folHlink>
        <a:srgbClr val="7030A0"/>
      </a:folHlink>
    </a:clrScheme>
    <a:fontScheme name="Title &amp; Subtitle">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15759</TotalTime>
  <Pages>0</Pages>
  <Words>3851</Words>
  <Characters>0</Characters>
  <Application>Microsoft Office PowerPoint</Application>
  <PresentationFormat>Custom</PresentationFormat>
  <Lines>0</Lines>
  <Paragraphs>469</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MS PGothic</vt:lpstr>
      <vt:lpstr>Arial</vt:lpstr>
      <vt:lpstr>Calibri</vt:lpstr>
      <vt:lpstr>Herculanum</vt:lpstr>
      <vt:lpstr>Palatino</vt:lpstr>
      <vt:lpstr>ヒラギノ明朝 ProN W3</vt:lpstr>
      <vt:lpstr>Title &amp; Subtitle</vt:lpstr>
      <vt:lpstr>Custom Design</vt:lpstr>
      <vt:lpstr>PowerPoint Presentation</vt:lpstr>
      <vt:lpstr>Our Mission</vt:lpstr>
      <vt:lpstr>PowerPoint Presentation</vt:lpstr>
      <vt:lpstr>PowerPoint Presentation</vt:lpstr>
      <vt:lpstr>PowerPoint Presentation</vt:lpstr>
      <vt:lpstr>PowerPoint Presentation</vt:lpstr>
      <vt:lpstr>PowerPoint Presentation</vt:lpstr>
      <vt:lpstr>PowerPoint Presentation</vt:lpstr>
      <vt:lpstr>FREE Graduated Student Membership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attendance in children?</dc:title>
  <dc:creator>Harris, Rebecca</dc:creator>
  <cp:lastModifiedBy>Sarah Dokken</cp:lastModifiedBy>
  <cp:revision>565</cp:revision>
  <cp:lastPrinted>2015-09-17T13:05:31Z</cp:lastPrinted>
  <dcterms:modified xsi:type="dcterms:W3CDTF">2018-01-09T15:50:13Z</dcterms:modified>
</cp:coreProperties>
</file>