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8"/>
  </p:notesMasterIdLst>
  <p:handoutMasterIdLst>
    <p:handoutMasterId r:id="rId39"/>
  </p:handoutMasterIdLst>
  <p:sldIdLst>
    <p:sldId id="257" r:id="rId3"/>
    <p:sldId id="310" r:id="rId4"/>
    <p:sldId id="311" r:id="rId5"/>
    <p:sldId id="312" r:id="rId6"/>
    <p:sldId id="313" r:id="rId7"/>
    <p:sldId id="314" r:id="rId8"/>
    <p:sldId id="319" r:id="rId9"/>
    <p:sldId id="321" r:id="rId10"/>
    <p:sldId id="273" r:id="rId11"/>
    <p:sldId id="316" r:id="rId12"/>
    <p:sldId id="317" r:id="rId13"/>
    <p:sldId id="327" r:id="rId14"/>
    <p:sldId id="289" r:id="rId15"/>
    <p:sldId id="269" r:id="rId16"/>
    <p:sldId id="318" r:id="rId17"/>
    <p:sldId id="261" r:id="rId18"/>
    <p:sldId id="322" r:id="rId19"/>
    <p:sldId id="290" r:id="rId20"/>
    <p:sldId id="323" r:id="rId21"/>
    <p:sldId id="324" r:id="rId22"/>
    <p:sldId id="325" r:id="rId23"/>
    <p:sldId id="326" r:id="rId24"/>
    <p:sldId id="292" r:id="rId25"/>
    <p:sldId id="320" r:id="rId26"/>
    <p:sldId id="294" r:id="rId27"/>
    <p:sldId id="297" r:id="rId28"/>
    <p:sldId id="298" r:id="rId29"/>
    <p:sldId id="299" r:id="rId30"/>
    <p:sldId id="300" r:id="rId31"/>
    <p:sldId id="301" r:id="rId32"/>
    <p:sldId id="305" r:id="rId33"/>
    <p:sldId id="274" r:id="rId34"/>
    <p:sldId id="280" r:id="rId35"/>
    <p:sldId id="275" r:id="rId36"/>
    <p:sldId id="302" r:id="rId37"/>
  </p:sldIdLst>
  <p:sldSz cx="13004800" cy="9753600"/>
  <p:notesSz cx="7023100" cy="9309100"/>
  <p:defaultTextStyle>
    <a:defPPr>
      <a:defRPr lang="en-US"/>
    </a:defPPr>
    <a:lvl1pPr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1pPr>
    <a:lvl2pPr marL="4572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2pPr>
    <a:lvl3pPr marL="9144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3pPr>
    <a:lvl4pPr marL="13716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4pPr>
    <a:lvl5pPr marL="18288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5pPr>
    <a:lvl6pPr marL="22860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6pPr>
    <a:lvl7pPr marL="27432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7pPr>
    <a:lvl8pPr marL="32004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8pPr>
    <a:lvl9pPr marL="36576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Leck" initials="VL" lastIdx="4" clrIdx="0"/>
  <p:cmAuthor id="1" name="Brigitte Gauthier" initials="BG" lastIdx="13" clrIdx="1">
    <p:extLst/>
  </p:cmAuthor>
  <p:cmAuthor id="2" name="Ann Wright" initials="AW" lastIdx="8" clrIdx="2"/>
  <p:cmAuthor id="3" name="Sarah Dokken" initials="SD" lastIdx="48" clrIdx="3">
    <p:extLst/>
  </p:cmAuthor>
  <p:cmAuthor id="4" name="Sarah Dokken" initials="SD [2]" lastIdx="3" clrIdx="4">
    <p:extLst>
      <p:ext uri="{19B8F6BF-5375-455C-9EA6-DF929625EA0E}">
        <p15:presenceInfo xmlns:p15="http://schemas.microsoft.com/office/powerpoint/2012/main" userId="S::sdokken@cdha.ca::52b86b48-ba81-4cc2-a711-538dd586f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8A05"/>
    <a:srgbClr val="606060"/>
    <a:srgbClr val="FBAE44"/>
    <a:srgbClr val="FBA533"/>
    <a:srgbClr val="5E2082"/>
    <a:srgbClr val="8C32C0"/>
    <a:srgbClr val="3F3F3F"/>
    <a:srgbClr val="FFFFFF"/>
    <a:srgbClr val="E4FA12"/>
    <a:srgbClr val="B9A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61324" autoAdjust="0"/>
  </p:normalViewPr>
  <p:slideViewPr>
    <p:cSldViewPr>
      <p:cViewPr varScale="1">
        <p:scale>
          <a:sx n="36" d="100"/>
          <a:sy n="36" d="100"/>
        </p:scale>
        <p:origin x="1738" y="48"/>
      </p:cViewPr>
      <p:guideLst>
        <p:guide orient="horz" pos="3072"/>
        <p:guide pos="4096"/>
      </p:guideLst>
    </p:cSldViewPr>
  </p:slideViewPr>
  <p:outlineViewPr>
    <p:cViewPr>
      <p:scale>
        <a:sx n="33" d="100"/>
        <a:sy n="33" d="100"/>
      </p:scale>
      <p:origin x="0" y="-23189"/>
    </p:cViewPr>
  </p:outlineViewPr>
  <p:notesTextViewPr>
    <p:cViewPr>
      <p:scale>
        <a:sx n="100" d="100"/>
        <a:sy n="100" d="100"/>
      </p:scale>
      <p:origin x="0" y="0"/>
    </p:cViewPr>
  </p:notesTextViewPr>
  <p:sorterViewPr>
    <p:cViewPr>
      <p:scale>
        <a:sx n="140" d="100"/>
        <a:sy n="140" d="100"/>
      </p:scale>
      <p:origin x="0" y="-27974"/>
    </p:cViewPr>
  </p:sorterViewPr>
  <p:notesViewPr>
    <p:cSldViewPr>
      <p:cViewPr>
        <p:scale>
          <a:sx n="100" d="100"/>
          <a:sy n="100" d="100"/>
        </p:scale>
        <p:origin x="2270" y="-941"/>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1-17T17:25:59.177" idx="48">
    <p:pos x="10" y="10"/>
    <p:text>Get FR code of ethics image?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25BF4-E950-492B-9935-F75CF66B89F8}" type="doc">
      <dgm:prSet loTypeId="urn:microsoft.com/office/officeart/2005/8/layout/hProcess9" loCatId="process" qsTypeId="urn:microsoft.com/office/officeart/2005/8/quickstyle/simple1" qsCatId="simple" csTypeId="urn:microsoft.com/office/officeart/2005/8/colors/colorful2" csCatId="colorful" phldr="1"/>
      <dgm:spPr/>
    </dgm:pt>
    <dgm:pt modelId="{0849F7FC-737B-4624-9537-33D7DF704F2D}">
      <dgm:prSet phldrT="[Text]"/>
      <dgm:spPr>
        <a:solidFill>
          <a:schemeClr val="accent6">
            <a:lumMod val="40000"/>
            <a:lumOff val="60000"/>
          </a:schemeClr>
        </a:solidFill>
      </dgm:spPr>
      <dgm:t>
        <a:bodyPr/>
        <a:lstStyle/>
        <a:p>
          <a:r>
            <a:rPr lang="en-US" dirty="0">
              <a:solidFill>
                <a:srgbClr val="FFFFFF"/>
              </a:solidFill>
              <a:latin typeface="Arial" panose="020B0604020202020204" pitchFamily="34" charset="0"/>
              <a:cs typeface="Arial" panose="020B0604020202020204" pitchFamily="34" charset="0"/>
            </a:rPr>
            <a:t>2013 8 %</a:t>
          </a:r>
        </a:p>
      </dgm:t>
    </dgm:pt>
    <dgm:pt modelId="{A451AD32-F93D-4952-830C-7337B1654E6B}" type="parTrans" cxnId="{842DB77D-5A34-4DC9-92AA-2A45B686F602}">
      <dgm:prSet/>
      <dgm:spPr/>
      <dgm:t>
        <a:bodyPr/>
        <a:lstStyle/>
        <a:p>
          <a:endParaRPr lang="en-US"/>
        </a:p>
      </dgm:t>
    </dgm:pt>
    <dgm:pt modelId="{488B52BF-281C-4B86-823A-BA5137E19CD5}" type="sibTrans" cxnId="{842DB77D-5A34-4DC9-92AA-2A45B686F602}">
      <dgm:prSet/>
      <dgm:spPr/>
      <dgm:t>
        <a:bodyPr/>
        <a:lstStyle/>
        <a:p>
          <a:endParaRPr lang="en-US"/>
        </a:p>
      </dgm:t>
    </dgm:pt>
    <dgm:pt modelId="{9894ED62-427C-4A48-979E-7D0F37BBB064}">
      <dgm:prSet phldrT="[Text]" custT="1"/>
      <dgm:spPr>
        <a:solidFill>
          <a:schemeClr val="accent5">
            <a:lumMod val="50000"/>
          </a:schemeClr>
        </a:solidFill>
        <a:ln w="25400" cap="flat" cmpd="sng" algn="ctr">
          <a:solidFill>
            <a:srgbClr val="5F7BAE">
              <a:hueOff val="0"/>
              <a:satOff val="0"/>
              <a:lumOff val="0"/>
              <a:alphaOff val="0"/>
            </a:srgbClr>
          </a:solidFill>
          <a:prstDash val="solid"/>
        </a:ln>
        <a:effectLst/>
      </dgm:spPr>
      <dgm:t>
        <a:bodyPr spcFirstLastPara="0" vert="horz" wrap="square" lIns="205740" tIns="205740" rIns="205740" bIns="205740" numCol="1" spcCol="1270" anchor="ctr" anchorCtr="0"/>
        <a:lstStyle/>
        <a:p>
          <a:r>
            <a:rPr lang="en-US" sz="3900" kern="1200" dirty="0">
              <a:solidFill>
                <a:srgbClr val="FFFFFF"/>
              </a:solidFill>
              <a:latin typeface="Arial" panose="020B0604020202020204" pitchFamily="34" charset="0"/>
              <a:ea typeface="ヒラギノ明朝 ProN W3"/>
              <a:cs typeface="Arial" panose="020B0604020202020204" pitchFamily="34" charset="0"/>
            </a:rPr>
            <a:t>2015 22 %</a:t>
          </a:r>
        </a:p>
      </dgm:t>
    </dgm:pt>
    <dgm:pt modelId="{4C139F9C-DEC8-4167-9194-7A3B0A274F41}" type="parTrans" cxnId="{8E735E6E-E7F3-4802-9CEC-1D50F5567528}">
      <dgm:prSet/>
      <dgm:spPr/>
      <dgm:t>
        <a:bodyPr/>
        <a:lstStyle/>
        <a:p>
          <a:endParaRPr lang="en-US"/>
        </a:p>
      </dgm:t>
    </dgm:pt>
    <dgm:pt modelId="{0691BC10-0EBE-4831-AFF1-ED1D606B07E4}" type="sibTrans" cxnId="{8E735E6E-E7F3-4802-9CEC-1D50F5567528}">
      <dgm:prSet/>
      <dgm:spPr/>
      <dgm:t>
        <a:bodyPr/>
        <a:lstStyle/>
        <a:p>
          <a:endParaRPr lang="en-US"/>
        </a:p>
      </dgm:t>
    </dgm:pt>
    <dgm:pt modelId="{E477D53F-F0CC-4762-BE99-0CDE928404B7}">
      <dgm:prSet phldrT="[Text]"/>
      <dgm:spPr>
        <a:solidFill>
          <a:schemeClr val="bg1">
            <a:lumMod val="75000"/>
          </a:schemeClr>
        </a:solidFill>
      </dgm:spPr>
      <dgm:t>
        <a:bodyPr/>
        <a:lstStyle/>
        <a:p>
          <a:r>
            <a:rPr lang="en-US" dirty="0">
              <a:solidFill>
                <a:srgbClr val="FFFFFF"/>
              </a:solidFill>
              <a:latin typeface="Arial" panose="020B0604020202020204" pitchFamily="34" charset="0"/>
              <a:cs typeface="Arial" panose="020B0604020202020204" pitchFamily="34" charset="0"/>
            </a:rPr>
            <a:t>2017 30 %</a:t>
          </a:r>
        </a:p>
      </dgm:t>
    </dgm:pt>
    <dgm:pt modelId="{6B8386BF-D067-407C-8449-6EBBCB800938}" type="parTrans" cxnId="{64C33064-170F-42C9-88CB-4435AE6ED15D}">
      <dgm:prSet/>
      <dgm:spPr/>
      <dgm:t>
        <a:bodyPr/>
        <a:lstStyle/>
        <a:p>
          <a:endParaRPr lang="en-US"/>
        </a:p>
      </dgm:t>
    </dgm:pt>
    <dgm:pt modelId="{784EC375-4970-4B25-8FCD-BEE8CE9BDCC7}" type="sibTrans" cxnId="{64C33064-170F-42C9-88CB-4435AE6ED15D}">
      <dgm:prSet/>
      <dgm:spPr/>
      <dgm:t>
        <a:bodyPr/>
        <a:lstStyle/>
        <a:p>
          <a:endParaRPr lang="en-US"/>
        </a:p>
      </dgm:t>
    </dgm:pt>
    <dgm:pt modelId="{6BC05FBC-80CB-48BB-8ACD-EADB33B8C7E8}" type="pres">
      <dgm:prSet presAssocID="{A9525BF4-E950-492B-9935-F75CF66B89F8}" presName="CompostProcess" presStyleCnt="0">
        <dgm:presLayoutVars>
          <dgm:dir/>
          <dgm:resizeHandles val="exact"/>
        </dgm:presLayoutVars>
      </dgm:prSet>
      <dgm:spPr/>
    </dgm:pt>
    <dgm:pt modelId="{C6AACFCE-4092-439F-907E-33FC2B6295E2}" type="pres">
      <dgm:prSet presAssocID="{A9525BF4-E950-492B-9935-F75CF66B89F8}" presName="arrow" presStyleLbl="bgShp" presStyleIdx="0" presStyleCnt="1" custLinFactNeighborY="-1246"/>
      <dgm:spPr>
        <a:solidFill>
          <a:schemeClr val="accent3">
            <a:lumMod val="60000"/>
            <a:lumOff val="40000"/>
          </a:schemeClr>
        </a:solidFill>
      </dgm:spPr>
    </dgm:pt>
    <dgm:pt modelId="{509D071B-9506-4F3D-989A-06007169E203}" type="pres">
      <dgm:prSet presAssocID="{A9525BF4-E950-492B-9935-F75CF66B89F8}" presName="linearProcess" presStyleCnt="0"/>
      <dgm:spPr/>
    </dgm:pt>
    <dgm:pt modelId="{B2C2B432-133A-424F-AD62-22D575506AC5}" type="pres">
      <dgm:prSet presAssocID="{0849F7FC-737B-4624-9537-33D7DF704F2D}" presName="textNode" presStyleLbl="node1" presStyleIdx="0" presStyleCnt="3">
        <dgm:presLayoutVars>
          <dgm:bulletEnabled val="1"/>
        </dgm:presLayoutVars>
      </dgm:prSet>
      <dgm:spPr/>
    </dgm:pt>
    <dgm:pt modelId="{3A2A1A6A-48C1-4648-BB60-4A25B8EEEA23}" type="pres">
      <dgm:prSet presAssocID="{488B52BF-281C-4B86-823A-BA5137E19CD5}" presName="sibTrans" presStyleCnt="0"/>
      <dgm:spPr/>
    </dgm:pt>
    <dgm:pt modelId="{71065B68-B31A-4CCA-8DE6-D3D9961B64C1}" type="pres">
      <dgm:prSet presAssocID="{9894ED62-427C-4A48-979E-7D0F37BBB064}" presName="textNode" presStyleLbl="node1" presStyleIdx="1" presStyleCnt="3">
        <dgm:presLayoutVars>
          <dgm:bulletEnabled val="1"/>
        </dgm:presLayoutVars>
      </dgm:prSet>
      <dgm:spPr>
        <a:xfrm>
          <a:off x="2962857" y="1733973"/>
          <a:ext cx="2744152" cy="2311964"/>
        </a:xfrm>
        <a:prstGeom prst="roundRect">
          <a:avLst/>
        </a:prstGeom>
      </dgm:spPr>
    </dgm:pt>
    <dgm:pt modelId="{9E872370-F512-480A-AF6B-54538E825307}" type="pres">
      <dgm:prSet presAssocID="{0691BC10-0EBE-4831-AFF1-ED1D606B07E4}" presName="sibTrans" presStyleCnt="0"/>
      <dgm:spPr/>
    </dgm:pt>
    <dgm:pt modelId="{722AA278-993F-4782-BDB3-B400D7BCFB5F}" type="pres">
      <dgm:prSet presAssocID="{E477D53F-F0CC-4762-BE99-0CDE928404B7}" presName="textNode" presStyleLbl="node1" presStyleIdx="2" presStyleCnt="3">
        <dgm:presLayoutVars>
          <dgm:bulletEnabled val="1"/>
        </dgm:presLayoutVars>
      </dgm:prSet>
      <dgm:spPr/>
    </dgm:pt>
  </dgm:ptLst>
  <dgm:cxnLst>
    <dgm:cxn modelId="{E8064E1B-DC41-4538-A892-701D18280948}" type="presOf" srcId="{9894ED62-427C-4A48-979E-7D0F37BBB064}" destId="{71065B68-B31A-4CCA-8DE6-D3D9961B64C1}" srcOrd="0" destOrd="0" presId="urn:microsoft.com/office/officeart/2005/8/layout/hProcess9"/>
    <dgm:cxn modelId="{8DE25726-8ED8-4FE1-A495-431E81D55A83}" type="presOf" srcId="{0849F7FC-737B-4624-9537-33D7DF704F2D}" destId="{B2C2B432-133A-424F-AD62-22D575506AC5}" srcOrd="0" destOrd="0" presId="urn:microsoft.com/office/officeart/2005/8/layout/hProcess9"/>
    <dgm:cxn modelId="{64C33064-170F-42C9-88CB-4435AE6ED15D}" srcId="{A9525BF4-E950-492B-9935-F75CF66B89F8}" destId="{E477D53F-F0CC-4762-BE99-0CDE928404B7}" srcOrd="2" destOrd="0" parTransId="{6B8386BF-D067-407C-8449-6EBBCB800938}" sibTransId="{784EC375-4970-4B25-8FCD-BEE8CE9BDCC7}"/>
    <dgm:cxn modelId="{8E735E6E-E7F3-4802-9CEC-1D50F5567528}" srcId="{A9525BF4-E950-492B-9935-F75CF66B89F8}" destId="{9894ED62-427C-4A48-979E-7D0F37BBB064}" srcOrd="1" destOrd="0" parTransId="{4C139F9C-DEC8-4167-9194-7A3B0A274F41}" sibTransId="{0691BC10-0EBE-4831-AFF1-ED1D606B07E4}"/>
    <dgm:cxn modelId="{842DB77D-5A34-4DC9-92AA-2A45B686F602}" srcId="{A9525BF4-E950-492B-9935-F75CF66B89F8}" destId="{0849F7FC-737B-4624-9537-33D7DF704F2D}" srcOrd="0" destOrd="0" parTransId="{A451AD32-F93D-4952-830C-7337B1654E6B}" sibTransId="{488B52BF-281C-4B86-823A-BA5137E19CD5}"/>
    <dgm:cxn modelId="{EF4D09AF-DF5F-4D9B-9F3E-80F92A0F8221}" type="presOf" srcId="{A9525BF4-E950-492B-9935-F75CF66B89F8}" destId="{6BC05FBC-80CB-48BB-8ACD-EADB33B8C7E8}" srcOrd="0" destOrd="0" presId="urn:microsoft.com/office/officeart/2005/8/layout/hProcess9"/>
    <dgm:cxn modelId="{74A8DEF2-3E0D-45E0-9219-270AC7EE36C2}" type="presOf" srcId="{E477D53F-F0CC-4762-BE99-0CDE928404B7}" destId="{722AA278-993F-4782-BDB3-B400D7BCFB5F}" srcOrd="0" destOrd="0" presId="urn:microsoft.com/office/officeart/2005/8/layout/hProcess9"/>
    <dgm:cxn modelId="{0186C1EB-97DC-4001-A0CB-9F22A0EDEFD4}" type="presParOf" srcId="{6BC05FBC-80CB-48BB-8ACD-EADB33B8C7E8}" destId="{C6AACFCE-4092-439F-907E-33FC2B6295E2}" srcOrd="0" destOrd="0" presId="urn:microsoft.com/office/officeart/2005/8/layout/hProcess9"/>
    <dgm:cxn modelId="{344843A7-90CA-44DD-AB91-3419DAAA1813}" type="presParOf" srcId="{6BC05FBC-80CB-48BB-8ACD-EADB33B8C7E8}" destId="{509D071B-9506-4F3D-989A-06007169E203}" srcOrd="1" destOrd="0" presId="urn:microsoft.com/office/officeart/2005/8/layout/hProcess9"/>
    <dgm:cxn modelId="{EAA9A9BE-5963-46AA-A9E5-D567F527786E}" type="presParOf" srcId="{509D071B-9506-4F3D-989A-06007169E203}" destId="{B2C2B432-133A-424F-AD62-22D575506AC5}" srcOrd="0" destOrd="0" presId="urn:microsoft.com/office/officeart/2005/8/layout/hProcess9"/>
    <dgm:cxn modelId="{8B74AB8B-EE28-4B3E-B618-6FAC3D837250}" type="presParOf" srcId="{509D071B-9506-4F3D-989A-06007169E203}" destId="{3A2A1A6A-48C1-4648-BB60-4A25B8EEEA23}" srcOrd="1" destOrd="0" presId="urn:microsoft.com/office/officeart/2005/8/layout/hProcess9"/>
    <dgm:cxn modelId="{1F3BFC11-5A3C-4157-9EF1-F75B458BC57F}" type="presParOf" srcId="{509D071B-9506-4F3D-989A-06007169E203}" destId="{71065B68-B31A-4CCA-8DE6-D3D9961B64C1}" srcOrd="2" destOrd="0" presId="urn:microsoft.com/office/officeart/2005/8/layout/hProcess9"/>
    <dgm:cxn modelId="{981CF04B-3906-4F5E-994C-9AE23B611D1F}" type="presParOf" srcId="{509D071B-9506-4F3D-989A-06007169E203}" destId="{9E872370-F512-480A-AF6B-54538E825307}" srcOrd="3" destOrd="0" presId="urn:microsoft.com/office/officeart/2005/8/layout/hProcess9"/>
    <dgm:cxn modelId="{59C1BFCD-C5D2-4114-8D39-9C19EB915D25}" type="presParOf" srcId="{509D071B-9506-4F3D-989A-06007169E203}" destId="{722AA278-993F-4782-BDB3-B400D7BCFB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ACFCE-4092-439F-907E-33FC2B6295E2}">
      <dsp:nvSpPr>
        <dsp:cNvPr id="0" name=""/>
        <dsp:cNvSpPr/>
      </dsp:nvSpPr>
      <dsp:spPr>
        <a:xfrm>
          <a:off x="432047" y="0"/>
          <a:ext cx="4896544" cy="3730823"/>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B2C2B432-133A-424F-AD62-22D575506AC5}">
      <dsp:nvSpPr>
        <dsp:cNvPr id="0" name=""/>
        <dsp:cNvSpPr/>
      </dsp:nvSpPr>
      <dsp:spPr>
        <a:xfrm>
          <a:off x="1617" y="1119246"/>
          <a:ext cx="1841126" cy="1492329"/>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FFFF"/>
              </a:solidFill>
              <a:latin typeface="Arial" panose="020B0604020202020204" pitchFamily="34" charset="0"/>
              <a:cs typeface="Arial" panose="020B0604020202020204" pitchFamily="34" charset="0"/>
            </a:rPr>
            <a:t>2013 8 %</a:t>
          </a:r>
        </a:p>
      </dsp:txBody>
      <dsp:txXfrm>
        <a:off x="74466" y="1192095"/>
        <a:ext cx="1695428" cy="1346631"/>
      </dsp:txXfrm>
    </dsp:sp>
    <dsp:sp modelId="{71065B68-B31A-4CCA-8DE6-D3D9961B64C1}">
      <dsp:nvSpPr>
        <dsp:cNvPr id="0" name=""/>
        <dsp:cNvSpPr/>
      </dsp:nvSpPr>
      <dsp:spPr>
        <a:xfrm>
          <a:off x="1959756" y="1119246"/>
          <a:ext cx="1841126" cy="1492329"/>
        </a:xfrm>
        <a:prstGeom prst="roundRect">
          <a:avLst/>
        </a:prstGeom>
        <a:solidFill>
          <a:schemeClr val="accent5">
            <a:lumMod val="50000"/>
          </a:schemeClr>
        </a:solidFill>
        <a:ln w="25400" cap="flat" cmpd="sng" algn="ctr">
          <a:solidFill>
            <a:srgbClr val="5F7BA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FFFF"/>
              </a:solidFill>
              <a:latin typeface="Arial" panose="020B0604020202020204" pitchFamily="34" charset="0"/>
              <a:ea typeface="ヒラギノ明朝 ProN W3"/>
              <a:cs typeface="Arial" panose="020B0604020202020204" pitchFamily="34" charset="0"/>
            </a:rPr>
            <a:t>2015 22 %</a:t>
          </a:r>
        </a:p>
      </dsp:txBody>
      <dsp:txXfrm>
        <a:off x="2032605" y="1192095"/>
        <a:ext cx="1695428" cy="1346631"/>
      </dsp:txXfrm>
    </dsp:sp>
    <dsp:sp modelId="{722AA278-993F-4782-BDB3-B400D7BCFB5F}">
      <dsp:nvSpPr>
        <dsp:cNvPr id="0" name=""/>
        <dsp:cNvSpPr/>
      </dsp:nvSpPr>
      <dsp:spPr>
        <a:xfrm>
          <a:off x="3917896" y="1119246"/>
          <a:ext cx="1841126" cy="1492329"/>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FFFF"/>
              </a:solidFill>
              <a:latin typeface="Arial" panose="020B0604020202020204" pitchFamily="34" charset="0"/>
              <a:cs typeface="Arial" panose="020B0604020202020204" pitchFamily="34" charset="0"/>
            </a:rPr>
            <a:t>2017 30 %</a:t>
          </a:r>
        </a:p>
      </dsp:txBody>
      <dsp:txXfrm>
        <a:off x="3990745" y="1192095"/>
        <a:ext cx="1695428" cy="13466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ACDEB7B-6625-487E-922C-8FDEFC33BFD7}" type="datetimeFigureOut">
              <a:rPr lang="en-CA" smtClean="0"/>
              <a:t>28/01/2019</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84BE69-FC90-4E57-BC30-3FB649790DD3}" type="slidenum">
              <a:rPr lang="en-CA" smtClean="0"/>
              <a:t>‹#›</a:t>
            </a:fld>
            <a:endParaRPr lang="en-CA"/>
          </a:p>
        </p:txBody>
      </p:sp>
    </p:spTree>
    <p:extLst>
      <p:ext uri="{BB962C8B-B14F-4D97-AF65-F5344CB8AC3E}">
        <p14:creationId xmlns:p14="http://schemas.microsoft.com/office/powerpoint/2010/main" val="281500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Palatino" charset="0"/>
                <a:ea typeface="ヒラギノ明朝 ProN W3" charset="-128"/>
                <a:cs typeface="+mn-cs"/>
                <a:sym typeface="Palatino" charset="0"/>
              </a:defRPr>
            </a:lvl1pPr>
          </a:lstStyle>
          <a:p>
            <a:pPr>
              <a:defRPr/>
            </a:pPr>
            <a:endParaRPr lang="en-GB"/>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3A9C278-429C-4490-8F4B-DADAC3A93496}" type="datetimeFigureOut">
              <a:rPr lang="en-GB" altLang="en-US"/>
              <a:pPr/>
              <a:t>28/01/2019</a:t>
            </a:fld>
            <a:endParaRPr lang="en-GB"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GB"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Palatino" charset="0"/>
                <a:ea typeface="ヒラギノ明朝 ProN W3" charset="-128"/>
                <a:cs typeface="+mn-cs"/>
                <a:sym typeface="Palatino" charset="0"/>
              </a:defRPr>
            </a:lvl1pPr>
          </a:lstStyle>
          <a:p>
            <a:pPr>
              <a:defRPr/>
            </a:pPr>
            <a:endParaRPr lang="en-GB"/>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2922CD43-E934-4847-992E-37B0B5850983}" type="slidenum">
              <a:rPr lang="en-GB" altLang="en-US"/>
              <a:pPr/>
              <a:t>‹#›</a:t>
            </a:fld>
            <a:endParaRPr lang="en-GB" altLang="en-US"/>
          </a:p>
        </p:txBody>
      </p:sp>
    </p:spTree>
    <p:extLst>
      <p:ext uri="{BB962C8B-B14F-4D97-AF65-F5344CB8AC3E}">
        <p14:creationId xmlns:p14="http://schemas.microsoft.com/office/powerpoint/2010/main" val="2717105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facebook.com/l.php?u=http://www.cdha.ca/profileedit&amp;h=ATN9jqx8_mNZ2YAGSEQfXzObUU28cd3ND5gNncpnZKP9Avt5knxkmmZwO_xbT01X3xX9Lg-FxChp0b2Qua8zPj0WWzhJ5x5qNYGdVvBoZPZvZ6bELG9VpSdlbF5ZBq-wIwKw2m5yD2Pps68oT4XTUXl62LqVEfo2yo1RM3sSqkWzi9mRT6VjyOcnvxOoXw5yBbv5QUP-oLstBt7Qv2HUBbAyUQruqRFWZ-NDLcq5Bq8L0yr7Gp1zVrHnVA92gjJGd4fwZ1-Cx3794TGrySY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Félicitations pour l’obtention prochaine de votre diplôme de fin d’études!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Les renseignements qui suivent donnent un aperçu de ce qui vous attend alors que vous démarrez une carrière gratifiante en hygiène dentaire. En préparation de votre carrière, vous aurez besoin de soutien et d’accès aux ressources nécessaires. C’est là où l’ACHD peut vous aider!</a:t>
            </a:r>
          </a:p>
          <a:p>
            <a:endParaRPr lang="fr-CA" sz="1400" kern="1200" dirty="0">
              <a:solidFill>
                <a:schemeClr val="tx1"/>
              </a:solidFill>
              <a:effectLst/>
              <a:latin typeface="+mn-lt"/>
              <a:ea typeface="MS PGothic" pitchFamily="34" charset="-128"/>
              <a:cs typeface="MS PGothic" charset="0"/>
            </a:endParaRPr>
          </a:p>
          <a:p>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a:t>
            </a:fld>
            <a:endParaRPr lang="en-GB" altLang="en-US"/>
          </a:p>
        </p:txBody>
      </p:sp>
    </p:spTree>
    <p:extLst>
      <p:ext uri="{BB962C8B-B14F-4D97-AF65-F5344CB8AC3E}">
        <p14:creationId xmlns:p14="http://schemas.microsoft.com/office/powerpoint/2010/main" val="282846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Lorsque vous serez inscrit, vous devrez préparer un plan de perfectionnement professionnel continu et l’ACHD peut vous aider à demeurer sur la bonne voie. Les programmes d’assurance de la qualité varient considérablement d’un bout à l’autre du pays et les normes de ces programmes sont établies par les organismes de réglementation.</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offre plusieurs occasions de perfectionnement professionnel par l’entremise de conférences et d’ateliers en direct, ainsi que des cours et des webinaires en ligne sur une variété de sujets en hygiène dentaire. </a:t>
            </a:r>
            <a:r>
              <a:rPr lang="fr-CA" sz="1200" kern="1200" dirty="0">
                <a:solidFill>
                  <a:schemeClr val="tx1"/>
                </a:solidFill>
                <a:effectLst/>
                <a:latin typeface="+mn-lt"/>
                <a:ea typeface="MS PGothic" pitchFamily="34" charset="-128"/>
                <a:cs typeface="MS PGothic" charset="0"/>
              </a:rPr>
              <a:t>De plus, si vous ne le saviez pas,</a:t>
            </a:r>
            <a:r>
              <a:rPr lang="fr-CA" sz="1200" b="1" kern="1200" dirty="0">
                <a:solidFill>
                  <a:schemeClr val="tx1"/>
                </a:solidFill>
                <a:effectLst/>
                <a:latin typeface="+mn-lt"/>
                <a:ea typeface="MS PGothic" pitchFamily="34" charset="-128"/>
                <a:cs typeface="MS PGothic" charset="0"/>
              </a:rPr>
              <a:t> tous les webinaires sont GRATUITS avec l’adhésion</a:t>
            </a:r>
            <a:r>
              <a:rPr lang="fr-CA" sz="1200" kern="1200" dirty="0">
                <a:solidFill>
                  <a:schemeClr val="tx1"/>
                </a:solidFill>
                <a:effectLst/>
                <a:latin typeface="+mn-lt"/>
                <a:ea typeface="MS PGothic" pitchFamily="34" charset="-128"/>
                <a:cs typeface="MS PGothic" charset="0"/>
              </a:rPr>
              <a:t>, ce qui vous permettra d’économiser des centaines de dollars!</a:t>
            </a:r>
            <a:r>
              <a:rPr lang="en-CA" sz="1200" kern="1200" dirty="0">
                <a:solidFill>
                  <a:schemeClr val="tx1"/>
                </a:solidFill>
                <a:effectLst/>
                <a:latin typeface="+mn-lt"/>
                <a:ea typeface="MS PGothic" pitchFamily="34" charset="-128"/>
                <a:cs typeface="MS PGothic" charset="0"/>
              </a:rPr>
              <a:t> </a:t>
            </a:r>
            <a:r>
              <a:rPr lang="fr-CA" sz="1400" kern="1200" dirty="0">
                <a:solidFill>
                  <a:schemeClr val="tx1"/>
                </a:solidFill>
                <a:effectLst/>
                <a:latin typeface="+mn-lt"/>
                <a:ea typeface="MS PGothic" pitchFamily="34" charset="-128"/>
                <a:cs typeface="MS PGothic" charset="0"/>
              </a:rPr>
              <a:t>Nous savons comment il est important pour vous d’économiser de l’argent... et ceci vous aidera!</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10</a:t>
            </a:fld>
            <a:endParaRPr lang="en-GB" altLang="en-US" dirty="0"/>
          </a:p>
        </p:txBody>
      </p:sp>
    </p:spTree>
    <p:extLst>
      <p:ext uri="{BB962C8B-B14F-4D97-AF65-F5344CB8AC3E}">
        <p14:creationId xmlns:p14="http://schemas.microsoft.com/office/powerpoint/2010/main" val="31175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L’ACHD offre aussi une grande variété de publications à ses membres comprenant : </a:t>
            </a:r>
          </a:p>
          <a:p>
            <a:pPr lvl="0"/>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Le magazine pour les membres</a:t>
            </a:r>
            <a:r>
              <a:rPr lang="fr-CA" sz="1400" b="1" i="1" kern="1200" dirty="0">
                <a:solidFill>
                  <a:schemeClr val="tx1"/>
                </a:solidFill>
                <a:effectLst/>
                <a:latin typeface="+mn-lt"/>
                <a:ea typeface="MS PGothic" pitchFamily="34" charset="-128"/>
                <a:cs typeface="MS PGothic" charset="0"/>
              </a:rPr>
              <a:t> Oh Canada!</a:t>
            </a:r>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La publication scientifique le</a:t>
            </a:r>
            <a:r>
              <a:rPr lang="fr-CA" sz="1400" b="1" i="1" kern="1200" dirty="0">
                <a:solidFill>
                  <a:schemeClr val="tx1"/>
                </a:solidFill>
                <a:effectLst/>
                <a:latin typeface="+mn-lt"/>
                <a:ea typeface="MS PGothic" pitchFamily="34" charset="-128"/>
                <a:cs typeface="MS PGothic" charset="0"/>
              </a:rPr>
              <a:t> Journal canadien de l’hygiène dentaire </a:t>
            </a:r>
            <a:r>
              <a:rPr lang="fr-CA" sz="1400" b="1" kern="1200" dirty="0">
                <a:solidFill>
                  <a:schemeClr val="tx1"/>
                </a:solidFill>
                <a:effectLst/>
                <a:latin typeface="+mn-lt"/>
                <a:ea typeface="MS PGothic" pitchFamily="34" charset="-128"/>
                <a:cs typeface="MS PGothic" charset="0"/>
              </a:rPr>
              <a:t>(CJDH)</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1" kern="1200" dirty="0">
                <a:solidFill>
                  <a:schemeClr val="tx1"/>
                </a:solidFill>
                <a:effectLst/>
                <a:latin typeface="+mn-lt"/>
                <a:ea typeface="MS PGothic" pitchFamily="34" charset="-128"/>
                <a:cs typeface="MS PGothic" charset="0"/>
              </a:rPr>
              <a:t>Les journaux en ligne </a:t>
            </a:r>
            <a:r>
              <a:rPr lang="fr-CA" sz="1400" kern="1200" dirty="0">
                <a:solidFill>
                  <a:schemeClr val="tx1"/>
                </a:solidFill>
                <a:effectLst/>
                <a:latin typeface="+mn-lt"/>
                <a:ea typeface="MS PGothic" pitchFamily="34" charset="-128"/>
                <a:cs typeface="MS PGothic" charset="0"/>
              </a:rPr>
              <a:t>publiés deux fois par mois</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Les lignes directrices de la pratique clinique</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Des déclarations et des exposés de position fondés sur les preuves</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Et encore plus</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11</a:t>
            </a:fld>
            <a:endParaRPr lang="en-GB" altLang="en-US" dirty="0"/>
          </a:p>
        </p:txBody>
      </p:sp>
    </p:spTree>
    <p:extLst>
      <p:ext uri="{BB962C8B-B14F-4D97-AF65-F5344CB8AC3E}">
        <p14:creationId xmlns:p14="http://schemas.microsoft.com/office/powerpoint/2010/main" val="343895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a:solidFill>
                  <a:schemeClr val="tx1"/>
                </a:solidFill>
                <a:effectLst/>
                <a:latin typeface="+mn-lt"/>
                <a:ea typeface="MS PGothic" pitchFamily="34" charset="-128"/>
                <a:cs typeface="MS PGothic" charset="0"/>
              </a:rPr>
              <a:t>En tant que membre de l’</a:t>
            </a:r>
            <a:r>
              <a:rPr lang="fr-CA" sz="1200" kern="1200" dirty="0" err="1">
                <a:solidFill>
                  <a:schemeClr val="tx1"/>
                </a:solidFill>
                <a:effectLst/>
                <a:latin typeface="+mn-lt"/>
                <a:ea typeface="MS PGothic" pitchFamily="34" charset="-128"/>
                <a:cs typeface="MS PGothic" charset="0"/>
              </a:rPr>
              <a:t>ACHD</a:t>
            </a:r>
            <a:r>
              <a:rPr lang="fr-CA" sz="1200" kern="1200" dirty="0">
                <a:solidFill>
                  <a:schemeClr val="tx1"/>
                </a:solidFill>
                <a:effectLst/>
                <a:latin typeface="+mn-lt"/>
                <a:ea typeface="MS PGothic" pitchFamily="34" charset="-128"/>
                <a:cs typeface="MS PGothic" charset="0"/>
              </a:rPr>
              <a:t>, vous avez un accès GRATUIT aux :</a:t>
            </a:r>
          </a:p>
          <a:p>
            <a:endParaRPr lang="en-C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200" kern="1200" dirty="0">
                <a:solidFill>
                  <a:schemeClr val="tx1"/>
                </a:solidFill>
                <a:effectLst/>
                <a:latin typeface="+mn-lt"/>
                <a:ea typeface="MS PGothic" pitchFamily="34" charset="-128"/>
                <a:cs typeface="MS PGothic" charset="0"/>
              </a:rPr>
              <a:t>Service de conseils par l’entremise d’un </a:t>
            </a:r>
            <a:r>
              <a:rPr lang="fr-CA" sz="1200" b="1" kern="1200" dirty="0">
                <a:solidFill>
                  <a:schemeClr val="tx1"/>
                </a:solidFill>
                <a:effectLst/>
                <a:latin typeface="+mn-lt"/>
                <a:ea typeface="MS PGothic" pitchFamily="34" charset="-128"/>
                <a:cs typeface="MS PGothic" charset="0"/>
              </a:rPr>
              <a:t>programme d’aide aux membres et aux familles</a:t>
            </a:r>
            <a:r>
              <a:rPr lang="fr-CA" sz="1200" kern="1200" dirty="0">
                <a:solidFill>
                  <a:schemeClr val="tx1"/>
                </a:solidFill>
                <a:effectLst/>
                <a:latin typeface="+mn-lt"/>
                <a:ea typeface="MS PGothic" pitchFamily="34" charset="-128"/>
                <a:cs typeface="MS PGothic" charset="0"/>
              </a:rPr>
              <a:t>, ce qui est un avantage tout nouveau. Ce programme est un service professionnel et proactif qui vous offre de l’aide avec une vaste gamme de problèmes personnels, familiaux et liés au travail, et il est offert 24 heures par jour, tous les jours de l’année. Cet avantage est offert aux membres actifs/en exercice ou de soutien.</a:t>
            </a:r>
          </a:p>
          <a:p>
            <a:pPr marL="171450" lvl="0" indent="-171450">
              <a:buFont typeface="Arial" panose="020B0604020202020204" pitchFamily="34" charset="0"/>
              <a:buChar char="•"/>
            </a:pPr>
            <a:endParaRPr lang="en-CA" sz="1200" kern="1200" dirty="0">
              <a:solidFill>
                <a:schemeClr val="tx1"/>
              </a:solidFill>
              <a:effectLst/>
              <a:latin typeface="+mn-lt"/>
              <a:ea typeface="MS PGothic" pitchFamily="34" charset="-128"/>
              <a:cs typeface="MS PGothic" charset="0"/>
            </a:endParaRPr>
          </a:p>
          <a:p>
            <a:r>
              <a:rPr lang="fr-CA" sz="1200" kern="1200" dirty="0">
                <a:solidFill>
                  <a:schemeClr val="tx1"/>
                </a:solidFill>
                <a:effectLst/>
                <a:latin typeface="+mn-lt"/>
                <a:ea typeface="MS PGothic" pitchFamily="34" charset="-128"/>
                <a:cs typeface="MS PGothic" charset="0"/>
              </a:rPr>
              <a:t>Vous avez aussi un accès GRATUIT aux :</a:t>
            </a:r>
          </a:p>
          <a:p>
            <a:endParaRPr lang="en-C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200" b="1" kern="1200" dirty="0">
                <a:solidFill>
                  <a:schemeClr val="tx1"/>
                </a:solidFill>
                <a:effectLst/>
                <a:latin typeface="+mn-lt"/>
                <a:ea typeface="MS PGothic" pitchFamily="34" charset="-128"/>
                <a:cs typeface="MS PGothic" charset="0"/>
              </a:rPr>
              <a:t>Compendium des produits et spécialités pharmaceutiques en ligne (aussi appelé la version de bureau du CPS ou le </a:t>
            </a:r>
            <a:r>
              <a:rPr lang="fr-CA" sz="1200" b="1" kern="1200" dirty="0" err="1">
                <a:solidFill>
                  <a:schemeClr val="tx1"/>
                </a:solidFill>
                <a:effectLst/>
                <a:latin typeface="+mn-lt"/>
                <a:ea typeface="MS PGothic" pitchFamily="34" charset="-128"/>
                <a:cs typeface="MS PGothic" charset="0"/>
              </a:rPr>
              <a:t>RxTx</a:t>
            </a:r>
            <a:r>
              <a:rPr lang="fr-CA" sz="1200" b="1" kern="1200" dirty="0">
                <a:solidFill>
                  <a:schemeClr val="tx1"/>
                </a:solidFill>
                <a:effectLst/>
                <a:latin typeface="+mn-lt"/>
                <a:ea typeface="MS PGothic" pitchFamily="34" charset="-128"/>
                <a:cs typeface="MS PGothic" charset="0"/>
              </a:rPr>
              <a:t> mobile) : </a:t>
            </a:r>
            <a:r>
              <a:rPr lang="fr-CA" sz="1200" kern="1200" dirty="0">
                <a:solidFill>
                  <a:schemeClr val="tx1"/>
                </a:solidFill>
                <a:effectLst/>
                <a:latin typeface="+mn-lt"/>
                <a:ea typeface="MS PGothic" pitchFamily="34" charset="-128"/>
                <a:cs typeface="MS PGothic" charset="0"/>
              </a:rPr>
              <a:t>l’accès mobile et en ligne à la plus récente information canadienne sur les médicaments est offert pour vous aider à rester à jour. </a:t>
            </a:r>
            <a:endParaRPr lang="en-CA" sz="1200" kern="1200" dirty="0">
              <a:solidFill>
                <a:schemeClr val="tx1"/>
              </a:solidFill>
              <a:effectLst/>
              <a:latin typeface="+mn-lt"/>
              <a:ea typeface="MS PGothic" pitchFamily="34" charset="-128"/>
              <a:cs typeface="MS PGothic" charset="0"/>
            </a:endParaRPr>
          </a:p>
        </p:txBody>
      </p:sp>
      <p:sp>
        <p:nvSpPr>
          <p:cNvPr id="5" name="Date Placeholder 4">
            <a:extLst>
              <a:ext uri="{FF2B5EF4-FFF2-40B4-BE49-F238E27FC236}">
                <a16:creationId xmlns:a16="http://schemas.microsoft.com/office/drawing/2014/main" id="{22252AC3-B066-40E4-B3BF-0168C3BCBCCE}"/>
              </a:ext>
            </a:extLst>
          </p:cNvPr>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1609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a:solidFill>
                  <a:schemeClr val="tx1"/>
                </a:solidFill>
                <a:effectLst/>
                <a:latin typeface="+mn-lt"/>
                <a:ea typeface="MS PGothic" pitchFamily="34" charset="-128"/>
                <a:cs typeface="MS PGothic" charset="0"/>
              </a:rPr>
              <a:t>Vous obtenez d’autres offres gratuites avec votre adhésion, y compris :</a:t>
            </a:r>
            <a:endParaRPr lang="en-CA" sz="1200" kern="1200" dirty="0">
              <a:solidFill>
                <a:schemeClr val="tx1"/>
              </a:solidFill>
              <a:effectLst/>
              <a:latin typeface="+mn-lt"/>
              <a:ea typeface="MS PGothic" pitchFamily="34" charset="-128"/>
              <a:cs typeface="MS PGothic" charset="0"/>
            </a:endParaRPr>
          </a:p>
          <a:p>
            <a:pPr lvl="0"/>
            <a:endParaRPr lang="fr-CA" sz="1200" b="1"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200" b="1" kern="1200" dirty="0">
                <a:solidFill>
                  <a:schemeClr val="tx1"/>
                </a:solidFill>
                <a:effectLst/>
                <a:latin typeface="+mn-lt"/>
                <a:ea typeface="MS PGothic" pitchFamily="34" charset="-128"/>
                <a:cs typeface="MS PGothic" charset="0"/>
              </a:rPr>
              <a:t>CDHA </a:t>
            </a:r>
            <a:r>
              <a:rPr lang="fr-CA" sz="1200" b="1" kern="1200" dirty="0" err="1">
                <a:solidFill>
                  <a:schemeClr val="tx1"/>
                </a:solidFill>
                <a:effectLst/>
                <a:latin typeface="+mn-lt"/>
                <a:ea typeface="MS PGothic" pitchFamily="34" charset="-128"/>
                <a:cs typeface="MS PGothic" charset="0"/>
              </a:rPr>
              <a:t>Perks</a:t>
            </a:r>
            <a:r>
              <a:rPr lang="fr-CA" sz="1200" b="1" kern="1200" dirty="0">
                <a:solidFill>
                  <a:schemeClr val="tx1"/>
                </a:solidFill>
                <a:effectLst/>
                <a:latin typeface="+mn-lt"/>
                <a:ea typeface="MS PGothic" pitchFamily="34" charset="-128"/>
                <a:cs typeface="MS PGothic" charset="0"/>
              </a:rPr>
              <a:t> :</a:t>
            </a:r>
            <a:r>
              <a:rPr lang="fr-CA" sz="1200" kern="1200" dirty="0">
                <a:solidFill>
                  <a:schemeClr val="tx1"/>
                </a:solidFill>
                <a:effectLst/>
                <a:latin typeface="+mn-lt"/>
                <a:ea typeface="MS PGothic" pitchFamily="34" charset="-128"/>
                <a:cs typeface="MS PGothic" charset="0"/>
              </a:rPr>
              <a:t> vous pouvez profiter d’un accès immédiat à plus de 500 000 rabais sur des achats, des restaurants, des voyages et des divertissements partout en Amérique du Nord. Visionnez les offres sur votre téléphone intelligent, votre tablette, votre ordinateur portable ou de bureau. </a:t>
            </a:r>
          </a:p>
          <a:p>
            <a:pPr marL="171450" lvl="0" indent="-171450">
              <a:buFont typeface="Arial" panose="020B0604020202020204" pitchFamily="34" charset="0"/>
              <a:buChar char="•"/>
            </a:pPr>
            <a:endParaRPr lang="en-CA" sz="1200" kern="1200" dirty="0">
              <a:solidFill>
                <a:schemeClr val="tx1"/>
              </a:solidFill>
              <a:effectLst/>
              <a:latin typeface="+mn-lt"/>
              <a:ea typeface="MS PGothic" pitchFamily="34" charset="-128"/>
              <a:cs typeface="MS PGothic" charset="0"/>
            </a:endParaRPr>
          </a:p>
          <a:p>
            <a:r>
              <a:rPr lang="fr-CA" sz="1200" kern="1200" dirty="0">
                <a:solidFill>
                  <a:schemeClr val="tx1"/>
                </a:solidFill>
                <a:effectLst/>
                <a:latin typeface="+mn-lt"/>
                <a:ea typeface="MS PGothic" pitchFamily="34" charset="-128"/>
                <a:cs typeface="MS PGothic" charset="0"/>
              </a:rPr>
              <a:t>Enfin et surtout, vous avez accès au :</a:t>
            </a:r>
          </a:p>
          <a:p>
            <a:endParaRPr lang="en-C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200" b="1" kern="1200" dirty="0">
                <a:solidFill>
                  <a:schemeClr val="tx1"/>
                </a:solidFill>
                <a:effectLst/>
                <a:latin typeface="+mn-lt"/>
                <a:ea typeface="MS PGothic" pitchFamily="34" charset="-128"/>
                <a:cs typeface="MS PGothic" charset="0"/>
              </a:rPr>
              <a:t>Guichet emplois de l’</a:t>
            </a:r>
            <a:r>
              <a:rPr lang="fr-CA" sz="1200" b="1" kern="1200" dirty="0" err="1">
                <a:solidFill>
                  <a:schemeClr val="tx1"/>
                </a:solidFill>
                <a:effectLst/>
                <a:latin typeface="+mn-lt"/>
                <a:ea typeface="MS PGothic" pitchFamily="34" charset="-128"/>
                <a:cs typeface="MS PGothic" charset="0"/>
              </a:rPr>
              <a:t>ACHD</a:t>
            </a:r>
            <a:r>
              <a:rPr lang="fr-CA" sz="1200" b="1" kern="1200" dirty="0">
                <a:solidFill>
                  <a:schemeClr val="tx1"/>
                </a:solidFill>
                <a:effectLst/>
                <a:latin typeface="+mn-lt"/>
                <a:ea typeface="MS PGothic" pitchFamily="34" charset="-128"/>
                <a:cs typeface="MS PGothic" charset="0"/>
              </a:rPr>
              <a:t>.</a:t>
            </a:r>
            <a:r>
              <a:rPr lang="fr-CA" sz="1200" kern="1200" dirty="0">
                <a:solidFill>
                  <a:schemeClr val="tx1"/>
                </a:solidFill>
                <a:effectLst/>
                <a:latin typeface="+mn-lt"/>
                <a:ea typeface="MS PGothic" pitchFamily="34" charset="-128"/>
                <a:cs typeface="MS PGothic" charset="0"/>
              </a:rPr>
              <a:t> C’est un excellent endroit qui permet aux nouveaux et presque nouveaux diplômés de trouver des possibilités d’emploi. Nous en parlerons plus en détail bientôt.</a:t>
            </a:r>
            <a:endParaRPr lang="en-CA"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13</a:t>
            </a:fld>
            <a:endParaRPr lang="en-GB" altLang="en-US"/>
          </a:p>
        </p:txBody>
      </p:sp>
    </p:spTree>
    <p:extLst>
      <p:ext uri="{BB962C8B-B14F-4D97-AF65-F5344CB8AC3E}">
        <p14:creationId xmlns:p14="http://schemas.microsoft.com/office/powerpoint/2010/main" val="1609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kern="1200" dirty="0">
                <a:solidFill>
                  <a:schemeClr val="tx1"/>
                </a:solidFill>
                <a:effectLst/>
                <a:latin typeface="+mn-lt"/>
                <a:ea typeface="MS PGothic" pitchFamily="34" charset="-128"/>
                <a:cs typeface="MS PGothic" charset="0"/>
              </a:rPr>
              <a:t>L’</a:t>
            </a:r>
            <a:r>
              <a:rPr lang="fr-FR" sz="1800" kern="1200" dirty="0" err="1">
                <a:solidFill>
                  <a:schemeClr val="tx1"/>
                </a:solidFill>
                <a:effectLst/>
                <a:latin typeface="+mn-lt"/>
                <a:ea typeface="MS PGothic" pitchFamily="34" charset="-128"/>
                <a:cs typeface="MS PGothic" charset="0"/>
              </a:rPr>
              <a:t>ACHD</a:t>
            </a:r>
            <a:r>
              <a:rPr lang="fr-FR" sz="1800" kern="1200" dirty="0">
                <a:solidFill>
                  <a:schemeClr val="tx1"/>
                </a:solidFill>
                <a:effectLst/>
                <a:latin typeface="+mn-lt"/>
                <a:ea typeface="MS PGothic" pitchFamily="34" charset="-128"/>
                <a:cs typeface="MS PGothic" charset="0"/>
              </a:rPr>
              <a:t> vise constamment à améliorer la valeur de votre adhésion. L’association est heureuse d’offrir une multitude de programmes de rabais, y compris :</a:t>
            </a:r>
          </a:p>
          <a:p>
            <a:endParaRPr lang="en-CA" sz="18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800" b="1" kern="1200" dirty="0">
                <a:solidFill>
                  <a:schemeClr val="tx1"/>
                </a:solidFill>
                <a:effectLst/>
                <a:latin typeface="+mn-lt"/>
                <a:ea typeface="MS PGothic" pitchFamily="34" charset="-128"/>
                <a:cs typeface="MS PGothic" charset="0"/>
              </a:rPr>
              <a:t>RED Corner Store </a:t>
            </a:r>
            <a:r>
              <a:rPr lang="fr-CA" sz="1800" kern="1200" dirty="0">
                <a:solidFill>
                  <a:schemeClr val="tx1"/>
                </a:solidFill>
                <a:effectLst/>
                <a:latin typeface="+mn-lt"/>
                <a:ea typeface="MS PGothic" pitchFamily="34" charset="-128"/>
                <a:cs typeface="MS PGothic" charset="0"/>
              </a:rPr>
              <a:t>- bénéficiez de rabais sur des produits de grandes marques telles que LG, </a:t>
            </a:r>
            <a:r>
              <a:rPr lang="fr-CA" sz="1800" kern="1200" dirty="0" err="1">
                <a:solidFill>
                  <a:schemeClr val="tx1"/>
                </a:solidFill>
                <a:effectLst/>
                <a:latin typeface="+mn-lt"/>
                <a:ea typeface="MS PGothic" pitchFamily="34" charset="-128"/>
                <a:cs typeface="MS PGothic" charset="0"/>
              </a:rPr>
              <a:t>Vitamix</a:t>
            </a:r>
            <a:r>
              <a:rPr lang="fr-CA" sz="1800" kern="1200" dirty="0">
                <a:solidFill>
                  <a:schemeClr val="tx1"/>
                </a:solidFill>
                <a:effectLst/>
                <a:latin typeface="+mn-lt"/>
                <a:ea typeface="MS PGothic" pitchFamily="34" charset="-128"/>
                <a:cs typeface="MS PGothic" charset="0"/>
              </a:rPr>
              <a:t>, </a:t>
            </a:r>
            <a:r>
              <a:rPr lang="fr-CA" sz="1800" kern="1200" dirty="0" err="1">
                <a:solidFill>
                  <a:schemeClr val="tx1"/>
                </a:solidFill>
                <a:effectLst/>
                <a:latin typeface="+mn-lt"/>
                <a:ea typeface="MS PGothic" pitchFamily="34" charset="-128"/>
                <a:cs typeface="MS PGothic" charset="0"/>
              </a:rPr>
              <a:t>Thule</a:t>
            </a:r>
            <a:r>
              <a:rPr lang="fr-CA" sz="1800" kern="1200" dirty="0">
                <a:solidFill>
                  <a:schemeClr val="tx1"/>
                </a:solidFill>
                <a:effectLst/>
                <a:latin typeface="+mn-lt"/>
                <a:ea typeface="MS PGothic" pitchFamily="34" charset="-128"/>
                <a:cs typeface="MS PGothic" charset="0"/>
              </a:rPr>
              <a:t>, Kate </a:t>
            </a:r>
            <a:r>
              <a:rPr lang="fr-CA" sz="1800" kern="1200" dirty="0" err="1">
                <a:solidFill>
                  <a:schemeClr val="tx1"/>
                </a:solidFill>
                <a:effectLst/>
                <a:latin typeface="+mn-lt"/>
                <a:ea typeface="MS PGothic" pitchFamily="34" charset="-128"/>
                <a:cs typeface="MS PGothic" charset="0"/>
              </a:rPr>
              <a:t>Spade</a:t>
            </a:r>
            <a:r>
              <a:rPr lang="fr-CA" sz="1800" kern="1200" dirty="0">
                <a:solidFill>
                  <a:schemeClr val="tx1"/>
                </a:solidFill>
                <a:effectLst/>
                <a:latin typeface="+mn-lt"/>
                <a:ea typeface="MS PGothic" pitchFamily="34" charset="-128"/>
                <a:cs typeface="MS PGothic" charset="0"/>
              </a:rPr>
              <a:t>, Swarovski et encore plus. </a:t>
            </a:r>
          </a:p>
          <a:p>
            <a:pPr marL="171450" lvl="0" indent="-171450">
              <a:buFont typeface="Arial" panose="020B0604020202020204" pitchFamily="34" charset="0"/>
              <a:buChar char="•"/>
            </a:pPr>
            <a:r>
              <a:rPr lang="fr-CA" sz="1800" b="1" kern="1200" dirty="0" err="1">
                <a:solidFill>
                  <a:schemeClr val="tx1"/>
                </a:solidFill>
                <a:effectLst/>
                <a:latin typeface="+mn-lt"/>
                <a:ea typeface="MS PGothic" pitchFamily="34" charset="-128"/>
                <a:cs typeface="MS PGothic" charset="0"/>
              </a:rPr>
              <a:t>GoodLife</a:t>
            </a:r>
            <a:r>
              <a:rPr lang="fr-CA" sz="1800" b="1" kern="1200" dirty="0">
                <a:solidFill>
                  <a:schemeClr val="tx1"/>
                </a:solidFill>
                <a:effectLst/>
                <a:latin typeface="+mn-lt"/>
                <a:ea typeface="MS PGothic" pitchFamily="34" charset="-128"/>
                <a:cs typeface="MS PGothic" charset="0"/>
              </a:rPr>
              <a:t> Fitness </a:t>
            </a:r>
            <a:r>
              <a:rPr lang="fr-CA" sz="1800" kern="1200" dirty="0">
                <a:solidFill>
                  <a:schemeClr val="tx1"/>
                </a:solidFill>
                <a:effectLst/>
                <a:latin typeface="+mn-lt"/>
                <a:ea typeface="MS PGothic" pitchFamily="34" charset="-128"/>
                <a:cs typeface="MS PGothic" charset="0"/>
              </a:rPr>
              <a:t>— offre 50 % de rabais sur le prix d’un abonnement annuel. </a:t>
            </a:r>
          </a:p>
          <a:p>
            <a:pPr marL="0" lvl="0" indent="0">
              <a:buFont typeface="Arial" panose="020B0604020202020204" pitchFamily="34" charset="0"/>
              <a:buNone/>
            </a:pPr>
            <a:endParaRPr lang="fr-CA" sz="1400" kern="1200" dirty="0">
              <a:solidFill>
                <a:schemeClr val="tx1"/>
              </a:solidFill>
              <a:effectLst/>
              <a:latin typeface="+mn-lt"/>
              <a:ea typeface="MS PGothic" pitchFamily="34" charset="-128"/>
              <a:cs typeface="MS PGothic" charset="0"/>
            </a:endParaRPr>
          </a:p>
        </p:txBody>
      </p:sp>
      <p:sp>
        <p:nvSpPr>
          <p:cNvPr id="5" name="Date Placeholder 4">
            <a:extLst>
              <a:ext uri="{FF2B5EF4-FFF2-40B4-BE49-F238E27FC236}">
                <a16:creationId xmlns:a16="http://schemas.microsoft.com/office/drawing/2014/main" id="{0042045E-B2B7-4FB0-B18E-4092C7C02D64}"/>
              </a:ext>
            </a:extLst>
          </p:cNvPr>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394457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S PGothic" pitchFamily="34" charset="-128"/>
                <a:cs typeface="MS PGothic" charset="0"/>
              </a:rPr>
              <a:t>Vous avez aussi l’accès à :</a:t>
            </a:r>
            <a:endParaRPr lang="en-CA" sz="1200" kern="1200" dirty="0">
              <a:solidFill>
                <a:schemeClr val="tx1"/>
              </a:solidFill>
              <a:effectLst/>
              <a:latin typeface="+mn-lt"/>
              <a:ea typeface="MS PGothic" pitchFamily="34" charset="-128"/>
              <a:cs typeface="MS PGothic" charset="0"/>
            </a:endParaRPr>
          </a:p>
          <a:p>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200" kern="1200" dirty="0">
                <a:solidFill>
                  <a:schemeClr val="tx1"/>
                </a:solidFill>
                <a:effectLst/>
                <a:latin typeface="+mn-lt"/>
                <a:ea typeface="MS PGothic" pitchFamily="34" charset="-128"/>
                <a:cs typeface="MS PGothic" charset="0"/>
              </a:rPr>
              <a:t>Un inventaire mondial</a:t>
            </a:r>
            <a:r>
              <a:rPr lang="fr-CA" sz="1200" b="1" kern="1200" dirty="0">
                <a:solidFill>
                  <a:schemeClr val="tx1"/>
                </a:solidFill>
                <a:effectLst/>
                <a:latin typeface="+mn-lt"/>
                <a:ea typeface="MS PGothic" pitchFamily="34" charset="-128"/>
                <a:cs typeface="MS PGothic" charset="0"/>
              </a:rPr>
              <a:t> d’hôtels</a:t>
            </a:r>
            <a:r>
              <a:rPr lang="fr-CA" sz="1200" kern="1200" dirty="0">
                <a:solidFill>
                  <a:schemeClr val="tx1"/>
                </a:solidFill>
                <a:effectLst/>
                <a:latin typeface="+mn-lt"/>
                <a:ea typeface="MS PGothic" pitchFamily="34" charset="-128"/>
                <a:cs typeface="MS PGothic" charset="0"/>
              </a:rPr>
              <a:t> </a:t>
            </a:r>
            <a:r>
              <a:rPr lang="fr-CA" sz="1200" b="1" kern="1200" dirty="0">
                <a:solidFill>
                  <a:schemeClr val="tx1"/>
                </a:solidFill>
                <a:effectLst/>
                <a:latin typeface="+mn-lt"/>
                <a:ea typeface="MS PGothic" pitchFamily="34" charset="-128"/>
                <a:cs typeface="MS PGothic" charset="0"/>
              </a:rPr>
              <a:t>à des tarifs imbattables</a:t>
            </a:r>
            <a:endParaRPr lang="en-CA" sz="12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1" kern="1200" dirty="0">
                <a:solidFill>
                  <a:schemeClr val="tx1"/>
                </a:solidFill>
                <a:effectLst/>
                <a:latin typeface="+mn-lt"/>
                <a:ea typeface="MS PGothic" pitchFamily="34" charset="-128"/>
                <a:cs typeface="MS PGothic" charset="0"/>
              </a:rPr>
              <a:t>Des programmes d’assurance additionnels</a:t>
            </a:r>
            <a:r>
              <a:rPr lang="fr-CA" sz="1400" kern="1200" dirty="0">
                <a:solidFill>
                  <a:schemeClr val="tx1"/>
                </a:solidFill>
                <a:effectLst/>
                <a:latin typeface="+mn-lt"/>
                <a:ea typeface="MS PGothic" pitchFamily="34" charset="-128"/>
                <a:cs typeface="MS PGothic" charset="0"/>
              </a:rPr>
              <a:t>, comprenant une offre spéciale pour les diplômés, offerts par la Financière Sun Life.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Et encore plus!</a:t>
            </a:r>
          </a:p>
          <a:p>
            <a:pPr lvl="0"/>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Visitez le site de l’ACHD pour en savoir plus.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15</a:t>
            </a:fld>
            <a:endParaRPr lang="en-GB" altLang="en-US" dirty="0"/>
          </a:p>
        </p:txBody>
      </p:sp>
    </p:spTree>
    <p:extLst>
      <p:ext uri="{BB962C8B-B14F-4D97-AF65-F5344CB8AC3E}">
        <p14:creationId xmlns:p14="http://schemas.microsoft.com/office/powerpoint/2010/main" val="195106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Maintenant, abordons le sujet des emplois.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Tous les deux ans, l’ACHD sonde ses membres pour obtenir une perspective nationale sur l’emploi et les tendances en matière de la rémunération et du milieu de travail.</a:t>
            </a:r>
          </a:p>
          <a:p>
            <a:endParaRPr lang="fr-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Une fois les données compilées, les membres de l’ACHD reçoivent un accès gratuit au résumé, au rapport au complet et aux rapports selon les provinces. </a:t>
            </a:r>
            <a:r>
              <a:rPr lang="fr-CA" sz="1400" b="1" kern="1200" dirty="0">
                <a:solidFill>
                  <a:schemeClr val="tx1"/>
                </a:solidFill>
                <a:effectLst/>
                <a:latin typeface="+mn-lt"/>
                <a:ea typeface="MS PGothic" pitchFamily="34" charset="-128"/>
                <a:cs typeface="MS PGothic" charset="0"/>
              </a:rPr>
              <a:t>Il ne faut pas oublier que cette information peut être utile lors des négociations d’offres d’emplois.</a:t>
            </a:r>
          </a:p>
          <a:p>
            <a:r>
              <a:rPr lang="fr-CA" sz="1400" b="1"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Examinons certains des points saillants du résumé de 2017.</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16</a:t>
            </a:fld>
            <a:endParaRPr lang="en-GB" altLang="en-US"/>
          </a:p>
        </p:txBody>
      </p:sp>
    </p:spTree>
    <p:extLst>
      <p:ext uri="{BB962C8B-B14F-4D97-AF65-F5344CB8AC3E}">
        <p14:creationId xmlns:p14="http://schemas.microsoft.com/office/powerpoint/2010/main" val="27370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Les taux horaires moyens du premier lieu de travail ont augmenté de 2013 à 2017 et sont présentés ici. </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Cette hausse annuelle est inférieure au taux d’inflation annuel moyen de 1,45 %, tel que déclaré par la Banque du Canada.</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17</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42719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400" kern="1200" dirty="0">
                <a:solidFill>
                  <a:schemeClr val="tx1"/>
                </a:solidFill>
                <a:effectLst/>
                <a:latin typeface="+mn-lt"/>
                <a:ea typeface="MS PGothic" pitchFamily="34" charset="-128"/>
                <a:cs typeface="MS PGothic" charset="0"/>
              </a:rPr>
              <a:t>En ce qui a trait à l’expérience, les répondants ayant moins d’un an d’expérience gagnent en moyenne 35,08 $ l’heure et ceux ayant plus de cinq ans d’expérience gagnent en moyenne 44,05 $ l’heure ou plus.  </a:t>
            </a:r>
            <a:endParaRPr lang="en-CA" sz="1400" kern="1200" dirty="0">
              <a:solidFill>
                <a:schemeClr val="tx1"/>
              </a:solidFill>
              <a:effectLst/>
              <a:latin typeface="+mn-lt"/>
              <a:ea typeface="MS PGothic" pitchFamily="34" charset="-128"/>
              <a:cs typeface="MS PGothic" charset="0"/>
            </a:endParaRP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 taux horaire signalé par les répondants varie considérablement selon la province, allant de 53,99 $ l’heure en Alberta, où le taux horaire est le plus élevé, à 32,31 $ l’heure au Nouveau-Brunswick, où le taux horaire est le plus bas. Ces deux provinces avaient les taux horaires respectivement les plus hauts et les plus bas sur l’échelle salariale de 2015 également. Voici d’autres taux horaires :</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Colombie-Britannique : 43,71 $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Saskatchewan : 41,82 $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Manitoba : 41,65 $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0" kern="1200" dirty="0">
                <a:solidFill>
                  <a:schemeClr val="tx1"/>
                </a:solidFill>
                <a:effectLst/>
                <a:latin typeface="+mn-lt"/>
                <a:ea typeface="MS PGothic" pitchFamily="34" charset="-128"/>
                <a:cs typeface="MS PGothic" charset="0"/>
              </a:rPr>
              <a:t>Ontario : 37,54 $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sz="1400" kern="1200" dirty="0">
                <a:solidFill>
                  <a:schemeClr val="tx1"/>
                </a:solidFill>
                <a:effectLst/>
                <a:latin typeface="+mn-lt"/>
                <a:ea typeface="MS PGothic" pitchFamily="34" charset="-128"/>
                <a:cs typeface="MS PGothic" charset="0"/>
              </a:rPr>
              <a:t>Terre-Neuve-et-Labrador : 37,10 $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Québec : 32,90 $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Nouvelle-Écosse : 34,10 $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Île-du-Prince-Édouard : 34,23 $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 taux de chômage des répondants est de 1,3 %, ce qui est bien inférieur au taux de chômage actuel au Canada, qui est de 6,5 % en date de juin 2017.</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18</a:t>
            </a:fld>
            <a:endParaRPr lang="en-GB" altLang="en-US"/>
          </a:p>
        </p:txBody>
      </p:sp>
    </p:spTree>
    <p:extLst>
      <p:ext uri="{BB962C8B-B14F-4D97-AF65-F5344CB8AC3E}">
        <p14:creationId xmlns:p14="http://schemas.microsoft.com/office/powerpoint/2010/main" val="156615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Voici certaines statistiques supplémentaires qui pourraient vous intéresser :</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400" kern="1200" dirty="0">
                <a:solidFill>
                  <a:schemeClr val="tx1"/>
                </a:solidFill>
                <a:effectLst/>
                <a:latin typeface="+mn-lt"/>
                <a:ea typeface="MS PGothic" pitchFamily="34" charset="-128"/>
                <a:cs typeface="MS PGothic" charset="0"/>
              </a:rPr>
              <a:t>39 % des répondants âgés de 20 à 24 ans souhaiteraient travailler plus d’heures</a:t>
            </a: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400" kern="1200" dirty="0">
                <a:solidFill>
                  <a:schemeClr val="tx1"/>
                </a:solidFill>
                <a:effectLst/>
                <a:latin typeface="+mn-lt"/>
                <a:ea typeface="MS PGothic" pitchFamily="34" charset="-128"/>
                <a:cs typeface="MS PGothic" charset="0"/>
              </a:rPr>
              <a:t>Les répondants âgés de 20 à 29 ans ont plus tendance à travailler pour plus d’un employeur</a:t>
            </a: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400" kern="1200" dirty="0">
                <a:solidFill>
                  <a:schemeClr val="tx1"/>
                </a:solidFill>
                <a:effectLst/>
                <a:latin typeface="+mn-lt"/>
                <a:ea typeface="MS PGothic" pitchFamily="34" charset="-128"/>
                <a:cs typeface="MS PGothic" charset="0"/>
              </a:rPr>
              <a:t>Les répondants âgés de 20 à 34 ans signalent la plus grande hausse salariale </a:t>
            </a: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400" kern="1200" dirty="0">
                <a:solidFill>
                  <a:schemeClr val="tx1"/>
                </a:solidFill>
                <a:effectLst/>
                <a:latin typeface="+mn-lt"/>
                <a:ea typeface="MS PGothic" pitchFamily="34" charset="-128"/>
                <a:cs typeface="MS PGothic" charset="0"/>
              </a:rPr>
              <a:t>Les répondants âgés de 25 à 29 ans ont plus tendance à être payés à l’heure </a:t>
            </a: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400" kern="1200" dirty="0">
                <a:solidFill>
                  <a:schemeClr val="tx1"/>
                </a:solidFill>
                <a:effectLst/>
                <a:latin typeface="+mn-lt"/>
                <a:ea typeface="MS PGothic" pitchFamily="34" charset="-128"/>
                <a:cs typeface="MS PGothic" charset="0"/>
              </a:rPr>
              <a:t>77 % des répondants âgés de 25 à 39 ans ont plus tendance à travailler à temps partiel qu’à temps plein</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19</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186888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L’ACHD est la voix nationale et collective de plus de 29 000 hygiénistes dentaires qui travaillent au Canada et représente directement plus de 19 000 membres comprenant 2 000 étudiants. Le rôle principal, ou le mandat de l’ACHD est de faire avancer la profession d’hygiéniste dentaire, d’appuyer ses membres et de contribuer à la santé buccodentaire et au bien-être général du public.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a:t>
            </a:fld>
            <a:endParaRPr lang="en-GB" altLang="en-US" dirty="0"/>
          </a:p>
        </p:txBody>
      </p:sp>
    </p:spTree>
    <p:extLst>
      <p:ext uri="{BB962C8B-B14F-4D97-AF65-F5344CB8AC3E}">
        <p14:creationId xmlns:p14="http://schemas.microsoft.com/office/powerpoint/2010/main" val="919639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Passons maintenant au milieu et à l’environnement de travail. 72 % des répondants travaillent pour un seul employeur, ce qui concorde assez bien avec les résultats de 2013 et de 2015.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Quant à leur milieu de travail primaire, 92 % des répondants travaillent en cabinet dentaire privé, en pratique clinique, suivi par 3 % qui travaillent en santé publique et 2 % en éducation.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Les répondants signalent être les plus satisfaits avec les pratiques de lutte contre les infections, leurs relations avec les collègues et le personnel et l’emplacement de leur lieu de travail.</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20</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55936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Quant aux propriétaires d’un cabinet indépendant, 46 % parmi eux le sont depuis relativement peu d’années, ne possédant leur cabinet que depuis un à cinq ans.</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La plupart des cabinets indépendants sont des entreprises ayant pignon sur rue, suivis par des cabinets indépendants mobiles.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 taux de satisfaction des répondants par rapport aux cabinets indépendants semble être très élevé; 70 % parmi eux ont signalé en être satisfaits ou très satisfaits.</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Il est fantastique de noter qu’entre les années 2013 et 2017, le pourcentage de répondants qui sont propriétaires de leur cabinet indépendant depuis six à dix ans a considérablement augmenté.</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21</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239616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Afin de mieux comprendre les points saillants du sondage de 2017 soulignant les tendances en matière de rémunération, segmentées selon les régions et d’autres critères, nous vous vous invitons à visionner un Webinaire gratuit offert en anglais seulement. </a:t>
            </a:r>
            <a:r>
              <a:rPr lang="fr-CA" sz="1200" kern="1200" dirty="0">
                <a:solidFill>
                  <a:schemeClr val="tx1"/>
                </a:solidFill>
                <a:effectLst/>
                <a:latin typeface="+mn-lt"/>
                <a:ea typeface="MS PGothic" pitchFamily="34" charset="-128"/>
                <a:cs typeface="MS PGothic" charset="0"/>
              </a:rPr>
              <a:t>Vous le trouverez sous la section « </a:t>
            </a:r>
            <a:r>
              <a:rPr lang="fr-CA" sz="1200" b="1" kern="1200" dirty="0">
                <a:solidFill>
                  <a:schemeClr val="tx1"/>
                </a:solidFill>
                <a:effectLst/>
                <a:latin typeface="+mn-lt"/>
                <a:ea typeface="MS PGothic" pitchFamily="34" charset="-128"/>
                <a:cs typeface="MS PGothic" charset="0"/>
              </a:rPr>
              <a:t>Webinaires offerts</a:t>
            </a:r>
            <a:r>
              <a:rPr lang="fr-CA" sz="1200" kern="1200" dirty="0">
                <a:solidFill>
                  <a:schemeClr val="tx1"/>
                </a:solidFill>
                <a:effectLst/>
                <a:latin typeface="+mn-lt"/>
                <a:ea typeface="MS PGothic" pitchFamily="34" charset="-128"/>
                <a:cs typeface="MS PGothic" charset="0"/>
              </a:rPr>
              <a:t> » sur notre page principale de Webinaires.</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22</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235225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S PGothic" pitchFamily="34" charset="-128"/>
                <a:cs typeface="MS PGothic" charset="0"/>
              </a:rPr>
              <a:t>Après que vous aurez obtenu votre diplôme et répondu aux exigences de réglementation de votre province, votre attention se tournera naturellement à la recherche d’un emploi en tant qu’hygiéniste dentaire. Peut-être avez-vous déjà commencé votre recherche!</a:t>
            </a:r>
            <a:endParaRPr lang="en-CA" sz="12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 site d’emploi de l’ACHD est un endroit idéal pour mettre en lien des employeurs et des employés potentiels et c’est une des zones les plus actives du site Web de l’ACHD.</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Afin de consulter les possibilités d’emplois actuelles, visitez notre site Web. Vous devez ouvrir une session pour voir l’information.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23</a:t>
            </a:fld>
            <a:endParaRPr lang="en-GB" altLang="en-US"/>
          </a:p>
        </p:txBody>
      </p:sp>
    </p:spTree>
    <p:extLst>
      <p:ext uri="{BB962C8B-B14F-4D97-AF65-F5344CB8AC3E}">
        <p14:creationId xmlns:p14="http://schemas.microsoft.com/office/powerpoint/2010/main" val="359237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Vous pouvez vous abonner aux alertes d’emploi de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dès maintenant et recevoir la liste des postes affichés dans votre boite de réception chaque semaine. Pour activer cette option, veuillez cliquer sur </a:t>
            </a:r>
            <a:r>
              <a:rPr lang="fr-CA" sz="1400" u="sng" kern="1200" dirty="0">
                <a:solidFill>
                  <a:schemeClr val="tx1"/>
                </a:solidFill>
                <a:effectLst/>
                <a:latin typeface="+mn-lt"/>
                <a:ea typeface="MS PGothic" pitchFamily="34" charset="-128"/>
                <a:cs typeface="MS PGothic" charset="0"/>
                <a:hlinkClick r:id="rId3"/>
              </a:rPr>
              <a:t>achd.ca/profil</a:t>
            </a:r>
            <a:r>
              <a:rPr lang="fr-CA" sz="1400" b="1" kern="1200" dirty="0">
                <a:solidFill>
                  <a:schemeClr val="tx1"/>
                </a:solidFill>
                <a:effectLst/>
                <a:latin typeface="+mn-lt"/>
                <a:ea typeface="MS PGothic" pitchFamily="34" charset="-128"/>
                <a:cs typeface="MS PGothic" charset="0"/>
              </a:rPr>
              <a:t> </a:t>
            </a:r>
            <a:r>
              <a:rPr lang="fr-CA" sz="1400" kern="1200" dirty="0">
                <a:solidFill>
                  <a:schemeClr val="tx1"/>
                </a:solidFill>
                <a:effectLst/>
                <a:latin typeface="+mn-lt"/>
                <a:ea typeface="MS PGothic" pitchFamily="34" charset="-128"/>
                <a:cs typeface="MS PGothic" charset="0"/>
              </a:rPr>
              <a:t>et cochez la case « </a:t>
            </a:r>
            <a:r>
              <a:rPr lang="fr-CA" sz="1400" b="1" kern="1200" dirty="0">
                <a:solidFill>
                  <a:schemeClr val="tx1"/>
                </a:solidFill>
                <a:effectLst/>
                <a:latin typeface="+mn-lt"/>
                <a:ea typeface="MS PGothic" pitchFamily="34" charset="-128"/>
                <a:cs typeface="MS PGothic" charset="0"/>
              </a:rPr>
              <a:t>Notifications de nouvelles possibilités d’emploi</a:t>
            </a:r>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24</a:t>
            </a:fld>
            <a:endParaRPr lang="en-GB" altLang="en-US"/>
          </a:p>
        </p:txBody>
      </p:sp>
    </p:spTree>
    <p:extLst>
      <p:ext uri="{BB962C8B-B14F-4D97-AF65-F5344CB8AC3E}">
        <p14:creationId xmlns:p14="http://schemas.microsoft.com/office/powerpoint/2010/main" val="1111495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Lorsque vous serez prêt à solliciter un emploi, vous devrez fournir un curriculum vitae et une lettre d’accompagnement. </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Cette diapositive vous donne des détails sur la façon de préparer votre curriculum vitae et énumère aussi les éléments importants qui devraient en faire partie.</a:t>
            </a:r>
          </a:p>
          <a:p>
            <a:endParaRPr lang="fr-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Vous trouverez plus de détails sur le site Web de l’ACHD.</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25</a:t>
            </a:fld>
            <a:endParaRPr lang="en-GB" altLang="en-US"/>
          </a:p>
        </p:txBody>
      </p:sp>
    </p:spTree>
    <p:extLst>
      <p:ext uri="{BB962C8B-B14F-4D97-AF65-F5344CB8AC3E}">
        <p14:creationId xmlns:p14="http://schemas.microsoft.com/office/powerpoint/2010/main" val="399780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Lorsque vous aurez décroché une entrevue grâce à votre curriculum vitae et votre lettre d’accompagnement remarquables, faites de votre entrevue une occasion privilégiée pour montrer à l’employeur votre intérêt envers le poste et faites ressortir l’énergie et l’expertise dont vous ferez preuve dans l’exercice de vos fonctions.</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 fait d’être rendu à cette étape démontre que l’employeur juge que vous avez les compétences requises et l’entrevue est votre chance de montrer que vous mettrez à profit ces compétences.</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26</a:t>
            </a:fld>
            <a:endParaRPr lang="en-GB" altLang="en-US"/>
          </a:p>
        </p:txBody>
      </p:sp>
    </p:spTree>
    <p:extLst>
      <p:ext uri="{BB962C8B-B14F-4D97-AF65-F5344CB8AC3E}">
        <p14:creationId xmlns:p14="http://schemas.microsoft.com/office/powerpoint/2010/main" val="36765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mn-lt"/>
                <a:ea typeface="MS PGothic" pitchFamily="34" charset="-128"/>
                <a:cs typeface="MS PGothic" charset="0"/>
              </a:rPr>
              <a:t>Au moment de l’entrevue et lorsque l’entrevue prendra fin, il y a un certain nombre d’étapes à suivre ou à garder en tête et une courte liste figure ici. </a:t>
            </a:r>
            <a:r>
              <a:rPr lang="fr-CA" sz="1400" kern="1200" dirty="0">
                <a:solidFill>
                  <a:schemeClr val="tx1"/>
                </a:solidFill>
                <a:effectLst/>
                <a:latin typeface="+mn-lt"/>
                <a:ea typeface="MS PGothic" pitchFamily="34" charset="-128"/>
                <a:cs typeface="MS PGothic" charset="0"/>
              </a:rPr>
              <a:t>Vous pouvez trouver d’autres conseils sur le site Web de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a:t>
            </a:r>
            <a:endParaRPr lang="en-CA" sz="1400" kern="1200" dirty="0">
              <a:solidFill>
                <a:schemeClr val="tx1"/>
              </a:solidFill>
              <a:effectLst/>
              <a:latin typeface="+mn-lt"/>
              <a:ea typeface="MS PGothic" pitchFamily="34" charset="-128"/>
              <a:cs typeface="MS PGothic" charset="0"/>
            </a:endParaRPr>
          </a:p>
          <a:p>
            <a:pPr lvl="0"/>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Les entrevues de travail sont parfois utilisées pour pourvoir un poste d’hygiéniste dentaire. Si votre entrevue entre dans cette catégorie, ne soyez pas plus anxieux; considérez cela comme étant une première journée de travail sans obligations. Cependant, gardez en tête que l’employeur potentiel devrait vous payer. S’il refuse de payer, prenez ce geste comme un signe et tournez la page.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27</a:t>
            </a:fld>
            <a:endParaRPr lang="en-GB" altLang="en-US"/>
          </a:p>
        </p:txBody>
      </p:sp>
    </p:spTree>
    <p:extLst>
      <p:ext uri="{BB962C8B-B14F-4D97-AF65-F5344CB8AC3E}">
        <p14:creationId xmlns:p14="http://schemas.microsoft.com/office/powerpoint/2010/main" val="405330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Lorsque vous aurez décidé d’accepter un poste, assurez-vous d’avoir un contrat de travail écrit approprié. Avoir un contrat de travail écrit vous permettra, à vous et à votre employeur, d’avoir une bonne compréhension des attentes que vous avez l’un envers l’autre. Comprendre la différence entre le statut de </a:t>
            </a:r>
            <a:r>
              <a:rPr lang="fr-CA" sz="1400" b="1" kern="1200" dirty="0">
                <a:solidFill>
                  <a:schemeClr val="tx1"/>
                </a:solidFill>
                <a:effectLst/>
                <a:latin typeface="+mn-lt"/>
                <a:ea typeface="MS PGothic" pitchFamily="34" charset="-128"/>
                <a:cs typeface="MS PGothic" charset="0"/>
              </a:rPr>
              <a:t>travailleur indépendant</a:t>
            </a:r>
            <a:r>
              <a:rPr lang="fr-CA" sz="1400" kern="1200" dirty="0">
                <a:solidFill>
                  <a:schemeClr val="tx1"/>
                </a:solidFill>
                <a:effectLst/>
                <a:latin typeface="+mn-lt"/>
                <a:ea typeface="MS PGothic" pitchFamily="34" charset="-128"/>
                <a:cs typeface="MS PGothic" charset="0"/>
              </a:rPr>
              <a:t> et d’</a:t>
            </a:r>
            <a:r>
              <a:rPr lang="fr-CA" sz="1400" b="1" kern="1200" dirty="0">
                <a:solidFill>
                  <a:schemeClr val="tx1"/>
                </a:solidFill>
                <a:effectLst/>
                <a:latin typeface="+mn-lt"/>
                <a:ea typeface="MS PGothic" pitchFamily="34" charset="-128"/>
                <a:cs typeface="MS PGothic" charset="0"/>
              </a:rPr>
              <a:t>employé</a:t>
            </a:r>
            <a:r>
              <a:rPr lang="fr-CA" sz="1400" kern="1200" dirty="0">
                <a:solidFill>
                  <a:schemeClr val="tx1"/>
                </a:solidFill>
                <a:effectLst/>
                <a:latin typeface="+mn-lt"/>
                <a:ea typeface="MS PGothic" pitchFamily="34" charset="-128"/>
                <a:cs typeface="MS PGothic" charset="0"/>
              </a:rPr>
              <a:t> est extrêmement important lorsque vous établissez votre relation avec un ou des dentistes et dans la création de votre contrat. La terminologie utilisée dans votre contrat déterminera si l’Agence du revenu du Canada vous qualifiera d’employé ou de travailleur indépendant.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Lorsque vous recevez un contrat, votre employeur potentiel doit vous donner assez de temps pour le passer complètement en revue. Il est aussi recommandé de faire évaluer le contrat par un conseiller juridique.</a:t>
            </a:r>
          </a:p>
          <a:p>
            <a:endParaRPr lang="en-CA" sz="1400" kern="1200" dirty="0">
              <a:solidFill>
                <a:schemeClr val="tx1"/>
              </a:solidFill>
              <a:effectLst/>
              <a:latin typeface="+mn-lt"/>
              <a:ea typeface="MS PGothic" pitchFamily="34" charset="-128"/>
              <a:cs typeface="MS PGothic" charset="0"/>
            </a:endParaRPr>
          </a:p>
          <a:p>
            <a:r>
              <a:rPr lang="fr-CA" sz="1200" kern="1200" dirty="0">
                <a:solidFill>
                  <a:schemeClr val="tx1"/>
                </a:solidFill>
                <a:effectLst/>
                <a:latin typeface="+mn-lt"/>
                <a:ea typeface="MS PGothic" pitchFamily="34" charset="-128"/>
                <a:cs typeface="MS PGothic" charset="0"/>
              </a:rPr>
              <a:t>Il y a des avantages et des désavantages à être travailleur indépendant. Visitez le site Web de l’</a:t>
            </a:r>
            <a:r>
              <a:rPr lang="fr-CA" sz="1200" kern="1200" dirty="0" err="1">
                <a:solidFill>
                  <a:schemeClr val="tx1"/>
                </a:solidFill>
                <a:effectLst/>
                <a:latin typeface="+mn-lt"/>
                <a:ea typeface="MS PGothic" pitchFamily="34" charset="-128"/>
                <a:cs typeface="MS PGothic" charset="0"/>
              </a:rPr>
              <a:t>ACHD</a:t>
            </a:r>
            <a:r>
              <a:rPr lang="fr-CA" sz="1200" kern="1200" dirty="0">
                <a:solidFill>
                  <a:schemeClr val="tx1"/>
                </a:solidFill>
                <a:effectLst/>
                <a:latin typeface="+mn-lt"/>
                <a:ea typeface="MS PGothic" pitchFamily="34" charset="-128"/>
                <a:cs typeface="MS PGothic" charset="0"/>
              </a:rPr>
              <a:t> pour obtenir plus de détails et pour examiner des exemples de contrats de travail et de travail indépendant.</a:t>
            </a:r>
            <a:endParaRPr lang="en-CA"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28</a:t>
            </a:fld>
            <a:endParaRPr lang="en-GB" altLang="en-US"/>
          </a:p>
        </p:txBody>
      </p:sp>
    </p:spTree>
    <p:extLst>
      <p:ext uri="{BB962C8B-B14F-4D97-AF65-F5344CB8AC3E}">
        <p14:creationId xmlns:p14="http://schemas.microsoft.com/office/powerpoint/2010/main" val="288854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mn-lt"/>
                <a:ea typeface="MS PGothic" pitchFamily="34" charset="-128"/>
                <a:cs typeface="MS PGothic" charset="0"/>
              </a:rPr>
              <a:t>Parlons brièvement des hygiénistes dentaires en exercice indépendant.</a:t>
            </a:r>
            <a:endParaRPr lang="en-CA" sz="1200" kern="1200" dirty="0">
              <a:solidFill>
                <a:schemeClr val="tx1"/>
              </a:solidFill>
              <a:effectLst/>
              <a:latin typeface="+mn-lt"/>
              <a:ea typeface="MS PGothic" pitchFamily="34" charset="-128"/>
              <a:cs typeface="MS PGothic" charset="0"/>
            </a:endParaRPr>
          </a:p>
          <a:p>
            <a:endParaRPr lang="fr-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Les hygiénistes dentaires autorisés peuvent fournir des soins buccodentaires dans des milieux autres que des cabinets dentaires. Ils peuvent choisir d’avoir leur propre cabinet ou d’exploiter un cabinet mobile leur permettant de visiter leurs clients à leur domicile.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Dans le fond, les hygiénistes dentaires en pratique autonome exploitent leur propre entreprise. Ils sont libres de prendre leurs propres décisions et d’offrir aux clients un plus vaste éventail de solutions. </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Ils jouent un rôle important dans l’amélioration de l’accès aux soins d’hygiène dentaire. </a:t>
            </a:r>
            <a:endParaRPr lang="en-CA" sz="1400" b="0" i="0" kern="1200" baseline="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29</a:t>
            </a:fld>
            <a:endParaRPr lang="en-GB" altLang="en-US"/>
          </a:p>
        </p:txBody>
      </p:sp>
    </p:spTree>
    <p:extLst>
      <p:ext uri="{BB962C8B-B14F-4D97-AF65-F5344CB8AC3E}">
        <p14:creationId xmlns:p14="http://schemas.microsoft.com/office/powerpoint/2010/main" val="35449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La profession comprend plusieurs organismes clés et chaque organisme assume des responsabilités et des rôles différents. </a:t>
            </a:r>
          </a:p>
          <a:p>
            <a:endParaRPr lang="fr-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Penchons-nous sur le fonctionnement de chaque organisme au sein de la profession.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a:t>
            </a:fld>
            <a:endParaRPr lang="en-GB" altLang="en-US" dirty="0"/>
          </a:p>
        </p:txBody>
      </p:sp>
    </p:spTree>
    <p:extLst>
      <p:ext uri="{BB962C8B-B14F-4D97-AF65-F5344CB8AC3E}">
        <p14:creationId xmlns:p14="http://schemas.microsoft.com/office/powerpoint/2010/main" val="3316990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Soutenir les praticiens indépendants est une grande priorité pour l’ACHD. </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200" kern="1200" dirty="0">
                <a:solidFill>
                  <a:schemeClr val="tx1"/>
                </a:solidFill>
                <a:effectLst/>
                <a:latin typeface="+mn-lt"/>
                <a:ea typeface="MS PGothic" pitchFamily="34" charset="-128"/>
                <a:cs typeface="MS PGothic" charset="0"/>
              </a:rPr>
              <a:t>Quelques années passées, l’</a:t>
            </a:r>
            <a:r>
              <a:rPr lang="fr-CA" sz="1200" kern="1200" dirty="0" err="1">
                <a:solidFill>
                  <a:schemeClr val="tx1"/>
                </a:solidFill>
                <a:effectLst/>
                <a:latin typeface="+mn-lt"/>
                <a:ea typeface="MS PGothic" pitchFamily="34" charset="-128"/>
                <a:cs typeface="MS PGothic" charset="0"/>
              </a:rPr>
              <a:t>ACHD</a:t>
            </a:r>
            <a:r>
              <a:rPr lang="fr-CA" sz="1200" kern="1200" dirty="0">
                <a:solidFill>
                  <a:schemeClr val="tx1"/>
                </a:solidFill>
                <a:effectLst/>
                <a:latin typeface="+mn-lt"/>
                <a:ea typeface="MS PGothic" pitchFamily="34" charset="-128"/>
                <a:cs typeface="MS PGothic" charset="0"/>
              </a:rPr>
              <a:t> a lancé le </a:t>
            </a:r>
            <a:r>
              <a:rPr lang="fr-CA" sz="1200" b="1" kern="1200" dirty="0">
                <a:solidFill>
                  <a:schemeClr val="tx1"/>
                </a:solidFill>
                <a:effectLst/>
                <a:latin typeface="+mn-lt"/>
                <a:ea typeface="MS PGothic" pitchFamily="34" charset="-128"/>
                <a:cs typeface="MS PGothic" charset="0"/>
              </a:rPr>
              <a:t>Réseau de la pratique autonome</a:t>
            </a:r>
            <a:r>
              <a:rPr lang="fr-CA" sz="1200" kern="1200" dirty="0">
                <a:solidFill>
                  <a:schemeClr val="tx1"/>
                </a:solidFill>
                <a:effectLst/>
                <a:latin typeface="+mn-lt"/>
                <a:ea typeface="MS PGothic" pitchFamily="34" charset="-128"/>
                <a:cs typeface="MS PGothic" charset="0"/>
              </a:rPr>
              <a:t>, conçu pour répondre aux besoins particuliers de cette communauté grandissante. Un ensemble d’avantages uniques sont réservés à ce groupe.</a:t>
            </a:r>
            <a:endParaRPr lang="en-CA" sz="1200" kern="1200" dirty="0">
              <a:solidFill>
                <a:schemeClr val="tx1"/>
              </a:solidFill>
              <a:effectLst/>
              <a:latin typeface="+mn-lt"/>
              <a:ea typeface="MS PGothic" pitchFamily="34" charset="-128"/>
              <a:cs typeface="MS PGothic" charset="0"/>
            </a:endParaRP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Dans le cadre de l’engagement de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envers le succès de l’exercice indépendant,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a embauché une conseillère nommée Amanda Acker et ses coordonnées sont notées ici.</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30</a:t>
            </a:fld>
            <a:endParaRPr lang="en-GB" altLang="en-US"/>
          </a:p>
        </p:txBody>
      </p:sp>
    </p:spTree>
    <p:extLst>
      <p:ext uri="{BB962C8B-B14F-4D97-AF65-F5344CB8AC3E}">
        <p14:creationId xmlns:p14="http://schemas.microsoft.com/office/powerpoint/2010/main" val="899522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Il y a plus de 1 000 hygiénistes dentaires inscrits au Réseau de la pratique autonome de l’ACHD.  Voici les données selon les provinces.</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Veuillez noter que le Québec, le Nord et l’Île-du-Prince-Édouard ne permettent pas actuellement aux hygiénistes dentaires de travailler à titre de praticiens indépendants.</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31</a:t>
            </a:fld>
            <a:endParaRPr lang="en-GB" altLang="en-US"/>
          </a:p>
        </p:txBody>
      </p:sp>
    </p:spTree>
    <p:extLst>
      <p:ext uri="{BB962C8B-B14F-4D97-AF65-F5344CB8AC3E}">
        <p14:creationId xmlns:p14="http://schemas.microsoft.com/office/powerpoint/2010/main" val="403990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N’oubliez pas que seuls les membres étudiants actuels sont admissibles à l’adhésion </a:t>
            </a:r>
            <a:r>
              <a:rPr lang="fr-CA" sz="1400" b="1" u="sng" kern="1200" dirty="0">
                <a:solidFill>
                  <a:schemeClr val="tx1"/>
                </a:solidFill>
                <a:effectLst/>
                <a:latin typeface="+mn-lt"/>
                <a:ea typeface="MS PGothic" pitchFamily="34" charset="-128"/>
                <a:cs typeface="MS PGothic" charset="0"/>
              </a:rPr>
              <a:t>GRATUITE</a:t>
            </a:r>
            <a:r>
              <a:rPr lang="fr-CA" sz="1400" kern="1200" dirty="0">
                <a:solidFill>
                  <a:schemeClr val="tx1"/>
                </a:solidFill>
                <a:effectLst/>
                <a:latin typeface="+mn-lt"/>
                <a:ea typeface="MS PGothic" pitchFamily="34" charset="-128"/>
                <a:cs typeface="MS PGothic" charset="0"/>
              </a:rPr>
              <a:t> à titre d’étudiant diplômé après la réussite de l’Examen de certification nationale. </a:t>
            </a:r>
          </a:p>
          <a:p>
            <a:endParaRPr lang="en-CA" sz="14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Si vous ne vous êtes pas encore inscrits à l’ACHD ni n’avez renouvelé votre adhésion à titre de membre étudiant, vous avez encore le temps de le faire et c’est facile! Visitez </a:t>
            </a:r>
            <a:r>
              <a:rPr lang="fr-CA" sz="1400" b="1" kern="1200" dirty="0">
                <a:solidFill>
                  <a:schemeClr val="tx1"/>
                </a:solidFill>
                <a:effectLst/>
                <a:latin typeface="+mn-lt"/>
                <a:ea typeface="MS PGothic" pitchFamily="34" charset="-128"/>
                <a:cs typeface="MS PGothic" charset="0"/>
              </a:rPr>
              <a:t>achd.ca/adherer </a:t>
            </a:r>
            <a:r>
              <a:rPr lang="fr-CA" sz="1400" kern="1200" dirty="0">
                <a:solidFill>
                  <a:schemeClr val="tx1"/>
                </a:solidFill>
                <a:effectLst/>
                <a:latin typeface="+mn-lt"/>
                <a:ea typeface="MS PGothic" pitchFamily="34" charset="-128"/>
                <a:cs typeface="MS PGothic" charset="0"/>
              </a:rPr>
              <a:t>et cliquez sur l’onglet Adhésion à titre d’étudiant. Ou renouvelez votre adhésion au </a:t>
            </a:r>
            <a:r>
              <a:rPr lang="fr-CA" sz="1400" b="1" kern="1200" dirty="0">
                <a:solidFill>
                  <a:schemeClr val="tx1"/>
                </a:solidFill>
                <a:effectLst/>
                <a:latin typeface="+mn-lt"/>
                <a:ea typeface="MS PGothic" pitchFamily="34" charset="-128"/>
                <a:cs typeface="MS PGothic" charset="0"/>
              </a:rPr>
              <a:t>achd.ca/renouveler</a:t>
            </a:r>
            <a:r>
              <a:rPr lang="fr-CA" sz="1400" kern="1200" dirty="0">
                <a:solidFill>
                  <a:schemeClr val="tx1"/>
                </a:solidFill>
                <a:effectLst/>
                <a:latin typeface="+mn-lt"/>
                <a:ea typeface="MS PGothic" pitchFamily="34" charset="-128"/>
                <a:cs typeface="MS PGothic" charset="0"/>
              </a:rPr>
              <a:t>. </a:t>
            </a:r>
            <a:r>
              <a:rPr lang="fr-CA" sz="1200" kern="1200" dirty="0">
                <a:solidFill>
                  <a:schemeClr val="tx1"/>
                </a:solidFill>
                <a:effectLst/>
                <a:latin typeface="+mn-lt"/>
                <a:ea typeface="MS PGothic" pitchFamily="34" charset="-128"/>
                <a:cs typeface="MS PGothic" charset="0"/>
              </a:rPr>
              <a:t>Appeler l’</a:t>
            </a:r>
            <a:r>
              <a:rPr lang="fr-CA" sz="1200" kern="1200" dirty="0" err="1">
                <a:solidFill>
                  <a:schemeClr val="tx1"/>
                </a:solidFill>
                <a:effectLst/>
                <a:latin typeface="+mn-lt"/>
                <a:ea typeface="MS PGothic" pitchFamily="34" charset="-128"/>
                <a:cs typeface="MS PGothic" charset="0"/>
              </a:rPr>
              <a:t>ACHD</a:t>
            </a:r>
            <a:r>
              <a:rPr lang="fr-CA" sz="1200" kern="1200" dirty="0">
                <a:solidFill>
                  <a:schemeClr val="tx1"/>
                </a:solidFill>
                <a:effectLst/>
                <a:latin typeface="+mn-lt"/>
                <a:ea typeface="MS PGothic" pitchFamily="34" charset="-128"/>
                <a:cs typeface="MS PGothic" charset="0"/>
              </a:rPr>
              <a:t> est une autre option</a:t>
            </a:r>
            <a:r>
              <a:rPr lang="en-CA" sz="1400" kern="1200" dirty="0">
                <a:solidFill>
                  <a:schemeClr val="tx1"/>
                </a:solidFill>
                <a:effectLst/>
                <a:latin typeface="+mn-lt"/>
                <a:ea typeface="MS PGothic" pitchFamily="34" charset="-128"/>
                <a:cs typeface="MS PGothic" charset="0"/>
              </a:rPr>
              <a:t>.</a:t>
            </a:r>
            <a:endParaRPr lang="en-CA"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32</a:t>
            </a:fld>
            <a:endParaRPr lang="en-GB" altLang="en-US"/>
          </a:p>
        </p:txBody>
      </p:sp>
    </p:spTree>
    <p:extLst>
      <p:ext uri="{BB962C8B-B14F-4D97-AF65-F5344CB8AC3E}">
        <p14:creationId xmlns:p14="http://schemas.microsoft.com/office/powerpoint/2010/main" val="1183538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Les membres du personnel de l’ACHD peuvent répondre à une variété de questions portant sur l’hygiène dentaire, l’adhésion ou toute autre question relative que vous pourriez avoir. </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Vous pouvez nous joindre : </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En visitant le site Web de l’</a:t>
            </a:r>
            <a:r>
              <a:rPr lang="fr-CA" sz="1400" kern="1200" dirty="0" err="1">
                <a:solidFill>
                  <a:schemeClr val="tx1"/>
                </a:solidFill>
                <a:effectLst/>
                <a:latin typeface="+mn-lt"/>
                <a:ea typeface="MS PGothic" pitchFamily="34" charset="-128"/>
                <a:cs typeface="MS PGothic" charset="0"/>
              </a:rPr>
              <a:t>ACHD</a:t>
            </a:r>
            <a:endParaRPr lang="fr-CA" sz="1400" kern="1200" dirty="0">
              <a:solidFill>
                <a:schemeClr val="tx1"/>
              </a:solidFill>
              <a:effectLst/>
              <a:latin typeface="+mn-lt"/>
              <a:ea typeface="MS PGothic" pitchFamily="34" charset="-128"/>
              <a:cs typeface="MS PGothic" charset="0"/>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sz="1400" kern="1200" dirty="0">
                <a:solidFill>
                  <a:schemeClr val="tx1"/>
                </a:solidFill>
                <a:effectLst/>
                <a:latin typeface="+mn-lt"/>
                <a:ea typeface="MS PGothic" pitchFamily="34" charset="-128"/>
                <a:cs typeface="MS PGothic" charset="0"/>
              </a:rPr>
              <a:t>Par courriel, ou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Par téléphone : nos heures de bureau sont de 8 h 30 à 16 h 30 HE</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33</a:t>
            </a:fld>
            <a:endParaRPr lang="en-GB" altLang="en-US"/>
          </a:p>
        </p:txBody>
      </p:sp>
    </p:spTree>
    <p:extLst>
      <p:ext uri="{BB962C8B-B14F-4D97-AF65-F5344CB8AC3E}">
        <p14:creationId xmlns:p14="http://schemas.microsoft.com/office/powerpoint/2010/main" val="2862587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Nous voulons aussi nous assurer que ayez la chance d’établir des liens et d’échanger avec nous et avec vos collègues sur les diverses plateformes en ligne et de médias sociaux.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34</a:t>
            </a:fld>
            <a:endParaRPr lang="en-GB" altLang="en-US"/>
          </a:p>
        </p:txBody>
      </p:sp>
    </p:spTree>
    <p:extLst>
      <p:ext uri="{BB962C8B-B14F-4D97-AF65-F5344CB8AC3E}">
        <p14:creationId xmlns:p14="http://schemas.microsoft.com/office/powerpoint/2010/main" val="208222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Nous vous félicitons d’avoir choisi une carrière dynamique en hygiène dentaire! Joignez-vous à la communauté de l’ACHD et faites-vous entendre.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N’oubliez pas : l’adhésion à titre de membre diplômé est GRATUITE! Vous devez cependant avoir actuellement le statut de membre étudiant de l’ACHD avant de pouvoir passer à la prochaine étape!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35</a:t>
            </a:fld>
            <a:endParaRPr lang="en-GB" altLang="en-US"/>
          </a:p>
        </p:txBody>
      </p:sp>
    </p:spTree>
    <p:extLst>
      <p:ext uri="{BB962C8B-B14F-4D97-AF65-F5344CB8AC3E}">
        <p14:creationId xmlns:p14="http://schemas.microsoft.com/office/powerpoint/2010/main" val="323361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Les organismes nationaux associés à l’hygiène dentaire comprennent :</a:t>
            </a:r>
          </a:p>
          <a:p>
            <a:endParaRPr lang="en-CA" sz="1400" kern="1200" dirty="0">
              <a:solidFill>
                <a:schemeClr val="tx1"/>
              </a:solidFill>
              <a:effectLst/>
              <a:latin typeface="+mn-lt"/>
              <a:ea typeface="MS PGothic" pitchFamily="34" charset="-128"/>
              <a:cs typeface="MS PGothic" charset="0"/>
            </a:endParaRPr>
          </a:p>
          <a:p>
            <a:pPr marL="228600" lvl="0" indent="-228600">
              <a:buFont typeface="Arial"/>
              <a:buChar char="•"/>
            </a:pPr>
            <a:r>
              <a:rPr lang="fr-CA" sz="1400" kern="1200" dirty="0">
                <a:solidFill>
                  <a:schemeClr val="tx1"/>
                </a:solidFill>
                <a:effectLst/>
                <a:latin typeface="+mn-lt"/>
                <a:ea typeface="MS PGothic" pitchFamily="34" charset="-128"/>
                <a:cs typeface="MS PGothic" charset="0"/>
              </a:rPr>
              <a:t>La </a:t>
            </a:r>
            <a:r>
              <a:rPr lang="fr-CA" sz="1400" b="1" kern="1200" dirty="0">
                <a:solidFill>
                  <a:schemeClr val="tx1"/>
                </a:solidFill>
                <a:effectLst/>
                <a:latin typeface="+mn-lt"/>
                <a:ea typeface="MS PGothic" pitchFamily="34" charset="-128"/>
                <a:cs typeface="MS PGothic" charset="0"/>
              </a:rPr>
              <a:t>Commission de l’agrément dentaire du Canada. </a:t>
            </a:r>
            <a:r>
              <a:rPr lang="fr-CA" sz="1400" kern="1200" dirty="0">
                <a:solidFill>
                  <a:schemeClr val="tx1"/>
                </a:solidFill>
                <a:effectLst/>
                <a:latin typeface="+mn-lt"/>
                <a:ea typeface="MS PGothic" pitchFamily="34" charset="-128"/>
                <a:cs typeface="MS PGothic" charset="0"/>
              </a:rPr>
              <a:t>Le rôle premier de la CADC est d’évaluer les programmes d’hygiène dentaire à travers le Canada afin d’assurer qu’ils soient conformes aux normes nationales en matière d’éducation de l’hygiène dentaire. </a:t>
            </a:r>
          </a:p>
          <a:p>
            <a:pPr marL="0" lvl="0" indent="0">
              <a:buFont typeface="Arial"/>
              <a:buNone/>
            </a:pPr>
            <a:endParaRPr lang="en-CA" sz="1400" kern="1200" dirty="0">
              <a:solidFill>
                <a:schemeClr val="tx1"/>
              </a:solidFill>
              <a:effectLst/>
              <a:latin typeface="+mn-lt"/>
              <a:ea typeface="MS PGothic" pitchFamily="34" charset="-128"/>
              <a:cs typeface="MS PGothic" charset="0"/>
            </a:endParaRPr>
          </a:p>
          <a:p>
            <a:pPr marL="228600" lvl="0" indent="-228600">
              <a:buFont typeface="Arial"/>
              <a:buChar char="•"/>
            </a:pPr>
            <a:r>
              <a:rPr lang="fr-CA" sz="1400" kern="1200" dirty="0">
                <a:solidFill>
                  <a:schemeClr val="tx1"/>
                </a:solidFill>
                <a:effectLst/>
                <a:latin typeface="+mn-lt"/>
                <a:ea typeface="MS PGothic" pitchFamily="34" charset="-128"/>
                <a:cs typeface="MS PGothic" charset="0"/>
              </a:rPr>
              <a:t>Le </a:t>
            </a:r>
            <a:r>
              <a:rPr lang="fr-CA" sz="1400" b="1" kern="1200" dirty="0">
                <a:solidFill>
                  <a:schemeClr val="tx1"/>
                </a:solidFill>
                <a:effectLst/>
                <a:latin typeface="+mn-lt"/>
                <a:ea typeface="MS PGothic" pitchFamily="34" charset="-128"/>
                <a:cs typeface="MS PGothic" charset="0"/>
              </a:rPr>
              <a:t>Bureau national de la certification en hygiène dentaire</a:t>
            </a:r>
            <a:r>
              <a:rPr lang="fr-CA" sz="1400" kern="1200" dirty="0">
                <a:solidFill>
                  <a:schemeClr val="tx1"/>
                </a:solidFill>
                <a:effectLst/>
                <a:latin typeface="+mn-lt"/>
                <a:ea typeface="MS PGothic" pitchFamily="34" charset="-128"/>
                <a:cs typeface="MS PGothic" charset="0"/>
              </a:rPr>
              <a:t>. Le BNCHD élabore et gère l’examen national de certification en hygiène dentaire des diplômés de programmes d’hygiène dentaire.</a:t>
            </a:r>
          </a:p>
          <a:p>
            <a:pPr marL="0" lvl="0" indent="0">
              <a:buFont typeface="Arial"/>
              <a:buNone/>
            </a:pPr>
            <a:endParaRPr lang="fr-CA" sz="1400" kern="1200" dirty="0">
              <a:solidFill>
                <a:schemeClr val="tx1"/>
              </a:solidFill>
              <a:effectLst/>
              <a:latin typeface="+mn-lt"/>
              <a:ea typeface="MS PGothic" pitchFamily="34" charset="-128"/>
              <a:cs typeface="MS PGothic" charset="0"/>
            </a:endParaRPr>
          </a:p>
          <a:p>
            <a:pPr marL="228600" lvl="0" indent="-228600">
              <a:buFont typeface="Arial"/>
              <a:buChar char="•"/>
            </a:pPr>
            <a:r>
              <a:rPr lang="fr-FR" sz="1400" kern="1200" dirty="0">
                <a:solidFill>
                  <a:schemeClr val="tx1"/>
                </a:solidFill>
                <a:effectLst/>
                <a:latin typeface="+mn-lt"/>
                <a:ea typeface="MS PGothic" pitchFamily="34" charset="-128"/>
                <a:cs typeface="MS PGothic" charset="0"/>
              </a:rPr>
              <a:t>La </a:t>
            </a:r>
            <a:r>
              <a:rPr lang="fr-FR" sz="1400" b="1" kern="1200" dirty="0">
                <a:solidFill>
                  <a:schemeClr val="tx1"/>
                </a:solidFill>
                <a:effectLst/>
                <a:latin typeface="+mn-lt"/>
                <a:ea typeface="MS PGothic" pitchFamily="34" charset="-128"/>
                <a:cs typeface="MS PGothic" charset="0"/>
              </a:rPr>
              <a:t>Fédération des organismes de réglementation en hygiène dentaire du Canada</a:t>
            </a:r>
            <a:r>
              <a:rPr lang="fr-FR" sz="1400" kern="1200" dirty="0">
                <a:solidFill>
                  <a:schemeClr val="tx1"/>
                </a:solidFill>
                <a:effectLst/>
                <a:latin typeface="+mn-lt"/>
                <a:ea typeface="MS PGothic" pitchFamily="34" charset="-128"/>
                <a:cs typeface="MS PGothic" charset="0"/>
              </a:rPr>
              <a:t> est une fédération d’organismes dont la responsabilité législative de chacun consiste à réglementer la profession d’hygiéniste dentaire dans sa province.</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4</a:t>
            </a:fld>
            <a:endParaRPr lang="en-GB" altLang="en-US" dirty="0"/>
          </a:p>
        </p:txBody>
      </p:sp>
    </p:spTree>
    <p:extLst>
      <p:ext uri="{BB962C8B-B14F-4D97-AF65-F5344CB8AC3E}">
        <p14:creationId xmlns:p14="http://schemas.microsoft.com/office/powerpoint/2010/main" val="140496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kern="1200" dirty="0">
                <a:solidFill>
                  <a:schemeClr val="tx1"/>
                </a:solidFill>
                <a:effectLst/>
                <a:latin typeface="+mn-lt"/>
                <a:ea typeface="MS PGothic" pitchFamily="34" charset="-128"/>
                <a:cs typeface="MS PGothic" charset="0"/>
              </a:rPr>
              <a:t>Les organismes provinciaux comprennent les organismes provinciaux de réglementation en hygiène dentaire, qui réglementent la profession de l’hygiène dentaire et assurent que les hygiénistes dentaires ont satisfait aux critères de certification de leur province ou de leur territoire. L’organisme de réglementation s’intéresse principalement à la santé et à la sécurité globale du public. </a:t>
            </a:r>
            <a:endParaRPr lang="en-CA" sz="1400" kern="1200" dirty="0">
              <a:solidFill>
                <a:schemeClr val="tx1"/>
              </a:solidFill>
              <a:effectLst/>
              <a:latin typeface="+mn-lt"/>
              <a:ea typeface="MS PGothic" pitchFamily="34" charset="-128"/>
              <a:cs typeface="MS PGothic" charset="0"/>
            </a:endParaRPr>
          </a:p>
          <a:p>
            <a:endParaRPr lang="fr-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Pour exercer au Canada, les hygiénistes dentaires doivent être certifiés ou autorisés par l’organisme de réglementation provincial ou territorial approprié. Les exigences de certification ou d’autorisation et les champs d’activités varient selon la province et le territoire.</a:t>
            </a:r>
          </a:p>
          <a:p>
            <a:endParaRPr lang="fr-CA" sz="14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Pour des renseignements supplémentaires, y compris les coordonnées de chaque organisme de réglementation provincial, veuillez visiter le site Web de l’ACHD.</a:t>
            </a:r>
          </a:p>
          <a:p>
            <a:r>
              <a:rPr lang="fr-CA" sz="1200" kern="1200" noProof="0" dirty="0">
                <a:solidFill>
                  <a:schemeClr val="tx1"/>
                </a:solidFill>
                <a:effectLst/>
                <a:latin typeface="+mn-lt"/>
                <a:ea typeface="MS PGothic" pitchFamily="34" charset="-128"/>
                <a:cs typeface="MS PGothic" charset="0"/>
              </a:rPr>
              <a:t>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5</a:t>
            </a:fld>
            <a:endParaRPr lang="en-GB" altLang="en-US" dirty="0"/>
          </a:p>
        </p:txBody>
      </p:sp>
    </p:spTree>
    <p:extLst>
      <p:ext uri="{BB962C8B-B14F-4D97-AF65-F5344CB8AC3E}">
        <p14:creationId xmlns:p14="http://schemas.microsoft.com/office/powerpoint/2010/main" val="292268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400" b="1" kern="1200" dirty="0">
                <a:solidFill>
                  <a:schemeClr val="tx1"/>
                </a:solidFill>
                <a:effectLst/>
                <a:latin typeface="+mn-lt"/>
                <a:ea typeface="MS PGothic" pitchFamily="34" charset="-128"/>
                <a:cs typeface="MS PGothic" charset="0"/>
              </a:rPr>
              <a:t>Les associations professionnelles en hygiène dentaire</a:t>
            </a:r>
            <a:r>
              <a:rPr lang="fr-CA" sz="1400" kern="1200" dirty="0">
                <a:solidFill>
                  <a:schemeClr val="tx1"/>
                </a:solidFill>
                <a:effectLst/>
                <a:latin typeface="+mn-lt"/>
                <a:ea typeface="MS PGothic" pitchFamily="34" charset="-128"/>
                <a:cs typeface="MS PGothic" charset="0"/>
              </a:rPr>
              <a:t> sont mises en place pour faire avancer la profession et pour défendre les droits de ses membres, des hygiénistes dentaires et des étudiants. Il existe différents types d’associations professionnelles. En voici des exemples :</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La </a:t>
            </a:r>
            <a:r>
              <a:rPr lang="fr-CA" sz="1400" b="1" kern="1200" dirty="0">
                <a:solidFill>
                  <a:schemeClr val="tx1"/>
                </a:solidFill>
                <a:effectLst/>
                <a:latin typeface="+mn-lt"/>
                <a:ea typeface="MS PGothic" pitchFamily="34" charset="-128"/>
                <a:cs typeface="MS PGothic" charset="0"/>
              </a:rPr>
              <a:t>Fédération internationale des hygiénistes dentaires (IFDH)</a:t>
            </a:r>
            <a:r>
              <a:rPr lang="fr-CA" sz="1400" kern="1200" dirty="0">
                <a:solidFill>
                  <a:schemeClr val="tx1"/>
                </a:solidFill>
                <a:effectLst/>
                <a:latin typeface="+mn-lt"/>
                <a:ea typeface="MS PGothic" pitchFamily="34" charset="-128"/>
                <a:cs typeface="MS PGothic" charset="0"/>
              </a:rPr>
              <a:t> rassemble les hygiénistes dentaires de 23 pays à travers le monde dans le but de promouvoir la santé buccodentaire à l’échelle mondiale.</a:t>
            </a:r>
          </a:p>
          <a:p>
            <a:pPr marL="171450" lvl="0" indent="-171450">
              <a:buFont typeface="Arial"/>
              <a:buChar char="•"/>
            </a:pP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1" kern="1200" dirty="0">
                <a:solidFill>
                  <a:schemeClr val="tx1"/>
                </a:solidFill>
                <a:effectLst/>
                <a:latin typeface="+mn-lt"/>
                <a:ea typeface="MS PGothic" pitchFamily="34" charset="-128"/>
                <a:cs typeface="MS PGothic" charset="0"/>
              </a:rPr>
              <a:t>L’ACHD</a:t>
            </a:r>
            <a:r>
              <a:rPr lang="fr-CA" sz="1400" kern="1200" dirty="0">
                <a:solidFill>
                  <a:schemeClr val="tx1"/>
                </a:solidFill>
                <a:effectLst/>
                <a:latin typeface="+mn-lt"/>
                <a:ea typeface="MS PGothic" pitchFamily="34" charset="-128"/>
                <a:cs typeface="MS PGothic" charset="0"/>
              </a:rPr>
              <a:t> est l’association nationale qui plaide au nom des hygiénistes dentaires du Canada en matière de questions qui touchent la profession dans son ensemble. </a:t>
            </a:r>
          </a:p>
          <a:p>
            <a:pPr marL="171450" lvl="0" indent="-171450">
              <a:buFont typeface="Arial"/>
              <a:buChar char="•"/>
            </a:pP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1" kern="1200" dirty="0">
                <a:solidFill>
                  <a:schemeClr val="tx1"/>
                </a:solidFill>
                <a:effectLst/>
                <a:latin typeface="+mn-lt"/>
                <a:ea typeface="MS PGothic" pitchFamily="34" charset="-128"/>
                <a:cs typeface="MS PGothic" charset="0"/>
              </a:rPr>
              <a:t>Les associations provinciales</a:t>
            </a:r>
            <a:r>
              <a:rPr lang="fr-CA" sz="1400" kern="1200" dirty="0">
                <a:solidFill>
                  <a:schemeClr val="tx1"/>
                </a:solidFill>
                <a:effectLst/>
                <a:latin typeface="+mn-lt"/>
                <a:ea typeface="MS PGothic" pitchFamily="34" charset="-128"/>
                <a:cs typeface="MS PGothic" charset="0"/>
              </a:rPr>
              <a:t> représentent les hygiénistes dentaires à l’échelle provinciale. Les besoins des hygiénistes dentaires peuvent varier sensiblement d’une province ou d’un territoire à l’autre. </a:t>
            </a:r>
          </a:p>
          <a:p>
            <a:pPr marL="171450" lvl="0" indent="-171450">
              <a:buFont typeface="Arial"/>
              <a:buChar char="•"/>
            </a:pP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b="1" kern="1200" dirty="0">
                <a:solidFill>
                  <a:schemeClr val="tx1"/>
                </a:solidFill>
                <a:effectLst/>
                <a:latin typeface="+mn-lt"/>
                <a:ea typeface="MS PGothic" pitchFamily="34" charset="-128"/>
                <a:cs typeface="MS PGothic" charset="0"/>
              </a:rPr>
              <a:t>Les associations locales ou les sociétés</a:t>
            </a:r>
            <a:r>
              <a:rPr lang="fr-CA" sz="1400" kern="1200" dirty="0">
                <a:solidFill>
                  <a:schemeClr val="tx1"/>
                </a:solidFill>
                <a:effectLst/>
                <a:latin typeface="+mn-lt"/>
                <a:ea typeface="MS PGothic" pitchFamily="34" charset="-128"/>
                <a:cs typeface="MS PGothic" charset="0"/>
              </a:rPr>
              <a:t> représentent les hygiénistes dentaires au sein de leur communauté immédiate. </a:t>
            </a:r>
            <a:endParaRPr lang="en-CA" sz="1400" kern="1200" dirty="0">
              <a:solidFill>
                <a:schemeClr val="tx1"/>
              </a:solidFill>
              <a:effectLst/>
              <a:latin typeface="+mn-lt"/>
              <a:ea typeface="MS PGothic" pitchFamily="34" charset="-128"/>
              <a:cs typeface="MS PGothic" charset="0"/>
            </a:endParaRPr>
          </a:p>
          <a:p>
            <a:pPr marL="171450" indent="-171450">
              <a:buFont typeface="Arial"/>
              <a:buChar char="•"/>
            </a:pPr>
            <a:endParaRPr lang="en-CA"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6</a:t>
            </a:fld>
            <a:endParaRPr lang="en-GB" altLang="en-US" dirty="0"/>
          </a:p>
        </p:txBody>
      </p:sp>
    </p:spTree>
    <p:extLst>
      <p:ext uri="{BB962C8B-B14F-4D97-AF65-F5344CB8AC3E}">
        <p14:creationId xmlns:p14="http://schemas.microsoft.com/office/powerpoint/2010/main" val="18683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400" kern="1200" dirty="0">
                <a:solidFill>
                  <a:schemeClr val="tx1"/>
                </a:solidFill>
                <a:effectLst/>
                <a:latin typeface="+mn-lt"/>
                <a:ea typeface="MS PGothic" pitchFamily="34" charset="-128"/>
                <a:cs typeface="MS PGothic" charset="0"/>
              </a:rPr>
              <a:t>Les associations provinciales plaident au nom de leurs membres, des hygiénistes dentaires et des étudiants en matière de questions spécifiques aux règlements, aux champs d’activités et à la gamme de services exécutés par les hygiénistes dentaires dans leurs provinces respectives.</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Il est important de noter que ce ne sont pas toutes les provinces qui ont une association provinciale. Dans les provinces qui n’ont </a:t>
            </a:r>
            <a:r>
              <a:rPr lang="fr-CA" sz="1400" u="sng" kern="1200" dirty="0">
                <a:solidFill>
                  <a:schemeClr val="tx1"/>
                </a:solidFill>
                <a:effectLst/>
                <a:latin typeface="+mn-lt"/>
                <a:ea typeface="MS PGothic" pitchFamily="34" charset="-128"/>
                <a:cs typeface="MS PGothic" charset="0"/>
              </a:rPr>
              <a:t>pas</a:t>
            </a:r>
            <a:r>
              <a:rPr lang="fr-CA" sz="1400" kern="1200" dirty="0">
                <a:solidFill>
                  <a:schemeClr val="tx1"/>
                </a:solidFill>
                <a:effectLst/>
                <a:latin typeface="+mn-lt"/>
                <a:ea typeface="MS PGothic" pitchFamily="34" charset="-128"/>
                <a:cs typeface="MS PGothic" charset="0"/>
              </a:rPr>
              <a:t> d’association provinciale, telles que l’Alberta, la Saskatchewan et la Nouvelle-Écosse, l’adhésion à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est comprise dans les frais d’inscription auprès de l’organisme de réglementation. En Colombie-Britannique, il y a une association provinciale. Lorsque vous vous inscrivez auprès de l’organisme de réglementation pour obtenir votre certificat d’exercice, vous recevez automatiquement une adhésion à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a:t>
            </a:r>
            <a:r>
              <a:rPr lang="fr-CA" sz="1400" u="sng" kern="1200" dirty="0">
                <a:solidFill>
                  <a:schemeClr val="tx1"/>
                </a:solidFill>
                <a:effectLst/>
                <a:latin typeface="+mn-lt"/>
                <a:ea typeface="MS PGothic" pitchFamily="34" charset="-128"/>
                <a:cs typeface="MS PGothic" charset="0"/>
              </a:rPr>
              <a:t>et</a:t>
            </a:r>
            <a:r>
              <a:rPr lang="fr-CA" sz="1400" kern="1200" dirty="0">
                <a:solidFill>
                  <a:schemeClr val="tx1"/>
                </a:solidFill>
                <a:effectLst/>
                <a:latin typeface="+mn-lt"/>
                <a:ea typeface="MS PGothic" pitchFamily="34" charset="-128"/>
                <a:cs typeface="MS PGothic" charset="0"/>
              </a:rPr>
              <a:t> à l’association provinciale.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Au Manitoba, en Colombie-Britannique, au Nouveau-Brunswick, à l’Île-du-Prince-Édouard et à Terre-Neuve-et-Labrador, si vous adhérez à l’association provinciale, vous serez aussi membre de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Au Québec, l’association provincial agis aussi à</a:t>
            </a:r>
            <a:r>
              <a:rPr lang="fr-CA" sz="1400" kern="1200" baseline="0" dirty="0">
                <a:solidFill>
                  <a:schemeClr val="tx1"/>
                </a:solidFill>
                <a:effectLst/>
                <a:latin typeface="+mn-lt"/>
                <a:ea typeface="MS PGothic" pitchFamily="34" charset="-128"/>
                <a:cs typeface="MS PGothic" charset="0"/>
              </a:rPr>
              <a:t> titre d’organisme de réglementation.</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7</a:t>
            </a:fld>
            <a:endParaRPr lang="en-GB" altLang="en-US" dirty="0"/>
          </a:p>
        </p:txBody>
      </p:sp>
    </p:spTree>
    <p:extLst>
      <p:ext uri="{BB962C8B-B14F-4D97-AF65-F5344CB8AC3E}">
        <p14:creationId xmlns:p14="http://schemas.microsoft.com/office/powerpoint/2010/main" val="193298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Pourquoi devriez-vous faire partie de l’</a:t>
            </a:r>
            <a:r>
              <a:rPr lang="fr-CA" sz="1400" kern="1200" dirty="0" err="1">
                <a:solidFill>
                  <a:schemeClr val="tx1"/>
                </a:solidFill>
                <a:effectLst/>
                <a:latin typeface="+mn-lt"/>
                <a:ea typeface="MS PGothic" pitchFamily="34" charset="-128"/>
                <a:cs typeface="MS PGothic" charset="0"/>
              </a:rPr>
              <a:t>ACHD</a:t>
            </a:r>
            <a:r>
              <a:rPr lang="fr-CA" sz="1400" kern="1200" dirty="0">
                <a:solidFill>
                  <a:schemeClr val="tx1"/>
                </a:solidFill>
                <a:effectLst/>
                <a:latin typeface="+mn-lt"/>
                <a:ea typeface="MS PGothic" pitchFamily="34" charset="-128"/>
                <a:cs typeface="MS PGothic" charset="0"/>
              </a:rPr>
              <a:t>? Regardons les raisons principales dans cette vidéo en anglais.</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8</a:t>
            </a:fld>
            <a:endParaRPr lang="en-GB" altLang="en-US"/>
          </a:p>
        </p:txBody>
      </p:sp>
    </p:spTree>
    <p:extLst>
      <p:ext uri="{BB962C8B-B14F-4D97-AF65-F5344CB8AC3E}">
        <p14:creationId xmlns:p14="http://schemas.microsoft.com/office/powerpoint/2010/main" val="100201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kern="1200" dirty="0">
                <a:solidFill>
                  <a:schemeClr val="tx1"/>
                </a:solidFill>
                <a:effectLst/>
                <a:latin typeface="+mn-lt"/>
                <a:ea typeface="MS PGothic" pitchFamily="34" charset="-128"/>
                <a:cs typeface="MS PGothic" charset="0"/>
              </a:rPr>
              <a:t>Lorsque vous serez diplômé d’un programme d’hygiène dentaire et que vous aurez réussi l’Examen national de certification en hygiène dentaire, vous </a:t>
            </a:r>
            <a:r>
              <a:rPr lang="fr-CA" sz="1400" kern="1200" dirty="0">
                <a:solidFill>
                  <a:schemeClr val="tx1"/>
                </a:solidFill>
                <a:effectLst/>
                <a:highlight>
                  <a:srgbClr val="FFFF00"/>
                </a:highlight>
                <a:latin typeface="+mn-lt"/>
                <a:ea typeface="MS PGothic" pitchFamily="34" charset="-128"/>
                <a:cs typeface="MS PGothic" charset="0"/>
              </a:rPr>
              <a:t>pourriez </a:t>
            </a:r>
            <a:r>
              <a:rPr lang="fr-CA" sz="1400" kern="1200" dirty="0">
                <a:solidFill>
                  <a:srgbClr val="FF0000"/>
                </a:solidFill>
                <a:effectLst/>
                <a:highlight>
                  <a:srgbClr val="FFFF00"/>
                </a:highlight>
                <a:latin typeface="+mn-lt"/>
                <a:ea typeface="MS PGothic" pitchFamily="34" charset="-128"/>
                <a:cs typeface="MS PGothic" charset="0"/>
              </a:rPr>
              <a:t>convertir</a:t>
            </a:r>
            <a:r>
              <a:rPr lang="fr-CA" sz="1400" kern="1200" dirty="0">
                <a:solidFill>
                  <a:schemeClr val="tx1"/>
                </a:solidFill>
                <a:effectLst/>
                <a:highlight>
                  <a:srgbClr val="FFFF00"/>
                </a:highlight>
                <a:latin typeface="+mn-lt"/>
                <a:ea typeface="MS PGothic" pitchFamily="34" charset="-128"/>
                <a:cs typeface="MS PGothic" charset="0"/>
              </a:rPr>
              <a:t> à titre de membre étudiant diplômé</a:t>
            </a:r>
            <a:r>
              <a:rPr lang="fr-CA" sz="1400" kern="1200" dirty="0">
                <a:solidFill>
                  <a:schemeClr val="tx1"/>
                </a:solidFill>
                <a:effectLst/>
                <a:latin typeface="+mn-lt"/>
                <a:ea typeface="MS PGothic" pitchFamily="34" charset="-128"/>
                <a:cs typeface="MS PGothic" charset="0"/>
              </a:rPr>
              <a:t>. L’adhésion demeurera GRATUITE et comprendra une assurance responsabilité professionnelle d’une valeur totale allant jusqu’à cinq millions de dollars, en vigueur jusqu’au 31 décembre de cette année. Il est obligatoire de souscrire une assurance responsabilité professionnelle pour exercer la profession.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kern="1200" baseline="0" dirty="0">
              <a:solidFill>
                <a:schemeClr val="tx1"/>
              </a:solidFill>
              <a:effectLst/>
              <a:highlight>
                <a:srgbClr val="FFFF00"/>
              </a:highlight>
              <a:latin typeface="+mn-lt"/>
              <a:ea typeface="MS PGothic" pitchFamily="34" charset="-128"/>
              <a:cs typeface="MS PGothic" charset="0"/>
            </a:endParaRPr>
          </a:p>
          <a:p>
            <a:r>
              <a:rPr lang="fr-FR" sz="1400" b="0" i="0" u="none" strike="noStrike" kern="1200" baseline="0" dirty="0">
                <a:solidFill>
                  <a:schemeClr val="tx1"/>
                </a:solidFill>
                <a:highlight>
                  <a:srgbClr val="FFFF00"/>
                </a:highlight>
                <a:latin typeface="+mn-lt"/>
                <a:ea typeface="MS PGothic" pitchFamily="34" charset="-128"/>
                <a:cs typeface="MS PGothic" charset="0"/>
              </a:rPr>
              <a:t>Veuillez noter que les diplômés qui s’inscrivent en Colombie-Britannique devraient changer le statut de leur adhésion par l’entremise du Collège des hygiénistes dentaires de la Colombie-Britannique (</a:t>
            </a:r>
            <a:r>
              <a:rPr lang="fr-FR" sz="1400" b="0" i="0" u="none" strike="noStrike" kern="1200" baseline="0" dirty="0" err="1">
                <a:solidFill>
                  <a:schemeClr val="tx1"/>
                </a:solidFill>
                <a:highlight>
                  <a:srgbClr val="FFFF00"/>
                </a:highlight>
                <a:latin typeface="+mn-lt"/>
                <a:ea typeface="MS PGothic" pitchFamily="34" charset="-128"/>
                <a:cs typeface="MS PGothic" charset="0"/>
              </a:rPr>
              <a:t>CDHBC</a:t>
            </a:r>
            <a:r>
              <a:rPr lang="fr-FR" sz="1400" b="0" i="0" u="none" strike="noStrike" kern="1200" baseline="0" dirty="0">
                <a:solidFill>
                  <a:schemeClr val="tx1"/>
                </a:solidFill>
                <a:highlight>
                  <a:srgbClr val="FFFF00"/>
                </a:highlight>
                <a:latin typeface="+mn-lt"/>
                <a:ea typeface="MS PGothic" pitchFamily="34" charset="-128"/>
                <a:cs typeface="MS PGothic" charset="0"/>
              </a:rPr>
              <a:t>) au </a:t>
            </a:r>
            <a:r>
              <a:rPr lang="fr-FR" sz="1400" b="1" i="0" u="none" strike="noStrike" kern="1200" baseline="0" dirty="0">
                <a:solidFill>
                  <a:schemeClr val="tx1"/>
                </a:solidFill>
                <a:highlight>
                  <a:srgbClr val="FFFF00"/>
                </a:highlight>
                <a:latin typeface="+mn-lt"/>
                <a:ea typeface="MS PGothic" pitchFamily="34" charset="-128"/>
                <a:cs typeface="MS PGothic" charset="0"/>
              </a:rPr>
              <a:t>cdhbc.com</a:t>
            </a:r>
            <a:r>
              <a:rPr lang="fr-FR" sz="1400" b="0" i="0" u="none" strike="noStrike" kern="1200" baseline="0" dirty="0">
                <a:solidFill>
                  <a:schemeClr val="tx1"/>
                </a:solidFill>
                <a:highlight>
                  <a:srgbClr val="FFFF00"/>
                </a:highlight>
                <a:latin typeface="+mn-lt"/>
                <a:ea typeface="MS PGothic" pitchFamily="34" charset="-128"/>
                <a:cs typeface="MS PGothic" charset="0"/>
              </a:rPr>
              <a:t>. Votre couverture d’ARP sera en vigueur jusqu’au 28 février de l’année suivant l’année au cours de laquelle vous aurez réussi l’examen de certification. </a:t>
            </a:r>
          </a:p>
          <a:p>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Veuillez noter qu’il y a une différence entre l’assurance responsabilité professionnelle et l’assurance invalidité. L’assurance responsabilité professionnelle vous protège contre la responsabilité ou les allégations de responsabilité à l’égard de blessures ou de dommages découlant d’un acte de négligence, d’une erreur, d’une omission ou d’une faute professionnelle survenus lors de votre exercice à titre d’hygiéniste dentaire. Encore une fois, votre adhésion vous donne droit à ce type d’assurance. Vous avez l’option d’ajouter une assurance invalidité moyennant des frais additionnels, ce qui aide à remplacer la perte de revenu et aide à protéger votre style de vie si vous ne pouvez travailler en raison d’une maladie ou d’une blessure. Notre partenaire, la Financière Sun Life, a une offre à prix abordable pour les étudiants diplômés dont vous pourrez bénéficier une fois que vous aurez réussi l’examen national de certification.</a:t>
            </a:r>
          </a:p>
          <a:p>
            <a:r>
              <a:rPr lang="fr-CA" sz="1400" kern="1200" dirty="0">
                <a:solidFill>
                  <a:schemeClr val="tx1"/>
                </a:solidFill>
                <a:effectLst/>
                <a:latin typeface="+mn-lt"/>
                <a:ea typeface="MS PGothic" pitchFamily="34" charset="-128"/>
                <a:cs typeface="MS PGothic" charset="0"/>
              </a:rPr>
              <a:t>  </a:t>
            </a:r>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Des points à noter : </a:t>
            </a: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Si vous changez de province, votre police d’assurance responsabilité professionnelle déménage avec vous.  </a:t>
            </a:r>
            <a:endParaRPr lang="en-CA" sz="14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400" kern="1200" dirty="0">
                <a:solidFill>
                  <a:schemeClr val="tx1"/>
                </a:solidFill>
                <a:effectLst/>
                <a:latin typeface="+mn-lt"/>
                <a:ea typeface="MS PGothic" pitchFamily="34" charset="-128"/>
                <a:cs typeface="MS PGothic" charset="0"/>
              </a:rPr>
              <a:t>La police d’assurance responsabilité professionnelle sera valide seulement lorsque vous serez inscrit à l’Ordre et que vous aurez l’autorisation d’exercer.</a:t>
            </a:r>
          </a:p>
          <a:p>
            <a:pPr marL="0" lvl="0" indent="0">
              <a:buFont typeface="Arial"/>
              <a:buNone/>
            </a:pPr>
            <a:endParaRPr lang="fr-CA" sz="1400" kern="1200" dirty="0">
              <a:solidFill>
                <a:schemeClr val="tx1"/>
              </a:solidFill>
              <a:effectLst/>
              <a:latin typeface="+mn-lt"/>
              <a:ea typeface="MS PGothic" pitchFamily="34" charset="-128"/>
              <a:cs typeface="MS PGothic" charset="0"/>
            </a:endParaRPr>
          </a:p>
          <a:p>
            <a:pPr marL="0" lvl="0" indent="0">
              <a:buFont typeface="Arial"/>
              <a:buNone/>
            </a:pPr>
            <a:r>
              <a:rPr lang="fr-CA" sz="1400" kern="1200" dirty="0">
                <a:solidFill>
                  <a:schemeClr val="tx1"/>
                </a:solidFill>
                <a:effectLst/>
                <a:latin typeface="+mn-lt"/>
                <a:ea typeface="MS PGothic" pitchFamily="34" charset="-128"/>
                <a:cs typeface="MS PGothic" charset="0"/>
              </a:rPr>
              <a:t>L’adhésion à titre de membre étudiant diplômé n’est </a:t>
            </a:r>
            <a:r>
              <a:rPr lang="fr-CA" sz="1400" b="1" kern="1200" dirty="0">
                <a:solidFill>
                  <a:schemeClr val="tx1"/>
                </a:solidFill>
                <a:effectLst/>
                <a:latin typeface="+mn-lt"/>
                <a:ea typeface="MS PGothic" pitchFamily="34" charset="-128"/>
                <a:cs typeface="MS PGothic" charset="0"/>
              </a:rPr>
              <a:t>offerte qu’une seule fois</a:t>
            </a:r>
            <a:r>
              <a:rPr lang="fr-CA" sz="1400" kern="1200" dirty="0">
                <a:solidFill>
                  <a:schemeClr val="tx1"/>
                </a:solidFill>
                <a:effectLst/>
                <a:latin typeface="+mn-lt"/>
                <a:ea typeface="MS PGothic" pitchFamily="34" charset="-128"/>
                <a:cs typeface="MS PGothic" charset="0"/>
              </a:rPr>
              <a:t> aux nouveaux diplômés qui ont réussi l’examen national de certification en hygiène dentaire. </a:t>
            </a:r>
            <a:r>
              <a:rPr lang="fr-CA" sz="1200" kern="1200" dirty="0">
                <a:solidFill>
                  <a:schemeClr val="tx1"/>
                </a:solidFill>
                <a:effectLst/>
                <a:latin typeface="+mn-lt"/>
                <a:ea typeface="MS PGothic" pitchFamily="34" charset="-128"/>
                <a:cs typeface="MS PGothic" charset="0"/>
              </a:rPr>
              <a:t>Si vous n’avez pas un compte gratuit d’adhésion étudiante ou si votre compte n’est pas à jour, assurez-vous de vous inscrire ou de le renouveler.  </a:t>
            </a:r>
            <a:endParaRPr lang="en-CA" sz="1200" kern="1200" dirty="0">
              <a:solidFill>
                <a:schemeClr val="tx1"/>
              </a:solidFill>
              <a:effectLst/>
              <a:latin typeface="+mn-lt"/>
              <a:ea typeface="MS PGothic" pitchFamily="34" charset="-128"/>
              <a:cs typeface="MS PGothic" charset="0"/>
            </a:endParaRPr>
          </a:p>
          <a:p>
            <a:pPr lvl="0"/>
            <a:endParaRPr lang="en-CA" sz="1400" kern="1200" dirty="0">
              <a:solidFill>
                <a:schemeClr val="tx1"/>
              </a:solidFill>
              <a:effectLst/>
              <a:latin typeface="+mn-lt"/>
              <a:ea typeface="MS PGothic" pitchFamily="34" charset="-128"/>
              <a:cs typeface="MS PGothic" charset="0"/>
            </a:endParaRPr>
          </a:p>
          <a:p>
            <a:r>
              <a:rPr lang="fr-CA" sz="1400" kern="1200" dirty="0">
                <a:solidFill>
                  <a:schemeClr val="tx1"/>
                </a:solidFill>
                <a:effectLst/>
                <a:latin typeface="+mn-lt"/>
                <a:ea typeface="MS PGothic" pitchFamily="34" charset="-128"/>
                <a:cs typeface="MS PGothic" charset="0"/>
              </a:rPr>
              <a:t>Penchons-nous sur d’autres avantages exceptionnels pour les membres.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9</a:t>
            </a:fld>
            <a:endParaRPr lang="en-GB" altLang="en-US"/>
          </a:p>
        </p:txBody>
      </p:sp>
    </p:spTree>
    <p:extLst>
      <p:ext uri="{BB962C8B-B14F-4D97-AF65-F5344CB8AC3E}">
        <p14:creationId xmlns:p14="http://schemas.microsoft.com/office/powerpoint/2010/main" val="262517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277026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4500" y="1924472"/>
            <a:ext cx="12115800" cy="1639044"/>
          </a:xfr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796680"/>
            <a:ext cx="12115800" cy="4608512"/>
          </a:xfrm>
        </p:spPr>
        <p:txBody>
          <a:bodyPr vert="eaVert"/>
          <a:lstStyle>
            <a:lvl1pPr>
              <a:defRPr sz="2400"/>
            </a:lvl1pPr>
            <a:lvl2pPr>
              <a:defRPr sz="2400"/>
            </a:lvl2pPr>
            <a:lvl3pPr>
              <a:defRPr sz="2400"/>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87025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3175000"/>
            <a:ext cx="3028950" cy="3403600"/>
          </a:xfrm>
        </p:spPr>
        <p:txBody>
          <a:bodyPr vert="eaVert"/>
          <a:lstStyle>
            <a:lvl1pPr>
              <a:defRPr sz="4800"/>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175000"/>
            <a:ext cx="8934450" cy="340360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446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49606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3365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338159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77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358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6598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8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708448"/>
            <a:ext cx="4278313" cy="1652587"/>
          </a:xfrm>
        </p:spPr>
        <p:txBody>
          <a:bodyPr anchor="b"/>
          <a:lstStyle>
            <a:lvl1pPr algn="l">
              <a:defRPr sz="2000" b="1"/>
            </a:lvl1pPr>
          </a:lstStyle>
          <a:p>
            <a:r>
              <a:rPr lang="en-CA" dirty="0"/>
              <a:t>Click to edit Master title style</a:t>
            </a:r>
            <a:endParaRPr lang="en-US" dirty="0"/>
          </a:p>
        </p:txBody>
      </p:sp>
      <p:sp>
        <p:nvSpPr>
          <p:cNvPr id="3" name="Content Placeholder 2"/>
          <p:cNvSpPr>
            <a:spLocks noGrp="1"/>
          </p:cNvSpPr>
          <p:nvPr>
            <p:ph idx="1"/>
          </p:nvPr>
        </p:nvSpPr>
        <p:spPr>
          <a:xfrm>
            <a:off x="5084763" y="1708448"/>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50875" y="3361035"/>
            <a:ext cx="4278313" cy="5908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186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71191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030219"/>
            <a:ext cx="7802563" cy="806450"/>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549525" y="1766813"/>
            <a:ext cx="7802563" cy="51586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9525" y="7836669"/>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06169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3049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49512"/>
            <a:ext cx="2925762" cy="69317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50875" y="2049512"/>
            <a:ext cx="8624888" cy="69317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19125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ctr">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644464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445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386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1379661"/>
            <a:ext cx="11703050" cy="16256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50875" y="3171949"/>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4081586"/>
            <a:ext cx="5745163"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3171949"/>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4081586"/>
            <a:ext cx="5748337"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391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609564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27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636440"/>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1636440"/>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3289028"/>
            <a:ext cx="4278313" cy="588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1403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520732"/>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1564432"/>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charset="0"/>
            </a:endParaRPr>
          </a:p>
        </p:txBody>
      </p:sp>
      <p:sp>
        <p:nvSpPr>
          <p:cNvPr id="4" name="Text Placeholder 3"/>
          <p:cNvSpPr>
            <a:spLocks noGrp="1"/>
          </p:cNvSpPr>
          <p:nvPr>
            <p:ph type="body" sz="half" idx="2"/>
          </p:nvPr>
        </p:nvSpPr>
        <p:spPr>
          <a:xfrm>
            <a:off x="2549525" y="8327183"/>
            <a:ext cx="7802563" cy="942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484410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44500" y="3175000"/>
            <a:ext cx="12115800"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Herculanum" pitchFamily="-84" charset="0"/>
              </a:rPr>
              <a:t>Click to edit Master title style</a:t>
            </a:r>
          </a:p>
        </p:txBody>
      </p:sp>
      <p:sp>
        <p:nvSpPr>
          <p:cNvPr id="1027" name="Rectangle 2"/>
          <p:cNvSpPr>
            <a:spLocks noGrp="1" noChangeArrowheads="1"/>
          </p:cNvSpPr>
          <p:nvPr>
            <p:ph type="body" idx="1"/>
          </p:nvPr>
        </p:nvSpPr>
        <p:spPr bwMode="auto">
          <a:xfrm>
            <a:off x="444500" y="5346700"/>
            <a:ext cx="121158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Palatino" pitchFamily="-84" charset="0"/>
              </a:rPr>
              <a:t>Click to edit Master text styles</a:t>
            </a:r>
          </a:p>
          <a:p>
            <a:pPr lvl="1"/>
            <a:r>
              <a:rPr lang="en-US" altLang="en-US">
                <a:sym typeface="Palatino" pitchFamily="-84" charset="0"/>
              </a:rPr>
              <a:t>Second level</a:t>
            </a:r>
          </a:p>
          <a:p>
            <a:pPr lvl="2"/>
            <a:r>
              <a:rPr lang="en-US" altLang="en-US">
                <a:sym typeface="Palatino" pitchFamily="-84" charset="0"/>
              </a:rPr>
              <a:t>Third level</a:t>
            </a:r>
          </a:p>
          <a:p>
            <a:pPr lvl="3"/>
            <a:r>
              <a:rPr lang="en-US" altLang="en-US">
                <a:sym typeface="Palatino" pitchFamily="-84" charset="0"/>
              </a:rPr>
              <a:t>Fourth level</a:t>
            </a:r>
          </a:p>
          <a:p>
            <a:pPr lvl="4"/>
            <a:r>
              <a:rPr lang="en-US" altLang="en-US">
                <a:sym typeface="Palatino" pitchFamily="-84" charset="0"/>
              </a:rPr>
              <a:t>Fifth level</a:t>
            </a:r>
          </a:p>
        </p:txBody>
      </p:sp>
      <p:sp>
        <p:nvSpPr>
          <p:cNvPr id="5" name="Rectangle 4"/>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pic>
        <p:nvPicPr>
          <p:cNvPr id="1029"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3910013" y="0"/>
            <a:ext cx="9094787" cy="1276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 name="TextBox 1"/>
          <p:cNvSpPr txBox="1"/>
          <p:nvPr userDrawn="1"/>
        </p:nvSpPr>
        <p:spPr>
          <a:xfrm>
            <a:off x="11975008" y="9187988"/>
            <a:ext cx="648072" cy="369332"/>
          </a:xfrm>
          <a:prstGeom prst="rect">
            <a:avLst/>
          </a:prstGeom>
          <a:noFill/>
        </p:spPr>
        <p:txBody>
          <a:bodyPr wrap="square" rtlCol="0">
            <a:spAutoFit/>
          </a:bodyPr>
          <a:lstStyle/>
          <a:p>
            <a:pPr algn="r"/>
            <a:fld id="{4E01E98D-0A32-4923-B9D1-9493718DC706}" type="slidenum">
              <a:rPr lang="en-CA" sz="1800" smtClean="0">
                <a:solidFill>
                  <a:schemeClr val="bg2">
                    <a:lumMod val="75000"/>
                  </a:schemeClr>
                </a:solidFill>
                <a:latin typeface="Arial" panose="020B0604020202020204" pitchFamily="34" charset="0"/>
                <a:cs typeface="Arial" panose="020B0604020202020204" pitchFamily="34" charset="0"/>
              </a:rPr>
              <a:pPr algn="r"/>
              <a:t>‹#›</a:t>
            </a:fld>
            <a:endParaRPr lang="en-CA" sz="1800">
              <a:solidFill>
                <a:schemeClr val="bg2">
                  <a:lumMod val="75000"/>
                </a:schemeClr>
              </a:solidFill>
              <a:latin typeface="Arial" panose="020B0604020202020204" pitchFamily="34"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7200">
          <a:solidFill>
            <a:srgbClr val="3F3F3F"/>
          </a:solidFill>
          <a:latin typeface="Arial"/>
          <a:ea typeface="+mj-ea"/>
          <a:cs typeface="Arial"/>
          <a:sym typeface="Herculanum" pitchFamily="-84" charset="0"/>
        </a:defRPr>
      </a:lvl1pPr>
      <a:lvl2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2pPr>
      <a:lvl3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3pPr>
      <a:lvl4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4pPr>
      <a:lvl5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5pPr>
      <a:lvl6pPr marL="4572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9pPr>
    </p:titleStyle>
    <p:body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8" name="Rectangle 7"/>
          <p:cNvSpPr/>
          <p:nvPr userDrawn="1"/>
        </p:nvSpPr>
        <p:spPr>
          <a:xfrm>
            <a:off x="3910013" y="0"/>
            <a:ext cx="9094787" cy="1276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052"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2053" name="Title Placeholder 1"/>
          <p:cNvSpPr>
            <a:spLocks noGrp="1"/>
          </p:cNvSpPr>
          <p:nvPr>
            <p:ph type="title"/>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pic>
        <p:nvPicPr>
          <p:cNvPr id="2054"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hyperlink" Target="http://www.cdha.ca/AM/Template.cfm?Section=Group_Discounts&amp;Template=/CM/HTMLDisplay.cfm&amp;ContentID=4098"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gif"/></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achd.ca/Adherer"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9.jp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hyperlink" Target="http://www.cdha.ca/Educa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hyperlink" Target="https://youtu.be/JJB4-AnivC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lhouette&#10;&#10;Description automatically generated">
            <a:extLst>
              <a:ext uri="{FF2B5EF4-FFF2-40B4-BE49-F238E27FC236}">
                <a16:creationId xmlns:a16="http://schemas.microsoft.com/office/drawing/2014/main" id="{392CAB21-E240-43CC-867D-400BF001251E}"/>
              </a:ext>
            </a:extLst>
          </p:cNvPr>
          <p:cNvPicPr>
            <a:picLocks noChangeAspect="1"/>
          </p:cNvPicPr>
          <p:nvPr/>
        </p:nvPicPr>
        <p:blipFill>
          <a:blip r:embed="rId3"/>
          <a:stretch>
            <a:fillRect/>
          </a:stretch>
        </p:blipFill>
        <p:spPr>
          <a:xfrm>
            <a:off x="0" y="0"/>
            <a:ext cx="13004800" cy="9753600"/>
          </a:xfrm>
          <a:prstGeom prst="rect">
            <a:avLst/>
          </a:prstGeom>
        </p:spPr>
      </p:pic>
    </p:spTree>
    <p:extLst>
      <p:ext uri="{BB962C8B-B14F-4D97-AF65-F5344CB8AC3E}">
        <p14:creationId xmlns:p14="http://schemas.microsoft.com/office/powerpoint/2010/main" val="105035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636440"/>
            <a:ext cx="11626662" cy="6673403"/>
          </a:xfrm>
        </p:spPr>
        <p:txBody>
          <a:bodyPr/>
          <a:lstStyle/>
          <a:p>
            <a:pPr marL="0" indent="0" algn="l">
              <a:spcAft>
                <a:spcPts val="1000"/>
              </a:spcAft>
            </a:pPr>
            <a:r>
              <a:rPr lang="fr-CA" sz="4800" b="1" dirty="0"/>
              <a:t>Perfectionnement professionnel</a:t>
            </a:r>
          </a:p>
          <a:p>
            <a:pPr marL="1314450" lvl="1" indent="-857250" algn="l">
              <a:spcBef>
                <a:spcPts val="1000"/>
              </a:spcBef>
              <a:spcAft>
                <a:spcPts val="1600"/>
              </a:spcAft>
              <a:buFont typeface="Arial" panose="020B0604020202020204" pitchFamily="34" charset="0"/>
              <a:buChar char="•"/>
            </a:pPr>
            <a:r>
              <a:rPr lang="fr-FR" sz="4400" dirty="0"/>
              <a:t>Tous les webinaires sont </a:t>
            </a:r>
            <a:r>
              <a:rPr lang="fr-FR" sz="4400" b="1" dirty="0">
                <a:solidFill>
                  <a:srgbClr val="ED8A05"/>
                </a:solidFill>
              </a:rPr>
              <a:t>GRATUITS!</a:t>
            </a:r>
            <a:r>
              <a:rPr lang="en-CA" sz="4400" b="1" dirty="0">
                <a:solidFill>
                  <a:srgbClr val="ED8A05"/>
                </a:solidFill>
              </a:rPr>
              <a:t> </a:t>
            </a:r>
          </a:p>
          <a:p>
            <a:pPr marL="1314450" lvl="1" indent="-857250" algn="l">
              <a:spcBef>
                <a:spcPts val="1000"/>
              </a:spcBef>
              <a:spcAft>
                <a:spcPts val="1600"/>
              </a:spcAft>
              <a:buFont typeface="Arial" panose="020B0604020202020204" pitchFamily="34" charset="0"/>
              <a:buChar char="•"/>
            </a:pPr>
            <a:r>
              <a:rPr lang="fr-CA" sz="4400" dirty="0"/>
              <a:t>Conférences </a:t>
            </a:r>
          </a:p>
          <a:p>
            <a:pPr marL="1314450" lvl="1" indent="-857250" algn="l">
              <a:spcBef>
                <a:spcPts val="1000"/>
              </a:spcBef>
              <a:spcAft>
                <a:spcPts val="1600"/>
              </a:spcAft>
              <a:buFont typeface="Arial" panose="020B0604020202020204" pitchFamily="34" charset="0"/>
              <a:buChar char="•"/>
            </a:pPr>
            <a:r>
              <a:rPr lang="fr-CA" sz="4400" dirty="0"/>
              <a:t>Cours</a:t>
            </a:r>
          </a:p>
          <a:p>
            <a:pPr marL="1314450" lvl="1" indent="-857250" algn="l">
              <a:spcBef>
                <a:spcPts val="1000"/>
              </a:spcBef>
              <a:spcAft>
                <a:spcPts val="1600"/>
              </a:spcAft>
              <a:buFont typeface="Arial" panose="020B0604020202020204" pitchFamily="34" charset="0"/>
              <a:buChar char="•"/>
            </a:pPr>
            <a:r>
              <a:rPr lang="fr-CA" sz="4400" dirty="0"/>
              <a:t>Ateliers</a:t>
            </a:r>
            <a:endParaRPr lang="fr-CA" sz="4000" dirty="0">
              <a:solidFill>
                <a:schemeClr val="bg2">
                  <a:lumMod val="75000"/>
                </a:schemeClr>
              </a:solidFill>
            </a:endParaRPr>
          </a:p>
        </p:txBody>
      </p:sp>
      <p:sp>
        <p:nvSpPr>
          <p:cNvPr id="7" name="Title 1"/>
          <p:cNvSpPr txBox="1">
            <a:spLocks/>
          </p:cNvSpPr>
          <p:nvPr/>
        </p:nvSpPr>
        <p:spPr bwMode="auto">
          <a:xfrm>
            <a:off x="3982120" y="1960"/>
            <a:ext cx="8228012" cy="1130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Perfectionnement professionnel et ressources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11" name="Content Placeholder 5"/>
          <p:cNvSpPr>
            <a:spLocks noGrp="1"/>
          </p:cNvSpPr>
          <p:nvPr>
            <p:ph sz="quarter" idx="4"/>
          </p:nvPr>
        </p:nvSpPr>
        <p:spPr>
          <a:xfrm>
            <a:off x="741760" y="8477200"/>
            <a:ext cx="11737304" cy="792088"/>
          </a:xfrm>
        </p:spPr>
        <p:txBody>
          <a:bodyPr/>
          <a:lstStyle/>
          <a:p>
            <a:pPr marL="0" indent="0"/>
            <a:r>
              <a:rPr lang="en-CA" sz="5400" b="1" dirty="0">
                <a:solidFill>
                  <a:srgbClr val="ED8A05"/>
                </a:solidFill>
              </a:rPr>
              <a:t>cdha.ca/Education</a:t>
            </a:r>
            <a:endParaRPr lang="en-CA" sz="5400" b="1" dirty="0">
              <a:solidFill>
                <a:srgbClr val="ED8A05"/>
              </a:solidFill>
              <a:hlinkClick r:id="rId3"/>
            </a:endParaRPr>
          </a:p>
        </p:txBody>
      </p:sp>
      <p:pic>
        <p:nvPicPr>
          <p:cNvPr id="1026" name="Picture 2" descr="CDHA_Perks">
            <a:extLst>
              <a:ext uri="{FF2B5EF4-FFF2-40B4-BE49-F238E27FC236}">
                <a16:creationId xmlns:a16="http://schemas.microsoft.com/office/drawing/2014/main" id="{EF2836E6-3CB9-4C62-920B-470E20708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312" y="3679238"/>
            <a:ext cx="5040000" cy="1845634"/>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2" name="Picture 11" descr="A close up of a tree&#10;&#10;Description automatically generated">
            <a:extLst>
              <a:ext uri="{FF2B5EF4-FFF2-40B4-BE49-F238E27FC236}">
                <a16:creationId xmlns:a16="http://schemas.microsoft.com/office/drawing/2014/main" id="{EDD6AEBF-05CB-4E4C-A111-ACDC961C2BBF}"/>
              </a:ext>
            </a:extLst>
          </p:cNvPr>
          <p:cNvPicPr>
            <a:picLocks noChangeAspect="1"/>
          </p:cNvPicPr>
          <p:nvPr/>
        </p:nvPicPr>
        <p:blipFill>
          <a:blip r:embed="rId5"/>
          <a:stretch>
            <a:fillRect/>
          </a:stretch>
        </p:blipFill>
        <p:spPr>
          <a:xfrm>
            <a:off x="6610412" y="5263414"/>
            <a:ext cx="5040000" cy="1845634"/>
          </a:xfrm>
          <a:prstGeom prst="rect">
            <a:avLst/>
          </a:prstGeom>
          <a:ln>
            <a:solidFill>
              <a:schemeClr val="accent6"/>
            </a:solidFill>
          </a:ln>
        </p:spPr>
      </p:pic>
      <p:pic>
        <p:nvPicPr>
          <p:cNvPr id="3" name="Picture 2">
            <a:extLst>
              <a:ext uri="{FF2B5EF4-FFF2-40B4-BE49-F238E27FC236}">
                <a16:creationId xmlns:a16="http://schemas.microsoft.com/office/drawing/2014/main" id="{C8B61D89-537B-4FEF-95E2-3A45375C9FF5}"/>
              </a:ext>
            </a:extLst>
          </p:cNvPr>
          <p:cNvPicPr>
            <a:picLocks noChangeAspect="1"/>
          </p:cNvPicPr>
          <p:nvPr/>
        </p:nvPicPr>
        <p:blipFill>
          <a:blip r:embed="rId6"/>
          <a:stretch>
            <a:fillRect/>
          </a:stretch>
        </p:blipFill>
        <p:spPr>
          <a:xfrm>
            <a:off x="7583080" y="6604992"/>
            <a:ext cx="5040000" cy="1845634"/>
          </a:xfrm>
          <a:prstGeom prst="rect">
            <a:avLst/>
          </a:prstGeom>
          <a:ln>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627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5" y="1659781"/>
            <a:ext cx="7920880" cy="6673403"/>
          </a:xfrm>
        </p:spPr>
        <p:txBody>
          <a:bodyPr/>
          <a:lstStyle/>
          <a:p>
            <a:pPr marL="0" indent="0" algn="l">
              <a:spcAft>
                <a:spcPts val="1000"/>
              </a:spcAft>
            </a:pPr>
            <a:r>
              <a:rPr lang="fr-CA" sz="4400" b="1" dirty="0"/>
              <a:t>Publications </a:t>
            </a:r>
            <a:endParaRPr lang="fr-CA" sz="6000" b="1" dirty="0"/>
          </a:p>
          <a:p>
            <a:pPr marL="1314450" lvl="1" indent="-857250" algn="l">
              <a:spcBef>
                <a:spcPts val="1000"/>
              </a:spcBef>
              <a:spcAft>
                <a:spcPts val="0"/>
              </a:spcAft>
              <a:buFont typeface="Arial" panose="020B0604020202020204" pitchFamily="34" charset="0"/>
              <a:buChar char="•"/>
            </a:pPr>
            <a:r>
              <a:rPr lang="fr-CA" sz="3000" i="1" dirty="0"/>
              <a:t>Oh Canada! </a:t>
            </a:r>
          </a:p>
          <a:p>
            <a:pPr marL="1314450" lvl="1" indent="-857250" algn="l">
              <a:spcBef>
                <a:spcPts val="1000"/>
              </a:spcBef>
              <a:spcAft>
                <a:spcPts val="0"/>
              </a:spcAft>
              <a:buFont typeface="Arial" panose="020B0604020202020204" pitchFamily="34" charset="0"/>
              <a:buChar char="•"/>
            </a:pPr>
            <a:r>
              <a:rPr lang="fr-CA" sz="3000" dirty="0"/>
              <a:t>JCHD  </a:t>
            </a:r>
          </a:p>
          <a:p>
            <a:pPr marL="1314450" lvl="1" indent="-857250" algn="l">
              <a:spcBef>
                <a:spcPts val="1000"/>
              </a:spcBef>
              <a:spcAft>
                <a:spcPts val="0"/>
              </a:spcAft>
              <a:buFont typeface="Arial" panose="020B0604020202020204" pitchFamily="34" charset="0"/>
              <a:buChar char="•"/>
            </a:pPr>
            <a:r>
              <a:rPr lang="fr-CA" sz="3000" dirty="0"/>
              <a:t>Nouvelles en ligne</a:t>
            </a:r>
          </a:p>
          <a:p>
            <a:pPr marL="1314450" lvl="1" indent="-857250" algn="l">
              <a:spcBef>
                <a:spcPts val="1000"/>
              </a:spcBef>
              <a:spcAft>
                <a:spcPts val="0"/>
              </a:spcAft>
              <a:buFont typeface="Arial" panose="020B0604020202020204" pitchFamily="34" charset="0"/>
              <a:buChar char="•"/>
            </a:pPr>
            <a:r>
              <a:rPr lang="fr-CA" sz="3000" dirty="0"/>
              <a:t>Fiches de renseignements</a:t>
            </a:r>
          </a:p>
          <a:p>
            <a:pPr marL="1314450" lvl="1" indent="-857250" algn="l">
              <a:spcBef>
                <a:spcPts val="1000"/>
              </a:spcBef>
              <a:spcAft>
                <a:spcPts val="0"/>
              </a:spcAft>
              <a:buFont typeface="Arial" panose="020B0604020202020204" pitchFamily="34" charset="0"/>
              <a:buChar char="•"/>
            </a:pPr>
            <a:r>
              <a:rPr lang="fr-CA" sz="3000" dirty="0"/>
              <a:t>Code de déontologie</a:t>
            </a:r>
          </a:p>
          <a:p>
            <a:pPr marL="1314450" lvl="1" indent="-857250" algn="l">
              <a:spcBef>
                <a:spcPts val="1000"/>
              </a:spcBef>
              <a:spcAft>
                <a:spcPts val="0"/>
              </a:spcAft>
              <a:buFont typeface="Arial" panose="020B0604020202020204" pitchFamily="34" charset="0"/>
              <a:buChar char="•"/>
            </a:pPr>
            <a:r>
              <a:rPr lang="fr-CA" sz="3000" dirty="0"/>
              <a:t>Document sur les compétences d’entrée en pratique et les normes nationales </a:t>
            </a:r>
          </a:p>
          <a:p>
            <a:pPr marL="1314450" lvl="1" indent="-857250" algn="l">
              <a:spcBef>
                <a:spcPts val="1000"/>
              </a:spcBef>
              <a:spcAft>
                <a:spcPts val="0"/>
              </a:spcAft>
              <a:buFont typeface="Arial" panose="020B0604020202020204" pitchFamily="34" charset="0"/>
              <a:buChar char="•"/>
            </a:pPr>
            <a:r>
              <a:rPr lang="fr-CA" sz="3000" dirty="0"/>
              <a:t>Lignes directrices de la pratique clinique</a:t>
            </a:r>
          </a:p>
          <a:p>
            <a:pPr marL="1314450" lvl="1" indent="-857250" algn="l">
              <a:spcBef>
                <a:spcPts val="1000"/>
              </a:spcBef>
              <a:spcAft>
                <a:spcPts val="1000"/>
              </a:spcAft>
              <a:buFont typeface="Arial" panose="020B0604020202020204" pitchFamily="34" charset="0"/>
              <a:buChar char="•"/>
            </a:pPr>
            <a:r>
              <a:rPr lang="fr-CA" sz="3000" dirty="0"/>
              <a:t>Exposés de position et déclarations</a:t>
            </a:r>
          </a:p>
          <a:p>
            <a:pPr marL="457200" lvl="1" indent="0" algn="l">
              <a:spcBef>
                <a:spcPts val="1000"/>
              </a:spcBef>
              <a:spcAft>
                <a:spcPts val="0"/>
              </a:spcAft>
            </a:pPr>
            <a:r>
              <a:rPr lang="fr-CA" sz="3000" dirty="0"/>
              <a:t>… et beaucoup plus!</a:t>
            </a:r>
          </a:p>
        </p:txBody>
      </p:sp>
      <p:sp>
        <p:nvSpPr>
          <p:cNvPr id="7" name="Title 1"/>
          <p:cNvSpPr txBox="1">
            <a:spLocks/>
          </p:cNvSpPr>
          <p:nvPr/>
        </p:nvSpPr>
        <p:spPr bwMode="auto">
          <a:xfrm>
            <a:off x="4126136" y="268288"/>
            <a:ext cx="8424936"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Perfectionnement professionnel et ressources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3" name="Picture 2" descr="A picture containing clothing&#10;&#10;Description generated with very high confidence">
            <a:extLst>
              <a:ext uri="{FF2B5EF4-FFF2-40B4-BE49-F238E27FC236}">
                <a16:creationId xmlns:a16="http://schemas.microsoft.com/office/drawing/2014/main" id="{E92EBCB4-6EBD-4CBE-BCCB-0C5A3E6A8DCD}"/>
              </a:ext>
            </a:extLst>
          </p:cNvPr>
          <p:cNvPicPr>
            <a:picLocks noChangeAspect="1"/>
          </p:cNvPicPr>
          <p:nvPr/>
        </p:nvPicPr>
        <p:blipFill>
          <a:blip r:embed="rId3"/>
          <a:stretch>
            <a:fillRect/>
          </a:stretch>
        </p:blipFill>
        <p:spPr>
          <a:xfrm rot="21060888">
            <a:off x="7827809" y="5354930"/>
            <a:ext cx="4572000" cy="166687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6217DDD-F404-4A3E-AC41-AD9DD498E8B2}"/>
              </a:ext>
            </a:extLst>
          </p:cNvPr>
          <p:cNvPicPr>
            <a:picLocks noChangeAspect="1"/>
          </p:cNvPicPr>
          <p:nvPr/>
        </p:nvPicPr>
        <p:blipFill>
          <a:blip r:embed="rId4"/>
          <a:stretch>
            <a:fillRect/>
          </a:stretch>
        </p:blipFill>
        <p:spPr>
          <a:xfrm rot="824946">
            <a:off x="6952603" y="1600923"/>
            <a:ext cx="2772000" cy="3609375"/>
          </a:xfrm>
          <a:prstGeom prst="rect">
            <a:avLst/>
          </a:prstGeom>
          <a:effectLst>
            <a:outerShdw blurRad="50800" dist="38100" dir="2700000" algn="tl" rotWithShape="0">
              <a:prstClr val="black">
                <a:alpha val="40000"/>
              </a:prstClr>
            </a:outerShdw>
          </a:effec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37" t="4616" r="4750" b="4467"/>
          <a:stretch/>
        </p:blipFill>
        <p:spPr bwMode="auto">
          <a:xfrm rot="670605">
            <a:off x="9357481" y="3240984"/>
            <a:ext cx="2650639" cy="18051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descr="https://files.cdha.ca/images/home/inthechair_fr.jpg">
            <a:extLst>
              <a:ext uri="{FF2B5EF4-FFF2-40B4-BE49-F238E27FC236}">
                <a16:creationId xmlns:a16="http://schemas.microsoft.com/office/drawing/2014/main" id="{57A678D4-94B1-4117-820C-A1E80F3D6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31133">
            <a:off x="9040628" y="7157716"/>
            <a:ext cx="2950277" cy="16505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802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les.cdha.ca/images/joinToday/benefits_Homewood.png">
            <a:extLst>
              <a:ext uri="{FF2B5EF4-FFF2-40B4-BE49-F238E27FC236}">
                <a16:creationId xmlns:a16="http://schemas.microsoft.com/office/drawing/2014/main" id="{7F1B358F-4FAB-4BB5-89F5-EF8F883DB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19" r="21473"/>
          <a:stretch/>
        </p:blipFill>
        <p:spPr bwMode="auto">
          <a:xfrm>
            <a:off x="8446616" y="2017364"/>
            <a:ext cx="4210918"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Gratuit pour les membres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0" name="Content Placeholder 5"/>
          <p:cNvSpPr>
            <a:spLocks noGrp="1"/>
          </p:cNvSpPr>
          <p:nvPr>
            <p:ph sz="quarter" idx="4"/>
          </p:nvPr>
        </p:nvSpPr>
        <p:spPr>
          <a:xfrm>
            <a:off x="650875" y="1549256"/>
            <a:ext cx="8587515" cy="7792040"/>
          </a:xfrm>
        </p:spPr>
        <p:txBody>
          <a:bodyPr/>
          <a:lstStyle/>
          <a:p>
            <a:pPr marL="0" indent="0" algn="l">
              <a:spcAft>
                <a:spcPts val="1000"/>
              </a:spcAft>
            </a:pPr>
            <a:r>
              <a:rPr lang="en-CA" sz="4800" b="1" dirty="0">
                <a:solidFill>
                  <a:srgbClr val="C00000"/>
                </a:solidFill>
              </a:rPr>
              <a:t>NOUVEAU! </a:t>
            </a:r>
            <a:r>
              <a:rPr lang="en-CA" sz="4800" b="1" dirty="0"/>
              <a:t>Services de </a:t>
            </a:r>
            <a:r>
              <a:rPr lang="en-CA" sz="4800" b="1" dirty="0" err="1"/>
              <a:t>conseils</a:t>
            </a:r>
            <a:endParaRPr lang="en-CA" sz="4800" b="1" dirty="0">
              <a:solidFill>
                <a:srgbClr val="C00000"/>
              </a:solidFill>
            </a:endParaRPr>
          </a:p>
          <a:p>
            <a:pPr algn="l">
              <a:spcAft>
                <a:spcPts val="1000"/>
              </a:spcAft>
              <a:buFont typeface="Arial" panose="020B0604020202020204" pitchFamily="34" charset="0"/>
              <a:buChar char="•"/>
            </a:pPr>
            <a:r>
              <a:rPr lang="fr-FR" sz="4000" dirty="0"/>
              <a:t>Problèmes en milieu de travail, stress et difficultés familiales</a:t>
            </a:r>
            <a:endParaRPr lang="en-CA" sz="4000" dirty="0"/>
          </a:p>
          <a:p>
            <a:pPr marL="0" indent="0" algn="l">
              <a:spcAft>
                <a:spcPts val="2000"/>
              </a:spcAft>
            </a:pPr>
            <a:r>
              <a:rPr lang="en-CA" sz="4000" b="1" dirty="0">
                <a:solidFill>
                  <a:srgbClr val="ED8A05"/>
                </a:solidFill>
              </a:rPr>
              <a:t>achd.ca/Homewood</a:t>
            </a:r>
          </a:p>
          <a:p>
            <a:pPr marL="0" indent="0" algn="l">
              <a:spcAft>
                <a:spcPts val="1000"/>
              </a:spcAft>
            </a:pPr>
            <a:endParaRPr lang="en-CA" sz="1200" b="1" dirty="0"/>
          </a:p>
          <a:p>
            <a:pPr marL="0" indent="0" algn="l">
              <a:spcAft>
                <a:spcPts val="1000"/>
              </a:spcAft>
            </a:pPr>
            <a:r>
              <a:rPr lang="fr-CA" sz="4800" b="1" dirty="0"/>
              <a:t>CPS en ligne</a:t>
            </a:r>
            <a:endParaRPr lang="fr-CA" sz="4400" b="1" dirty="0">
              <a:solidFill>
                <a:schemeClr val="bg2">
                  <a:lumMod val="75000"/>
                </a:schemeClr>
              </a:solidFill>
            </a:endParaRPr>
          </a:p>
          <a:p>
            <a:pPr algn="l">
              <a:spcAft>
                <a:spcPts val="1000"/>
              </a:spcAft>
              <a:buFont typeface="Arial" panose="020B0604020202020204" pitchFamily="34" charset="0"/>
              <a:buChar char="•"/>
            </a:pPr>
            <a:r>
              <a:rPr lang="fr-CA" sz="4000" dirty="0"/>
              <a:t>Compendium des produits et spécialités pharmaceutiques en ligne—valeur de </a:t>
            </a:r>
            <a:r>
              <a:rPr lang="fr-CA" sz="4000" b="1" dirty="0"/>
              <a:t>389 $</a:t>
            </a:r>
            <a:endParaRPr lang="fr-CA" sz="4000" dirty="0"/>
          </a:p>
          <a:p>
            <a:pPr marL="0" indent="0" algn="l">
              <a:spcAft>
                <a:spcPts val="1000"/>
              </a:spcAft>
            </a:pPr>
            <a:r>
              <a:rPr lang="fr-CA" sz="4800" b="1" dirty="0">
                <a:solidFill>
                  <a:srgbClr val="ED8A05"/>
                </a:solidFill>
              </a:rPr>
              <a:t>achd.ca/CPS-en-ligne</a:t>
            </a:r>
          </a:p>
        </p:txBody>
      </p:sp>
      <p:pic>
        <p:nvPicPr>
          <p:cNvPr id="12" name="Picture 11"/>
          <p:cNvPicPr>
            <a:picLocks noChangeAspect="1"/>
          </p:cNvPicPr>
          <p:nvPr/>
        </p:nvPicPr>
        <p:blipFill>
          <a:blip r:embed="rId4"/>
          <a:stretch>
            <a:fillRect/>
          </a:stretch>
        </p:blipFill>
        <p:spPr>
          <a:xfrm>
            <a:off x="8995800" y="6749008"/>
            <a:ext cx="3112550" cy="1245020"/>
          </a:xfrm>
          <a:prstGeom prst="rect">
            <a:avLst/>
          </a:prstGeom>
        </p:spPr>
      </p:pic>
    </p:spTree>
    <p:extLst>
      <p:ext uri="{BB962C8B-B14F-4D97-AF65-F5344CB8AC3E}">
        <p14:creationId xmlns:p14="http://schemas.microsoft.com/office/powerpoint/2010/main" val="5157395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Gratuit pour les membres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0" name="Content Placeholder 5"/>
          <p:cNvSpPr>
            <a:spLocks noGrp="1"/>
          </p:cNvSpPr>
          <p:nvPr>
            <p:ph sz="quarter" idx="4"/>
          </p:nvPr>
        </p:nvSpPr>
        <p:spPr>
          <a:xfrm>
            <a:off x="741759" y="1420416"/>
            <a:ext cx="6408713" cy="6626935"/>
          </a:xfrm>
        </p:spPr>
        <p:txBody>
          <a:bodyPr/>
          <a:lstStyle/>
          <a:p>
            <a:pPr marL="0" indent="0" algn="l">
              <a:spcAft>
                <a:spcPts val="1000"/>
              </a:spcAft>
            </a:pPr>
            <a:r>
              <a:rPr lang="fr-CA" sz="4800" b="1" dirty="0"/>
              <a:t>CDHA </a:t>
            </a:r>
            <a:r>
              <a:rPr lang="fr-CA" sz="4800" b="1" dirty="0" err="1"/>
              <a:t>Perks</a:t>
            </a:r>
            <a:endParaRPr lang="fr-CA" sz="4800" b="1" dirty="0"/>
          </a:p>
          <a:p>
            <a:pPr algn="l">
              <a:spcAft>
                <a:spcPts val="1000"/>
              </a:spcAft>
              <a:buFont typeface="Arial" panose="020B0604020202020204" pitchFamily="34" charset="0"/>
              <a:buChar char="•"/>
            </a:pPr>
            <a:r>
              <a:rPr lang="fr-FR" sz="4000" dirty="0"/>
              <a:t>Ayez accès à plus de 500 000 rabais sur des divertissements partout en Amérique du Nord</a:t>
            </a:r>
            <a:endParaRPr lang="fr-CA" sz="4000" dirty="0"/>
          </a:p>
          <a:p>
            <a:pPr marL="0" indent="0" algn="l">
              <a:spcAft>
                <a:spcPts val="1000"/>
              </a:spcAft>
            </a:pPr>
            <a:r>
              <a:rPr lang="fr-CA" sz="4800" b="1" dirty="0">
                <a:solidFill>
                  <a:srgbClr val="ED8A05"/>
                </a:solidFill>
              </a:rPr>
              <a:t>achd.ca/</a:t>
            </a:r>
            <a:r>
              <a:rPr lang="fr-CA" sz="4800" b="1" dirty="0" err="1">
                <a:solidFill>
                  <a:srgbClr val="ED8A05"/>
                </a:solidFill>
              </a:rPr>
              <a:t>CDHAPerks</a:t>
            </a:r>
            <a:endParaRPr lang="fr-CA" sz="4800" b="1" dirty="0">
              <a:solidFill>
                <a:srgbClr val="ED8A05"/>
              </a:solidFill>
            </a:endParaRPr>
          </a:p>
          <a:p>
            <a:pPr marL="0" indent="0" algn="l">
              <a:spcAft>
                <a:spcPts val="1000"/>
              </a:spcAft>
            </a:pPr>
            <a:endParaRPr lang="fr-CA" sz="2800" b="1" dirty="0">
              <a:solidFill>
                <a:srgbClr val="606060"/>
              </a:solidFill>
            </a:endParaRPr>
          </a:p>
          <a:p>
            <a:pPr marL="0" indent="0" algn="l">
              <a:spcAft>
                <a:spcPts val="1000"/>
              </a:spcAft>
            </a:pPr>
            <a:r>
              <a:rPr lang="fr-CA" sz="4800" b="1" dirty="0"/>
              <a:t>Guichet emplois </a:t>
            </a:r>
            <a:endParaRPr lang="fr-CA" sz="4800" b="1" dirty="0">
              <a:solidFill>
                <a:schemeClr val="bg2">
                  <a:lumMod val="75000"/>
                </a:schemeClr>
              </a:solidFill>
            </a:endParaRPr>
          </a:p>
          <a:p>
            <a:pPr marL="0" indent="0" algn="l">
              <a:spcAft>
                <a:spcPts val="0"/>
              </a:spcAft>
            </a:pPr>
            <a:r>
              <a:rPr lang="fr-CA" sz="4800" b="1" dirty="0">
                <a:solidFill>
                  <a:srgbClr val="ED8A05"/>
                </a:solidFill>
              </a:rPr>
              <a:t>achd.ca/emplois</a:t>
            </a:r>
          </a:p>
        </p:txBody>
      </p:sp>
      <p:pic>
        <p:nvPicPr>
          <p:cNvPr id="9" name="Picture 8">
            <a:extLst>
              <a:ext uri="{FF2B5EF4-FFF2-40B4-BE49-F238E27FC236}">
                <a16:creationId xmlns:a16="http://schemas.microsoft.com/office/drawing/2014/main" id="{77D1C1AC-7A93-4B69-B970-732C090A585C}"/>
              </a:ext>
            </a:extLst>
          </p:cNvPr>
          <p:cNvPicPr>
            <a:picLocks noChangeAspect="1"/>
          </p:cNvPicPr>
          <p:nvPr/>
        </p:nvPicPr>
        <p:blipFill>
          <a:blip r:embed="rId3"/>
          <a:stretch>
            <a:fillRect/>
          </a:stretch>
        </p:blipFill>
        <p:spPr>
          <a:xfrm rot="1310361">
            <a:off x="8672126" y="1889378"/>
            <a:ext cx="2343941" cy="2775870"/>
          </a:xfrm>
          <a:prstGeom prst="rect">
            <a:avLst/>
          </a:prstGeom>
        </p:spPr>
      </p:pic>
      <p:pic>
        <p:nvPicPr>
          <p:cNvPr id="11" name="Picture 10">
            <a:extLst>
              <a:ext uri="{FF2B5EF4-FFF2-40B4-BE49-F238E27FC236}">
                <a16:creationId xmlns:a16="http://schemas.microsoft.com/office/drawing/2014/main" id="{9AD2950D-A8E0-4894-8B1F-26164FF202F8}"/>
              </a:ext>
            </a:extLst>
          </p:cNvPr>
          <p:cNvPicPr>
            <a:picLocks noChangeAspect="1"/>
          </p:cNvPicPr>
          <p:nvPr/>
        </p:nvPicPr>
        <p:blipFill>
          <a:blip r:embed="rId4"/>
          <a:stretch>
            <a:fillRect/>
          </a:stretch>
        </p:blipFill>
        <p:spPr>
          <a:xfrm>
            <a:off x="7006456" y="6182168"/>
            <a:ext cx="5118144" cy="2018423"/>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82855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Rabais</a:t>
            </a:r>
            <a:endParaRPr lang="en-CA"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0" y="8405192"/>
            <a:ext cx="11737304" cy="792088"/>
          </a:xfrm>
        </p:spPr>
        <p:txBody>
          <a:bodyPr/>
          <a:lstStyle/>
          <a:p>
            <a:pPr marL="0" indent="0"/>
            <a:r>
              <a:rPr lang="en-CA" sz="5400" b="1" dirty="0">
                <a:solidFill>
                  <a:srgbClr val="ED8A05"/>
                </a:solidFill>
              </a:rPr>
              <a:t>achd.ca/</a:t>
            </a:r>
            <a:r>
              <a:rPr lang="en-CA" sz="5400" b="1" dirty="0" err="1">
                <a:solidFill>
                  <a:srgbClr val="ED8A05"/>
                </a:solidFill>
              </a:rPr>
              <a:t>Avantages</a:t>
            </a:r>
            <a:endParaRPr lang="en-CA" sz="5400" b="1" dirty="0">
              <a:solidFill>
                <a:srgbClr val="ED8A05"/>
              </a:solidFill>
            </a:endParaRPr>
          </a:p>
        </p:txBody>
      </p:sp>
      <p:pic>
        <p:nvPicPr>
          <p:cNvPr id="10" name="Picture 4" descr="Goodlife Fitness">
            <a:hlinkClick r:id="rId3"/>
          </p:cNvPr>
          <p:cNvPicPr>
            <a:picLocks noChangeAspect="1" noChangeArrowheads="1"/>
          </p:cNvPicPr>
          <p:nvPr/>
        </p:nvPicPr>
        <p:blipFill>
          <a:blip r:embed="rId4" cstate="print"/>
          <a:srcRect/>
          <a:stretch>
            <a:fillRect/>
          </a:stretch>
        </p:blipFill>
        <p:spPr bwMode="auto">
          <a:xfrm>
            <a:off x="9143043" y="5452864"/>
            <a:ext cx="3186433" cy="1557815"/>
          </a:xfrm>
          <a:prstGeom prst="rect">
            <a:avLst/>
          </a:prstGeom>
          <a:noFill/>
        </p:spPr>
      </p:pic>
      <p:pic>
        <p:nvPicPr>
          <p:cNvPr id="4" name="Picture 3" descr="A picture containing table&#10;&#10;Description generated with high confidence">
            <a:extLst>
              <a:ext uri="{FF2B5EF4-FFF2-40B4-BE49-F238E27FC236}">
                <a16:creationId xmlns:a16="http://schemas.microsoft.com/office/drawing/2014/main" id="{E825D9D0-1609-4857-BEE6-3CB4ABD8F95A}"/>
              </a:ext>
            </a:extLst>
          </p:cNvPr>
          <p:cNvPicPr>
            <a:picLocks noChangeAspect="1"/>
          </p:cNvPicPr>
          <p:nvPr/>
        </p:nvPicPr>
        <p:blipFill>
          <a:blip r:embed="rId5"/>
          <a:stretch>
            <a:fillRect/>
          </a:stretch>
        </p:blipFill>
        <p:spPr>
          <a:xfrm>
            <a:off x="9143043" y="1398879"/>
            <a:ext cx="3186433" cy="3115228"/>
          </a:xfrm>
          <a:prstGeom prst="rect">
            <a:avLst/>
          </a:prstGeom>
        </p:spPr>
      </p:pic>
      <p:sp>
        <p:nvSpPr>
          <p:cNvPr id="11" name="Content Placeholder 5">
            <a:extLst>
              <a:ext uri="{FF2B5EF4-FFF2-40B4-BE49-F238E27FC236}">
                <a16:creationId xmlns:a16="http://schemas.microsoft.com/office/drawing/2014/main" id="{CCED6A80-4FC2-4DCC-920B-8BA5218FC795}"/>
              </a:ext>
            </a:extLst>
          </p:cNvPr>
          <p:cNvSpPr txBox="1">
            <a:spLocks/>
          </p:cNvSpPr>
          <p:nvPr/>
        </p:nvSpPr>
        <p:spPr bwMode="auto">
          <a:xfrm>
            <a:off x="525736" y="1882331"/>
            <a:ext cx="8228012" cy="5940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algn="l">
              <a:spcAft>
                <a:spcPts val="3200"/>
              </a:spcAft>
              <a:buFont typeface="Arial" panose="020B0604020202020204" pitchFamily="34" charset="0"/>
              <a:buChar char="•"/>
            </a:pPr>
            <a:r>
              <a:rPr lang="en-CA" sz="4400" b="1" kern="0" dirty="0"/>
              <a:t>RED Corner Store : </a:t>
            </a:r>
            <a:r>
              <a:rPr lang="fr-FR" sz="4400" kern="0" dirty="0"/>
              <a:t>faites des économies importantes sur des produits de grandes marques</a:t>
            </a:r>
          </a:p>
          <a:p>
            <a:pPr algn="l">
              <a:spcAft>
                <a:spcPts val="3200"/>
              </a:spcAft>
              <a:buFont typeface="Arial" panose="020B0604020202020204" pitchFamily="34" charset="0"/>
              <a:buChar char="•"/>
            </a:pPr>
            <a:endParaRPr lang="en-CA" sz="4400" kern="0" dirty="0"/>
          </a:p>
          <a:p>
            <a:pPr algn="l">
              <a:spcAft>
                <a:spcPts val="3200"/>
              </a:spcAft>
              <a:buFont typeface="Arial" panose="020B0604020202020204" pitchFamily="34" charset="0"/>
              <a:buChar char="•"/>
            </a:pPr>
            <a:r>
              <a:rPr lang="en-CA" sz="4400" b="1" kern="0" dirty="0"/>
              <a:t>GoodLife Fitness : </a:t>
            </a:r>
            <a:r>
              <a:rPr lang="en-CA" sz="4400" b="1" kern="0" dirty="0">
                <a:solidFill>
                  <a:srgbClr val="ED8A05"/>
                </a:solidFill>
              </a:rPr>
              <a:t>50 % de </a:t>
            </a:r>
            <a:r>
              <a:rPr lang="en-CA" sz="4400" b="1" kern="0" dirty="0" err="1">
                <a:solidFill>
                  <a:srgbClr val="ED8A05"/>
                </a:solidFill>
              </a:rPr>
              <a:t>rabais</a:t>
            </a:r>
            <a:r>
              <a:rPr lang="en-CA" sz="4400" b="1" kern="0" dirty="0">
                <a:solidFill>
                  <a:srgbClr val="ED8A05"/>
                </a:solidFill>
              </a:rPr>
              <a:t> </a:t>
            </a:r>
            <a:r>
              <a:rPr lang="en-CA" sz="4400" kern="0" dirty="0"/>
              <a:t>sur </a:t>
            </a:r>
            <a:r>
              <a:rPr lang="en-CA" sz="4400" kern="0" dirty="0" err="1"/>
              <a:t>l’abonnement</a:t>
            </a:r>
            <a:endParaRPr lang="en-CA" sz="4400" kern="0" dirty="0"/>
          </a:p>
        </p:txBody>
      </p:sp>
    </p:spTree>
    <p:extLst>
      <p:ext uri="{BB962C8B-B14F-4D97-AF65-F5344CB8AC3E}">
        <p14:creationId xmlns:p14="http://schemas.microsoft.com/office/powerpoint/2010/main" val="4746556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636440"/>
            <a:ext cx="9217024" cy="6048672"/>
          </a:xfrm>
        </p:spPr>
        <p:txBody>
          <a:bodyPr/>
          <a:lstStyle/>
          <a:p>
            <a:pPr algn="l">
              <a:spcBef>
                <a:spcPts val="1000"/>
              </a:spcBef>
              <a:spcAft>
                <a:spcPts val="1600"/>
              </a:spcAft>
              <a:buFont typeface="Arial" panose="020B0604020202020204" pitchFamily="34" charset="0"/>
              <a:buChar char="•"/>
            </a:pPr>
            <a:r>
              <a:rPr lang="fr-CA" sz="4400" b="1" dirty="0"/>
              <a:t>Rabais sur des hôtels à travers le monde : </a:t>
            </a:r>
            <a:r>
              <a:rPr lang="fr-CA" sz="4400" dirty="0"/>
              <a:t>accès à des rabais allant de </a:t>
            </a:r>
            <a:r>
              <a:rPr lang="fr-CA" sz="4400" b="1" dirty="0">
                <a:solidFill>
                  <a:srgbClr val="ED8A05"/>
                </a:solidFill>
              </a:rPr>
              <a:t>10 % à 50 %</a:t>
            </a:r>
            <a:endParaRPr lang="fr-CA" sz="4400" dirty="0"/>
          </a:p>
          <a:p>
            <a:pPr algn="l">
              <a:spcBef>
                <a:spcPts val="1000"/>
              </a:spcBef>
              <a:spcAft>
                <a:spcPts val="1600"/>
              </a:spcAft>
              <a:buFont typeface="Arial" panose="020B0604020202020204" pitchFamily="34" charset="0"/>
              <a:buChar char="•"/>
            </a:pPr>
            <a:r>
              <a:rPr lang="fr-CA" sz="4400" b="1" dirty="0"/>
              <a:t>Programmes d’assurance additionnels : </a:t>
            </a:r>
            <a:r>
              <a:rPr lang="fr-CA" sz="4400" dirty="0"/>
              <a:t>habitation, automobile, invalidité, vie, décès par accident, entreprises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Rabais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669752" y="8261176"/>
            <a:ext cx="11737304" cy="792088"/>
          </a:xfrm>
        </p:spPr>
        <p:txBody>
          <a:bodyPr/>
          <a:lstStyle/>
          <a:p>
            <a:pPr marL="0" indent="0"/>
            <a:r>
              <a:rPr lang="fr-CA" sz="5400" b="1" dirty="0">
                <a:solidFill>
                  <a:srgbClr val="ED8A05"/>
                </a:solidFill>
              </a:rPr>
              <a:t>achd.ca/Avantages</a:t>
            </a: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133" y="3395430"/>
            <a:ext cx="2757984" cy="1835313"/>
          </a:xfrm>
          <a:prstGeom prst="rect">
            <a:avLst/>
          </a:prstGeom>
        </p:spPr>
      </p:pic>
      <p:pic>
        <p:nvPicPr>
          <p:cNvPr id="11" name="Picture 10">
            <a:extLst>
              <a:ext uri="{FF2B5EF4-FFF2-40B4-BE49-F238E27FC236}">
                <a16:creationId xmlns:a16="http://schemas.microsoft.com/office/drawing/2014/main" id="{D0C99AE8-07F2-4E10-80F6-82234E4C1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311" y="5368881"/>
            <a:ext cx="1107628" cy="959943"/>
          </a:xfrm>
          <a:prstGeom prst="rect">
            <a:avLst/>
          </a:prstGeom>
        </p:spPr>
      </p:pic>
      <p:pic>
        <p:nvPicPr>
          <p:cNvPr id="14" name="Picture 13">
            <a:extLst>
              <a:ext uri="{FF2B5EF4-FFF2-40B4-BE49-F238E27FC236}">
                <a16:creationId xmlns:a16="http://schemas.microsoft.com/office/drawing/2014/main" id="{0EC30BE7-BADA-42DA-8BFB-2BF7078B3154}"/>
              </a:ext>
            </a:extLst>
          </p:cNvPr>
          <p:cNvPicPr>
            <a:picLocks noChangeAspect="1"/>
          </p:cNvPicPr>
          <p:nvPr/>
        </p:nvPicPr>
        <p:blipFill>
          <a:blip r:embed="rId5"/>
          <a:stretch>
            <a:fillRect/>
          </a:stretch>
        </p:blipFill>
        <p:spPr>
          <a:xfrm>
            <a:off x="10320531" y="6754264"/>
            <a:ext cx="1944119" cy="756750"/>
          </a:xfrm>
          <a:prstGeom prst="rect">
            <a:avLst/>
          </a:prstGeom>
        </p:spPr>
      </p:pic>
      <p:pic>
        <p:nvPicPr>
          <p:cNvPr id="16" name="Picture 2" descr="http://files.cdha.ca/images/joinToday/benefits/worldwide_hotel.jpg">
            <a:extLst>
              <a:ext uri="{FF2B5EF4-FFF2-40B4-BE49-F238E27FC236}">
                <a16:creationId xmlns:a16="http://schemas.microsoft.com/office/drawing/2014/main" id="{769C245F-216F-4E88-999A-13656DD7C8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1785" b="-3541"/>
          <a:stretch/>
        </p:blipFill>
        <p:spPr bwMode="auto">
          <a:xfrm>
            <a:off x="9845618" y="2140496"/>
            <a:ext cx="2533015" cy="9862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15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8" y="6460976"/>
            <a:ext cx="12169352" cy="1035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a:solidFill>
                  <a:srgbClr val="ED8A05"/>
                </a:solidFill>
                <a:ea typeface="+mj-ea"/>
                <a:sym typeface="Herculanum" pitchFamily="-84" charset="0"/>
              </a:rPr>
              <a:t>achd.ca/</a:t>
            </a:r>
            <a:r>
              <a:rPr lang="en-CA" sz="5400" b="1" dirty="0" err="1">
                <a:solidFill>
                  <a:srgbClr val="ED8A05"/>
                </a:solidFill>
                <a:ea typeface="+mj-ea"/>
                <a:sym typeface="Herculanum" pitchFamily="-84" charset="0"/>
              </a:rPr>
              <a:t>sondage-emploi</a:t>
            </a:r>
            <a:endParaRPr lang="en-CA" sz="5400" b="1" dirty="0">
              <a:solidFill>
                <a:srgbClr val="ED8A05"/>
              </a:solidFill>
              <a:ea typeface="+mj-ea"/>
              <a:sym typeface="Herculanum" pitchFamily="-84" charset="0"/>
            </a:endParaRPr>
          </a:p>
        </p:txBody>
      </p:sp>
      <p:sp>
        <p:nvSpPr>
          <p:cNvPr id="7" name="Title 1"/>
          <p:cNvSpPr txBox="1">
            <a:spLocks/>
          </p:cNvSpPr>
          <p:nvPr/>
        </p:nvSpPr>
        <p:spPr bwMode="auto">
          <a:xfrm>
            <a:off x="3982120"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669751" y="7973144"/>
            <a:ext cx="11684173" cy="864096"/>
          </a:xfrm>
        </p:spPr>
        <p:txBody>
          <a:bodyPr/>
          <a:lstStyle/>
          <a:p>
            <a:pPr marL="0" indent="0">
              <a:spcAft>
                <a:spcPts val="2000"/>
              </a:spcAft>
            </a:pPr>
            <a:r>
              <a:rPr lang="fr-CA" sz="3100" b="1" dirty="0"/>
              <a:t>Résumé | Rapport au complet | Rapports selon les provinces</a:t>
            </a:r>
          </a:p>
        </p:txBody>
      </p:sp>
      <p:pic>
        <p:nvPicPr>
          <p:cNvPr id="1026" name="Picture 2" descr="http://files.cdha.ca/images/CareerEducation/jobMarketSurvery2017-lp-fr.jpg">
            <a:extLst>
              <a:ext uri="{FF2B5EF4-FFF2-40B4-BE49-F238E27FC236}">
                <a16:creationId xmlns:a16="http://schemas.microsoft.com/office/drawing/2014/main" id="{BDAE9156-FE87-411C-AF1F-11E57AF9B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61" y="2384008"/>
            <a:ext cx="9874286"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809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01331" y="1622896"/>
            <a:ext cx="11552594" cy="6507808"/>
          </a:xfrm>
        </p:spPr>
        <p:txBody>
          <a:bodyPr/>
          <a:lstStyle/>
          <a:p>
            <a:pPr algn="l">
              <a:spcAft>
                <a:spcPts val="1000"/>
              </a:spcAft>
              <a:buFont typeface="Arial" panose="020B0604020202020204" pitchFamily="34" charset="0"/>
              <a:buChar char="•"/>
            </a:pPr>
            <a:r>
              <a:rPr lang="fr-FR" sz="5400" b="1" dirty="0"/>
              <a:t>Augmentation du taux horaire moyen </a:t>
            </a:r>
            <a:r>
              <a:rPr lang="en-CA" sz="5400" b="1" dirty="0"/>
              <a:t>–</a:t>
            </a:r>
            <a:r>
              <a:rPr lang="fr-FR" sz="5400" b="1" dirty="0"/>
              <a:t> premier lieu de travail</a:t>
            </a:r>
            <a:endParaRPr lang="en-CA" sz="54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5" name="Picture 4" descr="A screenshot of a cell phone&#10;&#10;Description generated with very high confidence">
            <a:extLst>
              <a:ext uri="{FF2B5EF4-FFF2-40B4-BE49-F238E27FC236}">
                <a16:creationId xmlns:a16="http://schemas.microsoft.com/office/drawing/2014/main" id="{5AEA6B6E-148E-46A1-BE3C-A0ECB0A3E5E7}"/>
              </a:ext>
            </a:extLst>
          </p:cNvPr>
          <p:cNvPicPr>
            <a:picLocks noChangeAspect="1"/>
          </p:cNvPicPr>
          <p:nvPr/>
        </p:nvPicPr>
        <p:blipFill>
          <a:blip r:embed="rId3"/>
          <a:stretch>
            <a:fillRect/>
          </a:stretch>
        </p:blipFill>
        <p:spPr>
          <a:xfrm>
            <a:off x="1428746" y="3796680"/>
            <a:ext cx="9834401" cy="4658400"/>
          </a:xfrm>
          <a:prstGeom prst="rect">
            <a:avLst/>
          </a:prstGeom>
        </p:spPr>
      </p:pic>
    </p:spTree>
    <p:extLst>
      <p:ext uri="{BB962C8B-B14F-4D97-AF65-F5344CB8AC3E}">
        <p14:creationId xmlns:p14="http://schemas.microsoft.com/office/powerpoint/2010/main" val="13078321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6136" y="340296"/>
            <a:ext cx="8228012"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600"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a:extLst>
              <a:ext uri="{FF2B5EF4-FFF2-40B4-BE49-F238E27FC236}">
                <a16:creationId xmlns:a16="http://schemas.microsoft.com/office/drawing/2014/main" id="{96D505DB-6351-4E81-8179-DE96E40E5279}"/>
              </a:ext>
            </a:extLst>
          </p:cNvPr>
          <p:cNvSpPr txBox="1">
            <a:spLocks/>
          </p:cNvSpPr>
          <p:nvPr/>
        </p:nvSpPr>
        <p:spPr bwMode="auto">
          <a:xfrm>
            <a:off x="801331" y="1492424"/>
            <a:ext cx="10525605" cy="6507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algn="l">
              <a:spcBef>
                <a:spcPts val="1000"/>
              </a:spcBef>
              <a:spcAft>
                <a:spcPts val="1000"/>
              </a:spcAft>
              <a:buFont typeface="Arial" panose="020B0604020202020204" pitchFamily="34" charset="0"/>
              <a:buChar char="•"/>
            </a:pPr>
            <a:r>
              <a:rPr lang="en-CA" sz="4000" b="1" kern="0" dirty="0" err="1"/>
              <a:t>Expérience</a:t>
            </a:r>
            <a:r>
              <a:rPr lang="en-CA" sz="4000" b="1" kern="0" dirty="0"/>
              <a:t> – </a:t>
            </a:r>
            <a:r>
              <a:rPr lang="en-CA" sz="4000" b="1" kern="0" dirty="0" err="1"/>
              <a:t>moyenne</a:t>
            </a:r>
            <a:r>
              <a:rPr lang="en-CA" sz="4000" b="1" kern="0" dirty="0"/>
              <a:t> </a:t>
            </a:r>
            <a:r>
              <a:rPr lang="en-CA" sz="4000" b="1" kern="0" dirty="0" err="1"/>
              <a:t>nationale</a:t>
            </a:r>
            <a:endParaRPr lang="en-CA" sz="4000" b="1" kern="0" dirty="0"/>
          </a:p>
          <a:p>
            <a:pPr algn="l">
              <a:spcBef>
                <a:spcPts val="1000"/>
              </a:spcBef>
              <a:spcAft>
                <a:spcPts val="1000"/>
              </a:spcAft>
              <a:buFont typeface="Arial" panose="020B0604020202020204" pitchFamily="34" charset="0"/>
              <a:buChar char="•"/>
            </a:pPr>
            <a:endParaRPr lang="en-CA" sz="4000" b="1" kern="0" dirty="0"/>
          </a:p>
          <a:p>
            <a:pPr algn="l">
              <a:spcBef>
                <a:spcPts val="1000"/>
              </a:spcBef>
              <a:spcAft>
                <a:spcPts val="1000"/>
              </a:spcAft>
              <a:buFont typeface="Arial" panose="020B0604020202020204" pitchFamily="34" charset="0"/>
              <a:buChar char="•"/>
            </a:pPr>
            <a:endParaRPr lang="en-CA" sz="4000" b="1" kern="0" dirty="0"/>
          </a:p>
          <a:p>
            <a:pPr algn="l">
              <a:spcBef>
                <a:spcPts val="1000"/>
              </a:spcBef>
              <a:spcAft>
                <a:spcPts val="1000"/>
              </a:spcAft>
              <a:buFont typeface="Arial" panose="020B0604020202020204" pitchFamily="34" charset="0"/>
              <a:buChar char="•"/>
            </a:pPr>
            <a:endParaRPr lang="en-CA" sz="4000" b="1" kern="0" dirty="0"/>
          </a:p>
          <a:p>
            <a:pPr algn="l">
              <a:spcBef>
                <a:spcPts val="1000"/>
              </a:spcBef>
              <a:spcAft>
                <a:spcPts val="1000"/>
              </a:spcAft>
              <a:buFont typeface="Arial" panose="020B0604020202020204" pitchFamily="34" charset="0"/>
              <a:buChar char="•"/>
            </a:pPr>
            <a:endParaRPr lang="en-CA" sz="4000" b="1" kern="0" dirty="0"/>
          </a:p>
          <a:p>
            <a:pPr algn="l">
              <a:spcBef>
                <a:spcPts val="1000"/>
              </a:spcBef>
              <a:spcAft>
                <a:spcPts val="1000"/>
              </a:spcAft>
              <a:buFont typeface="Arial" panose="020B0604020202020204" pitchFamily="34" charset="0"/>
              <a:buChar char="•"/>
            </a:pPr>
            <a:endParaRPr lang="en-CA" sz="4000" b="1" kern="0" dirty="0"/>
          </a:p>
          <a:p>
            <a:pPr algn="l">
              <a:spcBef>
                <a:spcPts val="1000"/>
              </a:spcBef>
              <a:spcAft>
                <a:spcPts val="1000"/>
              </a:spcAft>
              <a:buFont typeface="Arial" panose="020B0604020202020204" pitchFamily="34" charset="0"/>
              <a:buChar char="•"/>
            </a:pPr>
            <a:r>
              <a:rPr lang="en-CA" sz="4000" b="1" kern="0" dirty="0" err="1"/>
              <a:t>Taux</a:t>
            </a:r>
            <a:r>
              <a:rPr lang="en-CA" sz="4000" b="1" kern="0" dirty="0"/>
              <a:t> </a:t>
            </a:r>
            <a:r>
              <a:rPr lang="en-CA" sz="4000" b="1" kern="0" dirty="0" err="1"/>
              <a:t>d’emploi</a:t>
            </a:r>
            <a:endParaRPr lang="en-CA" sz="4000" b="1" kern="0" dirty="0"/>
          </a:p>
          <a:p>
            <a:pPr lvl="1" algn="l">
              <a:spcAft>
                <a:spcPts val="1000"/>
              </a:spcAft>
              <a:buFont typeface="Arial" panose="020B0604020202020204" pitchFamily="34" charset="0"/>
              <a:buChar char="•"/>
            </a:pPr>
            <a:r>
              <a:rPr lang="fr-FR" sz="3200" kern="0" dirty="0"/>
              <a:t>Le taux de chômage des répondants est de 1,3 % par rapport au taux de chômage au Canada, qui est de 6,5 % </a:t>
            </a:r>
            <a:r>
              <a:rPr lang="fr-FR" kern="0" dirty="0"/>
              <a:t>(en date du mois de juin 2017)</a:t>
            </a:r>
            <a:endParaRPr lang="en-CA" sz="3200" kern="0" dirty="0"/>
          </a:p>
        </p:txBody>
      </p:sp>
      <p:pic>
        <p:nvPicPr>
          <p:cNvPr id="3" name="Picture 2">
            <a:extLst>
              <a:ext uri="{FF2B5EF4-FFF2-40B4-BE49-F238E27FC236}">
                <a16:creationId xmlns:a16="http://schemas.microsoft.com/office/drawing/2014/main" id="{4E0E8864-DBC3-4C6E-9B50-898B08976D3D}"/>
              </a:ext>
            </a:extLst>
          </p:cNvPr>
          <p:cNvPicPr>
            <a:picLocks noChangeAspect="1"/>
          </p:cNvPicPr>
          <p:nvPr/>
        </p:nvPicPr>
        <p:blipFill>
          <a:blip r:embed="rId3"/>
          <a:stretch>
            <a:fillRect/>
          </a:stretch>
        </p:blipFill>
        <p:spPr>
          <a:xfrm>
            <a:off x="1200888" y="2422947"/>
            <a:ext cx="3778838" cy="4083174"/>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9F23AE5B-259A-4C5A-9D39-DC591A6BD4C4}"/>
              </a:ext>
            </a:extLst>
          </p:cNvPr>
          <p:cNvPicPr>
            <a:picLocks noChangeAspect="1"/>
          </p:cNvPicPr>
          <p:nvPr/>
        </p:nvPicPr>
        <p:blipFill>
          <a:blip r:embed="rId4"/>
          <a:stretch>
            <a:fillRect/>
          </a:stretch>
        </p:blipFill>
        <p:spPr>
          <a:xfrm>
            <a:off x="5360347" y="2422948"/>
            <a:ext cx="3778839" cy="4055338"/>
          </a:xfrm>
          <a:prstGeom prst="rect">
            <a:avLst/>
          </a:prstGeom>
        </p:spPr>
      </p:pic>
    </p:spTree>
    <p:extLst>
      <p:ext uri="{BB962C8B-B14F-4D97-AF65-F5344CB8AC3E}">
        <p14:creationId xmlns:p14="http://schemas.microsoft.com/office/powerpoint/2010/main" val="14794276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graphicFrame>
        <p:nvGraphicFramePr>
          <p:cNvPr id="10" name="Table 9">
            <a:extLst>
              <a:ext uri="{FF2B5EF4-FFF2-40B4-BE49-F238E27FC236}">
                <a16:creationId xmlns:a16="http://schemas.microsoft.com/office/drawing/2014/main" id="{95866E68-0A63-4294-98F8-AF51D3EC825B}"/>
              </a:ext>
            </a:extLst>
          </p:cNvPr>
          <p:cNvGraphicFramePr>
            <a:graphicFrameLocks noGrp="1"/>
          </p:cNvGraphicFramePr>
          <p:nvPr>
            <p:extLst>
              <p:ext uri="{D42A27DB-BD31-4B8C-83A1-F6EECF244321}">
                <p14:modId xmlns:p14="http://schemas.microsoft.com/office/powerpoint/2010/main" val="4255360536"/>
              </p:ext>
            </p:extLst>
          </p:nvPr>
        </p:nvGraphicFramePr>
        <p:xfrm>
          <a:off x="821697" y="2125694"/>
          <a:ext cx="11361406" cy="6210097"/>
        </p:xfrm>
        <a:graphic>
          <a:graphicData uri="http://schemas.openxmlformats.org/drawingml/2006/table">
            <a:tbl>
              <a:tblPr firstRow="1" bandRow="1">
                <a:tableStyleId>{F5AB1C69-6EDB-4FF4-983F-18BD219EF322}</a:tableStyleId>
              </a:tblPr>
              <a:tblGrid>
                <a:gridCol w="3003970">
                  <a:extLst>
                    <a:ext uri="{9D8B030D-6E8A-4147-A177-3AD203B41FA5}">
                      <a16:colId xmlns:a16="http://schemas.microsoft.com/office/drawing/2014/main" val="3802693802"/>
                    </a:ext>
                  </a:extLst>
                </a:gridCol>
                <a:gridCol w="8357436">
                  <a:extLst>
                    <a:ext uri="{9D8B030D-6E8A-4147-A177-3AD203B41FA5}">
                      <a16:colId xmlns:a16="http://schemas.microsoft.com/office/drawing/2014/main" val="2144810326"/>
                    </a:ext>
                  </a:extLst>
                </a:gridCol>
              </a:tblGrid>
              <a:tr h="876097">
                <a:tc>
                  <a:txBody>
                    <a:bodyPr/>
                    <a:lstStyle/>
                    <a:p>
                      <a:r>
                        <a:rPr lang="en-CA" sz="3200" b="1" kern="1200" dirty="0" err="1">
                          <a:solidFill>
                            <a:srgbClr val="FFFFFF"/>
                          </a:solidFill>
                          <a:latin typeface="Arial" panose="020B0604020202020204" pitchFamily="34" charset="0"/>
                          <a:ea typeface="+mn-ea"/>
                          <a:cs typeface="Arial" panose="020B0604020202020204" pitchFamily="34" charset="0"/>
                        </a:rPr>
                        <a:t>Catégorie</a:t>
                      </a:r>
                      <a:r>
                        <a:rPr lang="en-CA" sz="3200" b="1" kern="1200" dirty="0">
                          <a:solidFill>
                            <a:srgbClr val="FFFFFF"/>
                          </a:solidFill>
                          <a:latin typeface="Arial" panose="020B0604020202020204" pitchFamily="34" charset="0"/>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CA" sz="3200" b="1" kern="1200" dirty="0">
                          <a:solidFill>
                            <a:srgbClr val="FFFFFF"/>
                          </a:solidFill>
                          <a:latin typeface="Arial" panose="020B0604020202020204" pitchFamily="34" charset="0"/>
                          <a:ea typeface="+mn-ea"/>
                          <a:cs typeface="Arial" panose="020B0604020202020204" pitchFamily="34" charset="0"/>
                        </a:rPr>
                        <a:t>Que </a:t>
                      </a:r>
                      <a:r>
                        <a:rPr lang="en-CA" sz="3200" b="1" kern="1200" dirty="0" err="1">
                          <a:solidFill>
                            <a:srgbClr val="FFFFFF"/>
                          </a:solidFill>
                          <a:latin typeface="Arial" panose="020B0604020202020204" pitchFamily="34" charset="0"/>
                          <a:ea typeface="+mn-ea"/>
                          <a:cs typeface="Arial" panose="020B0604020202020204" pitchFamily="34" charset="0"/>
                        </a:rPr>
                        <a:t>disent-ils</a:t>
                      </a:r>
                      <a:r>
                        <a:rPr lang="en-CA" sz="3200" b="1" kern="1200" dirty="0">
                          <a:solidFill>
                            <a:srgbClr val="FFFFFF"/>
                          </a:solidFill>
                          <a:latin typeface="Arial" panose="020B0604020202020204" pitchFamily="34" charset="0"/>
                          <a:ea typeface="+mn-ea"/>
                          <a:cs typeface="Arial" panose="020B0604020202020204" pitchFamily="34" charset="0"/>
                        </a:rPr>
                        <a:t>?</a:t>
                      </a:r>
                      <a:endParaRPr lang="en-CA" sz="3200" kern="1200" dirty="0">
                        <a:solidFill>
                          <a:srgbClr val="FFFF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961759802"/>
                  </a:ext>
                </a:extLst>
              </a:tr>
              <a:tr h="876097">
                <a:tc>
                  <a:txBody>
                    <a:bodyPr/>
                    <a:lstStyle/>
                    <a:p>
                      <a:r>
                        <a:rPr lang="fr-FR" sz="3200" kern="1200" dirty="0">
                          <a:solidFill>
                            <a:schemeClr val="dk1"/>
                          </a:solidFill>
                          <a:latin typeface="Arial" panose="020B0604020202020204" pitchFamily="34" charset="0"/>
                          <a:ea typeface="+mn-ea"/>
                          <a:cs typeface="Arial" panose="020B0604020202020204" pitchFamily="34" charset="0"/>
                        </a:rPr>
                        <a:t>Répondants de 20 à 24 ans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3200" kern="1200" dirty="0">
                          <a:solidFill>
                            <a:schemeClr val="dk1"/>
                          </a:solidFill>
                          <a:latin typeface="Arial" panose="020B0604020202020204" pitchFamily="34" charset="0"/>
                          <a:ea typeface="+mn-ea"/>
                          <a:cs typeface="Arial" panose="020B0604020202020204" pitchFamily="34" charset="0"/>
                        </a:rPr>
                        <a:t>39 % des répondants souhaiteraient travailler plus d’heures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690171"/>
                  </a:ext>
                </a:extLst>
              </a:tr>
              <a:tr h="876097">
                <a:tc>
                  <a:txBody>
                    <a:bodyPr/>
                    <a:lstStyle/>
                    <a:p>
                      <a:r>
                        <a:rPr lang="fr-FR" sz="3200" kern="1200" dirty="0">
                          <a:solidFill>
                            <a:schemeClr val="dk1"/>
                          </a:solidFill>
                          <a:latin typeface="Arial" panose="020B0604020202020204" pitchFamily="34" charset="0"/>
                          <a:ea typeface="+mn-ea"/>
                          <a:cs typeface="Arial" panose="020B0604020202020204" pitchFamily="34" charset="0"/>
                        </a:rPr>
                        <a:t>Répondants de 20 à 29 ans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3200" kern="1200" dirty="0">
                          <a:solidFill>
                            <a:schemeClr val="dk1"/>
                          </a:solidFill>
                          <a:latin typeface="Arial" panose="020B0604020202020204" pitchFamily="34" charset="0"/>
                          <a:ea typeface="+mn-ea"/>
                          <a:cs typeface="Arial" panose="020B0604020202020204" pitchFamily="34" charset="0"/>
                        </a:rPr>
                        <a:t>Travaillent pour plus d’un employeur</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709407"/>
                  </a:ext>
                </a:extLst>
              </a:tr>
              <a:tr h="876097">
                <a:tc>
                  <a:txBody>
                    <a:bodyPr/>
                    <a:lstStyle/>
                    <a:p>
                      <a:r>
                        <a:rPr lang="fr-FR" sz="3200" kern="1200" dirty="0">
                          <a:solidFill>
                            <a:schemeClr val="dk1"/>
                          </a:solidFill>
                          <a:latin typeface="Arial" panose="020B0604020202020204" pitchFamily="34" charset="0"/>
                          <a:ea typeface="+mn-ea"/>
                          <a:cs typeface="Arial" panose="020B0604020202020204" pitchFamily="34" charset="0"/>
                        </a:rPr>
                        <a:t>Répondants de 20 à 34 ans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3200" kern="1200" dirty="0">
                          <a:solidFill>
                            <a:schemeClr val="dk1"/>
                          </a:solidFill>
                          <a:latin typeface="Arial" panose="020B0604020202020204" pitchFamily="34" charset="0"/>
                          <a:ea typeface="+mn-ea"/>
                          <a:cs typeface="Arial" panose="020B0604020202020204" pitchFamily="34" charset="0"/>
                        </a:rPr>
                        <a:t>Signalent la plus importante hausse salariale</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647167"/>
                  </a:ext>
                </a:extLst>
              </a:tr>
              <a:tr h="876097">
                <a:tc>
                  <a:txBody>
                    <a:bodyPr/>
                    <a:lstStyle/>
                    <a:p>
                      <a:r>
                        <a:rPr lang="fr-FR" sz="3200" kern="1200" dirty="0">
                          <a:solidFill>
                            <a:schemeClr val="dk1"/>
                          </a:solidFill>
                          <a:latin typeface="Arial" panose="020B0604020202020204" pitchFamily="34" charset="0"/>
                          <a:ea typeface="+mn-ea"/>
                          <a:cs typeface="Arial" panose="020B0604020202020204" pitchFamily="34" charset="0"/>
                        </a:rPr>
                        <a:t>Répondants de 25 à 29 ans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3200" kern="1200" dirty="0">
                          <a:solidFill>
                            <a:schemeClr val="dk1"/>
                          </a:solidFill>
                          <a:latin typeface="Arial" panose="020B0604020202020204" pitchFamily="34" charset="0"/>
                          <a:ea typeface="+mn-ea"/>
                          <a:cs typeface="Arial" panose="020B0604020202020204" pitchFamily="34" charset="0"/>
                        </a:rPr>
                        <a:t>Ont plus tendance à être payés à l’heure</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478025"/>
                  </a:ext>
                </a:extLst>
              </a:tr>
              <a:tr h="876097">
                <a:tc>
                  <a:txBody>
                    <a:bodyPr/>
                    <a:lstStyle/>
                    <a:p>
                      <a:r>
                        <a:rPr lang="fr-FR" sz="3200" kern="1200" dirty="0">
                          <a:solidFill>
                            <a:schemeClr val="dk1"/>
                          </a:solidFill>
                          <a:latin typeface="Arial" panose="020B0604020202020204" pitchFamily="34" charset="0"/>
                          <a:ea typeface="+mn-ea"/>
                          <a:cs typeface="Arial" panose="020B0604020202020204" pitchFamily="34" charset="0"/>
                        </a:rPr>
                        <a:t>Répondants de 25 à 39 ans</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3200" kern="1200" dirty="0">
                          <a:solidFill>
                            <a:schemeClr val="dk1"/>
                          </a:solidFill>
                          <a:latin typeface="Arial" panose="020B0604020202020204" pitchFamily="34" charset="0"/>
                          <a:ea typeface="+mn-ea"/>
                          <a:cs typeface="Arial" panose="020B0604020202020204" pitchFamily="34" charset="0"/>
                        </a:rPr>
                        <a:t>77 % ont plus tendance à travailler à temps partiel</a:t>
                      </a:r>
                      <a:endParaRPr lang="en-CA" sz="32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768238"/>
                  </a:ext>
                </a:extLst>
              </a:tr>
            </a:tbl>
          </a:graphicData>
        </a:graphic>
      </p:graphicFrame>
    </p:spTree>
    <p:extLst>
      <p:ext uri="{BB962C8B-B14F-4D97-AF65-F5344CB8AC3E}">
        <p14:creationId xmlns:p14="http://schemas.microsoft.com/office/powerpoint/2010/main" val="12821393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44352"/>
            <a:ext cx="12115800" cy="2044700"/>
          </a:xfrm>
        </p:spPr>
        <p:txBody>
          <a:bodyPr/>
          <a:lstStyle/>
          <a:p>
            <a:r>
              <a:rPr lang="en-CA" sz="8800" b="1" dirty="0"/>
              <a:t>Notre mission</a:t>
            </a:r>
          </a:p>
        </p:txBody>
      </p:sp>
      <p:sp>
        <p:nvSpPr>
          <p:cNvPr id="3" name="Content Placeholder 2"/>
          <p:cNvSpPr>
            <a:spLocks noGrp="1"/>
          </p:cNvSpPr>
          <p:nvPr>
            <p:ph idx="1"/>
          </p:nvPr>
        </p:nvSpPr>
        <p:spPr>
          <a:xfrm>
            <a:off x="444500" y="3016052"/>
            <a:ext cx="12115800" cy="1231900"/>
          </a:xfrm>
        </p:spPr>
        <p:txBody>
          <a:bodyPr/>
          <a:lstStyle/>
          <a:p>
            <a:r>
              <a:rPr lang="fr-CA" sz="4600" dirty="0"/>
              <a:t>L’ACHD existe pour que ses membres puissent fournir des soins buccodentaires préventifs et thérapeutiques de qualité et promouvoir la santé à la population canadienne. </a:t>
            </a:r>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L’ACHD : Votre association nationale</a:t>
            </a:r>
          </a:p>
        </p:txBody>
      </p:sp>
      <p:pic>
        <p:nvPicPr>
          <p:cNvPr id="5" name="Picture 4"/>
          <p:cNvPicPr>
            <a:picLocks noChangeAspect="1"/>
          </p:cNvPicPr>
          <p:nvPr/>
        </p:nvPicPr>
        <p:blipFill>
          <a:blip r:embed="rId3"/>
          <a:stretch>
            <a:fillRect/>
          </a:stretch>
        </p:blipFill>
        <p:spPr>
          <a:xfrm>
            <a:off x="2877593" y="6677000"/>
            <a:ext cx="7249613" cy="2643088"/>
          </a:xfrm>
          <a:prstGeom prst="rect">
            <a:avLst/>
          </a:prstGeom>
        </p:spPr>
      </p:pic>
    </p:spTree>
    <p:extLst>
      <p:ext uri="{BB962C8B-B14F-4D97-AF65-F5344CB8AC3E}">
        <p14:creationId xmlns:p14="http://schemas.microsoft.com/office/powerpoint/2010/main" val="28320469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38173" y="1622896"/>
            <a:ext cx="12241360" cy="6507808"/>
          </a:xfrm>
        </p:spPr>
        <p:txBody>
          <a:bodyPr/>
          <a:lstStyle/>
          <a:p>
            <a:pPr algn="l">
              <a:spcAft>
                <a:spcPts val="1000"/>
              </a:spcAft>
              <a:buFont typeface="Arial" panose="020B0604020202020204" pitchFamily="34" charset="0"/>
              <a:buChar char="•"/>
            </a:pPr>
            <a:r>
              <a:rPr lang="fr-FR" sz="4000" b="1" dirty="0"/>
              <a:t>Milieu de travail et environnement</a:t>
            </a:r>
            <a:endParaRPr lang="en-CA" sz="4000" b="1" dirty="0"/>
          </a:p>
          <a:p>
            <a:pPr lvl="1" algn="l">
              <a:spcAft>
                <a:spcPts val="1000"/>
              </a:spcAft>
              <a:buFont typeface="Arial" panose="020B0604020202020204" pitchFamily="34" charset="0"/>
              <a:buChar char="•"/>
            </a:pPr>
            <a:r>
              <a:rPr lang="fr-FR" sz="3200" dirty="0">
                <a:latin typeface="Arial" panose="020B0604020202020204" pitchFamily="34" charset="0"/>
                <a:cs typeface="Arial" panose="020B0604020202020204" pitchFamily="34" charset="0"/>
              </a:rPr>
              <a:t>72 % des répondants travaillent pour un seul employeur</a:t>
            </a:r>
            <a:endParaRPr lang="en-CA" sz="3200" dirty="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11" name="TextBox 10">
            <a:extLst>
              <a:ext uri="{FF2B5EF4-FFF2-40B4-BE49-F238E27FC236}">
                <a16:creationId xmlns:a16="http://schemas.microsoft.com/office/drawing/2014/main" id="{13F3E0B1-DA68-4684-9010-5C714C28B889}"/>
              </a:ext>
            </a:extLst>
          </p:cNvPr>
          <p:cNvSpPr txBox="1"/>
          <p:nvPr/>
        </p:nvSpPr>
        <p:spPr>
          <a:xfrm>
            <a:off x="6988159" y="3652664"/>
            <a:ext cx="5956131" cy="584775"/>
          </a:xfrm>
          <a:prstGeom prst="rect">
            <a:avLst/>
          </a:prstGeom>
          <a:noFill/>
        </p:spPr>
        <p:txBody>
          <a:bodyPr wrap="square" rtlCol="0">
            <a:spAutoFit/>
          </a:bodyPr>
          <a:lstStyle/>
          <a:p>
            <a:r>
              <a:rPr lang="en-CA" sz="3200" i="1" dirty="0">
                <a:solidFill>
                  <a:srgbClr val="5E2082"/>
                </a:solidFill>
                <a:latin typeface="Arial" panose="020B0604020202020204" pitchFamily="34" charset="0"/>
                <a:ea typeface="+mn-ea"/>
                <a:cs typeface="Arial" panose="020B0604020202020204" pitchFamily="34" charset="0"/>
              </a:rPr>
              <a:t>Satisfaction au travail :</a:t>
            </a:r>
          </a:p>
        </p:txBody>
      </p:sp>
      <p:sp>
        <p:nvSpPr>
          <p:cNvPr id="12" name="TextBox 11">
            <a:extLst>
              <a:ext uri="{FF2B5EF4-FFF2-40B4-BE49-F238E27FC236}">
                <a16:creationId xmlns:a16="http://schemas.microsoft.com/office/drawing/2014/main" id="{DE395870-B6A2-4E10-A748-E8B2478D2AC1}"/>
              </a:ext>
            </a:extLst>
          </p:cNvPr>
          <p:cNvSpPr txBox="1"/>
          <p:nvPr/>
        </p:nvSpPr>
        <p:spPr>
          <a:xfrm>
            <a:off x="538173" y="3652663"/>
            <a:ext cx="5956131" cy="584775"/>
          </a:xfrm>
          <a:prstGeom prst="rect">
            <a:avLst/>
          </a:prstGeom>
          <a:noFill/>
        </p:spPr>
        <p:txBody>
          <a:bodyPr wrap="square" rtlCol="0">
            <a:spAutoFit/>
          </a:bodyPr>
          <a:lstStyle/>
          <a:p>
            <a:r>
              <a:rPr lang="en-CA" sz="3200" i="1" dirty="0">
                <a:solidFill>
                  <a:srgbClr val="5E2082"/>
                </a:solidFill>
                <a:latin typeface="Arial" panose="020B0604020202020204" pitchFamily="34" charset="0"/>
                <a:ea typeface="+mn-ea"/>
                <a:cs typeface="Arial" panose="020B0604020202020204" pitchFamily="34" charset="0"/>
              </a:rPr>
              <a:t>Milieu de travail </a:t>
            </a:r>
            <a:r>
              <a:rPr lang="en-CA" sz="3200" i="1" dirty="0" err="1">
                <a:solidFill>
                  <a:srgbClr val="5E2082"/>
                </a:solidFill>
                <a:latin typeface="Arial" panose="020B0604020202020204" pitchFamily="34" charset="0"/>
                <a:ea typeface="+mn-ea"/>
                <a:cs typeface="Arial" panose="020B0604020202020204" pitchFamily="34" charset="0"/>
              </a:rPr>
              <a:t>primaire</a:t>
            </a:r>
            <a:r>
              <a:rPr lang="en-CA" sz="3200" i="1" dirty="0">
                <a:solidFill>
                  <a:srgbClr val="5E2082"/>
                </a:solidFill>
                <a:latin typeface="Arial" panose="020B0604020202020204" pitchFamily="34" charset="0"/>
                <a:ea typeface="+mn-ea"/>
                <a:cs typeface="Arial" panose="020B0604020202020204" pitchFamily="34" charset="0"/>
              </a:rPr>
              <a:t> :</a:t>
            </a:r>
          </a:p>
        </p:txBody>
      </p:sp>
      <p:cxnSp>
        <p:nvCxnSpPr>
          <p:cNvPr id="14" name="Straight Connector 13">
            <a:extLst>
              <a:ext uri="{FF2B5EF4-FFF2-40B4-BE49-F238E27FC236}">
                <a16:creationId xmlns:a16="http://schemas.microsoft.com/office/drawing/2014/main" id="{42306C33-1173-45CA-AE43-67725C5F3E48}"/>
              </a:ext>
            </a:extLst>
          </p:cNvPr>
          <p:cNvCxnSpPr>
            <a:cxnSpLocks/>
          </p:cNvCxnSpPr>
          <p:nvPr/>
        </p:nvCxnSpPr>
        <p:spPr bwMode="auto">
          <a:xfrm>
            <a:off x="6467877" y="3652663"/>
            <a:ext cx="0" cy="5158338"/>
          </a:xfrm>
          <a:prstGeom prst="line">
            <a:avLst/>
          </a:prstGeom>
          <a:solidFill>
            <a:srgbClr val="6796EB">
              <a:alpha val="24901"/>
            </a:srgbClr>
          </a:solidFill>
          <a:ln w="25400" cap="flat" cmpd="sng" algn="ctr">
            <a:solidFill>
              <a:srgbClr val="8C32C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descr="A close up of a logo&#10;&#10;Description generated with very high confidence">
            <a:extLst>
              <a:ext uri="{FF2B5EF4-FFF2-40B4-BE49-F238E27FC236}">
                <a16:creationId xmlns:a16="http://schemas.microsoft.com/office/drawing/2014/main" id="{81BA0964-1A14-4279-861A-214486A9E4A4}"/>
              </a:ext>
            </a:extLst>
          </p:cNvPr>
          <p:cNvPicPr>
            <a:picLocks noChangeAspect="1"/>
          </p:cNvPicPr>
          <p:nvPr/>
        </p:nvPicPr>
        <p:blipFill>
          <a:blip r:embed="rId3"/>
          <a:stretch>
            <a:fillRect/>
          </a:stretch>
        </p:blipFill>
        <p:spPr>
          <a:xfrm>
            <a:off x="386996" y="4876800"/>
            <a:ext cx="5633136" cy="2285605"/>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FD6F7A87-DB5D-4BC9-9DED-9760395F3B06}"/>
              </a:ext>
            </a:extLst>
          </p:cNvPr>
          <p:cNvPicPr>
            <a:picLocks noChangeAspect="1"/>
          </p:cNvPicPr>
          <p:nvPr/>
        </p:nvPicPr>
        <p:blipFill>
          <a:blip r:embed="rId4"/>
          <a:stretch>
            <a:fillRect/>
          </a:stretch>
        </p:blipFill>
        <p:spPr>
          <a:xfrm>
            <a:off x="6760360" y="4386179"/>
            <a:ext cx="5593565" cy="4084674"/>
          </a:xfrm>
          <a:prstGeom prst="rect">
            <a:avLst/>
          </a:prstGeom>
        </p:spPr>
      </p:pic>
    </p:spTree>
    <p:extLst>
      <p:ext uri="{BB962C8B-B14F-4D97-AF65-F5344CB8AC3E}">
        <p14:creationId xmlns:p14="http://schemas.microsoft.com/office/powerpoint/2010/main" val="32123132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636440"/>
            <a:ext cx="12385376" cy="6507808"/>
          </a:xfrm>
        </p:spPr>
        <p:txBody>
          <a:bodyPr/>
          <a:lstStyle/>
          <a:p>
            <a:pPr algn="l">
              <a:spcAft>
                <a:spcPts val="1000"/>
              </a:spcAft>
              <a:buFont typeface="Arial" panose="020B0604020202020204" pitchFamily="34" charset="0"/>
              <a:buChar char="•"/>
            </a:pPr>
            <a:r>
              <a:rPr lang="en-CA" sz="4000" b="1" dirty="0" err="1"/>
              <a:t>Propriétaires</a:t>
            </a:r>
            <a:r>
              <a:rPr lang="en-CA" sz="4000" b="1" dirty="0"/>
              <a:t> de cabinets </a:t>
            </a:r>
            <a:r>
              <a:rPr lang="en-CA" sz="4000" b="1" dirty="0" err="1"/>
              <a:t>indépendants</a:t>
            </a:r>
            <a:endParaRPr lang="en-CA" sz="4000" b="1" dirty="0"/>
          </a:p>
          <a:p>
            <a:pPr lvl="1" algn="l">
              <a:spcAft>
                <a:spcPts val="1000"/>
              </a:spcAft>
              <a:buFont typeface="Arial" panose="020B0604020202020204" pitchFamily="34" charset="0"/>
              <a:buChar char="•"/>
            </a:pPr>
            <a:r>
              <a:rPr lang="fr-FR" sz="3200" dirty="0"/>
              <a:t>46 % sont propriétaires de leur cabinet depuis un à cinq ans</a:t>
            </a:r>
            <a:endParaRPr lang="en-CA" sz="3200" dirty="0"/>
          </a:p>
          <a:p>
            <a:pPr lvl="1" algn="l">
              <a:spcAft>
                <a:spcPts val="1000"/>
              </a:spcAft>
              <a:buFont typeface="Arial" panose="020B0604020202020204" pitchFamily="34" charset="0"/>
              <a:buChar char="•"/>
            </a:pPr>
            <a:r>
              <a:rPr lang="fr-FR" sz="3200" dirty="0"/>
              <a:t>61 % des entreprises sont situées dans un endroit ayant pignon sur rue ou dans un endroit fixe </a:t>
            </a:r>
            <a:r>
              <a:rPr lang="fr-FR" dirty="0"/>
              <a:t>(une hausse par rapport à 50 % en 2015)</a:t>
            </a:r>
            <a:endParaRPr lang="en-CA" dirty="0"/>
          </a:p>
          <a:p>
            <a:pPr lvl="1" algn="l">
              <a:spcAft>
                <a:spcPts val="1000"/>
              </a:spcAft>
              <a:buFont typeface="Arial" panose="020B0604020202020204" pitchFamily="34" charset="0"/>
              <a:buChar char="•"/>
            </a:pPr>
            <a:r>
              <a:rPr lang="fr-FR" sz="3200" dirty="0"/>
              <a:t>31 % sont des cabinets mobiles </a:t>
            </a:r>
            <a:r>
              <a:rPr lang="fr-FR" dirty="0"/>
              <a:t>(en baisse par rapport à 44 % en 2015)</a:t>
            </a:r>
            <a:endParaRPr lang="en-CA" dirty="0"/>
          </a:p>
          <a:p>
            <a:pPr lvl="1" algn="l">
              <a:spcAft>
                <a:spcPts val="1000"/>
              </a:spcAft>
              <a:buFont typeface="Arial" panose="020B0604020202020204" pitchFamily="34" charset="0"/>
              <a:buChar char="•"/>
            </a:pPr>
            <a:r>
              <a:rPr lang="fr-FR" sz="3200" dirty="0"/>
              <a:t>Le nombre de propriétaires de cabinets indépendants depuis six à dix ans a augmenté :</a:t>
            </a:r>
            <a:endParaRPr lang="en-CA" sz="3200"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graphicFrame>
        <p:nvGraphicFramePr>
          <p:cNvPr id="30" name="Diagram 29">
            <a:extLst>
              <a:ext uri="{FF2B5EF4-FFF2-40B4-BE49-F238E27FC236}">
                <a16:creationId xmlns:a16="http://schemas.microsoft.com/office/drawing/2014/main" id="{250828A0-2DF9-4553-B852-0E08CEC88A6B}"/>
              </a:ext>
            </a:extLst>
          </p:cNvPr>
          <p:cNvGraphicFramePr/>
          <p:nvPr>
            <p:extLst>
              <p:ext uri="{D42A27DB-BD31-4B8C-83A1-F6EECF244321}">
                <p14:modId xmlns:p14="http://schemas.microsoft.com/office/powerpoint/2010/main" val="2951162377"/>
              </p:ext>
            </p:extLst>
          </p:nvPr>
        </p:nvGraphicFramePr>
        <p:xfrm>
          <a:off x="3190032" y="5746601"/>
          <a:ext cx="5760640" cy="3730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5645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17724" y="6725064"/>
            <a:ext cx="12169352" cy="1035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a:solidFill>
                  <a:srgbClr val="ED8A05"/>
                </a:solidFill>
                <a:ea typeface="+mj-ea"/>
                <a:sym typeface="Herculanum" pitchFamily="-84" charset="0"/>
              </a:rPr>
              <a:t>cdha.ca/Webinars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err="1"/>
              <a:t>Webinaires</a:t>
            </a:r>
            <a:r>
              <a:rPr lang="en-CA" dirty="0"/>
              <a:t> sur </a:t>
            </a:r>
            <a:r>
              <a:rPr lang="en-CA" dirty="0" err="1"/>
              <a:t>demande</a:t>
            </a:r>
            <a:r>
              <a:rPr lang="en-CA" dirty="0"/>
              <a:t> </a:t>
            </a:r>
            <a:r>
              <a:rPr lang="en-CA" dirty="0" err="1"/>
              <a:t>gratuits</a:t>
            </a:r>
            <a:endParaRPr lang="en-CA"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1026" name="Picture 2" descr="http://files.cdha.ca/images/education/2017-jobmarket-lp.jpg">
            <a:extLst>
              <a:ext uri="{FF2B5EF4-FFF2-40B4-BE49-F238E27FC236}">
                <a16:creationId xmlns:a16="http://schemas.microsoft.com/office/drawing/2014/main" id="{9D19BCE0-FCDF-4F7D-A0A2-8B82C1F04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710" y="2510936"/>
            <a:ext cx="9874286" cy="36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273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Guichet emploi de l’ACHD</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5" name="Content Placeholder 5"/>
          <p:cNvSpPr>
            <a:spLocks noGrp="1"/>
          </p:cNvSpPr>
          <p:nvPr>
            <p:ph sz="quarter" idx="4"/>
          </p:nvPr>
        </p:nvSpPr>
        <p:spPr>
          <a:xfrm>
            <a:off x="417724" y="6289872"/>
            <a:ext cx="12169352" cy="1035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a:solidFill>
                  <a:srgbClr val="ED8A05"/>
                </a:solidFill>
                <a:ea typeface="+mj-ea"/>
                <a:sym typeface="Herculanum" pitchFamily="-84" charset="0"/>
              </a:rPr>
              <a:t>achd.ca/</a:t>
            </a:r>
            <a:r>
              <a:rPr lang="en-CA" sz="5400" b="1" dirty="0" err="1">
                <a:solidFill>
                  <a:srgbClr val="ED8A05"/>
                </a:solidFill>
                <a:ea typeface="+mj-ea"/>
                <a:sym typeface="Herculanum" pitchFamily="-84" charset="0"/>
              </a:rPr>
              <a:t>Emplois</a:t>
            </a:r>
            <a:endParaRPr lang="en-CA" sz="5400" b="1" dirty="0">
              <a:solidFill>
                <a:srgbClr val="ED8A05"/>
              </a:solidFill>
              <a:ea typeface="+mj-ea"/>
              <a:sym typeface="Herculanum" pitchFamily="-84" charset="0"/>
            </a:endParaRPr>
          </a:p>
        </p:txBody>
      </p:sp>
      <p:pic>
        <p:nvPicPr>
          <p:cNvPr id="5" name="Picture 4"/>
          <p:cNvPicPr>
            <a:picLocks noChangeAspect="1"/>
          </p:cNvPicPr>
          <p:nvPr/>
        </p:nvPicPr>
        <p:blipFill>
          <a:blip r:embed="rId3"/>
          <a:stretch>
            <a:fillRect/>
          </a:stretch>
        </p:blipFill>
        <p:spPr>
          <a:xfrm>
            <a:off x="2850971" y="2647071"/>
            <a:ext cx="7302857" cy="28800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7352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Guichet emploi de l’</a:t>
            </a:r>
            <a:r>
              <a:rPr lang="fr-CA" dirty="0" err="1"/>
              <a:t>ACHD</a:t>
            </a:r>
            <a:endParaRPr lang="fr-CA"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cxnSp>
        <p:nvCxnSpPr>
          <p:cNvPr id="17" name="Curved Connector 11"/>
          <p:cNvCxnSpPr/>
          <p:nvPr/>
        </p:nvCxnSpPr>
        <p:spPr bwMode="auto">
          <a:xfrm>
            <a:off x="178623" y="5202760"/>
            <a:ext cx="1211699" cy="1175620"/>
          </a:xfrm>
          <a:prstGeom prst="curvedConnector3">
            <a:avLst>
              <a:gd name="adj1" fmla="val 50000"/>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ontent Placeholder 5">
            <a:extLst>
              <a:ext uri="{FF2B5EF4-FFF2-40B4-BE49-F238E27FC236}">
                <a16:creationId xmlns:a16="http://schemas.microsoft.com/office/drawing/2014/main" id="{689C458C-F269-4C9E-B8E0-E2E8F9DC4780}"/>
              </a:ext>
            </a:extLst>
          </p:cNvPr>
          <p:cNvSpPr txBox="1">
            <a:spLocks/>
          </p:cNvSpPr>
          <p:nvPr/>
        </p:nvSpPr>
        <p:spPr bwMode="auto">
          <a:xfrm>
            <a:off x="503860" y="7301580"/>
            <a:ext cx="11684173" cy="117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457200" lvl="1" indent="0">
              <a:spcAft>
                <a:spcPts val="1000"/>
              </a:spcAft>
            </a:pPr>
            <a:r>
              <a:rPr lang="en-CA" sz="5400" b="1" kern="0" dirty="0">
                <a:solidFill>
                  <a:srgbClr val="ED8A05"/>
                </a:solidFill>
              </a:rPr>
              <a:t>achd.ca/</a:t>
            </a:r>
            <a:r>
              <a:rPr lang="en-CA" sz="5400" b="1" kern="0" dirty="0" err="1">
                <a:solidFill>
                  <a:srgbClr val="ED8A05"/>
                </a:solidFill>
              </a:rPr>
              <a:t>profil</a:t>
            </a:r>
            <a:endParaRPr lang="en-CA" sz="3200" kern="0" dirty="0"/>
          </a:p>
          <a:p>
            <a:pPr algn="l">
              <a:spcAft>
                <a:spcPts val="2000"/>
              </a:spcAft>
              <a:buFont typeface="Arial" panose="020B0604020202020204" pitchFamily="34" charset="0"/>
              <a:buChar char="•"/>
            </a:pPr>
            <a:endParaRPr lang="en-CA" sz="4000" b="1" kern="0" dirty="0"/>
          </a:p>
        </p:txBody>
      </p:sp>
      <p:pic>
        <p:nvPicPr>
          <p:cNvPr id="5" name="Picture 4">
            <a:extLst>
              <a:ext uri="{FF2B5EF4-FFF2-40B4-BE49-F238E27FC236}">
                <a16:creationId xmlns:a16="http://schemas.microsoft.com/office/drawing/2014/main" id="{EE10B684-D3DA-4242-8EF9-CEEF190E0C49}"/>
              </a:ext>
            </a:extLst>
          </p:cNvPr>
          <p:cNvPicPr>
            <a:picLocks noChangeAspect="1"/>
          </p:cNvPicPr>
          <p:nvPr/>
        </p:nvPicPr>
        <p:blipFill>
          <a:blip r:embed="rId3"/>
          <a:stretch>
            <a:fillRect/>
          </a:stretch>
        </p:blipFill>
        <p:spPr>
          <a:xfrm>
            <a:off x="1438853" y="2264942"/>
            <a:ext cx="10440000" cy="4484066"/>
          </a:xfrm>
          <a:prstGeom prst="rect">
            <a:avLst/>
          </a:prstGeom>
        </p:spPr>
      </p:pic>
    </p:spTree>
    <p:extLst>
      <p:ext uri="{BB962C8B-B14F-4D97-AF65-F5344CB8AC3E}">
        <p14:creationId xmlns:p14="http://schemas.microsoft.com/office/powerpoint/2010/main" val="22662986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7920880" cy="6912768"/>
          </a:xfrm>
        </p:spPr>
        <p:txBody>
          <a:bodyPr/>
          <a:lstStyle/>
          <a:p>
            <a:pPr marL="342000" lvl="1" indent="-342000" algn="l">
              <a:spcBef>
                <a:spcPts val="0"/>
              </a:spcBef>
              <a:spcAft>
                <a:spcPts val="1000"/>
              </a:spcAft>
              <a:buFont typeface="Arial" panose="020B0604020202020204" pitchFamily="34" charset="0"/>
              <a:buChar char="•"/>
            </a:pPr>
            <a:r>
              <a:rPr lang="fr-CA" sz="4000" b="1" dirty="0"/>
              <a:t>Curriculum vitae</a:t>
            </a:r>
          </a:p>
          <a:p>
            <a:pPr marL="741600" lvl="2" indent="-284400" algn="l">
              <a:spcBef>
                <a:spcPts val="0"/>
              </a:spcBef>
              <a:spcAft>
                <a:spcPts val="1000"/>
              </a:spcAft>
              <a:buFont typeface="Arial" panose="020B0604020202020204" pitchFamily="34" charset="0"/>
              <a:buChar char="•"/>
            </a:pPr>
            <a:r>
              <a:rPr lang="fr-CA" sz="3200" dirty="0"/>
              <a:t>Préparez une liste de vos compétences, de votre expérience et de vos habiletés </a:t>
            </a:r>
          </a:p>
          <a:p>
            <a:pPr marL="741600" lvl="2" indent="-284400" algn="l">
              <a:spcBef>
                <a:spcPts val="0"/>
              </a:spcBef>
              <a:spcAft>
                <a:spcPts val="1000"/>
              </a:spcAft>
              <a:buFont typeface="Arial" panose="020B0604020202020204" pitchFamily="34" charset="0"/>
              <a:buChar char="•"/>
            </a:pPr>
            <a:r>
              <a:rPr lang="fr-CA" sz="3200" dirty="0"/>
              <a:t>Révision et mise en page</a:t>
            </a:r>
          </a:p>
          <a:p>
            <a:pPr marL="741600" lvl="2" indent="-284400" algn="l">
              <a:spcBef>
                <a:spcPts val="0"/>
              </a:spcBef>
              <a:spcAft>
                <a:spcPts val="1000"/>
              </a:spcAft>
              <a:buFont typeface="Arial" panose="020B0604020202020204" pitchFamily="34" charset="0"/>
              <a:buChar char="•"/>
            </a:pPr>
            <a:endParaRPr lang="fr-CA" sz="1000" dirty="0"/>
          </a:p>
          <a:p>
            <a:pPr marL="342000" lvl="1" indent="-342000" algn="l">
              <a:spcBef>
                <a:spcPts val="0"/>
              </a:spcBef>
              <a:spcAft>
                <a:spcPts val="1000"/>
              </a:spcAft>
              <a:buFont typeface="Arial" panose="020B0604020202020204" pitchFamily="34" charset="0"/>
              <a:buChar char="•"/>
            </a:pPr>
            <a:r>
              <a:rPr lang="fr-CA" sz="4400" b="1" dirty="0"/>
              <a:t>Lettre d’accompagnement</a:t>
            </a:r>
          </a:p>
          <a:p>
            <a:pPr marL="741600" lvl="2" indent="-284400" algn="l">
              <a:spcBef>
                <a:spcPts val="0"/>
              </a:spcBef>
              <a:spcAft>
                <a:spcPts val="1000"/>
              </a:spcAft>
              <a:buFont typeface="Arial" panose="020B0604020202020204" pitchFamily="34" charset="0"/>
              <a:buChar char="•"/>
            </a:pPr>
            <a:r>
              <a:rPr lang="fr-CA" sz="3200" dirty="0"/>
              <a:t>Donne à l’employeur la première impression de vous</a:t>
            </a:r>
          </a:p>
          <a:p>
            <a:pPr marL="741600" lvl="2" indent="-284400" algn="l">
              <a:spcBef>
                <a:spcPts val="0"/>
              </a:spcBef>
              <a:spcAft>
                <a:spcPts val="1000"/>
              </a:spcAft>
              <a:buFont typeface="Arial" panose="020B0604020202020204" pitchFamily="34" charset="0"/>
              <a:buChar char="•"/>
            </a:pPr>
            <a:r>
              <a:rPr lang="fr-CA" sz="3200" dirty="0"/>
              <a:t>Doit être adaptée à chaque emploi</a:t>
            </a:r>
          </a:p>
          <a:p>
            <a:pPr marL="741600" lvl="2" indent="-284400" algn="l">
              <a:spcBef>
                <a:spcPts val="0"/>
              </a:spcBef>
              <a:spcAft>
                <a:spcPts val="1000"/>
              </a:spcAft>
              <a:buFont typeface="Arial" panose="020B0604020202020204" pitchFamily="34" charset="0"/>
              <a:buChar char="•"/>
            </a:pPr>
            <a:r>
              <a:rPr lang="fr-CA" sz="3200" dirty="0"/>
              <a:t>Faites une recherche sur l’employeur </a:t>
            </a:r>
          </a:p>
          <a:p>
            <a:pPr marL="741600" lvl="2" indent="-284400" algn="l">
              <a:spcBef>
                <a:spcPts val="0"/>
              </a:spcBef>
              <a:spcAft>
                <a:spcPts val="1000"/>
              </a:spcAft>
              <a:buFont typeface="Arial" panose="020B0604020202020204" pitchFamily="34" charset="0"/>
              <a:buChar char="•"/>
            </a:pPr>
            <a:r>
              <a:rPr lang="fr-CA" sz="3200" dirty="0"/>
              <a:t>Révision et modification</a:t>
            </a:r>
            <a:endParaRPr lang="en-CA" sz="3200"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Solliciter un emploi</a:t>
            </a:r>
          </a:p>
        </p:txBody>
      </p:sp>
      <p:pic>
        <p:nvPicPr>
          <p:cNvPr id="5" name="Picture 4"/>
          <p:cNvPicPr>
            <a:picLocks noChangeAspect="1"/>
          </p:cNvPicPr>
          <p:nvPr/>
        </p:nvPicPr>
        <p:blipFill>
          <a:blip r:embed="rId3"/>
          <a:stretch>
            <a:fillRect/>
          </a:stretch>
        </p:blipFill>
        <p:spPr>
          <a:xfrm>
            <a:off x="8806656" y="1996480"/>
            <a:ext cx="3246263" cy="216024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rot="765797">
            <a:off x="9014566" y="6051240"/>
            <a:ext cx="2955109" cy="2212693"/>
          </a:xfrm>
          <a:prstGeom prst="rect">
            <a:avLst/>
          </a:prstGeom>
          <a:effectLst>
            <a:outerShdw blurRad="50800" dist="38100" dir="2700000" algn="tl" rotWithShape="0">
              <a:prstClr val="black">
                <a:alpha val="40000"/>
              </a:prstClr>
            </a:outerShdw>
          </a:effectLst>
        </p:spPr>
      </p:pic>
      <p:sp>
        <p:nvSpPr>
          <p:cNvPr id="10" name="Content Placeholder 5">
            <a:extLst>
              <a:ext uri="{FF2B5EF4-FFF2-40B4-BE49-F238E27FC236}">
                <a16:creationId xmlns:a16="http://schemas.microsoft.com/office/drawing/2014/main" id="{9D8E65AE-8110-4C6C-8634-E16DD730F234}"/>
              </a:ext>
            </a:extLst>
          </p:cNvPr>
          <p:cNvSpPr txBox="1">
            <a:spLocks/>
          </p:cNvSpPr>
          <p:nvPr/>
        </p:nvSpPr>
        <p:spPr bwMode="auto">
          <a:xfrm>
            <a:off x="741760" y="8621216"/>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13546736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11377263" cy="7056784"/>
          </a:xfrm>
        </p:spPr>
        <p:txBody>
          <a:bodyPr/>
          <a:lstStyle/>
          <a:p>
            <a:pPr marL="342000" lvl="1" indent="-342000" algn="l">
              <a:spcBef>
                <a:spcPts val="0"/>
              </a:spcBef>
              <a:spcAft>
                <a:spcPts val="1000"/>
              </a:spcAft>
              <a:buFont typeface="Arial" panose="020B0604020202020204" pitchFamily="34" charset="0"/>
              <a:buChar char="•"/>
            </a:pPr>
            <a:r>
              <a:rPr lang="fr-CA" sz="4400" b="1" dirty="0"/>
              <a:t>Préparation</a:t>
            </a:r>
          </a:p>
          <a:p>
            <a:pPr marL="741600" lvl="2" indent="-284400" algn="l">
              <a:spcBef>
                <a:spcPts val="0"/>
              </a:spcBef>
              <a:spcAft>
                <a:spcPts val="1000"/>
              </a:spcAft>
              <a:buFont typeface="Arial" panose="020B0604020202020204" pitchFamily="34" charset="0"/>
              <a:buChar char="•"/>
            </a:pPr>
            <a:r>
              <a:rPr lang="fr-CA" sz="3600" dirty="0"/>
              <a:t>Recherche </a:t>
            </a:r>
          </a:p>
          <a:p>
            <a:pPr marL="741600" lvl="2" indent="-284400" algn="l">
              <a:spcBef>
                <a:spcPts val="0"/>
              </a:spcBef>
              <a:spcAft>
                <a:spcPts val="1600"/>
              </a:spcAft>
              <a:buFont typeface="Arial" panose="020B0604020202020204" pitchFamily="34" charset="0"/>
              <a:buChar char="•"/>
            </a:pPr>
            <a:r>
              <a:rPr lang="fr-CA" sz="3600" dirty="0"/>
              <a:t>Pratique</a:t>
            </a:r>
          </a:p>
          <a:p>
            <a:pPr marL="341550" lvl="1" indent="-284400" algn="l">
              <a:spcBef>
                <a:spcPts val="1000"/>
              </a:spcBef>
              <a:spcAft>
                <a:spcPts val="1000"/>
              </a:spcAft>
              <a:buFont typeface="Arial" panose="020B0604020202020204" pitchFamily="34" charset="0"/>
              <a:buChar char="•"/>
            </a:pPr>
            <a:r>
              <a:rPr lang="fr-CA" sz="4400" b="1" dirty="0"/>
              <a:t>Présentation</a:t>
            </a:r>
          </a:p>
          <a:p>
            <a:pPr marL="741600" lvl="2" indent="-284400" algn="l">
              <a:spcBef>
                <a:spcPts val="0"/>
              </a:spcBef>
              <a:spcAft>
                <a:spcPts val="1600"/>
              </a:spcAft>
              <a:buFont typeface="Arial" panose="020B0604020202020204" pitchFamily="34" charset="0"/>
              <a:buChar char="•"/>
            </a:pPr>
            <a:r>
              <a:rPr lang="fr-CA" sz="3600" dirty="0"/>
              <a:t>Tenue professionnelle</a:t>
            </a:r>
          </a:p>
          <a:p>
            <a:pPr marL="341550" lvl="1" indent="-284400" algn="l">
              <a:spcBef>
                <a:spcPts val="1000"/>
              </a:spcBef>
              <a:spcAft>
                <a:spcPts val="1000"/>
              </a:spcAft>
              <a:buFont typeface="Arial" panose="020B0604020202020204" pitchFamily="34" charset="0"/>
              <a:buChar char="•"/>
            </a:pPr>
            <a:r>
              <a:rPr lang="fr-CA" sz="4400" b="1" dirty="0"/>
              <a:t>Compatibilité d’emploi</a:t>
            </a:r>
          </a:p>
          <a:p>
            <a:pPr marL="741600" lvl="2" indent="-284400" algn="l">
              <a:spcBef>
                <a:spcPts val="0"/>
              </a:spcBef>
              <a:spcAft>
                <a:spcPts val="1000"/>
              </a:spcAft>
              <a:buFont typeface="Arial" panose="020B0604020202020204" pitchFamily="34" charset="0"/>
              <a:buChar char="•"/>
            </a:pPr>
            <a:r>
              <a:rPr lang="fr-CA" sz="3600" dirty="0"/>
              <a:t>Le poste et le cabinet correspondent à vos besoins</a:t>
            </a:r>
          </a:p>
          <a:p>
            <a:pPr marL="741600" lvl="2" indent="-284400" algn="l">
              <a:spcBef>
                <a:spcPts val="0"/>
              </a:spcBef>
              <a:spcAft>
                <a:spcPts val="1000"/>
              </a:spcAft>
              <a:buFont typeface="Arial" panose="020B0604020202020204" pitchFamily="34" charset="0"/>
              <a:buChar char="•"/>
            </a:pPr>
            <a:r>
              <a:rPr lang="fr-CA" sz="3600" dirty="0"/>
              <a:t>Posez des questions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L’entrevue</a:t>
            </a:r>
          </a:p>
        </p:txBody>
      </p:sp>
      <p:pic>
        <p:nvPicPr>
          <p:cNvPr id="5" name="Picture 4"/>
          <p:cNvPicPr>
            <a:picLocks noChangeAspect="1"/>
          </p:cNvPicPr>
          <p:nvPr/>
        </p:nvPicPr>
        <p:blipFill>
          <a:blip r:embed="rId3"/>
          <a:stretch>
            <a:fillRect/>
          </a:stretch>
        </p:blipFill>
        <p:spPr>
          <a:xfrm rot="21000330">
            <a:off x="7847819" y="2286854"/>
            <a:ext cx="3845585" cy="2563723"/>
          </a:xfrm>
          <a:prstGeom prst="rect">
            <a:avLst/>
          </a:prstGeom>
          <a:effectLst>
            <a:outerShdw blurRad="50800" dist="38100" dir="2700000" algn="tl" rotWithShape="0">
              <a:prstClr val="black">
                <a:alpha val="40000"/>
              </a:prstClr>
            </a:outerShdw>
          </a:effectLst>
        </p:spPr>
      </p:pic>
      <p:sp>
        <p:nvSpPr>
          <p:cNvPr id="8" name="Content Placeholder 5">
            <a:extLst>
              <a:ext uri="{FF2B5EF4-FFF2-40B4-BE49-F238E27FC236}">
                <a16:creationId xmlns:a16="http://schemas.microsoft.com/office/drawing/2014/main" id="{A1569405-7745-4A81-8CCA-B422FF28AFDA}"/>
              </a:ext>
            </a:extLst>
          </p:cNvPr>
          <p:cNvSpPr txBox="1">
            <a:spLocks/>
          </p:cNvSpPr>
          <p:nvPr/>
        </p:nvSpPr>
        <p:spPr bwMode="auto">
          <a:xfrm>
            <a:off x="741760" y="8549208"/>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28465712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636440"/>
            <a:ext cx="7562122" cy="6673403"/>
          </a:xfrm>
        </p:spPr>
        <p:txBody>
          <a:bodyPr/>
          <a:lstStyle/>
          <a:p>
            <a:pPr marL="341550" lvl="1" indent="-284400" algn="l">
              <a:spcBef>
                <a:spcPts val="0"/>
              </a:spcBef>
              <a:spcAft>
                <a:spcPts val="1000"/>
              </a:spcAft>
              <a:buFont typeface="Arial" panose="020B0604020202020204" pitchFamily="34" charset="0"/>
              <a:buChar char="•"/>
            </a:pPr>
            <a:r>
              <a:rPr lang="fr-CA" sz="3600" b="1" dirty="0"/>
              <a:t>Communication et étiquette</a:t>
            </a:r>
          </a:p>
          <a:p>
            <a:pPr marL="741600" lvl="2" indent="-284400" algn="l">
              <a:spcBef>
                <a:spcPts val="0"/>
              </a:spcBef>
              <a:spcAft>
                <a:spcPts val="1000"/>
              </a:spcAft>
              <a:buFont typeface="Arial" panose="020B0604020202020204" pitchFamily="34" charset="0"/>
              <a:buChar char="•"/>
            </a:pPr>
            <a:r>
              <a:rPr lang="fr-CA" sz="2800" dirty="0"/>
              <a:t>Faites preuve d’une bonne communication verbale et non-verbale</a:t>
            </a:r>
          </a:p>
          <a:p>
            <a:pPr marL="741600" lvl="2" indent="-284400" algn="l">
              <a:spcBef>
                <a:spcPts val="0"/>
              </a:spcBef>
              <a:spcAft>
                <a:spcPts val="1000"/>
              </a:spcAft>
              <a:buFont typeface="Arial" panose="020B0604020202020204" pitchFamily="34" charset="0"/>
              <a:buChar char="•"/>
            </a:pPr>
            <a:r>
              <a:rPr lang="fr-CA" sz="2800" dirty="0"/>
              <a:t>Écoutez attentivement, réfléchissez </a:t>
            </a:r>
          </a:p>
          <a:p>
            <a:pPr marL="457200" lvl="2" indent="0" algn="l">
              <a:spcBef>
                <a:spcPts val="0"/>
              </a:spcBef>
              <a:spcAft>
                <a:spcPts val="1000"/>
              </a:spcAft>
            </a:pPr>
            <a:r>
              <a:rPr lang="fr-CA" sz="2800" dirty="0"/>
              <a:t>  avant de répondre</a:t>
            </a:r>
          </a:p>
          <a:p>
            <a:pPr marL="741600" lvl="2" indent="-284400" algn="l">
              <a:spcBef>
                <a:spcPts val="0"/>
              </a:spcBef>
              <a:spcAft>
                <a:spcPts val="1000"/>
              </a:spcAft>
              <a:buFont typeface="Arial" panose="020B0604020202020204" pitchFamily="34" charset="0"/>
              <a:buChar char="•"/>
            </a:pPr>
            <a:r>
              <a:rPr lang="fr-CA" sz="2800" dirty="0"/>
              <a:t>Arrivez tôt</a:t>
            </a:r>
          </a:p>
          <a:p>
            <a:pPr marL="341550" lvl="1" indent="-284400" algn="l">
              <a:spcBef>
                <a:spcPts val="1000"/>
              </a:spcBef>
              <a:spcAft>
                <a:spcPts val="1000"/>
              </a:spcAft>
              <a:buFont typeface="Arial" panose="020B0604020202020204" pitchFamily="34" charset="0"/>
              <a:buChar char="•"/>
            </a:pPr>
            <a:r>
              <a:rPr lang="fr-CA" sz="3600" b="1" dirty="0"/>
              <a:t>À la fin de l’entrevue</a:t>
            </a:r>
          </a:p>
          <a:p>
            <a:pPr marL="741600" lvl="2" indent="-284400" algn="l">
              <a:spcBef>
                <a:spcPts val="0"/>
              </a:spcBef>
              <a:spcAft>
                <a:spcPts val="1000"/>
              </a:spcAft>
              <a:buFont typeface="Arial" panose="020B0604020202020204" pitchFamily="34" charset="0"/>
              <a:buChar char="•"/>
            </a:pPr>
            <a:r>
              <a:rPr lang="fr-CA" sz="2800" dirty="0"/>
              <a:t>Remerciez l’intervieweur, réaffirmez votre intérêt et vos compétences</a:t>
            </a:r>
          </a:p>
          <a:p>
            <a:pPr marL="741600" lvl="2" indent="-284400" algn="l">
              <a:spcBef>
                <a:spcPts val="0"/>
              </a:spcBef>
              <a:spcAft>
                <a:spcPts val="1000"/>
              </a:spcAft>
              <a:buFont typeface="Arial" panose="020B0604020202020204" pitchFamily="34" charset="0"/>
              <a:buChar char="•"/>
            </a:pPr>
            <a:r>
              <a:rPr lang="fr-CA" sz="2800" dirty="0"/>
              <a:t>Prochaines étapes</a:t>
            </a:r>
          </a:p>
          <a:p>
            <a:pPr marL="741600" lvl="2" indent="-284400" algn="l">
              <a:spcBef>
                <a:spcPts val="0"/>
              </a:spcBef>
              <a:spcAft>
                <a:spcPts val="1000"/>
              </a:spcAft>
              <a:buFont typeface="Arial" panose="020B0604020202020204" pitchFamily="34" charset="0"/>
              <a:buChar char="•"/>
            </a:pPr>
            <a:r>
              <a:rPr lang="fr-CA" sz="2800" dirty="0"/>
              <a:t>Note de remerciement</a:t>
            </a:r>
          </a:p>
          <a:p>
            <a:pPr marL="341550" lvl="1" indent="-284400" algn="l">
              <a:spcBef>
                <a:spcPts val="1000"/>
              </a:spcBef>
              <a:spcAft>
                <a:spcPts val="1000"/>
              </a:spcAft>
              <a:buFont typeface="Arial" panose="020B0604020202020204" pitchFamily="34" charset="0"/>
              <a:buChar char="•"/>
            </a:pPr>
            <a:r>
              <a:rPr lang="fr-CA" sz="3600" b="1" dirty="0"/>
              <a:t>Entrevues de travail</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L’entrevue</a:t>
            </a:r>
          </a:p>
        </p:txBody>
      </p:sp>
      <p:pic>
        <p:nvPicPr>
          <p:cNvPr id="4" name="Picture 3"/>
          <p:cNvPicPr>
            <a:picLocks noChangeAspect="1"/>
          </p:cNvPicPr>
          <p:nvPr/>
        </p:nvPicPr>
        <p:blipFill>
          <a:blip r:embed="rId3"/>
          <a:stretch>
            <a:fillRect/>
          </a:stretch>
        </p:blipFill>
        <p:spPr>
          <a:xfrm>
            <a:off x="8734648" y="2454106"/>
            <a:ext cx="3777372" cy="251903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8730622" y="5884912"/>
            <a:ext cx="3776400" cy="2043977"/>
          </a:xfrm>
          <a:prstGeom prst="rect">
            <a:avLst/>
          </a:prstGeom>
          <a:effectLst>
            <a:outerShdw blurRad="50800" dist="38100" dir="2700000" algn="tl" rotWithShape="0">
              <a:prstClr val="black">
                <a:alpha val="40000"/>
              </a:prstClr>
            </a:outerShdw>
          </a:effectLst>
        </p:spPr>
      </p:pic>
      <p:sp>
        <p:nvSpPr>
          <p:cNvPr id="8" name="Content Placeholder 5">
            <a:extLst>
              <a:ext uri="{FF2B5EF4-FFF2-40B4-BE49-F238E27FC236}">
                <a16:creationId xmlns:a16="http://schemas.microsoft.com/office/drawing/2014/main" id="{A6857CE9-D2E6-4873-99A7-83CB3DAC6AA5}"/>
              </a:ext>
            </a:extLst>
          </p:cNvPr>
          <p:cNvSpPr txBox="1">
            <a:spLocks/>
          </p:cNvSpPr>
          <p:nvPr/>
        </p:nvSpPr>
        <p:spPr bwMode="auto">
          <a:xfrm>
            <a:off x="741760" y="8621216"/>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19406721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420416"/>
            <a:ext cx="11612164" cy="6673403"/>
          </a:xfrm>
        </p:spPr>
        <p:txBody>
          <a:bodyPr/>
          <a:lstStyle/>
          <a:p>
            <a:pPr marL="341550" lvl="1" indent="-284400" algn="l">
              <a:spcBef>
                <a:spcPts val="0"/>
              </a:spcBef>
              <a:spcAft>
                <a:spcPts val="1000"/>
              </a:spcAft>
              <a:buFont typeface="Arial" panose="020B0604020202020204" pitchFamily="34" charset="0"/>
              <a:buChar char="•"/>
            </a:pPr>
            <a:r>
              <a:rPr lang="fr-CA" sz="3600" b="1" dirty="0"/>
              <a:t>Statut de travailleur indépendant ou d’employé</a:t>
            </a:r>
          </a:p>
          <a:p>
            <a:pPr marL="800100" lvl="2" indent="-342900" algn="l">
              <a:spcBef>
                <a:spcPts val="0"/>
              </a:spcBef>
              <a:spcAft>
                <a:spcPts val="1000"/>
              </a:spcAft>
              <a:buFont typeface="Arial"/>
              <a:buChar char="•"/>
            </a:pPr>
            <a:r>
              <a:rPr lang="fr-CA" sz="2600" b="1" dirty="0"/>
              <a:t>La terminologie </a:t>
            </a:r>
            <a:r>
              <a:rPr lang="fr-CA" sz="2600" dirty="0"/>
              <a:t>utilisée dans votre contrat déterminera si l’Agence du revenu du Canada vous qualifiera d’employé ou de travailleur indépendant</a:t>
            </a:r>
          </a:p>
          <a:p>
            <a:pPr marL="457200" lvl="2" indent="0" algn="l">
              <a:spcBef>
                <a:spcPts val="0"/>
              </a:spcBef>
              <a:spcAft>
                <a:spcPts val="1000"/>
              </a:spcAft>
            </a:pPr>
            <a:r>
              <a:rPr lang="fr-CA" sz="2800" b="1" dirty="0"/>
              <a:t>	</a:t>
            </a:r>
            <a:r>
              <a:rPr lang="fr-CA" sz="2800" i="1" dirty="0"/>
              <a:t>Contrat de </a:t>
            </a:r>
            <a:r>
              <a:rPr lang="fr-CA" sz="2800" i="1" u="sng" dirty="0"/>
              <a:t>TRAVAIL</a:t>
            </a:r>
            <a:r>
              <a:rPr lang="fr-CA" sz="2800" i="1" dirty="0"/>
              <a:t> = employeur-employé</a:t>
            </a:r>
          </a:p>
          <a:p>
            <a:pPr marL="457200" lvl="2" indent="0" algn="l">
              <a:spcBef>
                <a:spcPts val="0"/>
              </a:spcBef>
              <a:spcAft>
                <a:spcPts val="1000"/>
              </a:spcAft>
            </a:pPr>
            <a:r>
              <a:rPr lang="fr-CA" sz="2800" i="1" dirty="0"/>
              <a:t>	Contrat de </a:t>
            </a:r>
            <a:r>
              <a:rPr lang="fr-CA" sz="2800" i="1" u="sng" dirty="0"/>
              <a:t>SERVICE</a:t>
            </a:r>
            <a:r>
              <a:rPr lang="fr-CA" sz="2800" i="1" dirty="0"/>
              <a:t> = travailleur indépendant</a:t>
            </a:r>
          </a:p>
          <a:p>
            <a:pPr marL="741600" lvl="2" indent="-284400" algn="l">
              <a:spcBef>
                <a:spcPts val="2000"/>
              </a:spcBef>
              <a:spcAft>
                <a:spcPts val="1000"/>
              </a:spcAft>
              <a:buFont typeface="Arial" panose="020B0604020202020204" pitchFamily="34" charset="0"/>
              <a:buChar char="•"/>
            </a:pPr>
            <a:r>
              <a:rPr lang="fr-FR" sz="2800" b="1" dirty="0"/>
              <a:t>Vous pouvez trouver des exemples de contrats de travail et de contrats de travail indépendant sur le site Web de l’</a:t>
            </a:r>
            <a:r>
              <a:rPr lang="fr-FR" sz="2800" b="1" dirty="0" err="1"/>
              <a:t>ACHD</a:t>
            </a:r>
            <a:endParaRPr lang="en-CA" sz="28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Contrats</a:t>
            </a:r>
          </a:p>
        </p:txBody>
      </p:sp>
      <p:pic>
        <p:nvPicPr>
          <p:cNvPr id="2" name="Picture 1"/>
          <p:cNvPicPr>
            <a:picLocks noChangeAspect="1"/>
          </p:cNvPicPr>
          <p:nvPr/>
        </p:nvPicPr>
        <p:blipFill>
          <a:blip r:embed="rId3"/>
          <a:stretch>
            <a:fillRect/>
          </a:stretch>
        </p:blipFill>
        <p:spPr>
          <a:xfrm rot="450086">
            <a:off x="5151696" y="6322237"/>
            <a:ext cx="2701408" cy="1800938"/>
          </a:xfrm>
          <a:prstGeom prst="rect">
            <a:avLst/>
          </a:prstGeom>
          <a:effectLst>
            <a:outerShdw blurRad="50800" dist="38100" dir="2700000" algn="tl" rotWithShape="0">
              <a:prstClr val="black">
                <a:alpha val="40000"/>
              </a:prstClr>
            </a:outerShdw>
          </a:effectLst>
        </p:spPr>
      </p:pic>
      <p:sp>
        <p:nvSpPr>
          <p:cNvPr id="5" name="Content Placeholder 5">
            <a:extLst>
              <a:ext uri="{FF2B5EF4-FFF2-40B4-BE49-F238E27FC236}">
                <a16:creationId xmlns:a16="http://schemas.microsoft.com/office/drawing/2014/main" id="{43881DEA-F72A-4F26-B28C-BDB723ED1BEA}"/>
              </a:ext>
            </a:extLst>
          </p:cNvPr>
          <p:cNvSpPr txBox="1">
            <a:spLocks/>
          </p:cNvSpPr>
          <p:nvPr/>
        </p:nvSpPr>
        <p:spPr bwMode="auto">
          <a:xfrm>
            <a:off x="741760" y="8489789"/>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14607007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636440"/>
            <a:ext cx="11953327" cy="6673403"/>
          </a:xfrm>
        </p:spPr>
        <p:txBody>
          <a:bodyPr/>
          <a:lstStyle/>
          <a:p>
            <a:pPr marL="514350" lvl="1" indent="-457200" algn="l">
              <a:spcBef>
                <a:spcPts val="0"/>
              </a:spcBef>
              <a:spcAft>
                <a:spcPts val="1000"/>
              </a:spcAft>
              <a:buFont typeface="Arial"/>
              <a:buChar char="•"/>
            </a:pPr>
            <a:r>
              <a:rPr lang="fr-CA" sz="3600" dirty="0"/>
              <a:t>Être propriétaire d’une entreprise ou en exploiter une</a:t>
            </a:r>
          </a:p>
          <a:p>
            <a:pPr marL="514350" lvl="1" indent="-457200" algn="l">
              <a:spcBef>
                <a:spcPts val="0"/>
              </a:spcBef>
              <a:spcAft>
                <a:spcPts val="1000"/>
              </a:spcAft>
              <a:buFont typeface="Arial"/>
              <a:buChar char="•"/>
            </a:pPr>
            <a:r>
              <a:rPr lang="fr-CA" sz="3600" dirty="0"/>
              <a:t>Travailler de manière indépendante ou diriger une équipe</a:t>
            </a:r>
          </a:p>
          <a:p>
            <a:pPr marL="514350" lvl="1" indent="-457200" algn="l">
              <a:spcBef>
                <a:spcPts val="0"/>
              </a:spcBef>
              <a:spcAft>
                <a:spcPts val="1000"/>
              </a:spcAft>
              <a:buFont typeface="Arial"/>
              <a:buChar char="•"/>
            </a:pPr>
            <a:r>
              <a:rPr lang="fr-CA" sz="3600" dirty="0"/>
              <a:t>Offrir une gamme diversifiée de choix aux clients  </a:t>
            </a:r>
          </a:p>
          <a:p>
            <a:pPr marL="514350" lvl="1" indent="-457200" algn="l">
              <a:spcBef>
                <a:spcPts val="0"/>
              </a:spcBef>
              <a:spcAft>
                <a:spcPts val="1000"/>
              </a:spcAft>
              <a:buFont typeface="Arial"/>
              <a:buChar char="•"/>
            </a:pPr>
            <a:r>
              <a:rPr lang="fr-CA" sz="3600" dirty="0"/>
              <a:t>Améliorer l’accès aux soins d’hygiène dentaire</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La pratique autonome</a:t>
            </a:r>
          </a:p>
        </p:txBody>
      </p:sp>
      <p:pic>
        <p:nvPicPr>
          <p:cNvPr id="8" name="Picture 7" descr="J:\Marketing and  Communications\images\members in action and clinic openings\vivian garas clinic opening1.JPG">
            <a:extLst>
              <a:ext uri="{FF2B5EF4-FFF2-40B4-BE49-F238E27FC236}">
                <a16:creationId xmlns:a16="http://schemas.microsoft.com/office/drawing/2014/main" id="{6C0E5B1D-7EC0-43F4-8B61-8AEA7CB3A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808" y="5440205"/>
            <a:ext cx="6044652"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J:\Marketing and  Communications\images\Rosemary Vaillant perfectsmile car wrap.JPG">
            <a:extLst>
              <a:ext uri="{FF2B5EF4-FFF2-40B4-BE49-F238E27FC236}">
                <a16:creationId xmlns:a16="http://schemas.microsoft.com/office/drawing/2014/main" id="{BAED464E-85C5-45F0-9643-36D79C231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507" y="5440205"/>
            <a:ext cx="4579079" cy="342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75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9" y="1996480"/>
            <a:ext cx="7200800" cy="3000995"/>
          </a:xfrm>
        </p:spPr>
        <p:txBody>
          <a:bodyPr/>
          <a:lstStyle/>
          <a:p>
            <a:pPr algn="l">
              <a:spcAft>
                <a:spcPts val="2000"/>
              </a:spcAft>
              <a:buFont typeface="Arial" panose="020B0604020202020204" pitchFamily="34" charset="0"/>
              <a:buChar char="•"/>
            </a:pPr>
            <a:r>
              <a:rPr lang="fr-CA" sz="4400" b="1" dirty="0"/>
              <a:t>Organismes nationaux</a:t>
            </a:r>
          </a:p>
          <a:p>
            <a:pPr algn="l">
              <a:spcBef>
                <a:spcPts val="1000"/>
              </a:spcBef>
              <a:spcAft>
                <a:spcPts val="2000"/>
              </a:spcAft>
              <a:buFont typeface="Arial" panose="020B0604020202020204" pitchFamily="34" charset="0"/>
              <a:buChar char="•"/>
            </a:pPr>
            <a:r>
              <a:rPr lang="fr-CA" sz="4400" b="1" dirty="0"/>
              <a:t>Organismes de réglementation provinciaux</a:t>
            </a:r>
          </a:p>
          <a:p>
            <a:pPr algn="l">
              <a:spcBef>
                <a:spcPts val="1000"/>
              </a:spcBef>
              <a:spcAft>
                <a:spcPts val="2000"/>
              </a:spcAft>
              <a:buFont typeface="Arial" panose="020B0604020202020204" pitchFamily="34" charset="0"/>
              <a:buChar char="•"/>
            </a:pPr>
            <a:r>
              <a:rPr lang="fr-CA" sz="4400" b="1" dirty="0"/>
              <a:t>Associations professionnelles</a:t>
            </a:r>
          </a:p>
          <a:p>
            <a:pPr algn="l">
              <a:spcBef>
                <a:spcPts val="1000"/>
              </a:spcBef>
              <a:spcAft>
                <a:spcPts val="2000"/>
              </a:spcAft>
              <a:buFont typeface="Arial" panose="020B0604020202020204" pitchFamily="34" charset="0"/>
              <a:buChar char="•"/>
            </a:pPr>
            <a:r>
              <a:rPr lang="fr-CA" sz="4400" b="1" dirty="0"/>
              <a:t>Organisations provinciales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Organismes d’hygiène dentaire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7585568" y="3123726"/>
            <a:ext cx="4768357" cy="3980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31161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708448"/>
            <a:ext cx="9433047" cy="6097339"/>
          </a:xfrm>
        </p:spPr>
        <p:txBody>
          <a:bodyPr/>
          <a:lstStyle/>
          <a:p>
            <a:pPr marL="341550" lvl="1" indent="-284400" algn="l">
              <a:spcBef>
                <a:spcPts val="0"/>
              </a:spcBef>
              <a:spcAft>
                <a:spcPts val="1000"/>
              </a:spcAft>
              <a:buFont typeface="Arial" panose="020B0604020202020204" pitchFamily="34" charset="0"/>
              <a:buChar char="•"/>
            </a:pPr>
            <a:r>
              <a:rPr lang="fr-CA" sz="3600" b="1" dirty="0"/>
              <a:t>Réseau de la pratique autonome (RPA)</a:t>
            </a:r>
          </a:p>
          <a:p>
            <a:pPr marL="741600" lvl="2" indent="-284400" algn="l">
              <a:spcBef>
                <a:spcPts val="0"/>
              </a:spcBef>
              <a:spcAft>
                <a:spcPts val="1000"/>
              </a:spcAft>
              <a:buFont typeface="Arial" panose="020B0604020202020204" pitchFamily="34" charset="0"/>
              <a:buChar char="•"/>
            </a:pPr>
            <a:r>
              <a:rPr lang="fr-CA" sz="3400" dirty="0"/>
              <a:t>Communauté grandissante de praticiens indépendants</a:t>
            </a:r>
          </a:p>
          <a:p>
            <a:pPr marL="741600" lvl="2" indent="-284400" algn="l">
              <a:spcBef>
                <a:spcPts val="0"/>
              </a:spcBef>
              <a:spcAft>
                <a:spcPts val="1000"/>
              </a:spcAft>
              <a:buFont typeface="Arial" panose="020B0604020202020204" pitchFamily="34" charset="0"/>
              <a:buChar char="•"/>
            </a:pPr>
            <a:r>
              <a:rPr lang="fr-CA" sz="3400" dirty="0"/>
              <a:t>Avantages de membres uniques </a:t>
            </a:r>
          </a:p>
          <a:p>
            <a:pPr marL="457200" lvl="2" indent="0" algn="l">
              <a:spcBef>
                <a:spcPts val="0"/>
              </a:spcBef>
              <a:spcAft>
                <a:spcPts val="1000"/>
              </a:spcAft>
            </a:pPr>
            <a:r>
              <a:rPr lang="en-CA" sz="3600" b="1" dirty="0">
                <a:solidFill>
                  <a:srgbClr val="ED8A05"/>
                </a:solidFill>
              </a:rPr>
              <a:t>cdha.ca/</a:t>
            </a:r>
            <a:r>
              <a:rPr lang="en-CA" sz="3600" b="1" dirty="0" err="1">
                <a:solidFill>
                  <a:srgbClr val="ED8A05"/>
                </a:solidFill>
              </a:rPr>
              <a:t>IPN</a:t>
            </a:r>
            <a:endParaRPr lang="fr-CA" sz="3400" dirty="0"/>
          </a:p>
          <a:p>
            <a:pPr marL="741600" lvl="2" indent="-284400" algn="l">
              <a:spcBef>
                <a:spcPts val="0"/>
              </a:spcBef>
              <a:spcAft>
                <a:spcPts val="1000"/>
              </a:spcAft>
              <a:buFont typeface="Arial" panose="020B0604020202020204" pitchFamily="34" charset="0"/>
              <a:buChar char="•"/>
            </a:pPr>
            <a:endParaRPr lang="fr-CA" sz="3400" dirty="0"/>
          </a:p>
          <a:p>
            <a:pPr marL="341550" lvl="1" indent="-284400" algn="l">
              <a:spcBef>
                <a:spcPts val="1000"/>
              </a:spcBef>
              <a:spcAft>
                <a:spcPts val="1000"/>
              </a:spcAft>
              <a:buFont typeface="Arial" panose="020B0604020202020204" pitchFamily="34" charset="0"/>
              <a:buChar char="•"/>
            </a:pPr>
            <a:r>
              <a:rPr lang="fr-CA" sz="3600" b="1" dirty="0"/>
              <a:t>Conseillère du RPA : </a:t>
            </a:r>
          </a:p>
          <a:p>
            <a:pPr marL="57150" lvl="1" indent="0" algn="l">
              <a:spcBef>
                <a:spcPts val="0"/>
              </a:spcBef>
              <a:spcAft>
                <a:spcPts val="1000"/>
              </a:spcAft>
            </a:pPr>
            <a:r>
              <a:rPr lang="fr-CA" sz="3600" b="1" dirty="0"/>
              <a:t>  Amanda Acker : </a:t>
            </a:r>
            <a:r>
              <a:rPr lang="en-CA" sz="3600" b="1" dirty="0">
                <a:solidFill>
                  <a:srgbClr val="ED8A05"/>
                </a:solidFill>
              </a:rPr>
              <a:t>aacker@cdha.ca</a:t>
            </a:r>
            <a:r>
              <a:rPr lang="en-CA" sz="3600" b="1" dirty="0">
                <a:solidFill>
                  <a:srgbClr val="FBA533"/>
                </a:solidFill>
              </a:rPr>
              <a:t> </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900" dirty="0"/>
              <a:t>Engagement de l’ACHD envers le succès de la pratique autonome</a:t>
            </a:r>
          </a:p>
        </p:txBody>
      </p:sp>
      <p:pic>
        <p:nvPicPr>
          <p:cNvPr id="5" name="Picture 2" descr="J:\Marketing and  Communications\images\members in action and clinic openings\Amanda Acker opening capital dental hygiene\IMG_39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88" b="14770"/>
          <a:stretch/>
        </p:blipFill>
        <p:spPr bwMode="auto">
          <a:xfrm>
            <a:off x="9420474" y="4876800"/>
            <a:ext cx="2933451" cy="2893762"/>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88649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Réseau de la pratique autonome : </a:t>
            </a:r>
          </a:p>
          <a:p>
            <a:r>
              <a:rPr lang="fr-CA" sz="3800" dirty="0"/>
              <a:t>Les chiffres</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166959176"/>
              </p:ext>
            </p:extLst>
          </p:nvPr>
        </p:nvGraphicFramePr>
        <p:xfrm>
          <a:off x="741760" y="2140496"/>
          <a:ext cx="11612165" cy="5904655"/>
        </p:xfrm>
        <a:graphic>
          <a:graphicData uri="http://schemas.openxmlformats.org/drawingml/2006/table">
            <a:tbl>
              <a:tblPr firstRow="1" bandRow="1">
                <a:tableStyleId>{0E3FDE45-AF77-4B5C-9715-49D594BDF05E}</a:tableStyleId>
              </a:tblPr>
              <a:tblGrid>
                <a:gridCol w="4039014">
                  <a:extLst>
                    <a:ext uri="{9D8B030D-6E8A-4147-A177-3AD203B41FA5}">
                      <a16:colId xmlns:a16="http://schemas.microsoft.com/office/drawing/2014/main" val="20000"/>
                    </a:ext>
                  </a:extLst>
                </a:gridCol>
                <a:gridCol w="1918532">
                  <a:extLst>
                    <a:ext uri="{9D8B030D-6E8A-4147-A177-3AD203B41FA5}">
                      <a16:colId xmlns:a16="http://schemas.microsoft.com/office/drawing/2014/main" val="20001"/>
                    </a:ext>
                  </a:extLst>
                </a:gridCol>
                <a:gridCol w="3736087">
                  <a:extLst>
                    <a:ext uri="{9D8B030D-6E8A-4147-A177-3AD203B41FA5}">
                      <a16:colId xmlns:a16="http://schemas.microsoft.com/office/drawing/2014/main" val="20002"/>
                    </a:ext>
                  </a:extLst>
                </a:gridCol>
                <a:gridCol w="1918532">
                  <a:extLst>
                    <a:ext uri="{9D8B030D-6E8A-4147-A177-3AD203B41FA5}">
                      <a16:colId xmlns:a16="http://schemas.microsoft.com/office/drawing/2014/main" val="20003"/>
                    </a:ext>
                  </a:extLst>
                </a:gridCol>
              </a:tblGrid>
              <a:tr h="594940">
                <a:tc>
                  <a:txBody>
                    <a:bodyPr/>
                    <a:lstStyle/>
                    <a:p>
                      <a:r>
                        <a:rPr lang="en-CA" sz="2800" dirty="0">
                          <a:solidFill>
                            <a:srgbClr val="7030A0"/>
                          </a:solidFill>
                          <a:latin typeface="Arial" panose="020B0604020202020204" pitchFamily="34" charset="0"/>
                          <a:cs typeface="Arial" panose="020B0604020202020204" pitchFamily="34" charset="0"/>
                        </a:rPr>
                        <a:t>PROVINCE</a:t>
                      </a:r>
                    </a:p>
                  </a:txBody>
                  <a:tcPr/>
                </a:tc>
                <a:tc>
                  <a:txBody>
                    <a:bodyPr/>
                    <a:lstStyle/>
                    <a:p>
                      <a:pPr algn="l"/>
                      <a:r>
                        <a:rPr lang="en-CA" sz="2800" dirty="0">
                          <a:solidFill>
                            <a:srgbClr val="7030A0"/>
                          </a:solidFill>
                          <a:latin typeface="Arial" panose="020B0604020202020204" pitchFamily="34" charset="0"/>
                          <a:cs typeface="Arial" panose="020B0604020202020204" pitchFamily="34" charset="0"/>
                        </a:rPr>
                        <a:t>N</a:t>
                      </a:r>
                      <a:r>
                        <a:rPr lang="en-CA" sz="2800" baseline="30000" dirty="0">
                          <a:solidFill>
                            <a:srgbClr val="7030A0"/>
                          </a:solidFill>
                          <a:latin typeface="Arial" panose="020B0604020202020204" pitchFamily="34" charset="0"/>
                          <a:cs typeface="Arial" panose="020B0604020202020204" pitchFamily="34" charset="0"/>
                        </a:rPr>
                        <a:t>°</a:t>
                      </a:r>
                      <a:endParaRPr lang="en-CA" sz="2800" dirty="0">
                        <a:solidFill>
                          <a:srgbClr val="7030A0"/>
                        </a:solidFill>
                        <a:latin typeface="Arial" panose="020B0604020202020204" pitchFamily="34" charset="0"/>
                        <a:cs typeface="Arial" panose="020B0604020202020204" pitchFamily="34" charset="0"/>
                      </a:endParaRPr>
                    </a:p>
                  </a:txBody>
                  <a:tcPr/>
                </a:tc>
                <a:tc>
                  <a:txBody>
                    <a:bodyPr/>
                    <a:lstStyle/>
                    <a:p>
                      <a:r>
                        <a:rPr lang="en-CA" sz="2800" dirty="0">
                          <a:solidFill>
                            <a:srgbClr val="7030A0"/>
                          </a:solidFill>
                          <a:latin typeface="Arial" panose="020B0604020202020204" pitchFamily="34" charset="0"/>
                          <a:cs typeface="Arial" panose="020B0604020202020204" pitchFamily="34" charset="0"/>
                        </a:rPr>
                        <a:t>PROVINCE</a:t>
                      </a:r>
                    </a:p>
                  </a:txBody>
                  <a:tcPr/>
                </a:tc>
                <a:tc>
                  <a:txBody>
                    <a:bodyPr/>
                    <a:lstStyle/>
                    <a:p>
                      <a:r>
                        <a:rPr lang="en-CA" sz="2800" dirty="0">
                          <a:solidFill>
                            <a:srgbClr val="7030A0"/>
                          </a:solidFill>
                          <a:latin typeface="Arial" panose="020B0604020202020204" pitchFamily="34" charset="0"/>
                          <a:cs typeface="Arial" panose="020B0604020202020204" pitchFamily="34" charset="0"/>
                        </a:rPr>
                        <a:t> N</a:t>
                      </a:r>
                      <a:r>
                        <a:rPr lang="en-CA" sz="2800" baseline="30000" dirty="0">
                          <a:solidFill>
                            <a:srgbClr val="7030A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0"/>
                  </a:ext>
                </a:extLst>
              </a:tr>
              <a:tr h="1061943">
                <a:tc>
                  <a:txBody>
                    <a:bodyPr/>
                    <a:lstStyle/>
                    <a:p>
                      <a:r>
                        <a:rPr lang="fr-CA" sz="2400" b="1" noProof="0" dirty="0">
                          <a:solidFill>
                            <a:srgbClr val="7030A0"/>
                          </a:solidFill>
                          <a:latin typeface="Arial" panose="020B0604020202020204" pitchFamily="34" charset="0"/>
                          <a:cs typeface="Arial" panose="020B0604020202020204" pitchFamily="34" charset="0"/>
                        </a:rPr>
                        <a:t>Alberta</a:t>
                      </a:r>
                    </a:p>
                  </a:txBody>
                  <a:tcPr>
                    <a:solidFill>
                      <a:schemeClr val="accent2">
                        <a:lumMod val="60000"/>
                        <a:lumOff val="40000"/>
                        <a:alpha val="20000"/>
                      </a:schemeClr>
                    </a:solidFill>
                  </a:tcPr>
                </a:tc>
                <a:tc>
                  <a:txBody>
                    <a:bodyPr/>
                    <a:lstStyle/>
                    <a:p>
                      <a:pPr algn="l"/>
                      <a:r>
                        <a:rPr lang="fr-CA" sz="2400" b="1" noProof="0" dirty="0">
                          <a:solidFill>
                            <a:srgbClr val="7030A0"/>
                          </a:solidFill>
                          <a:latin typeface="Arial" panose="020B0604020202020204" pitchFamily="34" charset="0"/>
                          <a:cs typeface="Arial" panose="020B0604020202020204" pitchFamily="34" charset="0"/>
                        </a:rPr>
                        <a:t>117</a:t>
                      </a:r>
                    </a:p>
                  </a:txBody>
                  <a:tcPr>
                    <a:solidFill>
                      <a:schemeClr val="accent2">
                        <a:lumMod val="60000"/>
                        <a:lumOff val="40000"/>
                        <a:alpha val="20000"/>
                      </a:schemeClr>
                    </a:solidFill>
                  </a:tcPr>
                </a:tc>
                <a:tc>
                  <a:txBody>
                    <a:bodyPr/>
                    <a:lstStyle/>
                    <a:p>
                      <a:r>
                        <a:rPr lang="fr-CA" sz="2400" b="1" kern="1200" noProof="0" dirty="0">
                          <a:solidFill>
                            <a:srgbClr val="7030A0"/>
                          </a:solidFill>
                          <a:latin typeface="Arial" panose="020B0604020202020204" pitchFamily="34" charset="0"/>
                          <a:ea typeface="+mn-ea"/>
                          <a:cs typeface="Arial" panose="020B0604020202020204" pitchFamily="34" charset="0"/>
                        </a:rPr>
                        <a:t>Nouvelle-Écosse</a:t>
                      </a:r>
                    </a:p>
                  </a:txBody>
                  <a:tcPr>
                    <a:solidFill>
                      <a:schemeClr val="accent2">
                        <a:lumMod val="60000"/>
                        <a:lumOff val="40000"/>
                        <a:alpha val="20000"/>
                      </a:schemeClr>
                    </a:solidFill>
                  </a:tcPr>
                </a:tc>
                <a:tc>
                  <a:txBody>
                    <a:bodyPr/>
                    <a:lstStyle/>
                    <a:p>
                      <a:r>
                        <a:rPr lang="fr-CA" sz="2400" b="1" noProof="0" dirty="0">
                          <a:solidFill>
                            <a:srgbClr val="7030A0"/>
                          </a:solidFill>
                          <a:latin typeface="Arial" panose="020B0604020202020204" pitchFamily="34" charset="0"/>
                          <a:cs typeface="Arial" panose="020B0604020202020204" pitchFamily="34" charset="0"/>
                        </a:rPr>
                        <a:t>12</a:t>
                      </a:r>
                    </a:p>
                  </a:txBody>
                  <a:tcPr>
                    <a:solidFill>
                      <a:schemeClr val="accent2">
                        <a:lumMod val="60000"/>
                        <a:lumOff val="40000"/>
                        <a:alpha val="20000"/>
                      </a:schemeClr>
                    </a:solidFill>
                  </a:tcPr>
                </a:tc>
                <a:extLst>
                  <a:ext uri="{0D108BD9-81ED-4DB2-BD59-A6C34878D82A}">
                    <a16:rowId xmlns:a16="http://schemas.microsoft.com/office/drawing/2014/main" val="10001"/>
                  </a:ext>
                </a:extLst>
              </a:tr>
              <a:tr h="1061943">
                <a:tc>
                  <a:txBody>
                    <a:bodyPr/>
                    <a:lstStyle/>
                    <a:p>
                      <a:pPr marL="0" algn="l" defTabSz="457200" rtl="0" eaLnBrk="1" latinLnBrk="0" hangingPunct="1"/>
                      <a:r>
                        <a:rPr lang="fr-CA" sz="2400" b="1" kern="1200" noProof="0" dirty="0">
                          <a:solidFill>
                            <a:srgbClr val="7030A0"/>
                          </a:solidFill>
                          <a:latin typeface="Arial" panose="020B0604020202020204" pitchFamily="34" charset="0"/>
                          <a:ea typeface="+mn-ea"/>
                          <a:cs typeface="Arial" panose="020B0604020202020204" pitchFamily="34" charset="0"/>
                        </a:rPr>
                        <a:t>Colombie-Britannique</a:t>
                      </a:r>
                    </a:p>
                  </a:txBody>
                  <a:tcPr/>
                </a:tc>
                <a:tc>
                  <a:txBody>
                    <a:bodyPr/>
                    <a:lstStyle/>
                    <a:p>
                      <a:pPr algn="l"/>
                      <a:r>
                        <a:rPr lang="en-CA" sz="2400" b="1" dirty="0">
                          <a:solidFill>
                            <a:srgbClr val="7030A0"/>
                          </a:solidFill>
                          <a:latin typeface="Arial" panose="020B0604020202020204" pitchFamily="34" charset="0"/>
                          <a:cs typeface="Arial" panose="020B0604020202020204" pitchFamily="34" charset="0"/>
                        </a:rPr>
                        <a:t>95</a:t>
                      </a:r>
                    </a:p>
                  </a:txBody>
                  <a:tcPr/>
                </a:tc>
                <a:tc>
                  <a:txBody>
                    <a:bodyPr/>
                    <a:lstStyle/>
                    <a:p>
                      <a:r>
                        <a:rPr lang="en-CA" sz="2400" b="1" dirty="0">
                          <a:solidFill>
                            <a:srgbClr val="7030A0"/>
                          </a:solidFill>
                          <a:latin typeface="Arial" panose="020B0604020202020204" pitchFamily="34" charset="0"/>
                          <a:cs typeface="Arial" panose="020B0604020202020204" pitchFamily="34" charset="0"/>
                        </a:rPr>
                        <a:t>Ontario</a:t>
                      </a:r>
                    </a:p>
                  </a:txBody>
                  <a:tcPr/>
                </a:tc>
                <a:tc>
                  <a:txBody>
                    <a:bodyPr/>
                    <a:lstStyle/>
                    <a:p>
                      <a:r>
                        <a:rPr lang="en-CA" sz="2400" b="1" dirty="0">
                          <a:solidFill>
                            <a:srgbClr val="7030A0"/>
                          </a:solidFill>
                          <a:latin typeface="Arial" panose="020B0604020202020204" pitchFamily="34" charset="0"/>
                          <a:cs typeface="Arial" panose="020B0604020202020204" pitchFamily="34" charset="0"/>
                        </a:rPr>
                        <a:t>653</a:t>
                      </a:r>
                    </a:p>
                  </a:txBody>
                  <a:tcPr/>
                </a:tc>
                <a:extLst>
                  <a:ext uri="{0D108BD9-81ED-4DB2-BD59-A6C34878D82A}">
                    <a16:rowId xmlns:a16="http://schemas.microsoft.com/office/drawing/2014/main" val="10002"/>
                  </a:ext>
                </a:extLst>
              </a:tr>
              <a:tr h="1061943">
                <a:tc>
                  <a:txBody>
                    <a:bodyPr/>
                    <a:lstStyle/>
                    <a:p>
                      <a:r>
                        <a:rPr lang="fr-CA" sz="2400" b="1" noProof="0" dirty="0">
                          <a:solidFill>
                            <a:srgbClr val="7030A0"/>
                          </a:solidFill>
                          <a:latin typeface="Arial" panose="020B0604020202020204" pitchFamily="34" charset="0"/>
                          <a:cs typeface="Arial" panose="020B0604020202020204" pitchFamily="34" charset="0"/>
                        </a:rPr>
                        <a:t>Manitoba</a:t>
                      </a:r>
                    </a:p>
                  </a:txBody>
                  <a:tcPr>
                    <a:solidFill>
                      <a:schemeClr val="accent2">
                        <a:lumMod val="60000"/>
                        <a:lumOff val="40000"/>
                        <a:alpha val="20000"/>
                      </a:schemeClr>
                    </a:solidFill>
                  </a:tcPr>
                </a:tc>
                <a:tc>
                  <a:txBody>
                    <a:bodyPr/>
                    <a:lstStyle/>
                    <a:p>
                      <a:pPr algn="l"/>
                      <a:r>
                        <a:rPr lang="fr-CA" sz="2400" b="1" noProof="0" dirty="0">
                          <a:solidFill>
                            <a:srgbClr val="7030A0"/>
                          </a:solidFill>
                          <a:latin typeface="Arial" panose="020B0604020202020204" pitchFamily="34" charset="0"/>
                          <a:cs typeface="Arial" panose="020B0604020202020204" pitchFamily="34" charset="0"/>
                        </a:rPr>
                        <a:t>16</a:t>
                      </a:r>
                    </a:p>
                  </a:txBody>
                  <a:tcPr>
                    <a:solidFill>
                      <a:schemeClr val="accent2">
                        <a:lumMod val="60000"/>
                        <a:lumOff val="40000"/>
                        <a:alpha val="20000"/>
                      </a:schemeClr>
                    </a:solidFill>
                  </a:tcPr>
                </a:tc>
                <a:tc>
                  <a:txBody>
                    <a:bodyPr/>
                    <a:lstStyle/>
                    <a:p>
                      <a:r>
                        <a:rPr lang="fr-CA" sz="2400" b="1" noProof="0" dirty="0">
                          <a:solidFill>
                            <a:srgbClr val="7030A0"/>
                          </a:solidFill>
                          <a:latin typeface="Arial" panose="020B0604020202020204" pitchFamily="34" charset="0"/>
                          <a:cs typeface="Arial" panose="020B0604020202020204" pitchFamily="34" charset="0"/>
                        </a:rPr>
                        <a:t>Québec</a:t>
                      </a:r>
                    </a:p>
                  </a:txBody>
                  <a:tcPr>
                    <a:solidFill>
                      <a:schemeClr val="accent2">
                        <a:lumMod val="60000"/>
                        <a:lumOff val="40000"/>
                        <a:alpha val="20000"/>
                      </a:schemeClr>
                    </a:solidFill>
                  </a:tcPr>
                </a:tc>
                <a:tc>
                  <a:txBody>
                    <a:bodyPr/>
                    <a:lstStyle/>
                    <a:p>
                      <a:r>
                        <a:rPr lang="en-CA" sz="2400" b="1" dirty="0">
                          <a:solidFill>
                            <a:srgbClr val="7030A0"/>
                          </a:solidFill>
                          <a:latin typeface="Arial" panose="020B0604020202020204" pitchFamily="34" charset="0"/>
                          <a:cs typeface="Arial" panose="020B0604020202020204" pitchFamily="34" charset="0"/>
                        </a:rPr>
                        <a:t>6</a:t>
                      </a:r>
                    </a:p>
                  </a:txBody>
                  <a:tcPr>
                    <a:solidFill>
                      <a:schemeClr val="accent2">
                        <a:lumMod val="60000"/>
                        <a:lumOff val="40000"/>
                        <a:alpha val="20000"/>
                      </a:schemeClr>
                    </a:solidFill>
                  </a:tcPr>
                </a:tc>
                <a:extLst>
                  <a:ext uri="{0D108BD9-81ED-4DB2-BD59-A6C34878D82A}">
                    <a16:rowId xmlns:a16="http://schemas.microsoft.com/office/drawing/2014/main" val="10003"/>
                  </a:ext>
                </a:extLst>
              </a:tr>
              <a:tr h="1061943">
                <a:tc>
                  <a:txBody>
                    <a:bodyPr/>
                    <a:lstStyle/>
                    <a:p>
                      <a:pPr marL="0" algn="l" defTabSz="457200" rtl="0" eaLnBrk="1" latinLnBrk="0" hangingPunct="1"/>
                      <a:r>
                        <a:rPr lang="fr-CA" sz="2400" b="1" kern="1200" noProof="0" dirty="0">
                          <a:solidFill>
                            <a:srgbClr val="7030A0"/>
                          </a:solidFill>
                          <a:latin typeface="Arial" panose="020B0604020202020204" pitchFamily="34" charset="0"/>
                          <a:ea typeface="+mn-ea"/>
                          <a:cs typeface="Arial" panose="020B0604020202020204" pitchFamily="34" charset="0"/>
                        </a:rPr>
                        <a:t>Terre-Neuve-et-Labrador</a:t>
                      </a:r>
                    </a:p>
                  </a:txBody>
                  <a:tcPr/>
                </a:tc>
                <a:tc>
                  <a:txBody>
                    <a:bodyPr/>
                    <a:lstStyle/>
                    <a:p>
                      <a:pPr algn="l"/>
                      <a:r>
                        <a:rPr lang="fr-CA" sz="2400" b="1" noProof="0" dirty="0">
                          <a:solidFill>
                            <a:srgbClr val="7030A0"/>
                          </a:solidFill>
                          <a:latin typeface="Arial" panose="020B0604020202020204" pitchFamily="34" charset="0"/>
                          <a:cs typeface="Arial" panose="020B0604020202020204" pitchFamily="34" charset="0"/>
                        </a:rPr>
                        <a:t>13</a:t>
                      </a:r>
                    </a:p>
                  </a:txBody>
                  <a:tcPr/>
                </a:tc>
                <a:tc>
                  <a:txBody>
                    <a:bodyPr/>
                    <a:lstStyle/>
                    <a:p>
                      <a:r>
                        <a:rPr lang="fr-CA" sz="2400" b="1" noProof="0" dirty="0">
                          <a:solidFill>
                            <a:srgbClr val="7030A0"/>
                          </a:solidFill>
                          <a:latin typeface="Arial" panose="020B0604020202020204" pitchFamily="34" charset="0"/>
                          <a:cs typeface="Arial" panose="020B0604020202020204" pitchFamily="34" charset="0"/>
                        </a:rPr>
                        <a:t>Saskatchewan</a:t>
                      </a:r>
                    </a:p>
                  </a:txBody>
                  <a:tcPr/>
                </a:tc>
                <a:tc>
                  <a:txBody>
                    <a:bodyPr/>
                    <a:lstStyle/>
                    <a:p>
                      <a:r>
                        <a:rPr lang="en-CA" sz="2400" b="1" dirty="0">
                          <a:solidFill>
                            <a:srgbClr val="7030A0"/>
                          </a:solidFill>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0004"/>
                  </a:ext>
                </a:extLst>
              </a:tr>
              <a:tr h="1061943">
                <a:tc>
                  <a:txBody>
                    <a:bodyPr/>
                    <a:lstStyle/>
                    <a:p>
                      <a:pPr marL="0" algn="l" defTabSz="457200" rtl="0" eaLnBrk="1" fontAlgn="t" latinLnBrk="0" hangingPunct="1"/>
                      <a:r>
                        <a:rPr lang="fr-CA" sz="2400" b="1" kern="1200" noProof="0" dirty="0">
                          <a:solidFill>
                            <a:srgbClr val="7030A0"/>
                          </a:solidFill>
                          <a:latin typeface="Arial" panose="020B0604020202020204" pitchFamily="34" charset="0"/>
                          <a:ea typeface="+mn-ea"/>
                          <a:cs typeface="Arial" panose="020B0604020202020204" pitchFamily="34" charset="0"/>
                        </a:rPr>
                        <a:t>Nouveau-Brunswick</a:t>
                      </a:r>
                    </a:p>
                  </a:txBody>
                  <a:tcPr marL="60960" marR="60960" marT="60960" marB="60960">
                    <a:solidFill>
                      <a:schemeClr val="accent2">
                        <a:lumMod val="60000"/>
                        <a:lumOff val="40000"/>
                        <a:alpha val="20000"/>
                      </a:schemeClr>
                    </a:solidFill>
                  </a:tcPr>
                </a:tc>
                <a:tc>
                  <a:txBody>
                    <a:bodyPr/>
                    <a:lstStyle/>
                    <a:p>
                      <a:pPr algn="l"/>
                      <a:r>
                        <a:rPr lang="fr-CA" sz="2400" b="1" noProof="0" dirty="0">
                          <a:solidFill>
                            <a:srgbClr val="7030A0"/>
                          </a:solidFill>
                          <a:latin typeface="Arial" panose="020B0604020202020204" pitchFamily="34" charset="0"/>
                          <a:cs typeface="Arial" panose="020B0604020202020204" pitchFamily="34" charset="0"/>
                        </a:rPr>
                        <a:t>14</a:t>
                      </a:r>
                    </a:p>
                  </a:txBody>
                  <a:tcPr>
                    <a:solidFill>
                      <a:schemeClr val="accent2">
                        <a:lumMod val="60000"/>
                        <a:lumOff val="40000"/>
                        <a:alpha val="20000"/>
                      </a:schemeClr>
                    </a:solidFill>
                  </a:tcPr>
                </a:tc>
                <a:tc>
                  <a:txBody>
                    <a:bodyPr/>
                    <a:lstStyle/>
                    <a:p>
                      <a:r>
                        <a:rPr lang="fr-CA" sz="2400" b="1" noProof="0" dirty="0">
                          <a:solidFill>
                            <a:srgbClr val="7030A0"/>
                          </a:solidFill>
                          <a:latin typeface="Arial" panose="020B0604020202020204" pitchFamily="34" charset="0"/>
                          <a:cs typeface="Arial" panose="020B0604020202020204" pitchFamily="34" charset="0"/>
                        </a:rPr>
                        <a:t>Le Nord et l’Île-du-Prince-Édouard</a:t>
                      </a:r>
                    </a:p>
                  </a:txBody>
                  <a:tcPr>
                    <a:solidFill>
                      <a:schemeClr val="accent2">
                        <a:lumMod val="60000"/>
                        <a:lumOff val="40000"/>
                        <a:alpha val="20000"/>
                      </a:schemeClr>
                    </a:solidFill>
                  </a:tcPr>
                </a:tc>
                <a:tc>
                  <a:txBody>
                    <a:bodyPr/>
                    <a:lstStyle/>
                    <a:p>
                      <a:r>
                        <a:rPr lang="en-CA" sz="2400" b="1" dirty="0">
                          <a:solidFill>
                            <a:srgbClr val="7030A0"/>
                          </a:solidFill>
                          <a:latin typeface="Arial" panose="020B0604020202020204" pitchFamily="34" charset="0"/>
                          <a:cs typeface="Arial" panose="020B0604020202020204" pitchFamily="34" charset="0"/>
                        </a:rPr>
                        <a:t>5</a:t>
                      </a:r>
                    </a:p>
                  </a:txBody>
                  <a:tcPr>
                    <a:solidFill>
                      <a:schemeClr val="accent2">
                        <a:lumMod val="60000"/>
                        <a:lumOff val="40000"/>
                        <a:alpha val="2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54602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17824" y="1564432"/>
            <a:ext cx="10585176" cy="5832649"/>
          </a:xfrm>
        </p:spPr>
        <p:txBody>
          <a:bodyPr/>
          <a:lstStyle/>
          <a:p>
            <a:pPr marL="0" indent="0">
              <a:spcAft>
                <a:spcPts val="1000"/>
              </a:spcAft>
            </a:pPr>
            <a:r>
              <a:rPr lang="fr-CA" sz="4800" b="1" dirty="0">
                <a:solidFill>
                  <a:schemeClr val="bg2">
                    <a:lumMod val="75000"/>
                  </a:schemeClr>
                </a:solidFill>
              </a:rPr>
              <a:t>Assurez-vous que votre adhésion à titre de membre étudiant est à jour!</a:t>
            </a:r>
            <a:endParaRPr lang="fr-CA" sz="4800" b="1" dirty="0"/>
          </a:p>
        </p:txBody>
      </p:sp>
      <p:sp>
        <p:nvSpPr>
          <p:cNvPr id="7" name="Title 1"/>
          <p:cNvSpPr txBox="1">
            <a:spLocks/>
          </p:cNvSpPr>
          <p:nvPr/>
        </p:nvSpPr>
        <p:spPr bwMode="auto">
          <a:xfrm>
            <a:off x="4054128"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Adhésion à l’</a:t>
            </a:r>
            <a:r>
              <a:rPr lang="fr-CA" dirty="0" err="1"/>
              <a:t>ACHD</a:t>
            </a:r>
            <a:endParaRPr lang="fr-CA"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4342160" y="3508648"/>
            <a:ext cx="8208912" cy="5544616"/>
          </a:xfrm>
        </p:spPr>
        <p:txBody>
          <a:bodyPr/>
          <a:lstStyle/>
          <a:p>
            <a:pPr marL="0" indent="0">
              <a:spcAft>
                <a:spcPts val="0"/>
              </a:spcAft>
            </a:pPr>
            <a:r>
              <a:rPr lang="fr-CA" sz="4400" b="1" dirty="0"/>
              <a:t>Adhérez :</a:t>
            </a:r>
          </a:p>
          <a:p>
            <a:pPr marL="0" indent="0">
              <a:spcAft>
                <a:spcPts val="2000"/>
              </a:spcAft>
            </a:pPr>
            <a:r>
              <a:rPr lang="fr-CA" sz="4400" b="1" dirty="0">
                <a:solidFill>
                  <a:srgbClr val="ED8A05"/>
                </a:solidFill>
              </a:rPr>
              <a:t>achd.ca/Adherer</a:t>
            </a:r>
          </a:p>
          <a:p>
            <a:pPr marL="0" indent="0">
              <a:spcBef>
                <a:spcPts val="2000"/>
              </a:spcBef>
              <a:spcAft>
                <a:spcPts val="0"/>
              </a:spcAft>
            </a:pPr>
            <a:r>
              <a:rPr lang="fr-CA" sz="4400" b="1" dirty="0"/>
              <a:t>Renouvelez :</a:t>
            </a:r>
          </a:p>
          <a:p>
            <a:pPr marL="0" indent="0">
              <a:spcBef>
                <a:spcPts val="0"/>
              </a:spcBef>
              <a:spcAft>
                <a:spcPts val="2000"/>
              </a:spcAft>
            </a:pPr>
            <a:r>
              <a:rPr lang="fr-CA" sz="4400" b="1" dirty="0">
                <a:solidFill>
                  <a:srgbClr val="ED8A05"/>
                </a:solidFill>
              </a:rPr>
              <a:t>achd.ca/Renouveler </a:t>
            </a:r>
          </a:p>
          <a:p>
            <a:pPr marL="0" indent="0">
              <a:spcBef>
                <a:spcPts val="2000"/>
              </a:spcBef>
              <a:spcAft>
                <a:spcPts val="0"/>
              </a:spcAft>
            </a:pPr>
            <a:r>
              <a:rPr lang="fr-CA" sz="4400" b="1" dirty="0"/>
              <a:t>Téléphonez-nous :</a:t>
            </a:r>
          </a:p>
          <a:p>
            <a:pPr marL="0" indent="0">
              <a:spcBef>
                <a:spcPts val="0"/>
              </a:spcBef>
              <a:spcAft>
                <a:spcPts val="2000"/>
              </a:spcAft>
            </a:pPr>
            <a:r>
              <a:rPr lang="fr-CA" sz="4400" b="1" dirty="0">
                <a:solidFill>
                  <a:srgbClr val="ED8A05"/>
                </a:solidFill>
              </a:rPr>
              <a:t>1 800 267-5235</a:t>
            </a:r>
          </a:p>
        </p:txBody>
      </p:sp>
      <p:cxnSp>
        <p:nvCxnSpPr>
          <p:cNvPr id="10" name="Curved Connector 9"/>
          <p:cNvCxnSpPr/>
          <p:nvPr/>
        </p:nvCxnSpPr>
        <p:spPr bwMode="auto">
          <a:xfrm rot="10800000" flipV="1">
            <a:off x="4120977" y="4012703"/>
            <a:ext cx="1576898" cy="1296665"/>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074" y="3797200"/>
            <a:ext cx="2103038" cy="4680000"/>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18299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6" y="8183224"/>
            <a:ext cx="1603076" cy="12023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00" y="7174910"/>
            <a:ext cx="1111348" cy="823151"/>
          </a:xfrm>
          <a:prstGeom prst="rect">
            <a:avLst/>
          </a:prstGeom>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Communiquez avec nous</a:t>
            </a:r>
          </a:p>
        </p:txBody>
      </p:sp>
      <p:sp>
        <p:nvSpPr>
          <p:cNvPr id="11" name="Content Placeholder 5"/>
          <p:cNvSpPr>
            <a:spLocks noGrp="1"/>
          </p:cNvSpPr>
          <p:nvPr>
            <p:ph sz="quarter" idx="4"/>
          </p:nvPr>
        </p:nvSpPr>
        <p:spPr>
          <a:xfrm>
            <a:off x="2441235" y="7254196"/>
            <a:ext cx="9912690" cy="718948"/>
          </a:xfrm>
        </p:spPr>
        <p:txBody>
          <a:bodyPr/>
          <a:lstStyle/>
          <a:p>
            <a:pPr marL="0" indent="0" algn="l">
              <a:spcAft>
                <a:spcPts val="1000"/>
              </a:spcAft>
            </a:pPr>
            <a:r>
              <a:rPr lang="en-CA" sz="4000" b="1" dirty="0"/>
              <a:t>info@achd.ca  |  adhesion@achd.ca</a:t>
            </a:r>
          </a:p>
        </p:txBody>
      </p:sp>
      <p:sp>
        <p:nvSpPr>
          <p:cNvPr id="12" name="Content Placeholder 5"/>
          <p:cNvSpPr>
            <a:spLocks noGrp="1"/>
          </p:cNvSpPr>
          <p:nvPr>
            <p:ph sz="quarter" idx="4"/>
          </p:nvPr>
        </p:nvSpPr>
        <p:spPr>
          <a:xfrm>
            <a:off x="2441235" y="6154435"/>
            <a:ext cx="9912690" cy="594573"/>
          </a:xfrm>
        </p:spPr>
        <p:txBody>
          <a:bodyPr/>
          <a:lstStyle/>
          <a:p>
            <a:pPr marL="0" indent="0" algn="l">
              <a:spcAft>
                <a:spcPts val="2000"/>
              </a:spcAft>
            </a:pPr>
            <a:r>
              <a:rPr lang="en-CA" sz="4000" b="1" dirty="0"/>
              <a:t>achd.ca  |  cdha.ca</a:t>
            </a:r>
          </a:p>
        </p:txBody>
      </p:sp>
      <p:sp>
        <p:nvSpPr>
          <p:cNvPr id="15" name="Content Placeholder 5"/>
          <p:cNvSpPr>
            <a:spLocks noGrp="1"/>
          </p:cNvSpPr>
          <p:nvPr>
            <p:ph sz="quarter" idx="4"/>
          </p:nvPr>
        </p:nvSpPr>
        <p:spPr>
          <a:xfrm>
            <a:off x="2441235" y="8378361"/>
            <a:ext cx="9912690" cy="812032"/>
          </a:xfrm>
        </p:spPr>
        <p:txBody>
          <a:bodyPr/>
          <a:lstStyle/>
          <a:p>
            <a:pPr marL="0" indent="0" algn="l">
              <a:spcAft>
                <a:spcPts val="1000"/>
              </a:spcAft>
            </a:pPr>
            <a:r>
              <a:rPr lang="en-CA" sz="4000" b="1" dirty="0"/>
              <a:t>1 800 267-5235 </a:t>
            </a:r>
            <a:r>
              <a:rPr lang="en-CA" sz="2800" dirty="0"/>
              <a:t>(8 h 30 – 16 h 30 HE)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68" y="5971838"/>
            <a:ext cx="1357212" cy="1017909"/>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D9ACFF8A-DAFF-4846-A6E4-FAEA242681E3}"/>
              </a:ext>
            </a:extLst>
          </p:cNvPr>
          <p:cNvPicPr>
            <a:picLocks noChangeAspect="1"/>
          </p:cNvPicPr>
          <p:nvPr/>
        </p:nvPicPr>
        <p:blipFill rotWithShape="1">
          <a:blip r:embed="rId6"/>
          <a:srcRect b="11084"/>
          <a:stretch/>
        </p:blipFill>
        <p:spPr>
          <a:xfrm>
            <a:off x="2902400" y="1433985"/>
            <a:ext cx="7200000" cy="44945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99484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Communiquez avec nous</a:t>
            </a:r>
          </a:p>
        </p:txBody>
      </p:sp>
      <p:sp>
        <p:nvSpPr>
          <p:cNvPr id="23" name="Content Placeholder 5">
            <a:extLst>
              <a:ext uri="{FF2B5EF4-FFF2-40B4-BE49-F238E27FC236}">
                <a16:creationId xmlns:a16="http://schemas.microsoft.com/office/drawing/2014/main" id="{D03F4495-3CCD-4563-94B6-65E762F08DA2}"/>
              </a:ext>
            </a:extLst>
          </p:cNvPr>
          <p:cNvSpPr txBox="1">
            <a:spLocks/>
          </p:cNvSpPr>
          <p:nvPr/>
        </p:nvSpPr>
        <p:spPr bwMode="auto">
          <a:xfrm>
            <a:off x="5422280" y="3868688"/>
            <a:ext cx="7438504" cy="64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kern="0"/>
              <a:t>facebook.com/theCDHA</a:t>
            </a:r>
            <a:endParaRPr lang="en-CA" sz="3600" kern="0" dirty="0"/>
          </a:p>
        </p:txBody>
      </p:sp>
      <p:sp>
        <p:nvSpPr>
          <p:cNvPr id="24" name="Content Placeholder 5">
            <a:extLst>
              <a:ext uri="{FF2B5EF4-FFF2-40B4-BE49-F238E27FC236}">
                <a16:creationId xmlns:a16="http://schemas.microsoft.com/office/drawing/2014/main" id="{54FF07FF-4654-4AD3-8C9D-C5AD42C967C8}"/>
              </a:ext>
            </a:extLst>
          </p:cNvPr>
          <p:cNvSpPr txBox="1">
            <a:spLocks/>
          </p:cNvSpPr>
          <p:nvPr/>
        </p:nvSpPr>
        <p:spPr bwMode="auto">
          <a:xfrm>
            <a:off x="413538" y="3868688"/>
            <a:ext cx="5472607" cy="64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kern="0"/>
              <a:t>twitter.com/theCDHA</a:t>
            </a:r>
            <a:endParaRPr lang="en-CA" sz="3600" kern="0" dirty="0"/>
          </a:p>
        </p:txBody>
      </p:sp>
      <p:pic>
        <p:nvPicPr>
          <p:cNvPr id="25" name="Picture 24">
            <a:extLst>
              <a:ext uri="{FF2B5EF4-FFF2-40B4-BE49-F238E27FC236}">
                <a16:creationId xmlns:a16="http://schemas.microsoft.com/office/drawing/2014/main" id="{1CD622DD-947F-4680-85E0-E756499ED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560" y="2189595"/>
            <a:ext cx="2232248" cy="1674186"/>
          </a:xfrm>
          <a:prstGeom prst="rect">
            <a:avLst/>
          </a:prstGeom>
        </p:spPr>
      </p:pic>
      <p:pic>
        <p:nvPicPr>
          <p:cNvPr id="26" name="Picture 25">
            <a:extLst>
              <a:ext uri="{FF2B5EF4-FFF2-40B4-BE49-F238E27FC236}">
                <a16:creationId xmlns:a16="http://schemas.microsoft.com/office/drawing/2014/main" id="{E20F63BE-60D3-4FCD-A73A-F31339E66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421" y="2284512"/>
            <a:ext cx="1920214" cy="1440160"/>
          </a:xfrm>
          <a:prstGeom prst="rect">
            <a:avLst/>
          </a:prstGeom>
        </p:spPr>
      </p:pic>
      <p:pic>
        <p:nvPicPr>
          <p:cNvPr id="27" name="Picture 26">
            <a:extLst>
              <a:ext uri="{FF2B5EF4-FFF2-40B4-BE49-F238E27FC236}">
                <a16:creationId xmlns:a16="http://schemas.microsoft.com/office/drawing/2014/main" id="{26C78C74-513E-4867-B3C9-FFC970F4F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674" y="5305927"/>
            <a:ext cx="3072340" cy="2304255"/>
          </a:xfrm>
          <a:prstGeom prst="rect">
            <a:avLst/>
          </a:prstGeom>
        </p:spPr>
      </p:pic>
      <p:sp>
        <p:nvSpPr>
          <p:cNvPr id="28" name="Content Placeholder 5">
            <a:extLst>
              <a:ext uri="{FF2B5EF4-FFF2-40B4-BE49-F238E27FC236}">
                <a16:creationId xmlns:a16="http://schemas.microsoft.com/office/drawing/2014/main" id="{C5A754BA-DCBE-4A2F-9919-936150B1E784}"/>
              </a:ext>
            </a:extLst>
          </p:cNvPr>
          <p:cNvSpPr txBox="1">
            <a:spLocks/>
          </p:cNvSpPr>
          <p:nvPr/>
        </p:nvSpPr>
        <p:spPr bwMode="auto">
          <a:xfrm>
            <a:off x="5616624" y="7468268"/>
            <a:ext cx="686244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kern="0"/>
              <a:t>youtube.com/theCDHA</a:t>
            </a:r>
            <a:endParaRPr lang="en-CA" sz="3600" kern="0" dirty="0"/>
          </a:p>
        </p:txBody>
      </p:sp>
      <p:sp>
        <p:nvSpPr>
          <p:cNvPr id="29" name="Content Placeholder 5">
            <a:extLst>
              <a:ext uri="{FF2B5EF4-FFF2-40B4-BE49-F238E27FC236}">
                <a16:creationId xmlns:a16="http://schemas.microsoft.com/office/drawing/2014/main" id="{7A9616FC-8302-4A87-9C30-0589914A1AE1}"/>
              </a:ext>
            </a:extLst>
          </p:cNvPr>
          <p:cNvSpPr txBox="1">
            <a:spLocks/>
          </p:cNvSpPr>
          <p:nvPr/>
        </p:nvSpPr>
        <p:spPr bwMode="auto">
          <a:xfrm>
            <a:off x="299286" y="7468268"/>
            <a:ext cx="5754692" cy="64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spcAft>
                <a:spcPts val="2000"/>
              </a:spcAft>
            </a:pPr>
            <a:r>
              <a:rPr lang="en-CA" sz="3600" kern="0"/>
              <a:t>instagram.com/theCDHA</a:t>
            </a:r>
            <a:endParaRPr lang="en-CA" sz="3600" kern="0" dirty="0"/>
          </a:p>
        </p:txBody>
      </p:sp>
      <p:pic>
        <p:nvPicPr>
          <p:cNvPr id="30" name="Picture 29">
            <a:extLst>
              <a:ext uri="{FF2B5EF4-FFF2-40B4-BE49-F238E27FC236}">
                <a16:creationId xmlns:a16="http://schemas.microsoft.com/office/drawing/2014/main" id="{230E5718-0E7E-4EA4-99D8-F0B3D69EED89}"/>
              </a:ext>
            </a:extLst>
          </p:cNvPr>
          <p:cNvPicPr>
            <a:picLocks noChangeAspect="1"/>
          </p:cNvPicPr>
          <p:nvPr/>
        </p:nvPicPr>
        <p:blipFill>
          <a:blip r:embed="rId6"/>
          <a:stretch>
            <a:fillRect/>
          </a:stretch>
        </p:blipFill>
        <p:spPr>
          <a:xfrm>
            <a:off x="2227350" y="5779979"/>
            <a:ext cx="1898563" cy="1590495"/>
          </a:xfrm>
          <a:prstGeom prst="rect">
            <a:avLst/>
          </a:prstGeom>
        </p:spPr>
      </p:pic>
    </p:spTree>
    <p:extLst>
      <p:ext uri="{BB962C8B-B14F-4D97-AF65-F5344CB8AC3E}">
        <p14:creationId xmlns:p14="http://schemas.microsoft.com/office/powerpoint/2010/main" val="30715410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852465"/>
            <a:ext cx="12457383" cy="5544616"/>
          </a:xfrm>
        </p:spPr>
        <p:txBody>
          <a:bodyPr/>
          <a:lstStyle/>
          <a:p>
            <a:pPr marL="0" indent="0">
              <a:spcAft>
                <a:spcPts val="1000"/>
              </a:spcAft>
            </a:pPr>
            <a:r>
              <a:rPr lang="fr-CA" sz="3800" b="1" dirty="0"/>
              <a:t>L’association canadienne des hygiénistes dentaires</a:t>
            </a:r>
          </a:p>
          <a:p>
            <a:pPr marL="0" indent="0">
              <a:spcAft>
                <a:spcPts val="1000"/>
              </a:spcAft>
            </a:pPr>
            <a:r>
              <a:rPr lang="fr-CA" sz="3600" dirty="0"/>
              <a:t>1122, rue Wellington Ouest, Ottawa (Ontario)  K1Y 2Y7</a:t>
            </a:r>
          </a:p>
          <a:p>
            <a:pPr marL="0" indent="0">
              <a:spcAft>
                <a:spcPts val="1000"/>
              </a:spcAft>
            </a:pPr>
            <a:endParaRPr lang="fr-CA" sz="3200" b="1" dirty="0"/>
          </a:p>
          <a:p>
            <a:pPr marL="0" indent="0">
              <a:spcBef>
                <a:spcPts val="1800"/>
              </a:spcBef>
              <a:spcAft>
                <a:spcPts val="1000"/>
              </a:spcAft>
            </a:pPr>
            <a:r>
              <a:rPr lang="fr-CA" sz="4000" b="1" dirty="0"/>
              <a:t>tél. </a:t>
            </a:r>
            <a:r>
              <a:rPr lang="fr-CA" sz="4000" dirty="0"/>
              <a:t>613 224-5515 | </a:t>
            </a:r>
            <a:r>
              <a:rPr lang="fr-CA" sz="4000" b="1" dirty="0" err="1"/>
              <a:t>s.f</a:t>
            </a:r>
            <a:r>
              <a:rPr lang="fr-CA" sz="4000" b="1" dirty="0"/>
              <a:t>. </a:t>
            </a:r>
            <a:r>
              <a:rPr lang="fr-CA" sz="4000" dirty="0"/>
              <a:t>1 800 267-5235</a:t>
            </a:r>
          </a:p>
          <a:p>
            <a:pPr marL="0" indent="0">
              <a:spcBef>
                <a:spcPts val="1800"/>
              </a:spcBef>
              <a:spcAft>
                <a:spcPts val="1000"/>
              </a:spcAft>
            </a:pPr>
            <a:r>
              <a:rPr lang="fr-CA" sz="4000" dirty="0"/>
              <a:t>info@achd.ca | adhesion@achd.ca</a:t>
            </a:r>
          </a:p>
          <a:p>
            <a:pPr marL="0" indent="0">
              <a:spcBef>
                <a:spcPts val="1800"/>
              </a:spcBef>
              <a:spcAft>
                <a:spcPts val="1000"/>
              </a:spcAft>
            </a:pPr>
            <a:r>
              <a:rPr lang="fr-CA" sz="4000" dirty="0"/>
              <a:t>achd.ca  |  cdha.ca</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76" y="7397081"/>
            <a:ext cx="3177250" cy="161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34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5143253"/>
            <a:ext cx="10729192" cy="3838003"/>
          </a:xfrm>
        </p:spPr>
        <p:txBody>
          <a:bodyPr/>
          <a:lstStyle/>
          <a:p>
            <a:pPr algn="l">
              <a:spcAft>
                <a:spcPts val="2000"/>
              </a:spcAft>
              <a:buFont typeface="Arial" panose="020B0604020202020204" pitchFamily="34" charset="0"/>
              <a:buChar char="•"/>
            </a:pPr>
            <a:r>
              <a:rPr lang="fr-CA" sz="3600" b="1" dirty="0"/>
              <a:t>Commission de l’agrément dentaire du Canada (</a:t>
            </a:r>
            <a:r>
              <a:rPr lang="fr-CA" sz="3600" b="1" dirty="0" err="1"/>
              <a:t>CADC</a:t>
            </a:r>
            <a:r>
              <a:rPr lang="fr-CA" sz="3600" b="1" dirty="0"/>
              <a:t>)</a:t>
            </a:r>
          </a:p>
          <a:p>
            <a:pPr algn="l">
              <a:spcAft>
                <a:spcPts val="2000"/>
              </a:spcAft>
              <a:buFont typeface="Arial" panose="020B0604020202020204" pitchFamily="34" charset="0"/>
              <a:buChar char="•"/>
            </a:pPr>
            <a:r>
              <a:rPr lang="fr-CA" sz="3600" b="1" dirty="0"/>
              <a:t>Bureau national de la certification en hygiène dentaire (</a:t>
            </a:r>
            <a:r>
              <a:rPr lang="fr-CA" sz="3600" b="1" dirty="0" err="1"/>
              <a:t>BNCHD</a:t>
            </a:r>
            <a:r>
              <a:rPr lang="fr-CA" sz="3600" b="1" dirty="0"/>
              <a:t>)</a:t>
            </a:r>
          </a:p>
          <a:p>
            <a:pPr algn="l">
              <a:spcAft>
                <a:spcPts val="2000"/>
              </a:spcAft>
              <a:buFont typeface="Arial" panose="020B0604020202020204" pitchFamily="34" charset="0"/>
              <a:buChar char="•"/>
            </a:pPr>
            <a:r>
              <a:rPr lang="fr-FR" sz="3600" b="1" dirty="0"/>
              <a:t>Fédération des organismes de réglementation en hygiène dentaire du Canada</a:t>
            </a:r>
            <a:r>
              <a:rPr lang="en-CA" sz="3600" b="1" dirty="0"/>
              <a:t> (</a:t>
            </a:r>
            <a:r>
              <a:rPr lang="en-CA" sz="3600" b="1" dirty="0" err="1"/>
              <a:t>FORHDC</a:t>
            </a:r>
            <a:r>
              <a:rPr lang="en-CA" sz="3600" b="1" dirty="0"/>
              <a:t>)</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Organismes nationaux</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2" name="Picture 1" descr="Screen Shot 2015-09-21 at 12.4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00" y="2068488"/>
            <a:ext cx="3693600" cy="2209846"/>
          </a:xfrm>
          <a:prstGeom prst="rect">
            <a:avLst/>
          </a:prstGeom>
        </p:spPr>
      </p:pic>
      <p:pic>
        <p:nvPicPr>
          <p:cNvPr id="9" name="Picture 5">
            <a:extLst>
              <a:ext uri="{FF2B5EF4-FFF2-40B4-BE49-F238E27FC236}">
                <a16:creationId xmlns:a16="http://schemas.microsoft.com/office/drawing/2014/main" id="{BDA77483-7679-455C-911C-40E4B4379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575" y="1674526"/>
            <a:ext cx="3011649" cy="271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Ã©deration des organismes de rÃ©glementation en hygiÃ¨ne dentaire du Canada,">
            <a:extLst>
              <a:ext uri="{FF2B5EF4-FFF2-40B4-BE49-F238E27FC236}">
                <a16:creationId xmlns:a16="http://schemas.microsoft.com/office/drawing/2014/main" id="{B3991687-0313-4023-A23E-81034373B5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822" t="-14672" b="-1"/>
          <a:stretch/>
        </p:blipFill>
        <p:spPr bwMode="auto">
          <a:xfrm>
            <a:off x="8158584" y="2350231"/>
            <a:ext cx="4680000" cy="150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340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054128" y="196280"/>
            <a:ext cx="8712968"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500" dirty="0"/>
              <a:t>Organismes de réglementation provinciaux</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2"/>
          <p:cNvSpPr>
            <a:spLocks noGrp="1"/>
          </p:cNvSpPr>
          <p:nvPr>
            <p:ph idx="1"/>
          </p:nvPr>
        </p:nvSpPr>
        <p:spPr>
          <a:xfrm>
            <a:off x="539552" y="1492424"/>
            <a:ext cx="11939512" cy="398710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342900" indent="-342900" algn="l">
              <a:buFont typeface="Arial" panose="020B0604020202020204" pitchFamily="34" charset="0"/>
              <a:buChar char="•"/>
            </a:pPr>
            <a:r>
              <a:rPr lang="fr-CA" dirty="0"/>
              <a:t>Ordre des hygiénistes dentaires de la Colombie-Britannique (CDHBC)</a:t>
            </a:r>
          </a:p>
          <a:p>
            <a:pPr marL="342900" indent="-342900" algn="l">
              <a:buFont typeface="Arial" panose="020B0604020202020204" pitchFamily="34" charset="0"/>
              <a:buChar char="•"/>
            </a:pPr>
            <a:r>
              <a:rPr lang="fr-CA" dirty="0"/>
              <a:t>Association des hygiénistes dentaires de la Saskatchewan (SDHA)</a:t>
            </a:r>
          </a:p>
          <a:p>
            <a:pPr marL="342900" indent="-342900" algn="l">
              <a:buFont typeface="Arial" panose="020B0604020202020204" pitchFamily="34" charset="0"/>
              <a:buChar char="•"/>
            </a:pPr>
            <a:r>
              <a:rPr lang="fr-CA" dirty="0"/>
              <a:t>Ordre des hygiénistes dentaires du Manitoba (CDHM)</a:t>
            </a:r>
          </a:p>
          <a:p>
            <a:pPr marL="342900" indent="-342900" algn="l">
              <a:buFont typeface="Arial" panose="020B0604020202020204" pitchFamily="34" charset="0"/>
              <a:buChar char="•"/>
            </a:pPr>
            <a:r>
              <a:rPr lang="fr-CA" dirty="0"/>
              <a:t>Ordre des hygiénistes dentaires de l’Ontario (</a:t>
            </a:r>
            <a:r>
              <a:rPr lang="fr-CA" dirty="0" err="1"/>
              <a:t>OHDO</a:t>
            </a:r>
            <a:r>
              <a:rPr lang="fr-CA" dirty="0"/>
              <a:t>)</a:t>
            </a:r>
          </a:p>
          <a:p>
            <a:pPr marL="342900" indent="-342900" algn="l">
              <a:buFont typeface="Arial" panose="020B0604020202020204" pitchFamily="34" charset="0"/>
              <a:buChar char="•"/>
            </a:pPr>
            <a:r>
              <a:rPr lang="fr-CA" dirty="0"/>
              <a:t>Ordre des hygiénistes dentaires du Québec (OHDQ)</a:t>
            </a:r>
          </a:p>
          <a:p>
            <a:pPr marL="342900" indent="-342900" algn="l">
              <a:buFont typeface="Arial" panose="020B0604020202020204" pitchFamily="34" charset="0"/>
              <a:buChar char="•"/>
            </a:pPr>
            <a:r>
              <a:rPr lang="fr-CA" dirty="0"/>
              <a:t>Ordre des hygiénistes dentaires du Nouveau-Brunswick (OHDNB)</a:t>
            </a:r>
          </a:p>
          <a:p>
            <a:pPr marL="342900" indent="-342900" algn="l">
              <a:buFont typeface="Arial" panose="020B0604020202020204" pitchFamily="34" charset="0"/>
              <a:buChar char="•"/>
            </a:pPr>
            <a:r>
              <a:rPr lang="fr-CA" dirty="0"/>
              <a:t>Ordre des hygiénistes dentaires de la Nouvelle-Écosse (CDHNS)</a:t>
            </a:r>
          </a:p>
          <a:p>
            <a:pPr marL="342900" indent="-342900" algn="l">
              <a:buFont typeface="Arial" panose="020B0604020202020204" pitchFamily="34" charset="0"/>
              <a:buChar char="•"/>
            </a:pPr>
            <a:r>
              <a:rPr lang="fr-CA" dirty="0"/>
              <a:t>Conseil dentaire de l’Île-du-Prince-Édouard (DCPEI)</a:t>
            </a:r>
          </a:p>
          <a:p>
            <a:pPr marL="342900" indent="-342900" algn="l">
              <a:buFont typeface="Arial" panose="020B0604020202020204" pitchFamily="34" charset="0"/>
              <a:buChar char="•"/>
            </a:pPr>
            <a:r>
              <a:rPr lang="fr-CA" dirty="0"/>
              <a:t>Ordre des hygiénistes dentaires de Terre-Neuve et du Labrador (NLCDH)</a:t>
            </a:r>
          </a:p>
          <a:p>
            <a:pPr marL="342900" indent="-342900" algn="l">
              <a:buFont typeface="Arial" panose="020B0604020202020204" pitchFamily="34" charset="0"/>
              <a:buChar char="•"/>
            </a:pPr>
            <a:r>
              <a:rPr lang="fr-CA" dirty="0"/>
              <a:t>Le ministère des Services aux collectivités, gouvernement du Yukon</a:t>
            </a:r>
          </a:p>
          <a:p>
            <a:pPr marL="342900" indent="-342900" algn="l">
              <a:buFont typeface="Arial" panose="020B0604020202020204" pitchFamily="34" charset="0"/>
              <a:buChar char="•"/>
            </a:pPr>
            <a:r>
              <a:rPr lang="fr-CA" dirty="0"/>
              <a:t>Réglementation professionnelle des Territoires du Nord-Ouest, gouvernement des Territoires du Nord-Ouest </a:t>
            </a:r>
          </a:p>
          <a:p>
            <a:pPr marL="342900" indent="-342900" algn="l">
              <a:buFont typeface="Arial" panose="020B0604020202020204" pitchFamily="34" charset="0"/>
              <a:buChar char="•"/>
            </a:pPr>
            <a:r>
              <a:rPr lang="fr-CA" dirty="0"/>
              <a:t>Le ministère de la Santé et des Services sociaux, gouvernement du Nunavut</a:t>
            </a:r>
          </a:p>
          <a:p>
            <a:pPr marL="342900" indent="-342900" algn="l">
              <a:buFont typeface="Arial" panose="020B0604020202020204" pitchFamily="34" charset="0"/>
              <a:buChar char="•"/>
            </a:pPr>
            <a:endParaRPr lang="en-CA"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84" y="7683991"/>
            <a:ext cx="2360341" cy="744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92" y="6905462"/>
            <a:ext cx="2387949" cy="6338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469" y="7748158"/>
            <a:ext cx="680247" cy="6802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818" y="6969315"/>
            <a:ext cx="2447805" cy="57003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125" y="7695636"/>
            <a:ext cx="2329618" cy="67281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792" y="7709629"/>
            <a:ext cx="1114928" cy="65882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3979" y="6969316"/>
            <a:ext cx="2703914" cy="66721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7525" y="7746876"/>
            <a:ext cx="2294344" cy="68153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9460" y="6893024"/>
            <a:ext cx="796163" cy="790967"/>
          </a:xfrm>
          <a:prstGeom prst="rect">
            <a:avLst/>
          </a:prstGeom>
        </p:spPr>
      </p:pic>
      <p:sp>
        <p:nvSpPr>
          <p:cNvPr id="21" name="Content Placeholder 5"/>
          <p:cNvSpPr>
            <a:spLocks noGrp="1"/>
          </p:cNvSpPr>
          <p:nvPr>
            <p:ph sz="quarter" idx="4"/>
          </p:nvPr>
        </p:nvSpPr>
        <p:spPr>
          <a:xfrm>
            <a:off x="165695" y="8596742"/>
            <a:ext cx="12601401" cy="792088"/>
          </a:xfrm>
        </p:spPr>
        <p:txBody>
          <a:bodyPr/>
          <a:lstStyle/>
          <a:p>
            <a:pPr marL="0" indent="0"/>
            <a:r>
              <a:rPr lang="en-CA" sz="4400" b="1" dirty="0">
                <a:solidFill>
                  <a:srgbClr val="ED8A05"/>
                </a:solidFill>
              </a:rPr>
              <a:t>achd.ca/organismes-de-reglementation</a:t>
            </a:r>
            <a:endParaRPr lang="en-CA" sz="4400" b="1" dirty="0">
              <a:solidFill>
                <a:srgbClr val="ED8A05"/>
              </a:solidFill>
              <a:hlinkClick r:id="rId12"/>
            </a:endParaRPr>
          </a:p>
        </p:txBody>
      </p:sp>
    </p:spTree>
    <p:extLst>
      <p:ext uri="{BB962C8B-B14F-4D97-AF65-F5344CB8AC3E}">
        <p14:creationId xmlns:p14="http://schemas.microsoft.com/office/powerpoint/2010/main" val="19738030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2428529"/>
            <a:ext cx="11612164" cy="6097338"/>
          </a:xfrm>
        </p:spPr>
        <p:txBody>
          <a:bodyPr/>
          <a:lstStyle/>
          <a:p>
            <a:pPr algn="l">
              <a:buFont typeface="Arial" panose="020B0604020202020204" pitchFamily="34" charset="0"/>
              <a:buChar char="•"/>
            </a:pPr>
            <a:r>
              <a:rPr lang="fr-CA" sz="4600" b="1" dirty="0"/>
              <a:t>Locales</a:t>
            </a:r>
          </a:p>
          <a:p>
            <a:pPr algn="l">
              <a:spcBef>
                <a:spcPts val="2000"/>
              </a:spcBef>
              <a:buFont typeface="Arial" panose="020B0604020202020204" pitchFamily="34" charset="0"/>
              <a:buChar char="•"/>
            </a:pPr>
            <a:r>
              <a:rPr lang="fr-CA" sz="4600" b="1" dirty="0"/>
              <a:t>Provinciales</a:t>
            </a:r>
          </a:p>
          <a:p>
            <a:pPr algn="l">
              <a:spcBef>
                <a:spcPts val="2000"/>
              </a:spcBef>
              <a:buFont typeface="Arial" panose="020B0604020202020204" pitchFamily="34" charset="0"/>
              <a:buChar char="•"/>
            </a:pPr>
            <a:r>
              <a:rPr lang="fr-CA" sz="4600" b="1" dirty="0"/>
              <a:t>Nationale : ACHD</a:t>
            </a:r>
          </a:p>
          <a:p>
            <a:pPr algn="l">
              <a:spcBef>
                <a:spcPts val="2000"/>
              </a:spcBef>
              <a:buFont typeface="Arial" panose="020B0604020202020204" pitchFamily="34" charset="0"/>
              <a:buChar char="•"/>
            </a:pPr>
            <a:r>
              <a:rPr lang="fr-CA" sz="4600" b="1" dirty="0"/>
              <a:t>Internationale : IFDH</a:t>
            </a:r>
          </a:p>
          <a:p>
            <a:pPr algn="l">
              <a:buFont typeface="Arial" panose="020B0604020202020204" pitchFamily="34" charset="0"/>
              <a:buChar char="•"/>
            </a:pPr>
            <a:endParaRPr lang="en-CA" sz="4600" b="1" dirty="0"/>
          </a:p>
        </p:txBody>
      </p:sp>
      <p:sp>
        <p:nvSpPr>
          <p:cNvPr id="7" name="Title 1"/>
          <p:cNvSpPr txBox="1">
            <a:spLocks/>
          </p:cNvSpPr>
          <p:nvPr/>
        </p:nvSpPr>
        <p:spPr bwMode="auto">
          <a:xfrm>
            <a:off x="4270152" y="268288"/>
            <a:ext cx="8228012"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Associations professionnelles en hygiène dentaire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56" y="6681519"/>
            <a:ext cx="4092112" cy="208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336" y="6969552"/>
            <a:ext cx="5527856" cy="1728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734"/>
          <a:stretch/>
        </p:blipFill>
        <p:spPr>
          <a:xfrm>
            <a:off x="7582520" y="2356520"/>
            <a:ext cx="5172134" cy="3024336"/>
          </a:xfrm>
          <a:prstGeom prst="rect">
            <a:avLst/>
          </a:prstGeom>
        </p:spPr>
      </p:pic>
    </p:spTree>
    <p:extLst>
      <p:ext uri="{BB962C8B-B14F-4D97-AF65-F5344CB8AC3E}">
        <p14:creationId xmlns:p14="http://schemas.microsoft.com/office/powerpoint/2010/main" val="30011011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733909" y="5021207"/>
            <a:ext cx="11355858" cy="2353674"/>
            <a:chOff x="733909" y="1504201"/>
            <a:chExt cx="11355858" cy="2353674"/>
          </a:xfrm>
          <a:solidFill>
            <a:srgbClr val="606060"/>
          </a:solidFill>
        </p:grpSpPr>
        <p:sp>
          <p:nvSpPr>
            <p:cNvPr id="65" name="Rectangle 64"/>
            <p:cNvSpPr/>
            <p:nvPr/>
          </p:nvSpPr>
          <p:spPr bwMode="auto">
            <a:xfrm>
              <a:off x="733909" y="1504201"/>
              <a:ext cx="2073621" cy="2344312"/>
            </a:xfrm>
            <a:prstGeom prst="rect">
              <a:avLst/>
            </a:prstGeom>
            <a:grp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66" name="Rectangle 65"/>
            <p:cNvSpPr/>
            <p:nvPr/>
          </p:nvSpPr>
          <p:spPr bwMode="auto">
            <a:xfrm>
              <a:off x="3039987" y="1504201"/>
              <a:ext cx="2073621" cy="2344312"/>
            </a:xfrm>
            <a:prstGeom prst="rect">
              <a:avLst/>
            </a:prstGeom>
            <a:grp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67" name="Rectangle 66"/>
            <p:cNvSpPr/>
            <p:nvPr/>
          </p:nvSpPr>
          <p:spPr bwMode="auto">
            <a:xfrm>
              <a:off x="5367889" y="1504201"/>
              <a:ext cx="2073621" cy="2344312"/>
            </a:xfrm>
            <a:prstGeom prst="rect">
              <a:avLst/>
            </a:prstGeom>
            <a:grp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68" name="Rectangle 67"/>
            <p:cNvSpPr/>
            <p:nvPr/>
          </p:nvSpPr>
          <p:spPr bwMode="auto">
            <a:xfrm>
              <a:off x="7690173" y="1504201"/>
              <a:ext cx="2073621" cy="2344312"/>
            </a:xfrm>
            <a:prstGeom prst="rect">
              <a:avLst/>
            </a:prstGeom>
            <a:grp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69" name="Rectangle 68"/>
            <p:cNvSpPr/>
            <p:nvPr/>
          </p:nvSpPr>
          <p:spPr bwMode="auto">
            <a:xfrm>
              <a:off x="10016146" y="1513563"/>
              <a:ext cx="2073621" cy="2344312"/>
            </a:xfrm>
            <a:prstGeom prst="rect">
              <a:avLst/>
            </a:prstGeom>
            <a:grp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gr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Organisations provinciales</a:t>
            </a:r>
          </a:p>
        </p:txBody>
      </p:sp>
      <p:sp>
        <p:nvSpPr>
          <p:cNvPr id="71" name="Freeform 70"/>
          <p:cNvSpPr/>
          <p:nvPr/>
        </p:nvSpPr>
        <p:spPr>
          <a:xfrm>
            <a:off x="2967654" y="5103660"/>
            <a:ext cx="2132938" cy="547200"/>
          </a:xfrm>
          <a:custGeom>
            <a:avLst/>
            <a:gdLst>
              <a:gd name="connsiteX0" fmla="*/ 0 w 2132938"/>
              <a:gd name="connsiteY0" fmla="*/ 0 h 547200"/>
              <a:gd name="connsiteX1" fmla="*/ 2132938 w 2132938"/>
              <a:gd name="connsiteY1" fmla="*/ 0 h 547200"/>
              <a:gd name="connsiteX2" fmla="*/ 2132938 w 2132938"/>
              <a:gd name="connsiteY2" fmla="*/ 547200 h 547200"/>
              <a:gd name="connsiteX3" fmla="*/ 0 w 2132938"/>
              <a:gd name="connsiteY3" fmla="*/ 547200 h 547200"/>
              <a:gd name="connsiteX4" fmla="*/ 0 w 2132938"/>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547200">
                <a:moveTo>
                  <a:pt x="0" y="0"/>
                </a:moveTo>
                <a:lnTo>
                  <a:pt x="2132938" y="0"/>
                </a:lnTo>
                <a:lnTo>
                  <a:pt x="2132938"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5217" tIns="27181" rIns="65039" bIns="127251"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p>
        </p:txBody>
      </p:sp>
      <p:sp>
        <p:nvSpPr>
          <p:cNvPr id="72" name="Freeform 71"/>
          <p:cNvSpPr/>
          <p:nvPr/>
        </p:nvSpPr>
        <p:spPr>
          <a:xfrm>
            <a:off x="2940472" y="5640240"/>
            <a:ext cx="2132938" cy="1793572"/>
          </a:xfrm>
          <a:custGeom>
            <a:avLst/>
            <a:gdLst>
              <a:gd name="connsiteX0" fmla="*/ 0 w 2132938"/>
              <a:gd name="connsiteY0" fmla="*/ 0 h 1793572"/>
              <a:gd name="connsiteX1" fmla="*/ 2132938 w 2132938"/>
              <a:gd name="connsiteY1" fmla="*/ 0 h 1793572"/>
              <a:gd name="connsiteX2" fmla="*/ 2132938 w 2132938"/>
              <a:gd name="connsiteY2" fmla="*/ 1793572 h 1793572"/>
              <a:gd name="connsiteX3" fmla="*/ 0 w 2132938"/>
              <a:gd name="connsiteY3" fmla="*/ 1793572 h 1793572"/>
              <a:gd name="connsiteX4" fmla="*/ 0 w 2132938"/>
              <a:gd name="connsiteY4" fmla="*/ 0 h 179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1793572">
                <a:moveTo>
                  <a:pt x="0" y="0"/>
                </a:moveTo>
                <a:lnTo>
                  <a:pt x="2132938" y="0"/>
                </a:lnTo>
                <a:lnTo>
                  <a:pt x="2132938" y="1793572"/>
                </a:lnTo>
                <a:lnTo>
                  <a:pt x="0" y="1793572"/>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35" tIns="51306" rIns="65039" bIns="202059"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du Nouveau-Brunswick </a:t>
            </a:r>
            <a:r>
              <a:rPr lang="en-CA" sz="185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(AHDNB)</a:t>
            </a:r>
          </a:p>
        </p:txBody>
      </p:sp>
      <p:sp>
        <p:nvSpPr>
          <p:cNvPr id="73" name="Freeform 72"/>
          <p:cNvSpPr/>
          <p:nvPr/>
        </p:nvSpPr>
        <p:spPr>
          <a:xfrm>
            <a:off x="5331235" y="5096457"/>
            <a:ext cx="2009620" cy="547200"/>
          </a:xfrm>
          <a:custGeom>
            <a:avLst/>
            <a:gdLst>
              <a:gd name="connsiteX0" fmla="*/ 0 w 2132938"/>
              <a:gd name="connsiteY0" fmla="*/ 0 h 547200"/>
              <a:gd name="connsiteX1" fmla="*/ 2132938 w 2132938"/>
              <a:gd name="connsiteY1" fmla="*/ 0 h 547200"/>
              <a:gd name="connsiteX2" fmla="*/ 2132938 w 2132938"/>
              <a:gd name="connsiteY2" fmla="*/ 547200 h 547200"/>
              <a:gd name="connsiteX3" fmla="*/ 0 w 2132938"/>
              <a:gd name="connsiteY3" fmla="*/ 547200 h 547200"/>
              <a:gd name="connsiteX4" fmla="*/ 0 w 2132938"/>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547200">
                <a:moveTo>
                  <a:pt x="0" y="0"/>
                </a:moveTo>
                <a:lnTo>
                  <a:pt x="2132938" y="0"/>
                </a:lnTo>
                <a:lnTo>
                  <a:pt x="2132938"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425" tIns="39985" rIns="-28169" bIns="114447"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N.-É.</a:t>
            </a:r>
          </a:p>
        </p:txBody>
      </p:sp>
      <p:sp>
        <p:nvSpPr>
          <p:cNvPr id="74" name="Freeform 73"/>
          <p:cNvSpPr/>
          <p:nvPr/>
        </p:nvSpPr>
        <p:spPr>
          <a:xfrm>
            <a:off x="5193212" y="5609589"/>
            <a:ext cx="2009620" cy="1810378"/>
          </a:xfrm>
          <a:custGeom>
            <a:avLst/>
            <a:gdLst>
              <a:gd name="connsiteX0" fmla="*/ 0 w 2132938"/>
              <a:gd name="connsiteY0" fmla="*/ 0 h 1810378"/>
              <a:gd name="connsiteX1" fmla="*/ 2132938 w 2132938"/>
              <a:gd name="connsiteY1" fmla="*/ 0 h 1810378"/>
              <a:gd name="connsiteX2" fmla="*/ 2132938 w 2132938"/>
              <a:gd name="connsiteY2" fmla="*/ 1810378 h 1810378"/>
              <a:gd name="connsiteX3" fmla="*/ 0 w 2132938"/>
              <a:gd name="connsiteY3" fmla="*/ 1810378 h 1810378"/>
              <a:gd name="connsiteX4" fmla="*/ 0 w 2132938"/>
              <a:gd name="connsiteY4" fmla="*/ 0 h 1810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1810378">
                <a:moveTo>
                  <a:pt x="0" y="0"/>
                </a:moveTo>
                <a:lnTo>
                  <a:pt x="2132938" y="0"/>
                </a:lnTo>
                <a:lnTo>
                  <a:pt x="2132938" y="1810378"/>
                </a:lnTo>
                <a:lnTo>
                  <a:pt x="0" y="1810378"/>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2393" tIns="74065" rIns="-55919" bIns="179300"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Ordre des hygiénistes dentaires de la Nouvelle-Écosse </a:t>
            </a:r>
            <a:r>
              <a:rPr lang="en-CA" sz="185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(CDHNS)*</a:t>
            </a:r>
          </a:p>
        </p:txBody>
      </p:sp>
      <p:sp>
        <p:nvSpPr>
          <p:cNvPr id="75" name="Freeform 74"/>
          <p:cNvSpPr/>
          <p:nvPr/>
        </p:nvSpPr>
        <p:spPr>
          <a:xfrm>
            <a:off x="7677032" y="5029193"/>
            <a:ext cx="2132938" cy="547200"/>
          </a:xfrm>
          <a:custGeom>
            <a:avLst/>
            <a:gdLst>
              <a:gd name="connsiteX0" fmla="*/ 0 w 2132938"/>
              <a:gd name="connsiteY0" fmla="*/ 0 h 547200"/>
              <a:gd name="connsiteX1" fmla="*/ 2132938 w 2132938"/>
              <a:gd name="connsiteY1" fmla="*/ 0 h 547200"/>
              <a:gd name="connsiteX2" fmla="*/ 2132938 w 2132938"/>
              <a:gd name="connsiteY2" fmla="*/ 547200 h 547200"/>
              <a:gd name="connsiteX3" fmla="*/ 0 w 2132938"/>
              <a:gd name="connsiteY3" fmla="*/ 547200 h 547200"/>
              <a:gd name="connsiteX4" fmla="*/ 0 w 2132938"/>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547200">
                <a:moveTo>
                  <a:pt x="0" y="0"/>
                </a:moveTo>
                <a:lnTo>
                  <a:pt x="2132938" y="0"/>
                </a:lnTo>
                <a:lnTo>
                  <a:pt x="2132938"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089" tIns="91230" rIns="39167" bIns="6320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Î.-P.-É.</a:t>
            </a:r>
          </a:p>
        </p:txBody>
      </p:sp>
      <p:sp>
        <p:nvSpPr>
          <p:cNvPr id="76" name="Freeform 75"/>
          <p:cNvSpPr/>
          <p:nvPr/>
        </p:nvSpPr>
        <p:spPr>
          <a:xfrm>
            <a:off x="7578450" y="5570527"/>
            <a:ext cx="2132938" cy="1793572"/>
          </a:xfrm>
          <a:custGeom>
            <a:avLst/>
            <a:gdLst>
              <a:gd name="connsiteX0" fmla="*/ 0 w 2132938"/>
              <a:gd name="connsiteY0" fmla="*/ 0 h 1793572"/>
              <a:gd name="connsiteX1" fmla="*/ 2132938 w 2132938"/>
              <a:gd name="connsiteY1" fmla="*/ 0 h 1793572"/>
              <a:gd name="connsiteX2" fmla="*/ 2132938 w 2132938"/>
              <a:gd name="connsiteY2" fmla="*/ 1793572 h 1793572"/>
              <a:gd name="connsiteX3" fmla="*/ 0 w 2132938"/>
              <a:gd name="connsiteY3" fmla="*/ 1793572 h 1793572"/>
              <a:gd name="connsiteX4" fmla="*/ 0 w 2132938"/>
              <a:gd name="connsiteY4" fmla="*/ 0 h 179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1793572">
                <a:moveTo>
                  <a:pt x="0" y="0"/>
                </a:moveTo>
                <a:lnTo>
                  <a:pt x="2132938" y="0"/>
                </a:lnTo>
                <a:lnTo>
                  <a:pt x="2132938" y="1793572"/>
                </a:lnTo>
                <a:lnTo>
                  <a:pt x="0" y="1793572"/>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5835" tIns="112126" rIns="40639" bIns="141239"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de l’Île-du-Prince-Édouard (PEIDHA)</a:t>
            </a:r>
          </a:p>
        </p:txBody>
      </p:sp>
      <p:sp>
        <p:nvSpPr>
          <p:cNvPr id="77" name="Freeform 76"/>
          <p:cNvSpPr/>
          <p:nvPr/>
        </p:nvSpPr>
        <p:spPr>
          <a:xfrm>
            <a:off x="9956829" y="5064903"/>
            <a:ext cx="2132938" cy="547200"/>
          </a:xfrm>
          <a:custGeom>
            <a:avLst/>
            <a:gdLst>
              <a:gd name="connsiteX0" fmla="*/ 0 w 2132938"/>
              <a:gd name="connsiteY0" fmla="*/ 0 h 547200"/>
              <a:gd name="connsiteX1" fmla="*/ 2132938 w 2132938"/>
              <a:gd name="connsiteY1" fmla="*/ 0 h 547200"/>
              <a:gd name="connsiteX2" fmla="*/ 2132938 w 2132938"/>
              <a:gd name="connsiteY2" fmla="*/ 547200 h 547200"/>
              <a:gd name="connsiteX3" fmla="*/ 0 w 2132938"/>
              <a:gd name="connsiteY3" fmla="*/ 547200 h 547200"/>
              <a:gd name="connsiteX4" fmla="*/ 0 w 2132938"/>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547200">
                <a:moveTo>
                  <a:pt x="0" y="0"/>
                </a:moveTo>
                <a:lnTo>
                  <a:pt x="2132938" y="0"/>
                </a:lnTo>
                <a:lnTo>
                  <a:pt x="2132938"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8518" tIns="49932" rIns="11738" bIns="104500"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T.-N.-L.</a:t>
            </a:r>
          </a:p>
        </p:txBody>
      </p:sp>
      <p:sp>
        <p:nvSpPr>
          <p:cNvPr id="78" name="Freeform 77"/>
          <p:cNvSpPr/>
          <p:nvPr/>
        </p:nvSpPr>
        <p:spPr>
          <a:xfrm>
            <a:off x="9885323" y="5654976"/>
            <a:ext cx="2132938" cy="1793572"/>
          </a:xfrm>
          <a:custGeom>
            <a:avLst/>
            <a:gdLst>
              <a:gd name="connsiteX0" fmla="*/ 0 w 2132938"/>
              <a:gd name="connsiteY0" fmla="*/ 0 h 1793572"/>
              <a:gd name="connsiteX1" fmla="*/ 2132938 w 2132938"/>
              <a:gd name="connsiteY1" fmla="*/ 0 h 1793572"/>
              <a:gd name="connsiteX2" fmla="*/ 2132938 w 2132938"/>
              <a:gd name="connsiteY2" fmla="*/ 1793572 h 1793572"/>
              <a:gd name="connsiteX3" fmla="*/ 0 w 2132938"/>
              <a:gd name="connsiteY3" fmla="*/ 1793572 h 1793572"/>
              <a:gd name="connsiteX4" fmla="*/ 0 w 2132938"/>
              <a:gd name="connsiteY4" fmla="*/ 0 h 179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938" h="1793572">
                <a:moveTo>
                  <a:pt x="0" y="0"/>
                </a:moveTo>
                <a:lnTo>
                  <a:pt x="2132938" y="0"/>
                </a:lnTo>
                <a:lnTo>
                  <a:pt x="2132938" y="1793572"/>
                </a:lnTo>
                <a:lnTo>
                  <a:pt x="0" y="1793572"/>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4736" tIns="74066" rIns="11738" bIns="179299"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de Terre-Neuve-et-Labrador </a:t>
            </a:r>
            <a:r>
              <a:rPr lang="en-CA" sz="185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(NLDHA)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588" y="4016835"/>
            <a:ext cx="2410647" cy="715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descr="J:\Admin\Logos_&amp;_Graphics\Provincial logos\BCDHA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307" y="3871946"/>
            <a:ext cx="1179861" cy="86977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J:\Admin\Logos_&amp;_Graphics\Provincial logos\MDHA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560" y="3940696"/>
            <a:ext cx="1700188" cy="75418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J:\Admin\Logos_&amp;_Graphics\Provincial logos\NFLD_logo_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246" y="7499596"/>
            <a:ext cx="1963799" cy="75209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2702" y="7541096"/>
            <a:ext cx="1783997" cy="1049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8" descr="J:\Admin\Logos_&amp;_Graphics\Provincial logos\PEIDHA.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8261" b="12014"/>
          <a:stretch/>
        </p:blipFill>
        <p:spPr bwMode="auto">
          <a:xfrm>
            <a:off x="7816957" y="7499596"/>
            <a:ext cx="2376265" cy="64949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100" y="3921082"/>
            <a:ext cx="892821" cy="883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3757" y="3936034"/>
            <a:ext cx="1822210" cy="652066"/>
          </a:xfrm>
          <a:prstGeom prst="rect">
            <a:avLst/>
          </a:prstGeom>
        </p:spPr>
      </p:pic>
      <p:grpSp>
        <p:nvGrpSpPr>
          <p:cNvPr id="22" name="Group 21"/>
          <p:cNvGrpSpPr/>
          <p:nvPr/>
        </p:nvGrpSpPr>
        <p:grpSpPr>
          <a:xfrm>
            <a:off x="637117" y="5036677"/>
            <a:ext cx="2073621" cy="547200"/>
            <a:chOff x="0" y="243921"/>
            <a:chExt cx="2073621" cy="547200"/>
          </a:xfrm>
          <a:noFill/>
        </p:grpSpPr>
        <p:sp>
          <p:nvSpPr>
            <p:cNvPr id="26" name="Rectangle 25"/>
            <p:cNvSpPr/>
            <p:nvPr/>
          </p:nvSpPr>
          <p:spPr>
            <a:xfrm>
              <a:off x="0" y="243921"/>
              <a:ext cx="2073621" cy="5472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extBox 26"/>
            <p:cNvSpPr txBox="1"/>
            <p:nvPr/>
          </p:nvSpPr>
          <p:spPr>
            <a:xfrm>
              <a:off x="0" y="243921"/>
              <a:ext cx="2073621" cy="5472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Qc</a:t>
              </a:r>
            </a:p>
          </p:txBody>
        </p:sp>
      </p:grpSp>
      <p:grpSp>
        <p:nvGrpSpPr>
          <p:cNvPr id="23" name="Group 22"/>
          <p:cNvGrpSpPr/>
          <p:nvPr/>
        </p:nvGrpSpPr>
        <p:grpSpPr>
          <a:xfrm>
            <a:off x="723639" y="5574650"/>
            <a:ext cx="2086518" cy="1906741"/>
            <a:chOff x="0" y="747445"/>
            <a:chExt cx="2086518" cy="1651721"/>
          </a:xfrm>
        </p:grpSpPr>
        <p:sp>
          <p:nvSpPr>
            <p:cNvPr id="24" name="Rectangle 23"/>
            <p:cNvSpPr/>
            <p:nvPr/>
          </p:nvSpPr>
          <p:spPr>
            <a:xfrm>
              <a:off x="0" y="747445"/>
              <a:ext cx="2073621" cy="1651721"/>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Box 24"/>
            <p:cNvSpPr txBox="1"/>
            <p:nvPr/>
          </p:nvSpPr>
          <p:spPr>
            <a:xfrm>
              <a:off x="12897" y="758886"/>
              <a:ext cx="2073621" cy="1406855"/>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defTabSz="844550">
                <a:lnSpc>
                  <a:spcPct val="90000"/>
                </a:lnSpc>
                <a:spcAft>
                  <a:spcPct val="15000"/>
                </a:spcAft>
                <a:buChar char="••"/>
              </a:pPr>
              <a:r>
                <a:rPr lang="fr-FR" sz="1850" dirty="0">
                  <a:ln w="18415" cmpd="sng">
                    <a:solidFill>
                      <a:srgbClr val="FFFFFF"/>
                    </a:solidFill>
                    <a:prstDash val="solid"/>
                  </a:ln>
                  <a:solidFill>
                    <a:srgbClr val="FFFFFF"/>
                  </a:solidFill>
                  <a:latin typeface="Arial" panose="020B0604020202020204" pitchFamily="34" charset="0"/>
                  <a:cs typeface="Arial" panose="020B0604020202020204" pitchFamily="34" charset="0"/>
                </a:rPr>
                <a:t>Fédération des hygiénistes dentaires du Québec (</a:t>
              </a:r>
              <a:r>
                <a:rPr lang="fr-FR" sz="1850" dirty="0" err="1">
                  <a:ln w="18415" cmpd="sng">
                    <a:solidFill>
                      <a:srgbClr val="FFFFFF"/>
                    </a:solidFill>
                    <a:prstDash val="solid"/>
                  </a:ln>
                  <a:solidFill>
                    <a:srgbClr val="FFFFFF"/>
                  </a:solidFill>
                  <a:latin typeface="Arial" panose="020B0604020202020204" pitchFamily="34" charset="0"/>
                  <a:cs typeface="Arial" panose="020B0604020202020204" pitchFamily="34" charset="0"/>
                </a:rPr>
                <a:t>FHDQ</a:t>
              </a:r>
              <a:r>
                <a:rPr lang="fr-FR" sz="1850" dirty="0">
                  <a:ln w="18415" cmpd="sng">
                    <a:solidFill>
                      <a:srgbClr val="FFFFFF"/>
                    </a:solidFill>
                    <a:prstDash val="solid"/>
                  </a:ln>
                  <a:solidFill>
                    <a:srgbClr val="FFFFFF"/>
                  </a:solidFill>
                  <a:latin typeface="Arial" panose="020B0604020202020204" pitchFamily="34" charset="0"/>
                  <a:cs typeface="Arial" panose="020B0604020202020204" pitchFamily="34" charset="0"/>
                </a:rPr>
                <a:t>)</a:t>
              </a:r>
              <a:endPar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endParaRPr>
            </a:p>
          </p:txBody>
        </p:sp>
      </p:grpSp>
      <p:grpSp>
        <p:nvGrpSpPr>
          <p:cNvPr id="90" name="Group 89"/>
          <p:cNvGrpSpPr/>
          <p:nvPr/>
        </p:nvGrpSpPr>
        <p:grpSpPr>
          <a:xfrm>
            <a:off x="733909" y="1504201"/>
            <a:ext cx="11355858" cy="2353674"/>
            <a:chOff x="733909" y="1504201"/>
            <a:chExt cx="11355858" cy="2353674"/>
          </a:xfrm>
        </p:grpSpPr>
        <p:sp>
          <p:nvSpPr>
            <p:cNvPr id="44" name="Rectangle 43"/>
            <p:cNvSpPr/>
            <p:nvPr/>
          </p:nvSpPr>
          <p:spPr bwMode="auto">
            <a:xfrm>
              <a:off x="733909" y="1504201"/>
              <a:ext cx="2073621" cy="2344312"/>
            </a:xfrm>
            <a:prstGeom prst="rect">
              <a:avLst/>
            </a:prstGeom>
            <a:solidFill>
              <a:srgbClr val="606060"/>
            </a:solid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56" name="Rectangle 55"/>
            <p:cNvSpPr/>
            <p:nvPr/>
          </p:nvSpPr>
          <p:spPr bwMode="auto">
            <a:xfrm>
              <a:off x="3039987" y="1504201"/>
              <a:ext cx="2073621" cy="2344312"/>
            </a:xfrm>
            <a:prstGeom prst="rect">
              <a:avLst/>
            </a:prstGeom>
            <a:solidFill>
              <a:srgbClr val="606060"/>
            </a:solid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57" name="Rectangle 56"/>
            <p:cNvSpPr/>
            <p:nvPr/>
          </p:nvSpPr>
          <p:spPr bwMode="auto">
            <a:xfrm>
              <a:off x="5367889" y="1504201"/>
              <a:ext cx="2073621" cy="2344312"/>
            </a:xfrm>
            <a:prstGeom prst="rect">
              <a:avLst/>
            </a:prstGeom>
            <a:solidFill>
              <a:srgbClr val="606060"/>
            </a:solid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58" name="Rectangle 57"/>
            <p:cNvSpPr/>
            <p:nvPr/>
          </p:nvSpPr>
          <p:spPr bwMode="auto">
            <a:xfrm>
              <a:off x="7690173" y="1504201"/>
              <a:ext cx="2073621" cy="2344312"/>
            </a:xfrm>
            <a:prstGeom prst="rect">
              <a:avLst/>
            </a:prstGeom>
            <a:solidFill>
              <a:srgbClr val="606060"/>
            </a:solid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sp>
          <p:nvSpPr>
            <p:cNvPr id="59" name="Rectangle 58"/>
            <p:cNvSpPr/>
            <p:nvPr/>
          </p:nvSpPr>
          <p:spPr bwMode="auto">
            <a:xfrm>
              <a:off x="10016146" y="1513563"/>
              <a:ext cx="2073621" cy="2344312"/>
            </a:xfrm>
            <a:prstGeom prst="rect">
              <a:avLst/>
            </a:prstGeom>
            <a:solidFill>
              <a:srgbClr val="606060"/>
            </a:solidFill>
            <a:ln w="25400" cap="flat" cmpd="sng" algn="ctr">
              <a:solidFill>
                <a:schemeClr val="tx2">
                  <a:lumMod val="50000"/>
                  <a:lumOff val="50000"/>
                  <a:alpha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endParaRPr>
            </a:p>
          </p:txBody>
        </p:sp>
      </p:grpSp>
      <p:sp>
        <p:nvSpPr>
          <p:cNvPr id="80" name="Freeform 79"/>
          <p:cNvSpPr/>
          <p:nvPr/>
        </p:nvSpPr>
        <p:spPr>
          <a:xfrm>
            <a:off x="737130" y="1611788"/>
            <a:ext cx="2073621" cy="547200"/>
          </a:xfrm>
          <a:custGeom>
            <a:avLst/>
            <a:gdLst>
              <a:gd name="connsiteX0" fmla="*/ 0 w 2073621"/>
              <a:gd name="connsiteY0" fmla="*/ 0 h 547200"/>
              <a:gd name="connsiteX1" fmla="*/ 2073621 w 2073621"/>
              <a:gd name="connsiteY1" fmla="*/ 0 h 547200"/>
              <a:gd name="connsiteX2" fmla="*/ 2073621 w 2073621"/>
              <a:gd name="connsiteY2" fmla="*/ 547200 h 547200"/>
              <a:gd name="connsiteX3" fmla="*/ 0 w 2073621"/>
              <a:gd name="connsiteY3" fmla="*/ 547200 h 547200"/>
              <a:gd name="connsiteX4" fmla="*/ 0 w 2073621"/>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547200">
                <a:moveTo>
                  <a:pt x="0" y="0"/>
                </a:moveTo>
                <a:lnTo>
                  <a:pt x="2073621" y="0"/>
                </a:lnTo>
                <a:lnTo>
                  <a:pt x="2073621"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95" tIns="33140" rIns="155861" bIns="12129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C.-B.</a:t>
            </a:r>
          </a:p>
        </p:txBody>
      </p:sp>
      <p:sp>
        <p:nvSpPr>
          <p:cNvPr id="81" name="Freeform 80"/>
          <p:cNvSpPr/>
          <p:nvPr/>
        </p:nvSpPr>
        <p:spPr>
          <a:xfrm>
            <a:off x="737130" y="2147806"/>
            <a:ext cx="2073621" cy="1773269"/>
          </a:xfrm>
          <a:custGeom>
            <a:avLst/>
            <a:gdLst>
              <a:gd name="connsiteX0" fmla="*/ 0 w 2073621"/>
              <a:gd name="connsiteY0" fmla="*/ 0 h 1773269"/>
              <a:gd name="connsiteX1" fmla="*/ 2073621 w 2073621"/>
              <a:gd name="connsiteY1" fmla="*/ 0 h 1773269"/>
              <a:gd name="connsiteX2" fmla="*/ 2073621 w 2073621"/>
              <a:gd name="connsiteY2" fmla="*/ 1773269 h 1773269"/>
              <a:gd name="connsiteX3" fmla="*/ 0 w 2073621"/>
              <a:gd name="connsiteY3" fmla="*/ 1773269 h 1773269"/>
              <a:gd name="connsiteX4" fmla="*/ 0 w 2073621"/>
              <a:gd name="connsiteY4" fmla="*/ 0 h 177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1773269">
                <a:moveTo>
                  <a:pt x="0" y="0"/>
                </a:moveTo>
                <a:lnTo>
                  <a:pt x="2073621" y="0"/>
                </a:lnTo>
                <a:lnTo>
                  <a:pt x="2073621" y="1773269"/>
                </a:lnTo>
                <a:lnTo>
                  <a:pt x="0" y="1773269"/>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613" tIns="24776" rIns="155861" bIns="228589"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de la Colombie-Britannique (BCDHA)</a:t>
            </a:r>
          </a:p>
        </p:txBody>
      </p:sp>
      <p:sp>
        <p:nvSpPr>
          <p:cNvPr id="82" name="Freeform 81"/>
          <p:cNvSpPr/>
          <p:nvPr/>
        </p:nvSpPr>
        <p:spPr>
          <a:xfrm>
            <a:off x="3029167" y="1611788"/>
            <a:ext cx="2073621" cy="547200"/>
          </a:xfrm>
          <a:custGeom>
            <a:avLst/>
            <a:gdLst>
              <a:gd name="connsiteX0" fmla="*/ 0 w 2073621"/>
              <a:gd name="connsiteY0" fmla="*/ 0 h 547200"/>
              <a:gd name="connsiteX1" fmla="*/ 2073621 w 2073621"/>
              <a:gd name="connsiteY1" fmla="*/ 0 h 547200"/>
              <a:gd name="connsiteX2" fmla="*/ 2073621 w 2073621"/>
              <a:gd name="connsiteY2" fmla="*/ 547200 h 547200"/>
              <a:gd name="connsiteX3" fmla="*/ 0 w 2073621"/>
              <a:gd name="connsiteY3" fmla="*/ 547200 h 547200"/>
              <a:gd name="connsiteX4" fmla="*/ 0 w 2073621"/>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547200">
                <a:moveTo>
                  <a:pt x="0" y="0"/>
                </a:moveTo>
                <a:lnTo>
                  <a:pt x="2073621" y="0"/>
                </a:lnTo>
                <a:lnTo>
                  <a:pt x="2073621"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1696" tIns="33140" rIns="78560" bIns="12129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Alb.</a:t>
            </a:r>
          </a:p>
        </p:txBody>
      </p:sp>
      <p:sp>
        <p:nvSpPr>
          <p:cNvPr id="83" name="Freeform 82"/>
          <p:cNvSpPr/>
          <p:nvPr/>
        </p:nvSpPr>
        <p:spPr>
          <a:xfrm>
            <a:off x="3023682" y="2052462"/>
            <a:ext cx="2073621" cy="1773269"/>
          </a:xfrm>
          <a:custGeom>
            <a:avLst/>
            <a:gdLst>
              <a:gd name="connsiteX0" fmla="*/ 0 w 2073621"/>
              <a:gd name="connsiteY0" fmla="*/ 0 h 1773269"/>
              <a:gd name="connsiteX1" fmla="*/ 2073621 w 2073621"/>
              <a:gd name="connsiteY1" fmla="*/ 0 h 1773269"/>
              <a:gd name="connsiteX2" fmla="*/ 2073621 w 2073621"/>
              <a:gd name="connsiteY2" fmla="*/ 1773269 h 1773269"/>
              <a:gd name="connsiteX3" fmla="*/ 0 w 2073621"/>
              <a:gd name="connsiteY3" fmla="*/ 1773269 h 1773269"/>
              <a:gd name="connsiteX4" fmla="*/ 0 w 2073621"/>
              <a:gd name="connsiteY4" fmla="*/ 0 h 177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1773269">
                <a:moveTo>
                  <a:pt x="0" y="0"/>
                </a:moveTo>
                <a:lnTo>
                  <a:pt x="2073621" y="0"/>
                </a:lnTo>
                <a:lnTo>
                  <a:pt x="2073621" y="1773269"/>
                </a:lnTo>
                <a:lnTo>
                  <a:pt x="0" y="1773269"/>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006" tIns="124736" rIns="111468" bIns="128629"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Ordre des hygiénistes dentaires de l’Alberta (</a:t>
            </a:r>
            <a:r>
              <a:rPr lang="fr-CA" sz="1850" b="0" kern="1200" cap="none" spc="0" noProof="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CRDHA</a:t>
            </a: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p:txBody>
      </p:sp>
      <p:sp>
        <p:nvSpPr>
          <p:cNvPr id="84" name="Freeform 83"/>
          <p:cNvSpPr/>
          <p:nvPr/>
        </p:nvSpPr>
        <p:spPr>
          <a:xfrm>
            <a:off x="5355128" y="1611788"/>
            <a:ext cx="2073621" cy="547200"/>
          </a:xfrm>
          <a:custGeom>
            <a:avLst/>
            <a:gdLst>
              <a:gd name="connsiteX0" fmla="*/ 0 w 2073621"/>
              <a:gd name="connsiteY0" fmla="*/ 0 h 547200"/>
              <a:gd name="connsiteX1" fmla="*/ 2073621 w 2073621"/>
              <a:gd name="connsiteY1" fmla="*/ 0 h 547200"/>
              <a:gd name="connsiteX2" fmla="*/ 2073621 w 2073621"/>
              <a:gd name="connsiteY2" fmla="*/ 547200 h 547200"/>
              <a:gd name="connsiteX3" fmla="*/ 0 w 2073621"/>
              <a:gd name="connsiteY3" fmla="*/ 547200 h 547200"/>
              <a:gd name="connsiteX4" fmla="*/ 0 w 2073621"/>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547200">
                <a:moveTo>
                  <a:pt x="0" y="0"/>
                </a:moveTo>
                <a:lnTo>
                  <a:pt x="2073621" y="0"/>
                </a:lnTo>
                <a:lnTo>
                  <a:pt x="2073621"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9664" tIns="33140" rIns="40592" bIns="12129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
            </a:r>
          </a:p>
        </p:txBody>
      </p:sp>
      <p:sp>
        <p:nvSpPr>
          <p:cNvPr id="85" name="Freeform 84"/>
          <p:cNvSpPr/>
          <p:nvPr/>
        </p:nvSpPr>
        <p:spPr>
          <a:xfrm>
            <a:off x="5242903" y="2052462"/>
            <a:ext cx="2073621" cy="1773269"/>
          </a:xfrm>
          <a:custGeom>
            <a:avLst/>
            <a:gdLst>
              <a:gd name="connsiteX0" fmla="*/ 0 w 2073621"/>
              <a:gd name="connsiteY0" fmla="*/ 0 h 1773269"/>
              <a:gd name="connsiteX1" fmla="*/ 2073621 w 2073621"/>
              <a:gd name="connsiteY1" fmla="*/ 0 h 1773269"/>
              <a:gd name="connsiteX2" fmla="*/ 2073621 w 2073621"/>
              <a:gd name="connsiteY2" fmla="*/ 1773269 h 1773269"/>
              <a:gd name="connsiteX3" fmla="*/ 0 w 2073621"/>
              <a:gd name="connsiteY3" fmla="*/ 1773269 h 1773269"/>
              <a:gd name="connsiteX4" fmla="*/ 0 w 2073621"/>
              <a:gd name="connsiteY4" fmla="*/ 0 h 177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1773269">
                <a:moveTo>
                  <a:pt x="0" y="0"/>
                </a:moveTo>
                <a:lnTo>
                  <a:pt x="2073621" y="0"/>
                </a:lnTo>
                <a:lnTo>
                  <a:pt x="2073621" y="1773269"/>
                </a:lnTo>
                <a:lnTo>
                  <a:pt x="0" y="1773269"/>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5882" tIns="112128" rIns="40592" bIns="141237" numCol="1" spcCol="1270" anchor="t" anchorCtr="0">
            <a:noAutofit/>
          </a:bodyPr>
          <a:lstStyle/>
          <a:p>
            <a:pPr marL="171450" lvl="1" indent="-171450" algn="l" defTabSz="844550">
              <a:lnSpc>
                <a:spcPct val="90000"/>
              </a:lnSpc>
              <a:spcBef>
                <a:spcPct val="0"/>
              </a:spcBef>
              <a:spcAft>
                <a:spcPct val="15000"/>
              </a:spcAft>
              <a:buChar char="••"/>
            </a:pPr>
            <a:r>
              <a:rPr lang="fr-CA" sz="187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de la Saskatchewan </a:t>
            </a:r>
            <a:r>
              <a:rPr lang="en-CA" sz="187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(SDHA)*</a:t>
            </a:r>
            <a:endParaRPr lang="en-CA" sz="1870" kern="1200" dirty="0">
              <a:latin typeface="Arial" panose="020B0604020202020204" pitchFamily="34" charset="0"/>
              <a:cs typeface="Arial" panose="020B0604020202020204" pitchFamily="34" charset="0"/>
            </a:endParaRPr>
          </a:p>
        </p:txBody>
      </p:sp>
      <p:sp>
        <p:nvSpPr>
          <p:cNvPr id="86" name="Freeform 85"/>
          <p:cNvSpPr/>
          <p:nvPr/>
        </p:nvSpPr>
        <p:spPr>
          <a:xfrm>
            <a:off x="7668937" y="1611788"/>
            <a:ext cx="2073621" cy="547200"/>
          </a:xfrm>
          <a:custGeom>
            <a:avLst/>
            <a:gdLst>
              <a:gd name="connsiteX0" fmla="*/ 0 w 2073621"/>
              <a:gd name="connsiteY0" fmla="*/ 0 h 547200"/>
              <a:gd name="connsiteX1" fmla="*/ 2073621 w 2073621"/>
              <a:gd name="connsiteY1" fmla="*/ 0 h 547200"/>
              <a:gd name="connsiteX2" fmla="*/ 2073621 w 2073621"/>
              <a:gd name="connsiteY2" fmla="*/ 547200 h 547200"/>
              <a:gd name="connsiteX3" fmla="*/ 0 w 2073621"/>
              <a:gd name="connsiteY3" fmla="*/ 547200 h 547200"/>
              <a:gd name="connsiteX4" fmla="*/ 0 w 2073621"/>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547200">
                <a:moveTo>
                  <a:pt x="0" y="0"/>
                </a:moveTo>
                <a:lnTo>
                  <a:pt x="2073621" y="0"/>
                </a:lnTo>
                <a:lnTo>
                  <a:pt x="2073621"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9784" tIns="33140" rIns="-9528" bIns="12129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a:t>
            </a:r>
          </a:p>
        </p:txBody>
      </p:sp>
      <p:sp>
        <p:nvSpPr>
          <p:cNvPr id="87" name="Freeform 86"/>
          <p:cNvSpPr/>
          <p:nvPr/>
        </p:nvSpPr>
        <p:spPr>
          <a:xfrm>
            <a:off x="7547689" y="2044091"/>
            <a:ext cx="2073621" cy="1773269"/>
          </a:xfrm>
          <a:custGeom>
            <a:avLst/>
            <a:gdLst>
              <a:gd name="connsiteX0" fmla="*/ 0 w 2073621"/>
              <a:gd name="connsiteY0" fmla="*/ 0 h 1773269"/>
              <a:gd name="connsiteX1" fmla="*/ 2073621 w 2073621"/>
              <a:gd name="connsiteY1" fmla="*/ 0 h 1773269"/>
              <a:gd name="connsiteX2" fmla="*/ 2073621 w 2073621"/>
              <a:gd name="connsiteY2" fmla="*/ 1773269 h 1773269"/>
              <a:gd name="connsiteX3" fmla="*/ 0 w 2073621"/>
              <a:gd name="connsiteY3" fmla="*/ 1773269 h 1773269"/>
              <a:gd name="connsiteX4" fmla="*/ 0 w 2073621"/>
              <a:gd name="connsiteY4" fmla="*/ 0 h 177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1773269">
                <a:moveTo>
                  <a:pt x="0" y="0"/>
                </a:moveTo>
                <a:lnTo>
                  <a:pt x="2073621" y="0"/>
                </a:lnTo>
                <a:lnTo>
                  <a:pt x="2073621" y="1773269"/>
                </a:lnTo>
                <a:lnTo>
                  <a:pt x="0" y="1773269"/>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6002" tIns="111507" rIns="-9528" bIns="141858" numCol="1" spcCol="1270" anchor="t" anchorCtr="0">
            <a:noAutofit/>
          </a:bodyPr>
          <a:lstStyle/>
          <a:p>
            <a:pPr marL="171450" lvl="1" indent="-171450" algn="l" defTabSz="844550">
              <a:lnSpc>
                <a:spcPct val="90000"/>
              </a:lnSpc>
              <a:spcBef>
                <a:spcPct val="0"/>
              </a:spcBef>
              <a:spcAft>
                <a:spcPct val="15000"/>
              </a:spcAft>
              <a:buChar char="••"/>
            </a:pP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du Manitoba </a:t>
            </a:r>
            <a:r>
              <a:rPr lang="en-CA" sz="185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(MDHA)</a:t>
            </a:r>
          </a:p>
        </p:txBody>
      </p:sp>
      <p:sp>
        <p:nvSpPr>
          <p:cNvPr id="88" name="Freeform 87"/>
          <p:cNvSpPr/>
          <p:nvPr/>
        </p:nvSpPr>
        <p:spPr>
          <a:xfrm>
            <a:off x="10032451" y="1611788"/>
            <a:ext cx="2073621" cy="547200"/>
          </a:xfrm>
          <a:custGeom>
            <a:avLst/>
            <a:gdLst>
              <a:gd name="connsiteX0" fmla="*/ 0 w 2073621"/>
              <a:gd name="connsiteY0" fmla="*/ 0 h 547200"/>
              <a:gd name="connsiteX1" fmla="*/ 2073621 w 2073621"/>
              <a:gd name="connsiteY1" fmla="*/ 0 h 547200"/>
              <a:gd name="connsiteX2" fmla="*/ 2073621 w 2073621"/>
              <a:gd name="connsiteY2" fmla="*/ 547200 h 547200"/>
              <a:gd name="connsiteX3" fmla="*/ 0 w 2073621"/>
              <a:gd name="connsiteY3" fmla="*/ 547200 h 547200"/>
              <a:gd name="connsiteX4" fmla="*/ 0 w 2073621"/>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547200">
                <a:moveTo>
                  <a:pt x="0" y="0"/>
                </a:moveTo>
                <a:lnTo>
                  <a:pt x="2073621" y="0"/>
                </a:lnTo>
                <a:lnTo>
                  <a:pt x="2073621" y="547200"/>
                </a:lnTo>
                <a:lnTo>
                  <a:pt x="0" y="547200"/>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0199" tIns="33140" rIns="-9943" bIns="121292" numCol="1" spcCol="1270" anchor="ctr" anchorCtr="0">
            <a:noAutofit/>
          </a:bodyPr>
          <a:lstStyle/>
          <a:p>
            <a:pPr lvl="0" algn="ctr" defTabSz="844550">
              <a:lnSpc>
                <a:spcPct val="90000"/>
              </a:lnSpc>
              <a:spcBef>
                <a:spcPct val="0"/>
              </a:spcBef>
              <a:spcAft>
                <a:spcPct val="35000"/>
              </a:spcAft>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t>
            </a:r>
          </a:p>
        </p:txBody>
      </p:sp>
      <p:sp>
        <p:nvSpPr>
          <p:cNvPr id="89" name="Freeform 88"/>
          <p:cNvSpPr/>
          <p:nvPr/>
        </p:nvSpPr>
        <p:spPr>
          <a:xfrm>
            <a:off x="9885323" y="2044092"/>
            <a:ext cx="2073621" cy="1773269"/>
          </a:xfrm>
          <a:custGeom>
            <a:avLst/>
            <a:gdLst>
              <a:gd name="connsiteX0" fmla="*/ 0 w 2073621"/>
              <a:gd name="connsiteY0" fmla="*/ 0 h 1773269"/>
              <a:gd name="connsiteX1" fmla="*/ 2073621 w 2073621"/>
              <a:gd name="connsiteY1" fmla="*/ 0 h 1773269"/>
              <a:gd name="connsiteX2" fmla="*/ 2073621 w 2073621"/>
              <a:gd name="connsiteY2" fmla="*/ 1773269 h 1773269"/>
              <a:gd name="connsiteX3" fmla="*/ 0 w 2073621"/>
              <a:gd name="connsiteY3" fmla="*/ 1773269 h 1773269"/>
              <a:gd name="connsiteX4" fmla="*/ 0 w 2073621"/>
              <a:gd name="connsiteY4" fmla="*/ 0 h 177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621" h="1773269">
                <a:moveTo>
                  <a:pt x="0" y="0"/>
                </a:moveTo>
                <a:lnTo>
                  <a:pt x="2073621" y="0"/>
                </a:lnTo>
                <a:lnTo>
                  <a:pt x="2073621" y="1773269"/>
                </a:lnTo>
                <a:lnTo>
                  <a:pt x="0" y="1773269"/>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6417" tIns="123938" rIns="-9943" bIns="129427" numCol="1" spcCol="1270" anchor="t" anchorCtr="0">
            <a:noAutofit/>
          </a:bodyPr>
          <a:lstStyle/>
          <a:p>
            <a:pPr marL="171450" lvl="1" indent="-171450" algn="l" defTabSz="844550">
              <a:lnSpc>
                <a:spcPct val="90000"/>
              </a:lnSpc>
              <a:spcBef>
                <a:spcPct val="0"/>
              </a:spcBef>
              <a:spcAft>
                <a:spcPct val="15000"/>
              </a:spcAft>
              <a:buChar char="••"/>
            </a:pPr>
            <a:r>
              <a:rPr lang="fr-CA" sz="190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a:t>
            </a:r>
            <a:r>
              <a:rPr lang="fr-CA" sz="185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hygiénistes</a:t>
            </a:r>
            <a:r>
              <a:rPr lang="fr-CA" sz="190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 dentaires de l’Ontario </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(ODHA)</a:t>
            </a:r>
          </a:p>
        </p:txBody>
      </p:sp>
      <p:pic>
        <p:nvPicPr>
          <p:cNvPr id="50" name="Picture 4" descr="http://nbdha.ca/en/wp-content/uploads/2014/10/NB-Dental-Hygienists-Association-Logo-2.png">
            <a:extLst>
              <a:ext uri="{FF2B5EF4-FFF2-40B4-BE49-F238E27FC236}">
                <a16:creationId xmlns:a16="http://schemas.microsoft.com/office/drawing/2014/main" id="{704670D0-37D9-4EEB-A21C-B76705F6B1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2077" y="7467493"/>
            <a:ext cx="2267667" cy="7936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Ã©dÃ©ration des hygiÃ©nistes dentaires du QuÃ©bec">
            <a:extLst>
              <a:ext uri="{FF2B5EF4-FFF2-40B4-BE49-F238E27FC236}">
                <a16:creationId xmlns:a16="http://schemas.microsoft.com/office/drawing/2014/main" id="{370DF780-2E1F-42CA-BBDB-DA6687A3ED3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3636"/>
          <a:stretch/>
        </p:blipFill>
        <p:spPr bwMode="auto">
          <a:xfrm>
            <a:off x="1056410" y="7496125"/>
            <a:ext cx="1383653" cy="98107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0D35342-9CF8-4A69-B8E5-47558E44BABD}"/>
              </a:ext>
            </a:extLst>
          </p:cNvPr>
          <p:cNvSpPr txBox="1"/>
          <p:nvPr/>
        </p:nvSpPr>
        <p:spPr>
          <a:xfrm>
            <a:off x="732321" y="8827924"/>
            <a:ext cx="10800055" cy="461665"/>
          </a:xfrm>
          <a:prstGeom prst="rect">
            <a:avLst/>
          </a:prstGeom>
          <a:noFill/>
        </p:spPr>
        <p:txBody>
          <a:bodyPr wrap="square" rtlCol="0">
            <a:spAutoFit/>
          </a:bodyPr>
          <a:lstStyle/>
          <a:p>
            <a:r>
              <a:rPr lang="en-CA" sz="2400" i="1" dirty="0">
                <a:solidFill>
                  <a:srgbClr val="5E2082"/>
                </a:solidFill>
                <a:latin typeface="Arial"/>
                <a:ea typeface="+mn-ea"/>
                <a:cs typeface="Arial"/>
              </a:rPr>
              <a:t>*</a:t>
            </a:r>
            <a:r>
              <a:rPr lang="fr-FR" sz="2400" i="1" dirty="0">
                <a:solidFill>
                  <a:srgbClr val="5E2082"/>
                </a:solidFill>
                <a:latin typeface="Arial"/>
                <a:ea typeface="+mn-ea"/>
                <a:cs typeface="Arial"/>
              </a:rPr>
              <a:t>Ces organisations sont les autorités réglementaires.</a:t>
            </a:r>
            <a:endParaRPr lang="en-CA" sz="2400" i="1" dirty="0">
              <a:solidFill>
                <a:srgbClr val="5E2082"/>
              </a:solidFill>
              <a:latin typeface="Arial"/>
              <a:ea typeface="+mn-ea"/>
              <a:cs typeface="Arial"/>
            </a:endParaRPr>
          </a:p>
        </p:txBody>
      </p:sp>
    </p:spTree>
    <p:extLst>
      <p:ext uri="{BB962C8B-B14F-4D97-AF65-F5344CB8AC3E}">
        <p14:creationId xmlns:p14="http://schemas.microsoft.com/office/powerpoint/2010/main" val="19676571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Adhésion à l’</a:t>
            </a:r>
            <a:r>
              <a:rPr lang="fr-CA" dirty="0" err="1"/>
              <a:t>ACHD</a:t>
            </a:r>
            <a:endParaRPr lang="fr-CA"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741760" y="8333184"/>
            <a:ext cx="11737304" cy="792088"/>
          </a:xfrm>
        </p:spPr>
        <p:txBody>
          <a:bodyPr/>
          <a:lstStyle/>
          <a:p>
            <a:pPr marL="0" indent="0"/>
            <a:r>
              <a:rPr lang="en-CA" sz="5400" b="1" dirty="0">
                <a:solidFill>
                  <a:srgbClr val="ED8A05"/>
                </a:solidFill>
              </a:rPr>
              <a:t>cdha.ca/6Reasons</a:t>
            </a:r>
            <a:endParaRPr lang="en-CA" sz="5400" b="1" dirty="0">
              <a:solidFill>
                <a:srgbClr val="ED8A05"/>
              </a:solidFill>
              <a:hlinkClick r:id="rId3"/>
            </a:endParaRPr>
          </a:p>
        </p:txBody>
      </p:sp>
      <p:pic>
        <p:nvPicPr>
          <p:cNvPr id="16" name="Picture 15" descr="A close up of a sign&#10;&#10;Description generated with high confidence">
            <a:hlinkClick r:id="rId4"/>
            <a:extLst>
              <a:ext uri="{FF2B5EF4-FFF2-40B4-BE49-F238E27FC236}">
                <a16:creationId xmlns:a16="http://schemas.microsoft.com/office/drawing/2014/main" id="{A7C87FB1-D1DB-486B-95AA-89824B61E779}"/>
              </a:ext>
            </a:extLst>
          </p:cNvPr>
          <p:cNvPicPr>
            <a:picLocks noChangeAspect="1"/>
          </p:cNvPicPr>
          <p:nvPr/>
        </p:nvPicPr>
        <p:blipFill>
          <a:blip r:embed="rId5"/>
          <a:stretch>
            <a:fillRect/>
          </a:stretch>
        </p:blipFill>
        <p:spPr>
          <a:xfrm>
            <a:off x="957784" y="2932584"/>
            <a:ext cx="11028683" cy="40208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3082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8" y="1564432"/>
            <a:ext cx="12115800" cy="1656184"/>
          </a:xfrm>
        </p:spPr>
        <p:txBody>
          <a:bodyPr/>
          <a:lstStyle/>
          <a:p>
            <a:r>
              <a:rPr lang="fr-CA" sz="5400" b="1" dirty="0"/>
              <a:t>Adhésion à titre de membre </a:t>
            </a:r>
            <a:br>
              <a:rPr lang="fr-CA" sz="5400" b="1" dirty="0"/>
            </a:br>
            <a:r>
              <a:rPr lang="fr-CA" sz="5400" b="1" dirty="0"/>
              <a:t>étudiant diplômé</a:t>
            </a:r>
          </a:p>
        </p:txBody>
      </p:sp>
      <p:sp>
        <p:nvSpPr>
          <p:cNvPr id="3" name="Content Placeholder 2"/>
          <p:cNvSpPr>
            <a:spLocks noGrp="1"/>
          </p:cNvSpPr>
          <p:nvPr>
            <p:ph idx="1"/>
          </p:nvPr>
        </p:nvSpPr>
        <p:spPr>
          <a:xfrm>
            <a:off x="4486176" y="3940696"/>
            <a:ext cx="8136904" cy="1800200"/>
          </a:xfrm>
        </p:spPr>
        <p:txBody>
          <a:bodyPr/>
          <a:lstStyle/>
          <a:p>
            <a:r>
              <a:rPr lang="fr-CA" sz="4600" b="1" dirty="0"/>
              <a:t>L’adhésion </a:t>
            </a:r>
            <a:r>
              <a:rPr lang="fr-CA" sz="4800" b="1" dirty="0">
                <a:solidFill>
                  <a:srgbClr val="ED8A05"/>
                </a:solidFill>
              </a:rPr>
              <a:t>GRATUITE</a:t>
            </a:r>
            <a:endParaRPr lang="fr-CA" sz="4800" b="1" i="1" dirty="0">
              <a:solidFill>
                <a:srgbClr val="ED8A05"/>
              </a:solidFill>
            </a:endParaRPr>
          </a:p>
          <a:p>
            <a:r>
              <a:rPr lang="fr-CA" sz="4600" b="1" dirty="0"/>
              <a:t>à titre de membre étudiant diplômé comprend l’assurance responsabilité professionnelle</a:t>
            </a:r>
            <a:endParaRPr lang="fr-CA" sz="4000" b="1" i="1" dirty="0">
              <a:solidFill>
                <a:srgbClr val="ED8A05"/>
              </a:solidFill>
            </a:endParaRPr>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Adhésion à l’ACHD</a:t>
            </a:r>
          </a:p>
        </p:txBody>
      </p:sp>
      <p:cxnSp>
        <p:nvCxnSpPr>
          <p:cNvPr id="9" name="Curved Connector 8"/>
          <p:cNvCxnSpPr/>
          <p:nvPr/>
        </p:nvCxnSpPr>
        <p:spPr bwMode="auto">
          <a:xfrm rot="10800000" flipV="1">
            <a:off x="4125913" y="7140183"/>
            <a:ext cx="1863399" cy="936105"/>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7" name="Picture 6"/>
          <p:cNvPicPr>
            <a:picLocks noChangeAspect="1"/>
          </p:cNvPicPr>
          <p:nvPr/>
        </p:nvPicPr>
        <p:blipFill>
          <a:blip r:embed="rId3"/>
          <a:stretch>
            <a:fillRect/>
          </a:stretch>
        </p:blipFill>
        <p:spPr>
          <a:xfrm>
            <a:off x="1245816" y="3508648"/>
            <a:ext cx="2014615" cy="5238000"/>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2896482"/>
      </p:ext>
    </p:extLst>
  </p:cSld>
  <p:clrMapOvr>
    <a:masterClrMapping/>
  </p:clrMapOvr>
  <p:transition/>
</p:sld>
</file>

<file path=ppt/theme/theme1.xml><?xml version="1.0" encoding="utf-8"?>
<a:theme xmlns:a="http://schemas.openxmlformats.org/drawingml/2006/main" name="Title &amp; Subtitle">
  <a:themeElements>
    <a:clrScheme name="Custom 1">
      <a:dk1>
        <a:srgbClr val="808080"/>
      </a:dk1>
      <a:lt1>
        <a:srgbClr val="5F7BAE"/>
      </a:lt1>
      <a:dk2>
        <a:srgbClr val="A08451"/>
      </a:dk2>
      <a:lt2>
        <a:srgbClr val="000000"/>
      </a:lt2>
      <a:accent1>
        <a:srgbClr val="6796EB"/>
      </a:accent1>
      <a:accent2>
        <a:srgbClr val="333399"/>
      </a:accent2>
      <a:accent3>
        <a:srgbClr val="CDC2B3"/>
      </a:accent3>
      <a:accent4>
        <a:srgbClr val="506894"/>
      </a:accent4>
      <a:accent5>
        <a:srgbClr val="B8C9F3"/>
      </a:accent5>
      <a:accent6>
        <a:srgbClr val="2D2D8A"/>
      </a:accent6>
      <a:hlink>
        <a:srgbClr val="7030A0"/>
      </a:hlink>
      <a:folHlink>
        <a:srgbClr val="7030A0"/>
      </a:folHlink>
    </a:clrScheme>
    <a:fontScheme name="Title &amp; Subtitle">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16516</TotalTime>
  <Pages>0</Pages>
  <Words>3228</Words>
  <Characters>0</Characters>
  <Application>Microsoft Office PowerPoint</Application>
  <PresentationFormat>Custom</PresentationFormat>
  <Lines>0</Lines>
  <Paragraphs>484</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Herculanum</vt:lpstr>
      <vt:lpstr>Palatino</vt:lpstr>
      <vt:lpstr>Title &amp; Subtitle</vt:lpstr>
      <vt:lpstr>Custom Design</vt:lpstr>
      <vt:lpstr>PowerPoint Presentation</vt:lpstr>
      <vt:lpstr>Notre mission</vt:lpstr>
      <vt:lpstr>PowerPoint Presentation</vt:lpstr>
      <vt:lpstr>PowerPoint Presentation</vt:lpstr>
      <vt:lpstr>PowerPoint Presentation</vt:lpstr>
      <vt:lpstr>PowerPoint Presentation</vt:lpstr>
      <vt:lpstr>PowerPoint Presentation</vt:lpstr>
      <vt:lpstr>PowerPoint Presentation</vt:lpstr>
      <vt:lpstr>Adhésion à titre de membre  étudiant diplômé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attendance in children?</dc:title>
  <dc:creator>Harris, Rebecca</dc:creator>
  <cp:lastModifiedBy>Sarah Dokken</cp:lastModifiedBy>
  <cp:revision>664</cp:revision>
  <cp:lastPrinted>2015-09-17T13:05:31Z</cp:lastPrinted>
  <dcterms:modified xsi:type="dcterms:W3CDTF">2019-01-28T15:45:11Z</dcterms:modified>
</cp:coreProperties>
</file>