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57" r:id="rId3"/>
    <p:sldId id="256" r:id="rId4"/>
    <p:sldId id="286" r:id="rId5"/>
    <p:sldId id="258" r:id="rId6"/>
    <p:sldId id="265" r:id="rId7"/>
    <p:sldId id="259" r:id="rId8"/>
    <p:sldId id="260" r:id="rId9"/>
    <p:sldId id="261" r:id="rId10"/>
    <p:sldId id="262" r:id="rId11"/>
    <p:sldId id="263" r:id="rId12"/>
    <p:sldId id="277" r:id="rId13"/>
    <p:sldId id="264" r:id="rId14"/>
    <p:sldId id="284" r:id="rId15"/>
    <p:sldId id="266" r:id="rId16"/>
    <p:sldId id="271" r:id="rId17"/>
    <p:sldId id="285" r:id="rId18"/>
    <p:sldId id="267" r:id="rId19"/>
    <p:sldId id="268" r:id="rId20"/>
    <p:sldId id="282" r:id="rId21"/>
    <p:sldId id="283" r:id="rId22"/>
    <p:sldId id="287" r:id="rId23"/>
    <p:sldId id="269" r:id="rId24"/>
    <p:sldId id="289" r:id="rId25"/>
    <p:sldId id="281" r:id="rId26"/>
    <p:sldId id="270" r:id="rId27"/>
    <p:sldId id="273" r:id="rId28"/>
    <p:sldId id="274" r:id="rId29"/>
    <p:sldId id="280" r:id="rId30"/>
    <p:sldId id="275" r:id="rId31"/>
    <p:sldId id="276" r:id="rId32"/>
  </p:sldIdLst>
  <p:sldSz cx="13004800" cy="9753600"/>
  <p:notesSz cx="7023100" cy="9309100"/>
  <p:defaultTextStyle>
    <a:defPPr>
      <a:defRPr lang="en-US"/>
    </a:defPPr>
    <a:lvl1pPr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1pPr>
    <a:lvl2pPr marL="4572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2pPr>
    <a:lvl3pPr marL="9144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3pPr>
    <a:lvl4pPr marL="13716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4pPr>
    <a:lvl5pPr marL="18288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5pPr>
    <a:lvl6pPr marL="22860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6pPr>
    <a:lvl7pPr marL="27432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7pPr>
    <a:lvl8pPr marL="32004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8pPr>
    <a:lvl9pPr marL="36576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Leck" initials="V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2082"/>
    <a:srgbClr val="FFFFFF"/>
    <a:srgbClr val="E4FA12"/>
    <a:srgbClr val="8C32C0"/>
    <a:srgbClr val="B9ACE4"/>
    <a:srgbClr val="C2BCE7"/>
    <a:srgbClr val="BC97E7"/>
    <a:srgbClr val="A3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632" autoAdjust="0"/>
  </p:normalViewPr>
  <p:slideViewPr>
    <p:cSldViewPr>
      <p:cViewPr>
        <p:scale>
          <a:sx n="50" d="100"/>
          <a:sy n="50" d="100"/>
        </p:scale>
        <p:origin x="-1296" y="-37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90" y="245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7BE442A2-57D8-4441-90AA-DF30E148DF10}">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BC</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51114BC3-247D-460B-AFF7-77AE05348E1C}" type="parTrans" cxnId="{461E6CA4-8BA2-4ED3-A382-F6545A5CEB01}">
      <dgm:prSet/>
      <dgm:spPr/>
      <dgm:t>
        <a:bodyPr/>
        <a:lstStyle/>
        <a:p>
          <a:endParaRPr lang="en-CA"/>
        </a:p>
      </dgm:t>
    </dgm:pt>
    <dgm:pt modelId="{D81F75A2-0874-48DB-A128-ADBE7E91C377}" type="sibTrans" cxnId="{461E6CA4-8BA2-4ED3-A382-F6545A5CEB01}">
      <dgm:prSet/>
      <dgm:spPr/>
      <dgm:t>
        <a:bodyPr/>
        <a:lstStyle/>
        <a:p>
          <a:endParaRPr lang="en-CA"/>
        </a:p>
      </dgm:t>
    </dgm:pt>
    <dgm:pt modelId="{2081CB79-63E9-49D3-BE7F-87919D7AECC7}">
      <dgm:prSet phldrT="[Text]"/>
      <dgm:spPr>
        <a:solidFill>
          <a:schemeClr val="bg2">
            <a:lumMod val="75000"/>
          </a:schemeClr>
        </a:solidFill>
        <a:ln>
          <a:solidFill>
            <a:schemeClr val="bg2">
              <a:lumMod val="75000"/>
            </a:schemeClr>
          </a:solidFill>
        </a:ln>
      </dgm:spPr>
      <dgm:t>
        <a:bodyPr/>
        <a:lstStyle/>
        <a:p>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British Columbia Dental Hygienists Association (BCDHA)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DD72B41B-7315-46A3-8E9C-D2840978F321}" type="parTrans" cxnId="{963B4E8B-64AA-44F8-8FBD-940F76B4E277}">
      <dgm:prSet/>
      <dgm:spPr/>
      <dgm:t>
        <a:bodyPr/>
        <a:lstStyle/>
        <a:p>
          <a:endParaRPr lang="en-CA"/>
        </a:p>
      </dgm:t>
    </dgm:pt>
    <dgm:pt modelId="{B6CF1ECC-98CD-4943-898B-5E8FBF805E81}" type="sibTrans" cxnId="{963B4E8B-64AA-44F8-8FBD-940F76B4E277}">
      <dgm:prSet/>
      <dgm:spPr/>
      <dgm:t>
        <a:bodyPr/>
        <a:lstStyle/>
        <a:p>
          <a:endParaRPr lang="en-CA"/>
        </a:p>
      </dgm:t>
    </dgm:pt>
    <dgm:pt modelId="{34302FCD-2EEC-476A-AEB6-CD80002654B7}">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AB</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8C51E922-18A1-452C-89B0-F1AAC3F313E3}" type="parTrans" cxnId="{7572588D-3E7A-4230-B9B6-C99F2C47D303}">
      <dgm:prSet/>
      <dgm:spPr/>
      <dgm:t>
        <a:bodyPr/>
        <a:lstStyle/>
        <a:p>
          <a:endParaRPr lang="en-CA"/>
        </a:p>
      </dgm:t>
    </dgm:pt>
    <dgm:pt modelId="{D4717042-3B62-4791-ABB0-4E61B37597EC}" type="sibTrans" cxnId="{7572588D-3E7A-4230-B9B6-C99F2C47D303}">
      <dgm:prSet/>
      <dgm:spPr/>
      <dgm:t>
        <a:bodyPr/>
        <a:lstStyle/>
        <a:p>
          <a:endParaRPr lang="en-CA"/>
        </a:p>
      </dgm:t>
    </dgm:pt>
    <dgm:pt modelId="{62F492B9-E6D3-4EFC-8A58-ACC534D536C9}">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SK</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C21CF462-1069-434C-970F-480F64B1DBEB}" type="parTrans" cxnId="{7A78139A-83D3-48F6-935D-1AD51BF7F659}">
      <dgm:prSet/>
      <dgm:spPr/>
      <dgm:t>
        <a:bodyPr/>
        <a:lstStyle/>
        <a:p>
          <a:endParaRPr lang="en-CA"/>
        </a:p>
      </dgm:t>
    </dgm:pt>
    <dgm:pt modelId="{177FD8F6-308E-43EC-B00E-085CE6C39CB2}" type="sibTrans" cxnId="{7A78139A-83D3-48F6-935D-1AD51BF7F659}">
      <dgm:prSet/>
      <dgm:spPr/>
      <dgm:t>
        <a:bodyPr/>
        <a:lstStyle/>
        <a:p>
          <a:endParaRPr lang="en-CA"/>
        </a:p>
      </dgm:t>
    </dgm:pt>
    <dgm:pt modelId="{4FA78AB2-4174-410A-91CB-28723AD28C0C}">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E436A434-683B-4311-A0C3-83797A392C7D}" type="parTrans" cxnId="{428B5373-6C06-49F1-9145-03A102BBBE50}">
      <dgm:prSet/>
      <dgm:spPr/>
      <dgm:t>
        <a:bodyPr/>
        <a:lstStyle/>
        <a:p>
          <a:endParaRPr lang="en-CA"/>
        </a:p>
      </dgm:t>
    </dgm:pt>
    <dgm:pt modelId="{664924B1-2B8B-463F-9A34-BC5875CB8E4A}" type="sibTrans" cxnId="{428B5373-6C06-49F1-9145-03A102BBBE50}">
      <dgm:prSet/>
      <dgm:spPr/>
      <dgm:t>
        <a:bodyPr/>
        <a:lstStyle/>
        <a:p>
          <a:endParaRPr lang="en-CA"/>
        </a:p>
      </dgm:t>
    </dgm:pt>
    <dgm:pt modelId="{DCD67CC6-FC09-4AFC-B3F5-9D6C24619769}">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Registered Dental Hygienists of Alberta (CRDHA)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F6A4206A-8C9F-4D09-A710-A838F4815889}" type="parTrans" cxnId="{A441789C-175D-47C2-8E8D-4F45DFF4178E}">
      <dgm:prSet/>
      <dgm:spPr/>
      <dgm:t>
        <a:bodyPr/>
        <a:lstStyle/>
        <a:p>
          <a:endParaRPr lang="en-CA"/>
        </a:p>
      </dgm:t>
    </dgm:pt>
    <dgm:pt modelId="{5CDEA242-4369-41FA-B50E-7BFC3F021E12}" type="sibTrans" cxnId="{A441789C-175D-47C2-8E8D-4F45DFF4178E}">
      <dgm:prSet/>
      <dgm:spPr/>
      <dgm:t>
        <a:bodyPr/>
        <a:lstStyle/>
        <a:p>
          <a:endParaRPr lang="en-CA"/>
        </a:p>
      </dgm:t>
    </dgm:pt>
    <dgm:pt modelId="{F936808C-0C63-4318-8341-774FA949B02C}">
      <dgm:prSet/>
      <dgm:spPr>
        <a:solidFill>
          <a:schemeClr val="bg2">
            <a:lumMod val="75000"/>
          </a:schemeClr>
        </a:solidFill>
        <a:ln>
          <a:solidFill>
            <a:schemeClr val="bg2">
              <a:lumMod val="75000"/>
              <a:alpha val="90000"/>
            </a:schemeClr>
          </a:solidFill>
        </a:ln>
      </dgm:spPr>
      <dgm:t>
        <a:bodyPr/>
        <a:lstStyle/>
        <a:p>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Saskatchewan Dental Hygienists Association (SDHA)</a:t>
          </a:r>
          <a:endParaRPr lang="en-CA">
            <a:latin typeface="Arial" panose="020B0604020202020204" pitchFamily="34" charset="0"/>
            <a:cs typeface="Arial" panose="020B0604020202020204" pitchFamily="34" charset="0"/>
          </a:endParaRPr>
        </a:p>
      </dgm:t>
    </dgm:pt>
    <dgm:pt modelId="{B2024551-4285-4E49-B857-4008B7BFC99C}" type="parTrans" cxnId="{00AE7ED1-9AB1-42D5-8D4A-E58026DCB6CC}">
      <dgm:prSet/>
      <dgm:spPr/>
      <dgm:t>
        <a:bodyPr/>
        <a:lstStyle/>
        <a:p>
          <a:endParaRPr lang="en-CA"/>
        </a:p>
      </dgm:t>
    </dgm:pt>
    <dgm:pt modelId="{34C5EF14-C727-47B1-9C6D-0CEE2E20E5E6}" type="sibTrans" cxnId="{00AE7ED1-9AB1-42D5-8D4A-E58026DCB6CC}">
      <dgm:prSet/>
      <dgm:spPr/>
      <dgm:t>
        <a:bodyPr/>
        <a:lstStyle/>
        <a:p>
          <a:endParaRPr lang="en-CA"/>
        </a:p>
      </dgm:t>
    </dgm:pt>
    <dgm:pt modelId="{68C6F643-C4D8-4924-A40E-7A6D9A29340F}">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MB</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75ED5C37-12E1-4AA4-AEA8-23A0C161285A}" type="parTrans" cxnId="{868A8E3F-FC3C-420B-9647-72827565E741}">
      <dgm:prSet/>
      <dgm:spPr/>
      <dgm:t>
        <a:bodyPr/>
        <a:lstStyle/>
        <a:p>
          <a:endParaRPr lang="en-CA"/>
        </a:p>
      </dgm:t>
    </dgm:pt>
    <dgm:pt modelId="{EFBD58A6-5147-48F5-9273-5DDED799072E}" type="sibTrans" cxnId="{868A8E3F-FC3C-420B-9647-72827565E741}">
      <dgm:prSet/>
      <dgm:spPr/>
      <dgm:t>
        <a:bodyPr/>
        <a:lstStyle/>
        <a:p>
          <a:endParaRPr lang="en-CA"/>
        </a:p>
      </dgm:t>
    </dgm:pt>
    <dgm:pt modelId="{A214EF6D-5F3B-4DF5-8041-EED230AD99B7}">
      <dgm:prSet/>
      <dgm:spPr>
        <a:solidFill>
          <a:schemeClr val="bg2">
            <a:lumMod val="75000"/>
          </a:schemeClr>
        </a:solidFill>
        <a:ln>
          <a:solidFill>
            <a:schemeClr val="bg2">
              <a:lumMod val="75000"/>
              <a:alpha val="90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Manitoba Dental Hygienists Association (MDHA)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C21A5090-BD21-41BC-BDEB-1121B3F7A9F7}" type="parTrans" cxnId="{B46121F7-F637-4F7D-B4B2-81E313266138}">
      <dgm:prSet/>
      <dgm:spPr/>
      <dgm:t>
        <a:bodyPr/>
        <a:lstStyle/>
        <a:p>
          <a:endParaRPr lang="en-CA"/>
        </a:p>
      </dgm:t>
    </dgm:pt>
    <dgm:pt modelId="{B68E70E6-1847-4AB6-86E0-6D5B772A4139}" type="sibTrans" cxnId="{B46121F7-F637-4F7D-B4B2-81E313266138}">
      <dgm:prSet/>
      <dgm:spPr/>
      <dgm:t>
        <a:bodyPr/>
        <a:lstStyle/>
        <a:p>
          <a:endParaRPr lang="en-CA"/>
        </a:p>
      </dgm:t>
    </dgm:pt>
    <dgm:pt modelId="{A4584B20-8A01-44C7-AEF1-8DB4167F60D9}">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Ontario Dental Hygienists Association (ODHA)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322A1C91-B30F-4EA2-9DDC-E2C59655FE7B}" type="parTrans" cxnId="{C9E17B51-D1F8-4969-8B92-E3E377FB0400}">
      <dgm:prSet/>
      <dgm:spPr/>
      <dgm:t>
        <a:bodyPr/>
        <a:lstStyle/>
        <a:p>
          <a:endParaRPr lang="en-CA"/>
        </a:p>
      </dgm:t>
    </dgm:pt>
    <dgm:pt modelId="{2E9B79E5-C5D5-42C7-A3A7-7A5EBBDFFA54}" type="sibTrans" cxnId="{C9E17B51-D1F8-4969-8B92-E3E377FB0400}">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t>
        <a:bodyPr/>
        <a:lstStyle/>
        <a:p>
          <a:endParaRPr lang="en-CA"/>
        </a:p>
      </dgm:t>
    </dgm:pt>
    <dgm:pt modelId="{7666677D-9176-4E8F-938A-8AFB60A92E25}" type="pres">
      <dgm:prSet presAssocID="{7BE442A2-57D8-4441-90AA-DF30E148DF10}" presName="composite" presStyleCnt="0"/>
      <dgm:spPr/>
    </dgm:pt>
    <dgm:pt modelId="{5651D9E2-73A2-4984-B4A1-1923A648FFD9}" type="pres">
      <dgm:prSet presAssocID="{7BE442A2-57D8-4441-90AA-DF30E148DF10}" presName="parTx" presStyleLbl="alignNode1" presStyleIdx="0" presStyleCnt="5">
        <dgm:presLayoutVars>
          <dgm:chMax val="0"/>
          <dgm:chPref val="0"/>
          <dgm:bulletEnabled val="1"/>
        </dgm:presLayoutVars>
      </dgm:prSet>
      <dgm:spPr/>
      <dgm:t>
        <a:bodyPr/>
        <a:lstStyle/>
        <a:p>
          <a:endParaRPr lang="en-CA"/>
        </a:p>
      </dgm:t>
    </dgm:pt>
    <dgm:pt modelId="{6714B9EB-6082-43B2-B635-7925F28EA4CB}" type="pres">
      <dgm:prSet presAssocID="{7BE442A2-57D8-4441-90AA-DF30E148DF10}" presName="desTx" presStyleLbl="alignAccFollowNode1" presStyleIdx="0" presStyleCnt="5">
        <dgm:presLayoutVars>
          <dgm:bulletEnabled val="1"/>
        </dgm:presLayoutVars>
      </dgm:prSet>
      <dgm:spPr/>
      <dgm:t>
        <a:bodyPr/>
        <a:lstStyle/>
        <a:p>
          <a:endParaRPr lang="en-CA"/>
        </a:p>
      </dgm:t>
    </dgm:pt>
    <dgm:pt modelId="{1C50081A-92D9-4C8B-BF2E-5CC49B960471}" type="pres">
      <dgm:prSet presAssocID="{D81F75A2-0874-48DB-A128-ADBE7E91C377}" presName="space" presStyleCnt="0"/>
      <dgm:spPr/>
    </dgm:pt>
    <dgm:pt modelId="{BE77EEE9-2A89-4DCE-982E-299EBE490C5B}" type="pres">
      <dgm:prSet presAssocID="{34302FCD-2EEC-476A-AEB6-CD80002654B7}" presName="composite" presStyleCnt="0"/>
      <dgm:spPr/>
    </dgm:pt>
    <dgm:pt modelId="{8299ADA9-B2C9-49BB-BE28-395D08FC4EAB}" type="pres">
      <dgm:prSet presAssocID="{34302FCD-2EEC-476A-AEB6-CD80002654B7}" presName="parTx" presStyleLbl="alignNode1" presStyleIdx="1" presStyleCnt="5">
        <dgm:presLayoutVars>
          <dgm:chMax val="0"/>
          <dgm:chPref val="0"/>
          <dgm:bulletEnabled val="1"/>
        </dgm:presLayoutVars>
      </dgm:prSet>
      <dgm:spPr/>
      <dgm:t>
        <a:bodyPr/>
        <a:lstStyle/>
        <a:p>
          <a:endParaRPr lang="en-CA"/>
        </a:p>
      </dgm:t>
    </dgm:pt>
    <dgm:pt modelId="{61CC3076-AE9D-4C35-BEFF-D3B347116939}" type="pres">
      <dgm:prSet presAssocID="{34302FCD-2EEC-476A-AEB6-CD80002654B7}" presName="desTx" presStyleLbl="alignAccFollowNode1" presStyleIdx="1" presStyleCnt="5">
        <dgm:presLayoutVars>
          <dgm:bulletEnabled val="1"/>
        </dgm:presLayoutVars>
      </dgm:prSet>
      <dgm:spPr/>
      <dgm:t>
        <a:bodyPr/>
        <a:lstStyle/>
        <a:p>
          <a:endParaRPr lang="en-CA"/>
        </a:p>
      </dgm:t>
    </dgm:pt>
    <dgm:pt modelId="{0CE5B18D-3B26-46C3-B4DB-50C8FEF262A9}" type="pres">
      <dgm:prSet presAssocID="{D4717042-3B62-4791-ABB0-4E61B37597EC}" presName="space" presStyleCnt="0"/>
      <dgm:spPr/>
    </dgm:pt>
    <dgm:pt modelId="{87ED5C9C-F5B3-49B9-A97F-76ABAEE95F1E}" type="pres">
      <dgm:prSet presAssocID="{62F492B9-E6D3-4EFC-8A58-ACC534D536C9}" presName="composite" presStyleCnt="0"/>
      <dgm:spPr/>
    </dgm:pt>
    <dgm:pt modelId="{BCF38EBC-47DF-4608-8B65-9B0E490BCD6D}" type="pres">
      <dgm:prSet presAssocID="{62F492B9-E6D3-4EFC-8A58-ACC534D536C9}" presName="parTx" presStyleLbl="alignNode1" presStyleIdx="2" presStyleCnt="5">
        <dgm:presLayoutVars>
          <dgm:chMax val="0"/>
          <dgm:chPref val="0"/>
          <dgm:bulletEnabled val="1"/>
        </dgm:presLayoutVars>
      </dgm:prSet>
      <dgm:spPr/>
      <dgm:t>
        <a:bodyPr/>
        <a:lstStyle/>
        <a:p>
          <a:endParaRPr lang="en-CA"/>
        </a:p>
      </dgm:t>
    </dgm:pt>
    <dgm:pt modelId="{97E8F15F-58EC-4436-A3E0-870C6A5B5CA1}" type="pres">
      <dgm:prSet presAssocID="{62F492B9-E6D3-4EFC-8A58-ACC534D536C9}" presName="desTx" presStyleLbl="alignAccFollowNode1" presStyleIdx="2" presStyleCnt="5">
        <dgm:presLayoutVars>
          <dgm:bulletEnabled val="1"/>
        </dgm:presLayoutVars>
      </dgm:prSet>
      <dgm:spPr/>
      <dgm:t>
        <a:bodyPr/>
        <a:lstStyle/>
        <a:p>
          <a:endParaRPr lang="en-CA"/>
        </a:p>
      </dgm:t>
    </dgm:pt>
    <dgm:pt modelId="{E960E8A2-AABA-4738-8699-73A1A91E6A63}" type="pres">
      <dgm:prSet presAssocID="{177FD8F6-308E-43EC-B00E-085CE6C39CB2}" presName="space" presStyleCnt="0"/>
      <dgm:spPr/>
    </dgm:pt>
    <dgm:pt modelId="{857DB0C5-3313-4731-811E-AF02DCB71A37}" type="pres">
      <dgm:prSet presAssocID="{68C6F643-C4D8-4924-A40E-7A6D9A29340F}" presName="composite" presStyleCnt="0"/>
      <dgm:spPr/>
    </dgm:pt>
    <dgm:pt modelId="{BA1063A0-F888-4AEA-8ADE-63F6ACF5A9CE}" type="pres">
      <dgm:prSet presAssocID="{68C6F643-C4D8-4924-A40E-7A6D9A29340F}" presName="parTx" presStyleLbl="alignNode1" presStyleIdx="3" presStyleCnt="5">
        <dgm:presLayoutVars>
          <dgm:chMax val="0"/>
          <dgm:chPref val="0"/>
          <dgm:bulletEnabled val="1"/>
        </dgm:presLayoutVars>
      </dgm:prSet>
      <dgm:spPr/>
      <dgm:t>
        <a:bodyPr/>
        <a:lstStyle/>
        <a:p>
          <a:endParaRPr lang="en-CA"/>
        </a:p>
      </dgm:t>
    </dgm:pt>
    <dgm:pt modelId="{E6B8A2A2-401D-4E60-970D-13EB50D6E7E0}" type="pres">
      <dgm:prSet presAssocID="{68C6F643-C4D8-4924-A40E-7A6D9A29340F}" presName="desTx" presStyleLbl="alignAccFollowNode1" presStyleIdx="3" presStyleCnt="5">
        <dgm:presLayoutVars>
          <dgm:bulletEnabled val="1"/>
        </dgm:presLayoutVars>
      </dgm:prSet>
      <dgm:spPr/>
      <dgm:t>
        <a:bodyPr/>
        <a:lstStyle/>
        <a:p>
          <a:endParaRPr lang="en-CA"/>
        </a:p>
      </dgm:t>
    </dgm:pt>
    <dgm:pt modelId="{DFF2F101-1D9F-41A1-96FA-21972175833F}" type="pres">
      <dgm:prSet presAssocID="{EFBD58A6-5147-48F5-9273-5DDED799072E}" presName="space" presStyleCnt="0"/>
      <dgm:spPr/>
    </dgm:pt>
    <dgm:pt modelId="{621D81F8-8B52-4612-B755-F2E6817259FE}" type="pres">
      <dgm:prSet presAssocID="{4FA78AB2-4174-410A-91CB-28723AD28C0C}" presName="composite" presStyleCnt="0"/>
      <dgm:spPr/>
    </dgm:pt>
    <dgm:pt modelId="{AB9E57A2-48E2-4719-AB73-FDCD121987F9}" type="pres">
      <dgm:prSet presAssocID="{4FA78AB2-4174-410A-91CB-28723AD28C0C}" presName="parTx" presStyleLbl="alignNode1" presStyleIdx="4" presStyleCnt="5">
        <dgm:presLayoutVars>
          <dgm:chMax val="0"/>
          <dgm:chPref val="0"/>
          <dgm:bulletEnabled val="1"/>
        </dgm:presLayoutVars>
      </dgm:prSet>
      <dgm:spPr/>
      <dgm:t>
        <a:bodyPr/>
        <a:lstStyle/>
        <a:p>
          <a:endParaRPr lang="en-CA"/>
        </a:p>
      </dgm:t>
    </dgm:pt>
    <dgm:pt modelId="{83F4DD8A-662B-4DBD-B95D-A6805ABD0259}" type="pres">
      <dgm:prSet presAssocID="{4FA78AB2-4174-410A-91CB-28723AD28C0C}" presName="desTx" presStyleLbl="alignAccFollowNode1" presStyleIdx="4" presStyleCnt="5">
        <dgm:presLayoutVars>
          <dgm:bulletEnabled val="1"/>
        </dgm:presLayoutVars>
      </dgm:prSet>
      <dgm:spPr/>
      <dgm:t>
        <a:bodyPr/>
        <a:lstStyle/>
        <a:p>
          <a:endParaRPr lang="en-CA"/>
        </a:p>
      </dgm:t>
    </dgm:pt>
  </dgm:ptLst>
  <dgm:cxnLst>
    <dgm:cxn modelId="{7572588D-3E7A-4230-B9B6-C99F2C47D303}" srcId="{DE5CC2BD-9C52-45FA-9222-CC62EA0F0AD9}" destId="{34302FCD-2EEC-476A-AEB6-CD80002654B7}" srcOrd="1" destOrd="0" parTransId="{8C51E922-18A1-452C-89B0-F1AAC3F313E3}" sibTransId="{D4717042-3B62-4791-ABB0-4E61B37597EC}"/>
    <dgm:cxn modelId="{B36B18EE-3594-4DFD-91BC-DA48B99B94C6}" type="presOf" srcId="{68C6F643-C4D8-4924-A40E-7A6D9A29340F}" destId="{BA1063A0-F888-4AEA-8ADE-63F6ACF5A9CE}" srcOrd="0" destOrd="0" presId="urn:microsoft.com/office/officeart/2005/8/layout/hList1"/>
    <dgm:cxn modelId="{2EAF4212-417C-476C-8FEB-F59B4BB63F78}" type="presOf" srcId="{7BE442A2-57D8-4441-90AA-DF30E148DF10}" destId="{5651D9E2-73A2-4984-B4A1-1923A648FFD9}" srcOrd="0" destOrd="0" presId="urn:microsoft.com/office/officeart/2005/8/layout/hList1"/>
    <dgm:cxn modelId="{7A78139A-83D3-48F6-935D-1AD51BF7F659}" srcId="{DE5CC2BD-9C52-45FA-9222-CC62EA0F0AD9}" destId="{62F492B9-E6D3-4EFC-8A58-ACC534D536C9}" srcOrd="2" destOrd="0" parTransId="{C21CF462-1069-434C-970F-480F64B1DBEB}" sibTransId="{177FD8F6-308E-43EC-B00E-085CE6C39CB2}"/>
    <dgm:cxn modelId="{00AE7ED1-9AB1-42D5-8D4A-E58026DCB6CC}" srcId="{62F492B9-E6D3-4EFC-8A58-ACC534D536C9}" destId="{F936808C-0C63-4318-8341-774FA949B02C}" srcOrd="0" destOrd="0" parTransId="{B2024551-4285-4E49-B857-4008B7BFC99C}" sibTransId="{34C5EF14-C727-47B1-9C6D-0CEE2E20E5E6}"/>
    <dgm:cxn modelId="{963B4E8B-64AA-44F8-8FBD-940F76B4E277}" srcId="{7BE442A2-57D8-4441-90AA-DF30E148DF10}" destId="{2081CB79-63E9-49D3-BE7F-87919D7AECC7}" srcOrd="0" destOrd="0" parTransId="{DD72B41B-7315-46A3-8E9C-D2840978F321}" sibTransId="{B6CF1ECC-98CD-4943-898B-5E8FBF805E81}"/>
    <dgm:cxn modelId="{5B40D9E3-7652-49AE-B64C-6288A4FBB3B4}" type="presOf" srcId="{34302FCD-2EEC-476A-AEB6-CD80002654B7}" destId="{8299ADA9-B2C9-49BB-BE28-395D08FC4EAB}" srcOrd="0" destOrd="0" presId="urn:microsoft.com/office/officeart/2005/8/layout/hList1"/>
    <dgm:cxn modelId="{D0581CDC-E582-40BD-B391-0FA81383D06A}" type="presOf" srcId="{F936808C-0C63-4318-8341-774FA949B02C}" destId="{97E8F15F-58EC-4436-A3E0-870C6A5B5CA1}" srcOrd="0" destOrd="0" presId="urn:microsoft.com/office/officeart/2005/8/layout/hList1"/>
    <dgm:cxn modelId="{C209872A-F35A-462E-9427-1445E79AD77D}" type="presOf" srcId="{A4584B20-8A01-44C7-AEF1-8DB4167F60D9}" destId="{83F4DD8A-662B-4DBD-B95D-A6805ABD0259}" srcOrd="0" destOrd="0" presId="urn:microsoft.com/office/officeart/2005/8/layout/hList1"/>
    <dgm:cxn modelId="{428B5373-6C06-49F1-9145-03A102BBBE50}" srcId="{DE5CC2BD-9C52-45FA-9222-CC62EA0F0AD9}" destId="{4FA78AB2-4174-410A-91CB-28723AD28C0C}" srcOrd="4" destOrd="0" parTransId="{E436A434-683B-4311-A0C3-83797A392C7D}" sibTransId="{664924B1-2B8B-463F-9A34-BC5875CB8E4A}"/>
    <dgm:cxn modelId="{362D7146-ACE7-41B1-A5BC-79D4B938A948}" type="presOf" srcId="{DCD67CC6-FC09-4AFC-B3F5-9D6C24619769}" destId="{61CC3076-AE9D-4C35-BEFF-D3B347116939}" srcOrd="0" destOrd="0" presId="urn:microsoft.com/office/officeart/2005/8/layout/hList1"/>
    <dgm:cxn modelId="{461E6CA4-8BA2-4ED3-A382-F6545A5CEB01}" srcId="{DE5CC2BD-9C52-45FA-9222-CC62EA0F0AD9}" destId="{7BE442A2-57D8-4441-90AA-DF30E148DF10}" srcOrd="0" destOrd="0" parTransId="{51114BC3-247D-460B-AFF7-77AE05348E1C}" sibTransId="{D81F75A2-0874-48DB-A128-ADBE7E91C377}"/>
    <dgm:cxn modelId="{504FC70F-F65E-4314-AE3C-E770963266E9}" type="presOf" srcId="{4FA78AB2-4174-410A-91CB-28723AD28C0C}" destId="{AB9E57A2-48E2-4719-AB73-FDCD121987F9}" srcOrd="0" destOrd="0" presId="urn:microsoft.com/office/officeart/2005/8/layout/hList1"/>
    <dgm:cxn modelId="{A441789C-175D-47C2-8E8D-4F45DFF4178E}" srcId="{34302FCD-2EEC-476A-AEB6-CD80002654B7}" destId="{DCD67CC6-FC09-4AFC-B3F5-9D6C24619769}" srcOrd="0" destOrd="0" parTransId="{F6A4206A-8C9F-4D09-A710-A838F4815889}" sibTransId="{5CDEA242-4369-41FA-B50E-7BFC3F021E12}"/>
    <dgm:cxn modelId="{F9A2B307-2FAF-4022-9424-158C53B0BDEC}" type="presOf" srcId="{62F492B9-E6D3-4EFC-8A58-ACC534D536C9}" destId="{BCF38EBC-47DF-4608-8B65-9B0E490BCD6D}" srcOrd="0" destOrd="0" presId="urn:microsoft.com/office/officeart/2005/8/layout/hList1"/>
    <dgm:cxn modelId="{15FD52CF-F803-4BA2-ADEE-7C8B8F3696BC}" type="presOf" srcId="{A214EF6D-5F3B-4DF5-8041-EED230AD99B7}" destId="{E6B8A2A2-401D-4E60-970D-13EB50D6E7E0}" srcOrd="0" destOrd="0" presId="urn:microsoft.com/office/officeart/2005/8/layout/hList1"/>
    <dgm:cxn modelId="{C9E17B51-D1F8-4969-8B92-E3E377FB0400}" srcId="{4FA78AB2-4174-410A-91CB-28723AD28C0C}" destId="{A4584B20-8A01-44C7-AEF1-8DB4167F60D9}" srcOrd="0" destOrd="0" parTransId="{322A1C91-B30F-4EA2-9DDC-E2C59655FE7B}" sibTransId="{2E9B79E5-C5D5-42C7-A3A7-7A5EBBDFFA54}"/>
    <dgm:cxn modelId="{B46121F7-F637-4F7D-B4B2-81E313266138}" srcId="{68C6F643-C4D8-4924-A40E-7A6D9A29340F}" destId="{A214EF6D-5F3B-4DF5-8041-EED230AD99B7}" srcOrd="0" destOrd="0" parTransId="{C21A5090-BD21-41BC-BDEB-1121B3F7A9F7}" sibTransId="{B68E70E6-1847-4AB6-86E0-6D5B772A4139}"/>
    <dgm:cxn modelId="{1AC66E62-5072-4BB3-919A-E612ED9D10DB}" type="presOf" srcId="{2081CB79-63E9-49D3-BE7F-87919D7AECC7}" destId="{6714B9EB-6082-43B2-B635-7925F28EA4CB}" srcOrd="0" destOrd="0" presId="urn:microsoft.com/office/officeart/2005/8/layout/hList1"/>
    <dgm:cxn modelId="{868A8E3F-FC3C-420B-9647-72827565E741}" srcId="{DE5CC2BD-9C52-45FA-9222-CC62EA0F0AD9}" destId="{68C6F643-C4D8-4924-A40E-7A6D9A29340F}" srcOrd="3" destOrd="0" parTransId="{75ED5C37-12E1-4AA4-AEA8-23A0C161285A}" sibTransId="{EFBD58A6-5147-48F5-9273-5DDED799072E}"/>
    <dgm:cxn modelId="{F31E948A-3D8B-4F67-9997-AD992E2EB68A}" type="presOf" srcId="{DE5CC2BD-9C52-45FA-9222-CC62EA0F0AD9}" destId="{7D098F8C-8F03-4623-962E-ECEE6151EE27}" srcOrd="0" destOrd="0" presId="urn:microsoft.com/office/officeart/2005/8/layout/hList1"/>
    <dgm:cxn modelId="{A8A5B635-1627-46C9-BAE1-BD3E85D979B4}" type="presParOf" srcId="{7D098F8C-8F03-4623-962E-ECEE6151EE27}" destId="{7666677D-9176-4E8F-938A-8AFB60A92E25}" srcOrd="0" destOrd="0" presId="urn:microsoft.com/office/officeart/2005/8/layout/hList1"/>
    <dgm:cxn modelId="{0367AB25-6257-447B-B2CA-2B53AC07F53D}" type="presParOf" srcId="{7666677D-9176-4E8F-938A-8AFB60A92E25}" destId="{5651D9E2-73A2-4984-B4A1-1923A648FFD9}" srcOrd="0" destOrd="0" presId="urn:microsoft.com/office/officeart/2005/8/layout/hList1"/>
    <dgm:cxn modelId="{817F3686-176F-47AA-9331-4B097390E2E7}" type="presParOf" srcId="{7666677D-9176-4E8F-938A-8AFB60A92E25}" destId="{6714B9EB-6082-43B2-B635-7925F28EA4CB}" srcOrd="1" destOrd="0" presId="urn:microsoft.com/office/officeart/2005/8/layout/hList1"/>
    <dgm:cxn modelId="{FB3DA127-23DB-4C82-A90E-BF9825F2546B}" type="presParOf" srcId="{7D098F8C-8F03-4623-962E-ECEE6151EE27}" destId="{1C50081A-92D9-4C8B-BF2E-5CC49B960471}" srcOrd="1" destOrd="0" presId="urn:microsoft.com/office/officeart/2005/8/layout/hList1"/>
    <dgm:cxn modelId="{5ECA8D9E-8CC3-4876-8503-B1E99DE86C0C}" type="presParOf" srcId="{7D098F8C-8F03-4623-962E-ECEE6151EE27}" destId="{BE77EEE9-2A89-4DCE-982E-299EBE490C5B}" srcOrd="2" destOrd="0" presId="urn:microsoft.com/office/officeart/2005/8/layout/hList1"/>
    <dgm:cxn modelId="{E745B9C4-A1CC-44C0-89E2-5FC099F0B073}" type="presParOf" srcId="{BE77EEE9-2A89-4DCE-982E-299EBE490C5B}" destId="{8299ADA9-B2C9-49BB-BE28-395D08FC4EAB}" srcOrd="0" destOrd="0" presId="urn:microsoft.com/office/officeart/2005/8/layout/hList1"/>
    <dgm:cxn modelId="{553BFB33-37A1-46A6-AE4C-292E0A5028AD}" type="presParOf" srcId="{BE77EEE9-2A89-4DCE-982E-299EBE490C5B}" destId="{61CC3076-AE9D-4C35-BEFF-D3B347116939}" srcOrd="1" destOrd="0" presId="urn:microsoft.com/office/officeart/2005/8/layout/hList1"/>
    <dgm:cxn modelId="{934929BB-909F-43EE-A788-751785C842D7}" type="presParOf" srcId="{7D098F8C-8F03-4623-962E-ECEE6151EE27}" destId="{0CE5B18D-3B26-46C3-B4DB-50C8FEF262A9}" srcOrd="3" destOrd="0" presId="urn:microsoft.com/office/officeart/2005/8/layout/hList1"/>
    <dgm:cxn modelId="{CEA5BE9F-1DFD-47FD-84DC-E5AA2DC86D83}" type="presParOf" srcId="{7D098F8C-8F03-4623-962E-ECEE6151EE27}" destId="{87ED5C9C-F5B3-49B9-A97F-76ABAEE95F1E}" srcOrd="4" destOrd="0" presId="urn:microsoft.com/office/officeart/2005/8/layout/hList1"/>
    <dgm:cxn modelId="{20F696E6-EA77-4F93-AD61-478E34C3A9D9}" type="presParOf" srcId="{87ED5C9C-F5B3-49B9-A97F-76ABAEE95F1E}" destId="{BCF38EBC-47DF-4608-8B65-9B0E490BCD6D}" srcOrd="0" destOrd="0" presId="urn:microsoft.com/office/officeart/2005/8/layout/hList1"/>
    <dgm:cxn modelId="{444FBE9E-25EF-4C34-94EB-E6F7AE1B6940}" type="presParOf" srcId="{87ED5C9C-F5B3-49B9-A97F-76ABAEE95F1E}" destId="{97E8F15F-58EC-4436-A3E0-870C6A5B5CA1}" srcOrd="1" destOrd="0" presId="urn:microsoft.com/office/officeart/2005/8/layout/hList1"/>
    <dgm:cxn modelId="{0F8D0251-4A5D-45AA-92FD-DABFE09F5339}" type="presParOf" srcId="{7D098F8C-8F03-4623-962E-ECEE6151EE27}" destId="{E960E8A2-AABA-4738-8699-73A1A91E6A63}" srcOrd="5" destOrd="0" presId="urn:microsoft.com/office/officeart/2005/8/layout/hList1"/>
    <dgm:cxn modelId="{8C267940-A45C-486A-BFC2-4C5C0FF3BE0E}" type="presParOf" srcId="{7D098F8C-8F03-4623-962E-ECEE6151EE27}" destId="{857DB0C5-3313-4731-811E-AF02DCB71A37}" srcOrd="6" destOrd="0" presId="urn:microsoft.com/office/officeart/2005/8/layout/hList1"/>
    <dgm:cxn modelId="{78DC49FC-C13D-41CC-B67D-4D42205A5BA9}" type="presParOf" srcId="{857DB0C5-3313-4731-811E-AF02DCB71A37}" destId="{BA1063A0-F888-4AEA-8ADE-63F6ACF5A9CE}" srcOrd="0" destOrd="0" presId="urn:microsoft.com/office/officeart/2005/8/layout/hList1"/>
    <dgm:cxn modelId="{DFAFD052-E571-43BC-A529-BECEA1E9F2EB}" type="presParOf" srcId="{857DB0C5-3313-4731-811E-AF02DCB71A37}" destId="{E6B8A2A2-401D-4E60-970D-13EB50D6E7E0}" srcOrd="1" destOrd="0" presId="urn:microsoft.com/office/officeart/2005/8/layout/hList1"/>
    <dgm:cxn modelId="{460AAA9C-9F17-40C8-98F4-BC27EB608208}" type="presParOf" srcId="{7D098F8C-8F03-4623-962E-ECEE6151EE27}" destId="{DFF2F101-1D9F-41A1-96FA-21972175833F}" srcOrd="7" destOrd="0" presId="urn:microsoft.com/office/officeart/2005/8/layout/hList1"/>
    <dgm:cxn modelId="{6A01E2C3-16A5-4A2C-8907-41467B1A178F}" type="presParOf" srcId="{7D098F8C-8F03-4623-962E-ECEE6151EE27}" destId="{621D81F8-8B52-4612-B755-F2E6817259FE}" srcOrd="8" destOrd="0" presId="urn:microsoft.com/office/officeart/2005/8/layout/hList1"/>
    <dgm:cxn modelId="{8D3A94B1-0A7A-4519-A2B2-33EDEF2D2715}" type="presParOf" srcId="{621D81F8-8B52-4612-B755-F2E6817259FE}" destId="{AB9E57A2-48E2-4719-AB73-FDCD121987F9}" srcOrd="0" destOrd="0" presId="urn:microsoft.com/office/officeart/2005/8/layout/hList1"/>
    <dgm:cxn modelId="{A7AA90E5-E5A8-4419-BEC5-1EFF0EA166CF}" type="presParOf" srcId="{621D81F8-8B52-4612-B755-F2E6817259FE}" destId="{83F4DD8A-662B-4DBD-B95D-A6805ABD02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FE942FB1-2B71-41FA-BABB-9E557235E1E9}">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382E5E0B-1BFB-419A-98EE-6C06052746EA}" type="parTrans" cxnId="{7E0B58D3-8112-4A55-8CBF-1BD6A64D4FF1}">
      <dgm:prSet/>
      <dgm:spPr/>
      <dgm:t>
        <a:bodyPr/>
        <a:lstStyle/>
        <a:p>
          <a:endParaRPr lang="en-CA"/>
        </a:p>
      </dgm:t>
    </dgm:pt>
    <dgm:pt modelId="{B8B48ECD-10EE-4587-A57D-F814AE1DA372}" type="sibTrans" cxnId="{7E0B58D3-8112-4A55-8CBF-1BD6A64D4FF1}">
      <dgm:prSet/>
      <dgm:spPr/>
      <dgm:t>
        <a:bodyPr/>
        <a:lstStyle/>
        <a:p>
          <a:endParaRPr lang="en-CA"/>
        </a:p>
      </dgm:t>
    </dgm:pt>
    <dgm:pt modelId="{1B1378C9-13F1-4708-83C4-870CE737C854}">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C8678141-172B-48C7-A4C2-AD0F2DFF0937}" type="parTrans" cxnId="{FF818D29-C2A6-4C95-94E5-93A16E8A6D97}">
      <dgm:prSet/>
      <dgm:spPr/>
      <dgm:t>
        <a:bodyPr/>
        <a:lstStyle/>
        <a:p>
          <a:endParaRPr lang="en-CA"/>
        </a:p>
      </dgm:t>
    </dgm:pt>
    <dgm:pt modelId="{61757E2C-E81B-40BA-9235-9B589ECF3283}" type="sibTrans" cxnId="{FF818D29-C2A6-4C95-94E5-93A16E8A6D97}">
      <dgm:prSet/>
      <dgm:spPr/>
      <dgm:t>
        <a:bodyPr/>
        <a:lstStyle/>
        <a:p>
          <a:endParaRPr lang="en-CA"/>
        </a:p>
      </dgm:t>
    </dgm:pt>
    <dgm:pt modelId="{E217B15D-0043-4827-A248-81F56261D54B}">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 Brunswick Dental Hygienists Association (NBDHA)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9990E5B3-435C-4426-A42C-0131678FB0FA}" type="parTrans" cxnId="{ACCDD215-AF1E-410B-9793-773CA17914F0}">
      <dgm:prSet/>
      <dgm:spPr/>
      <dgm:t>
        <a:bodyPr/>
        <a:lstStyle/>
        <a:p>
          <a:endParaRPr lang="en-CA"/>
        </a:p>
      </dgm:t>
    </dgm:pt>
    <dgm:pt modelId="{BC5AA394-7955-42B5-8D5D-073D94A701F7}" type="sibTrans" cxnId="{ACCDD215-AF1E-410B-9793-773CA17914F0}">
      <dgm:prSet/>
      <dgm:spPr/>
      <dgm:t>
        <a:bodyPr/>
        <a:lstStyle/>
        <a:p>
          <a:endParaRPr lang="en-CA"/>
        </a:p>
      </dgm:t>
    </dgm:pt>
    <dgm:pt modelId="{3272E349-BCE3-49B3-A47E-BD938E44765B}">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Newfoundland and Labrador Dental Hygienists Association (NLDHA)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9997BCAE-83AD-4C80-9510-C814798BFCC8}" type="parTrans" cxnId="{BED2AC25-A83C-4B8E-94A1-00378A603546}">
      <dgm:prSet/>
      <dgm:spPr/>
      <dgm:t>
        <a:bodyPr/>
        <a:lstStyle/>
        <a:p>
          <a:endParaRPr lang="en-CA"/>
        </a:p>
      </dgm:t>
    </dgm:pt>
    <dgm:pt modelId="{A2C7C1E0-C658-4DD3-BE26-4A5FF9F2A3FE}" type="sibTrans" cxnId="{BED2AC25-A83C-4B8E-94A1-00378A603546}">
      <dgm:prSet/>
      <dgm:spPr/>
      <dgm:t>
        <a:bodyPr/>
        <a:lstStyle/>
        <a:p>
          <a:endParaRPr lang="en-CA"/>
        </a:p>
      </dgm:t>
    </dgm:pt>
    <dgm:pt modelId="{F6060EF2-D336-429A-9A34-3C3B4B3CC7E8}">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NS</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08DCF88B-8452-4673-9328-8B6FF18B2C15}" type="parTrans" cxnId="{E955AA0B-88A2-4D44-9C54-5D4890D05B24}">
      <dgm:prSet/>
      <dgm:spPr/>
      <dgm:t>
        <a:bodyPr/>
        <a:lstStyle/>
        <a:p>
          <a:endParaRPr lang="en-CA"/>
        </a:p>
      </dgm:t>
    </dgm:pt>
    <dgm:pt modelId="{91263CDA-FA3B-4C1F-81D2-3039D9347558}" type="sibTrans" cxnId="{E955AA0B-88A2-4D44-9C54-5D4890D05B24}">
      <dgm:prSet/>
      <dgm:spPr/>
      <dgm:t>
        <a:bodyPr/>
        <a:lstStyle/>
        <a:p>
          <a:endParaRPr lang="en-CA"/>
        </a:p>
      </dgm:t>
    </dgm:pt>
    <dgm:pt modelId="{2A6D785B-655C-415C-8BC7-76EB23F36114}">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Dental Hygienists of Nova Scotia (CDHNS)</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3C95EE03-76F7-4DF9-8486-05AA1A2C4797}" type="parTrans" cxnId="{CB891492-C1FD-4CA4-B1DD-539E54BA969C}">
      <dgm:prSet/>
      <dgm:spPr/>
      <dgm:t>
        <a:bodyPr/>
        <a:lstStyle/>
        <a:p>
          <a:endParaRPr lang="en-CA"/>
        </a:p>
      </dgm:t>
    </dgm:pt>
    <dgm:pt modelId="{2E9B52EF-4D22-477E-B5C5-1979C11EB0C2}" type="sibTrans" cxnId="{CB891492-C1FD-4CA4-B1DD-539E54BA969C}">
      <dgm:prSet/>
      <dgm:spPr/>
      <dgm:t>
        <a:bodyPr/>
        <a:lstStyle/>
        <a:p>
          <a:endParaRPr lang="en-CA"/>
        </a:p>
      </dgm:t>
    </dgm:pt>
    <dgm:pt modelId="{FFB4C9DD-A8B8-4124-A923-BA356D5F4A26}">
      <dgm:prSet phldrT="[Text]"/>
      <dgm:spPr>
        <a:solidFill>
          <a:schemeClr val="bg2">
            <a:lumMod val="75000"/>
          </a:schemeClr>
        </a:solidFill>
        <a:ln>
          <a:solidFill>
            <a:schemeClr val="bg2">
              <a:lumMod val="75000"/>
            </a:schemeClr>
          </a:solidFill>
        </a:ln>
      </dgm:spPr>
      <dgm:t>
        <a:bodyPr/>
        <a:lstStyle/>
        <a:p>
          <a:pPr algn="ctr"/>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21735389-C436-4B69-B2E2-BC657AB232AD}" type="parTrans" cxnId="{E0B778A7-1494-4550-9F13-4C6D1898FCF0}">
      <dgm:prSet/>
      <dgm:spPr/>
      <dgm:t>
        <a:bodyPr/>
        <a:lstStyle/>
        <a:p>
          <a:endParaRPr lang="en-CA"/>
        </a:p>
      </dgm:t>
    </dgm:pt>
    <dgm:pt modelId="{2C46C59C-D2CB-42B0-BF68-8F78878108C7}" type="sibTrans" cxnId="{E0B778A7-1494-4550-9F13-4C6D1898FCF0}">
      <dgm:prSet/>
      <dgm:spPr/>
      <dgm:t>
        <a:bodyPr/>
        <a:lstStyle/>
        <a:p>
          <a:endParaRPr lang="en-CA"/>
        </a:p>
      </dgm:t>
    </dgm:pt>
    <dgm:pt modelId="{CCA56505-A4BF-40E3-AF58-C5CADCF8F55A}">
      <dgm:prSet phldrT="[Text]"/>
      <dgm:spPr>
        <a:solidFill>
          <a:schemeClr val="bg2">
            <a:lumMod val="75000"/>
          </a:schemeClr>
        </a:solidFill>
        <a:ln>
          <a:solidFill>
            <a:schemeClr val="bg2">
              <a:lumMod val="75000"/>
            </a:schemeClr>
          </a:solidFill>
        </a:ln>
      </dgm:spPr>
      <dgm:t>
        <a:bodyPr/>
        <a:lstStyle/>
        <a:p>
          <a:pPr algn="l"/>
          <a:r>
            <a:rPr lang="en-CA" b="0" cap="none" spc="0" smtClean="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Prince Edward Island Dental Hygienists Association (PEIDHA)</a:t>
          </a:r>
          <a:endPar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dgm:t>
    </dgm:pt>
    <dgm:pt modelId="{20784CE3-7DBF-4E58-A2AD-1127C80FAF30}" type="parTrans" cxnId="{64BC1A2F-3D8B-4865-9995-03C1E8EF4946}">
      <dgm:prSet/>
      <dgm:spPr/>
      <dgm:t>
        <a:bodyPr/>
        <a:lstStyle/>
        <a:p>
          <a:endParaRPr lang="en-CA"/>
        </a:p>
      </dgm:t>
    </dgm:pt>
    <dgm:pt modelId="{4BD5564E-F87A-4BB6-BA10-47FCDC76A83B}" type="sibTrans" cxnId="{64BC1A2F-3D8B-4865-9995-03C1E8EF4946}">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t>
        <a:bodyPr/>
        <a:lstStyle/>
        <a:p>
          <a:endParaRPr lang="en-CA"/>
        </a:p>
      </dgm:t>
    </dgm:pt>
    <dgm:pt modelId="{A798AEF3-2A7C-4C7A-9EA9-58B570AEDF58}" type="pres">
      <dgm:prSet presAssocID="{1B1378C9-13F1-4708-83C4-870CE737C854}" presName="composite" presStyleCnt="0"/>
      <dgm:spPr/>
    </dgm:pt>
    <dgm:pt modelId="{CD06537E-C7C4-4272-87E5-7713C38BE7EA}" type="pres">
      <dgm:prSet presAssocID="{1B1378C9-13F1-4708-83C4-870CE737C854}" presName="parTx" presStyleLbl="alignNode1" presStyleIdx="0" presStyleCnt="4">
        <dgm:presLayoutVars>
          <dgm:chMax val="0"/>
          <dgm:chPref val="0"/>
          <dgm:bulletEnabled val="1"/>
        </dgm:presLayoutVars>
      </dgm:prSet>
      <dgm:spPr/>
      <dgm:t>
        <a:bodyPr/>
        <a:lstStyle/>
        <a:p>
          <a:endParaRPr lang="en-CA"/>
        </a:p>
      </dgm:t>
    </dgm:pt>
    <dgm:pt modelId="{EABA2D2F-632B-486B-8B14-EFCA20ECF2B5}" type="pres">
      <dgm:prSet presAssocID="{1B1378C9-13F1-4708-83C4-870CE737C854}" presName="desTx" presStyleLbl="alignAccFollowNode1" presStyleIdx="0" presStyleCnt="4">
        <dgm:presLayoutVars>
          <dgm:bulletEnabled val="1"/>
        </dgm:presLayoutVars>
      </dgm:prSet>
      <dgm:spPr/>
      <dgm:t>
        <a:bodyPr/>
        <a:lstStyle/>
        <a:p>
          <a:endParaRPr lang="en-CA"/>
        </a:p>
      </dgm:t>
    </dgm:pt>
    <dgm:pt modelId="{85106C79-2EAF-464E-B72A-5EB27DF4AC79}" type="pres">
      <dgm:prSet presAssocID="{61757E2C-E81B-40BA-9235-9B589ECF3283}" presName="space" presStyleCnt="0"/>
      <dgm:spPr/>
    </dgm:pt>
    <dgm:pt modelId="{5BB4FCB0-FC1D-409B-A7A8-8D70C6C942D1}" type="pres">
      <dgm:prSet presAssocID="{F6060EF2-D336-429A-9A34-3C3B4B3CC7E8}" presName="composite" presStyleCnt="0"/>
      <dgm:spPr/>
    </dgm:pt>
    <dgm:pt modelId="{E08359FC-740D-4E85-8E9B-831512C52D92}" type="pres">
      <dgm:prSet presAssocID="{F6060EF2-D336-429A-9A34-3C3B4B3CC7E8}" presName="parTx" presStyleLbl="alignNode1" presStyleIdx="1" presStyleCnt="4">
        <dgm:presLayoutVars>
          <dgm:chMax val="0"/>
          <dgm:chPref val="0"/>
          <dgm:bulletEnabled val="1"/>
        </dgm:presLayoutVars>
      </dgm:prSet>
      <dgm:spPr/>
      <dgm:t>
        <a:bodyPr/>
        <a:lstStyle/>
        <a:p>
          <a:endParaRPr lang="en-CA"/>
        </a:p>
      </dgm:t>
    </dgm:pt>
    <dgm:pt modelId="{9133C486-A64B-4C7A-99E9-6AB3910BB433}" type="pres">
      <dgm:prSet presAssocID="{F6060EF2-D336-429A-9A34-3C3B4B3CC7E8}" presName="desTx" presStyleLbl="alignAccFollowNode1" presStyleIdx="1" presStyleCnt="4" custScaleY="100937">
        <dgm:presLayoutVars>
          <dgm:bulletEnabled val="1"/>
        </dgm:presLayoutVars>
      </dgm:prSet>
      <dgm:spPr/>
      <dgm:t>
        <a:bodyPr/>
        <a:lstStyle/>
        <a:p>
          <a:endParaRPr lang="en-CA"/>
        </a:p>
      </dgm:t>
    </dgm:pt>
    <dgm:pt modelId="{B521ABC0-BBF7-44D0-8ECB-F16DFB7F1505}" type="pres">
      <dgm:prSet presAssocID="{91263CDA-FA3B-4C1F-81D2-3039D9347558}" presName="space" presStyleCnt="0"/>
      <dgm:spPr/>
    </dgm:pt>
    <dgm:pt modelId="{CE135AE7-8E8E-4F99-9751-8746BD0B9A78}" type="pres">
      <dgm:prSet presAssocID="{FFB4C9DD-A8B8-4124-A923-BA356D5F4A26}" presName="composite" presStyleCnt="0"/>
      <dgm:spPr/>
    </dgm:pt>
    <dgm:pt modelId="{6C860E1D-E659-4EDD-82AE-777C6FAD5A84}" type="pres">
      <dgm:prSet presAssocID="{FFB4C9DD-A8B8-4124-A923-BA356D5F4A26}" presName="parTx" presStyleLbl="alignNode1" presStyleIdx="2" presStyleCnt="4">
        <dgm:presLayoutVars>
          <dgm:chMax val="0"/>
          <dgm:chPref val="0"/>
          <dgm:bulletEnabled val="1"/>
        </dgm:presLayoutVars>
      </dgm:prSet>
      <dgm:spPr/>
      <dgm:t>
        <a:bodyPr/>
        <a:lstStyle/>
        <a:p>
          <a:endParaRPr lang="en-CA"/>
        </a:p>
      </dgm:t>
    </dgm:pt>
    <dgm:pt modelId="{4F9478F1-87CE-4943-BC19-76F6AD943770}" type="pres">
      <dgm:prSet presAssocID="{FFB4C9DD-A8B8-4124-A923-BA356D5F4A26}" presName="desTx" presStyleLbl="alignAccFollowNode1" presStyleIdx="2" presStyleCnt="4">
        <dgm:presLayoutVars>
          <dgm:bulletEnabled val="1"/>
        </dgm:presLayoutVars>
      </dgm:prSet>
      <dgm:spPr/>
      <dgm:t>
        <a:bodyPr/>
        <a:lstStyle/>
        <a:p>
          <a:endParaRPr lang="en-CA"/>
        </a:p>
      </dgm:t>
    </dgm:pt>
    <dgm:pt modelId="{DA8AF536-571D-4FDB-96F8-3F0039778543}" type="pres">
      <dgm:prSet presAssocID="{2C46C59C-D2CB-42B0-BF68-8F78878108C7}" presName="space" presStyleCnt="0"/>
      <dgm:spPr/>
    </dgm:pt>
    <dgm:pt modelId="{237B7119-7624-47B8-9749-1E829E04792C}" type="pres">
      <dgm:prSet presAssocID="{FE942FB1-2B71-41FA-BABB-9E557235E1E9}" presName="composite" presStyleCnt="0"/>
      <dgm:spPr/>
    </dgm:pt>
    <dgm:pt modelId="{F873C9B1-3FD6-4913-88C3-3F89C62D8FA0}" type="pres">
      <dgm:prSet presAssocID="{FE942FB1-2B71-41FA-BABB-9E557235E1E9}" presName="parTx" presStyleLbl="alignNode1" presStyleIdx="3" presStyleCnt="4">
        <dgm:presLayoutVars>
          <dgm:chMax val="0"/>
          <dgm:chPref val="0"/>
          <dgm:bulletEnabled val="1"/>
        </dgm:presLayoutVars>
      </dgm:prSet>
      <dgm:spPr/>
      <dgm:t>
        <a:bodyPr/>
        <a:lstStyle/>
        <a:p>
          <a:endParaRPr lang="en-CA"/>
        </a:p>
      </dgm:t>
    </dgm:pt>
    <dgm:pt modelId="{8DB2ECFF-6513-495A-B5CC-521954EB1ED4}" type="pres">
      <dgm:prSet presAssocID="{FE942FB1-2B71-41FA-BABB-9E557235E1E9}" presName="desTx" presStyleLbl="alignAccFollowNode1" presStyleIdx="3" presStyleCnt="4">
        <dgm:presLayoutVars>
          <dgm:bulletEnabled val="1"/>
        </dgm:presLayoutVars>
      </dgm:prSet>
      <dgm:spPr/>
      <dgm:t>
        <a:bodyPr/>
        <a:lstStyle/>
        <a:p>
          <a:endParaRPr lang="en-CA"/>
        </a:p>
      </dgm:t>
    </dgm:pt>
  </dgm:ptLst>
  <dgm:cxnLst>
    <dgm:cxn modelId="{BED2AC25-A83C-4B8E-94A1-00378A603546}" srcId="{FE942FB1-2B71-41FA-BABB-9E557235E1E9}" destId="{3272E349-BCE3-49B3-A47E-BD938E44765B}" srcOrd="0" destOrd="0" parTransId="{9997BCAE-83AD-4C80-9510-C814798BFCC8}" sibTransId="{A2C7C1E0-C658-4DD3-BE26-4A5FF9F2A3FE}"/>
    <dgm:cxn modelId="{BB047E90-4439-40CD-B1A1-9595BF2895B5}" type="presOf" srcId="{F6060EF2-D336-429A-9A34-3C3B4B3CC7E8}" destId="{E08359FC-740D-4E85-8E9B-831512C52D92}" srcOrd="0" destOrd="0" presId="urn:microsoft.com/office/officeart/2005/8/layout/hList1"/>
    <dgm:cxn modelId="{117509A5-845C-43AF-B0C6-DDDEA2D45490}" type="presOf" srcId="{E217B15D-0043-4827-A248-81F56261D54B}" destId="{EABA2D2F-632B-486B-8B14-EFCA20ECF2B5}" srcOrd="0" destOrd="0" presId="urn:microsoft.com/office/officeart/2005/8/layout/hList1"/>
    <dgm:cxn modelId="{EDB03132-8EF4-47C2-A75C-2CD1591DBEC0}" type="presOf" srcId="{DE5CC2BD-9C52-45FA-9222-CC62EA0F0AD9}" destId="{7D098F8C-8F03-4623-962E-ECEE6151EE27}" srcOrd="0" destOrd="0" presId="urn:microsoft.com/office/officeart/2005/8/layout/hList1"/>
    <dgm:cxn modelId="{7E0B58D3-8112-4A55-8CBF-1BD6A64D4FF1}" srcId="{DE5CC2BD-9C52-45FA-9222-CC62EA0F0AD9}" destId="{FE942FB1-2B71-41FA-BABB-9E557235E1E9}" srcOrd="3" destOrd="0" parTransId="{382E5E0B-1BFB-419A-98EE-6C06052746EA}" sibTransId="{B8B48ECD-10EE-4587-A57D-F814AE1DA372}"/>
    <dgm:cxn modelId="{CB891492-C1FD-4CA4-B1DD-539E54BA969C}" srcId="{F6060EF2-D336-429A-9A34-3C3B4B3CC7E8}" destId="{2A6D785B-655C-415C-8BC7-76EB23F36114}" srcOrd="0" destOrd="0" parTransId="{3C95EE03-76F7-4DF9-8486-05AA1A2C4797}" sibTransId="{2E9B52EF-4D22-477E-B5C5-1979C11EB0C2}"/>
    <dgm:cxn modelId="{86236F6A-E8E7-4D18-B5B1-3BF11D475CA5}" type="presOf" srcId="{2A6D785B-655C-415C-8BC7-76EB23F36114}" destId="{9133C486-A64B-4C7A-99E9-6AB3910BB433}" srcOrd="0" destOrd="0" presId="urn:microsoft.com/office/officeart/2005/8/layout/hList1"/>
    <dgm:cxn modelId="{E0B778A7-1494-4550-9F13-4C6D1898FCF0}" srcId="{DE5CC2BD-9C52-45FA-9222-CC62EA0F0AD9}" destId="{FFB4C9DD-A8B8-4124-A923-BA356D5F4A26}" srcOrd="2" destOrd="0" parTransId="{21735389-C436-4B69-B2E2-BC657AB232AD}" sibTransId="{2C46C59C-D2CB-42B0-BF68-8F78878108C7}"/>
    <dgm:cxn modelId="{64BC1A2F-3D8B-4865-9995-03C1E8EF4946}" srcId="{FFB4C9DD-A8B8-4124-A923-BA356D5F4A26}" destId="{CCA56505-A4BF-40E3-AF58-C5CADCF8F55A}" srcOrd="0" destOrd="0" parTransId="{20784CE3-7DBF-4E58-A2AD-1127C80FAF30}" sibTransId="{4BD5564E-F87A-4BB6-BA10-47FCDC76A83B}"/>
    <dgm:cxn modelId="{ACCDD215-AF1E-410B-9793-773CA17914F0}" srcId="{1B1378C9-13F1-4708-83C4-870CE737C854}" destId="{E217B15D-0043-4827-A248-81F56261D54B}" srcOrd="0" destOrd="0" parTransId="{9990E5B3-435C-4426-A42C-0131678FB0FA}" sibTransId="{BC5AA394-7955-42B5-8D5D-073D94A701F7}"/>
    <dgm:cxn modelId="{70F99AF3-8966-4402-9732-618CF3828804}" type="presOf" srcId="{1B1378C9-13F1-4708-83C4-870CE737C854}" destId="{CD06537E-C7C4-4272-87E5-7713C38BE7EA}" srcOrd="0" destOrd="0" presId="urn:microsoft.com/office/officeart/2005/8/layout/hList1"/>
    <dgm:cxn modelId="{52CFA0E4-B97B-419E-B712-DE783D6A41F2}" type="presOf" srcId="{CCA56505-A4BF-40E3-AF58-C5CADCF8F55A}" destId="{4F9478F1-87CE-4943-BC19-76F6AD943770}" srcOrd="0" destOrd="0" presId="urn:microsoft.com/office/officeart/2005/8/layout/hList1"/>
    <dgm:cxn modelId="{E955AA0B-88A2-4D44-9C54-5D4890D05B24}" srcId="{DE5CC2BD-9C52-45FA-9222-CC62EA0F0AD9}" destId="{F6060EF2-D336-429A-9A34-3C3B4B3CC7E8}" srcOrd="1" destOrd="0" parTransId="{08DCF88B-8452-4673-9328-8B6FF18B2C15}" sibTransId="{91263CDA-FA3B-4C1F-81D2-3039D9347558}"/>
    <dgm:cxn modelId="{8C221D06-74F4-468E-9598-A8A8E0142758}" type="presOf" srcId="{FFB4C9DD-A8B8-4124-A923-BA356D5F4A26}" destId="{6C860E1D-E659-4EDD-82AE-777C6FAD5A84}" srcOrd="0" destOrd="0" presId="urn:microsoft.com/office/officeart/2005/8/layout/hList1"/>
    <dgm:cxn modelId="{EFF61C79-FDCD-4F93-8783-62762F25B547}" type="presOf" srcId="{3272E349-BCE3-49B3-A47E-BD938E44765B}" destId="{8DB2ECFF-6513-495A-B5CC-521954EB1ED4}" srcOrd="0" destOrd="0" presId="urn:microsoft.com/office/officeart/2005/8/layout/hList1"/>
    <dgm:cxn modelId="{73B1CA0B-A976-46D3-B605-F3E12B20B411}" type="presOf" srcId="{FE942FB1-2B71-41FA-BABB-9E557235E1E9}" destId="{F873C9B1-3FD6-4913-88C3-3F89C62D8FA0}" srcOrd="0" destOrd="0" presId="urn:microsoft.com/office/officeart/2005/8/layout/hList1"/>
    <dgm:cxn modelId="{FF818D29-C2A6-4C95-94E5-93A16E8A6D97}" srcId="{DE5CC2BD-9C52-45FA-9222-CC62EA0F0AD9}" destId="{1B1378C9-13F1-4708-83C4-870CE737C854}" srcOrd="0" destOrd="0" parTransId="{C8678141-172B-48C7-A4C2-AD0F2DFF0937}" sibTransId="{61757E2C-E81B-40BA-9235-9B589ECF3283}"/>
    <dgm:cxn modelId="{8487671D-B4FC-41DC-B1A7-394D91A84BC2}" type="presParOf" srcId="{7D098F8C-8F03-4623-962E-ECEE6151EE27}" destId="{A798AEF3-2A7C-4C7A-9EA9-58B570AEDF58}" srcOrd="0" destOrd="0" presId="urn:microsoft.com/office/officeart/2005/8/layout/hList1"/>
    <dgm:cxn modelId="{0754D846-0821-4D8B-90ED-0F34E8EE3351}" type="presParOf" srcId="{A798AEF3-2A7C-4C7A-9EA9-58B570AEDF58}" destId="{CD06537E-C7C4-4272-87E5-7713C38BE7EA}" srcOrd="0" destOrd="0" presId="urn:microsoft.com/office/officeart/2005/8/layout/hList1"/>
    <dgm:cxn modelId="{A4D57CDE-3113-4C59-AE53-4C13BBF1031B}" type="presParOf" srcId="{A798AEF3-2A7C-4C7A-9EA9-58B570AEDF58}" destId="{EABA2D2F-632B-486B-8B14-EFCA20ECF2B5}" srcOrd="1" destOrd="0" presId="urn:microsoft.com/office/officeart/2005/8/layout/hList1"/>
    <dgm:cxn modelId="{FD1A7EF2-9D55-4F7F-96C0-2D3D47B9424F}" type="presParOf" srcId="{7D098F8C-8F03-4623-962E-ECEE6151EE27}" destId="{85106C79-2EAF-464E-B72A-5EB27DF4AC79}" srcOrd="1" destOrd="0" presId="urn:microsoft.com/office/officeart/2005/8/layout/hList1"/>
    <dgm:cxn modelId="{78B74BE8-CB95-4A9E-961A-BE251B76B989}" type="presParOf" srcId="{7D098F8C-8F03-4623-962E-ECEE6151EE27}" destId="{5BB4FCB0-FC1D-409B-A7A8-8D70C6C942D1}" srcOrd="2" destOrd="0" presId="urn:microsoft.com/office/officeart/2005/8/layout/hList1"/>
    <dgm:cxn modelId="{7C57EE67-55F8-4D14-B76C-1BA30702474A}" type="presParOf" srcId="{5BB4FCB0-FC1D-409B-A7A8-8D70C6C942D1}" destId="{E08359FC-740D-4E85-8E9B-831512C52D92}" srcOrd="0" destOrd="0" presId="urn:microsoft.com/office/officeart/2005/8/layout/hList1"/>
    <dgm:cxn modelId="{F0A6C304-897C-4FF8-893C-84C6E861F21D}" type="presParOf" srcId="{5BB4FCB0-FC1D-409B-A7A8-8D70C6C942D1}" destId="{9133C486-A64B-4C7A-99E9-6AB3910BB433}" srcOrd="1" destOrd="0" presId="urn:microsoft.com/office/officeart/2005/8/layout/hList1"/>
    <dgm:cxn modelId="{05380371-3E5F-4D02-8F4E-0F43FB0CD2B5}" type="presParOf" srcId="{7D098F8C-8F03-4623-962E-ECEE6151EE27}" destId="{B521ABC0-BBF7-44D0-8ECB-F16DFB7F1505}" srcOrd="3" destOrd="0" presId="urn:microsoft.com/office/officeart/2005/8/layout/hList1"/>
    <dgm:cxn modelId="{C58F6A01-175F-4DB7-9D72-767FB3EB764A}" type="presParOf" srcId="{7D098F8C-8F03-4623-962E-ECEE6151EE27}" destId="{CE135AE7-8E8E-4F99-9751-8746BD0B9A78}" srcOrd="4" destOrd="0" presId="urn:microsoft.com/office/officeart/2005/8/layout/hList1"/>
    <dgm:cxn modelId="{E0D99347-DDC6-4C51-AC06-6260726AF30D}" type="presParOf" srcId="{CE135AE7-8E8E-4F99-9751-8746BD0B9A78}" destId="{6C860E1D-E659-4EDD-82AE-777C6FAD5A84}" srcOrd="0" destOrd="0" presId="urn:microsoft.com/office/officeart/2005/8/layout/hList1"/>
    <dgm:cxn modelId="{181796A3-4754-436E-A984-ABD317E95977}" type="presParOf" srcId="{CE135AE7-8E8E-4F99-9751-8746BD0B9A78}" destId="{4F9478F1-87CE-4943-BC19-76F6AD943770}" srcOrd="1" destOrd="0" presId="urn:microsoft.com/office/officeart/2005/8/layout/hList1"/>
    <dgm:cxn modelId="{9610A2DC-744D-48B3-82D8-F801DD950F16}" type="presParOf" srcId="{7D098F8C-8F03-4623-962E-ECEE6151EE27}" destId="{DA8AF536-571D-4FDB-96F8-3F0039778543}" srcOrd="5" destOrd="0" presId="urn:microsoft.com/office/officeart/2005/8/layout/hList1"/>
    <dgm:cxn modelId="{B8B63355-C1DD-4608-89A8-06539B571BB6}" type="presParOf" srcId="{7D098F8C-8F03-4623-962E-ECEE6151EE27}" destId="{237B7119-7624-47B8-9749-1E829E04792C}" srcOrd="6" destOrd="0" presId="urn:microsoft.com/office/officeart/2005/8/layout/hList1"/>
    <dgm:cxn modelId="{05F2539E-FD9F-4EC5-84E8-8D98D9DA2810}" type="presParOf" srcId="{237B7119-7624-47B8-9749-1E829E04792C}" destId="{F873C9B1-3FD6-4913-88C3-3F89C62D8FA0}" srcOrd="0" destOrd="0" presId="urn:microsoft.com/office/officeart/2005/8/layout/hList1"/>
    <dgm:cxn modelId="{8E980713-4CAE-4AF9-9728-BC5784E35EB8}" type="presParOf" srcId="{237B7119-7624-47B8-9749-1E829E04792C}" destId="{8DB2ECFF-6513-495A-B5CC-521954EB1ED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ACDEB7B-6625-487E-922C-8FDEFC33BFD7}" type="datetimeFigureOut">
              <a:rPr lang="en-CA" smtClean="0"/>
              <a:t>17/11/2015</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84BE69-FC90-4E57-BC30-3FB649790DD3}" type="slidenum">
              <a:rPr lang="en-CA" smtClean="0"/>
              <a:t>‹#›</a:t>
            </a:fld>
            <a:endParaRPr lang="en-CA"/>
          </a:p>
        </p:txBody>
      </p:sp>
    </p:spTree>
    <p:extLst>
      <p:ext uri="{BB962C8B-B14F-4D97-AF65-F5344CB8AC3E}">
        <p14:creationId xmlns:p14="http://schemas.microsoft.com/office/powerpoint/2010/main" val="281500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Palatino" charset="0"/>
                <a:ea typeface="ヒラギノ明朝 ProN W3" charset="-128"/>
                <a:cs typeface="+mn-cs"/>
                <a:sym typeface="Palatino" charset="0"/>
              </a:defRPr>
            </a:lvl1pPr>
          </a:lstStyle>
          <a:p>
            <a:pPr>
              <a:defRPr/>
            </a:pPr>
            <a:endParaRPr lang="en-GB"/>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3A9C278-429C-4490-8F4B-DADAC3A93496}" type="datetimeFigureOut">
              <a:rPr lang="en-GB" altLang="en-US"/>
              <a:pPr/>
              <a:t>17/11/2015</a:t>
            </a:fld>
            <a:endParaRPr lang="en-GB"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GB"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Palatino" charset="0"/>
                <a:ea typeface="ヒラギノ明朝 ProN W3" charset="-128"/>
                <a:cs typeface="+mn-cs"/>
                <a:sym typeface="Palatino" charset="0"/>
              </a:defRPr>
            </a:lvl1pPr>
          </a:lstStyle>
          <a:p>
            <a:pPr>
              <a:defRPr/>
            </a:pPr>
            <a:endParaRPr lang="en-GB"/>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2922CD43-E934-4847-992E-37B0B5850983}" type="slidenum">
              <a:rPr lang="en-GB" altLang="en-US"/>
              <a:pPr/>
              <a:t>‹#›</a:t>
            </a:fld>
            <a:endParaRPr lang="en-GB" altLang="en-US"/>
          </a:p>
        </p:txBody>
      </p:sp>
    </p:spTree>
    <p:extLst>
      <p:ext uri="{BB962C8B-B14F-4D97-AF65-F5344CB8AC3E}">
        <p14:creationId xmlns:p14="http://schemas.microsoft.com/office/powerpoint/2010/main" val="2717105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dha.ca/Renew"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Congratulations on choosing a rewarding career! </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This presentation will introduce you to the Canadian Dental Hygienists Association, also referred to as CDHA, and let you know how membership with CDHA can make the career you are about to begin even more rewarding. </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To help you prepare for your career, you will require support and access to resources and professional development opportunities. This is where CDHA can help!</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a:t>
            </a:fld>
            <a:endParaRPr lang="en-GB" altLang="en-US"/>
          </a:p>
        </p:txBody>
      </p:sp>
    </p:spTree>
    <p:extLst>
      <p:ext uri="{BB962C8B-B14F-4D97-AF65-F5344CB8AC3E}">
        <p14:creationId xmlns:p14="http://schemas.microsoft.com/office/powerpoint/2010/main" val="282846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For additional details, including contact information for each provincial regulatory body, visit the CDHA website.</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10</a:t>
            </a:fld>
            <a:endParaRPr lang="en-GB" altLang="en-US"/>
          </a:p>
        </p:txBody>
      </p:sp>
    </p:spTree>
    <p:extLst>
      <p:ext uri="{BB962C8B-B14F-4D97-AF65-F5344CB8AC3E}">
        <p14:creationId xmlns:p14="http://schemas.microsoft.com/office/powerpoint/2010/main" val="95221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S PGothic" pitchFamily="34" charset="-128"/>
                <a:cs typeface="MS PGothic" charset="0"/>
              </a:rPr>
              <a:t>Dental hygiene professional associations </a:t>
            </a:r>
            <a:r>
              <a:rPr lang="en-CA" sz="1200" kern="1200" dirty="0" smtClean="0">
                <a:solidFill>
                  <a:schemeClr val="tx1"/>
                </a:solidFill>
                <a:effectLst/>
                <a:latin typeface="+mn-lt"/>
                <a:ea typeface="MS PGothic" pitchFamily="34" charset="-128"/>
                <a:cs typeface="MS PGothic" charset="0"/>
              </a:rPr>
              <a:t>exist to advance the profession and advocate on behalf of their members, dental hygienists, and students. There are different levels of professional associations. For example:</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b="1" kern="1200" dirty="0" smtClean="0">
                <a:solidFill>
                  <a:schemeClr val="tx1"/>
                </a:solidFill>
                <a:effectLst/>
                <a:latin typeface="+mn-lt"/>
                <a:ea typeface="MS PGothic" pitchFamily="34" charset="-128"/>
                <a:cs typeface="MS PGothic" charset="0"/>
              </a:rPr>
              <a:t>Local associations or societies</a:t>
            </a:r>
            <a:r>
              <a:rPr lang="en-CA" sz="1200" kern="1200" dirty="0" smtClean="0">
                <a:solidFill>
                  <a:schemeClr val="tx1"/>
                </a:solidFill>
                <a:effectLst/>
                <a:latin typeface="+mn-lt"/>
                <a:ea typeface="MS PGothic" pitchFamily="34" charset="-128"/>
                <a:cs typeface="MS PGothic" charset="0"/>
              </a:rPr>
              <a:t> represent dental hygienists in their immediate communities. </a:t>
            </a:r>
          </a:p>
          <a:p>
            <a:pPr marL="171450" lvl="0" indent="-171450">
              <a:buFont typeface="Arial" panose="020B0604020202020204" pitchFamily="34" charset="0"/>
              <a:buChar char="•"/>
            </a:pPr>
            <a:r>
              <a:rPr lang="en-CA" sz="1200" b="1" kern="1200" dirty="0" smtClean="0">
                <a:solidFill>
                  <a:schemeClr val="tx1"/>
                </a:solidFill>
                <a:effectLst/>
                <a:latin typeface="+mn-lt"/>
                <a:ea typeface="MS PGothic" pitchFamily="34" charset="-128"/>
                <a:cs typeface="MS PGothic" charset="0"/>
              </a:rPr>
              <a:t>Provincial associations</a:t>
            </a:r>
            <a:r>
              <a:rPr lang="en-CA" sz="1200" kern="1200" dirty="0" smtClean="0">
                <a:solidFill>
                  <a:schemeClr val="tx1"/>
                </a:solidFill>
                <a:effectLst/>
                <a:latin typeface="+mn-lt"/>
                <a:ea typeface="MS PGothic" pitchFamily="34" charset="-128"/>
                <a:cs typeface="MS PGothic" charset="0"/>
              </a:rPr>
              <a:t> represent dental hygienists on a provincial level. The needs of dental hygienists may vary somewhat from one province/territory to another. </a:t>
            </a:r>
          </a:p>
          <a:p>
            <a:pPr marL="171450" lvl="0" indent="-171450">
              <a:buFont typeface="Arial" panose="020B0604020202020204" pitchFamily="34" charset="0"/>
              <a:buChar char="•"/>
            </a:pPr>
            <a:r>
              <a:rPr lang="en-CA" sz="1200" b="1" kern="1200" dirty="0" smtClean="0">
                <a:solidFill>
                  <a:schemeClr val="tx1"/>
                </a:solidFill>
                <a:effectLst/>
                <a:latin typeface="+mn-lt"/>
                <a:ea typeface="MS PGothic" pitchFamily="34" charset="-128"/>
                <a:cs typeface="MS PGothic" charset="0"/>
              </a:rPr>
              <a:t>CDHA</a:t>
            </a:r>
            <a:r>
              <a:rPr lang="en-CA" sz="1200" kern="1200" dirty="0" smtClean="0">
                <a:solidFill>
                  <a:schemeClr val="tx1"/>
                </a:solidFill>
                <a:effectLst/>
                <a:latin typeface="+mn-lt"/>
                <a:ea typeface="MS PGothic" pitchFamily="34" charset="-128"/>
                <a:cs typeface="MS PGothic" charset="0"/>
              </a:rPr>
              <a:t> is the national association advocating on behalf of dental hygienists in Canada regarding issues that affect the profession overall.</a:t>
            </a:r>
          </a:p>
          <a:p>
            <a:pPr marL="17145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The </a:t>
            </a:r>
            <a:r>
              <a:rPr lang="en-CA" sz="1200" b="1" kern="1200" dirty="0" smtClean="0">
                <a:solidFill>
                  <a:schemeClr val="tx1"/>
                </a:solidFill>
                <a:effectLst/>
                <a:latin typeface="+mn-lt"/>
                <a:ea typeface="MS PGothic" pitchFamily="34" charset="-128"/>
                <a:cs typeface="MS PGothic" charset="0"/>
              </a:rPr>
              <a:t>International Federation of Dental Hygienists (</a:t>
            </a:r>
            <a:r>
              <a:rPr lang="en-CA" sz="1200" b="1" kern="1200" dirty="0" err="1" smtClean="0">
                <a:solidFill>
                  <a:schemeClr val="tx1"/>
                </a:solidFill>
                <a:effectLst/>
                <a:latin typeface="+mn-lt"/>
                <a:ea typeface="MS PGothic" pitchFamily="34" charset="-128"/>
                <a:cs typeface="MS PGothic" charset="0"/>
              </a:rPr>
              <a:t>IFDH</a:t>
            </a:r>
            <a:r>
              <a:rPr lang="en-CA" sz="1200" b="1" kern="1200" dirty="0" smtClean="0">
                <a:solidFill>
                  <a:schemeClr val="tx1"/>
                </a:solidFill>
                <a:effectLst/>
                <a:latin typeface="+mn-lt"/>
                <a:ea typeface="MS PGothic" pitchFamily="34" charset="-128"/>
                <a:cs typeface="MS PGothic" charset="0"/>
              </a:rPr>
              <a:t>) </a:t>
            </a:r>
            <a:r>
              <a:rPr lang="en-CA" sz="1200" kern="1200" dirty="0" smtClean="0">
                <a:solidFill>
                  <a:schemeClr val="tx1"/>
                </a:solidFill>
                <a:effectLst/>
                <a:latin typeface="+mn-lt"/>
                <a:ea typeface="MS PGothic" pitchFamily="34" charset="-128"/>
                <a:cs typeface="MS PGothic" charset="0"/>
              </a:rPr>
              <a:t>unites dental hygienists in 23 countries around the world with the goal of promoting global oral health.</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11</a:t>
            </a:fld>
            <a:endParaRPr lang="en-GB" altLang="en-US"/>
          </a:p>
        </p:txBody>
      </p:sp>
    </p:spTree>
    <p:extLst>
      <p:ext uri="{BB962C8B-B14F-4D97-AF65-F5344CB8AC3E}">
        <p14:creationId xmlns:p14="http://schemas.microsoft.com/office/powerpoint/2010/main" val="224082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Provincial associations advocate on behalf of their members, dental hygienists, and students on issues specific to the regulations, scope of duties, and range of services performed by dental hygienists in their particular province. It is important to note that the provincial associations in Alberta, Saskatchewan, and Nova Scotia also act as regulatory authorities in their province.</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12</a:t>
            </a:fld>
            <a:endParaRPr lang="en-GB" altLang="en-US"/>
          </a:p>
        </p:txBody>
      </p:sp>
    </p:spTree>
    <p:extLst>
      <p:ext uri="{BB962C8B-B14F-4D97-AF65-F5344CB8AC3E}">
        <p14:creationId xmlns:p14="http://schemas.microsoft.com/office/powerpoint/2010/main" val="124061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For the complete list of provincial associations visit the CDHA website. </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CDHA encourages you to join your national, provincial and local associations as they all complement each other.</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13</a:t>
            </a:fld>
            <a:endParaRPr lang="en-GB" altLang="en-US"/>
          </a:p>
        </p:txBody>
      </p:sp>
    </p:spTree>
    <p:extLst>
      <p:ext uri="{BB962C8B-B14F-4D97-AF65-F5344CB8AC3E}">
        <p14:creationId xmlns:p14="http://schemas.microsoft.com/office/powerpoint/2010/main" val="222353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Why join CDHA? </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As a Student Member, you have access to member benefits and discounts, a leadership program specifically for students, networking and events, professional development and resources, and awards and recognition programs to help you get started in your career.</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14</a:t>
            </a:fld>
            <a:endParaRPr lang="en-GB" altLang="en-US"/>
          </a:p>
        </p:txBody>
      </p:sp>
    </p:spTree>
    <p:extLst>
      <p:ext uri="{BB962C8B-B14F-4D97-AF65-F5344CB8AC3E}">
        <p14:creationId xmlns:p14="http://schemas.microsoft.com/office/powerpoint/2010/main" val="56266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Student representatives serve as the primary liaison between CDHA and faculty and students, promoting CDHA membership, programs, and services. Each fall, a Junior Student Representative is selected to assist the Senior Student Representative.</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Becoming a student representative allows you to develop your leadership skills and connect with your association and your peers. Find out who your Senior Student Representative is and consider running for the junior position this fall.</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15</a:t>
            </a:fld>
            <a:endParaRPr lang="en-GB" altLang="en-US"/>
          </a:p>
        </p:txBody>
      </p:sp>
    </p:spTree>
    <p:extLst>
      <p:ext uri="{BB962C8B-B14F-4D97-AF65-F5344CB8AC3E}">
        <p14:creationId xmlns:p14="http://schemas.microsoft.com/office/powerpoint/2010/main" val="415203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Here is a list of schools and the corresponding Student Representative. Contact yours if you have any questions or feedback for CDHA.</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16</a:t>
            </a:fld>
            <a:endParaRPr lang="en-GB" altLang="en-US"/>
          </a:p>
        </p:txBody>
      </p:sp>
    </p:spTree>
    <p:extLst>
      <p:ext uri="{BB962C8B-B14F-4D97-AF65-F5344CB8AC3E}">
        <p14:creationId xmlns:p14="http://schemas.microsoft.com/office/powerpoint/2010/main" val="110044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CDHA events include:</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National conference – </a:t>
            </a:r>
            <a:r>
              <a:rPr lang="en-US" sz="1200" kern="1200" dirty="0" smtClean="0">
                <a:solidFill>
                  <a:schemeClr val="tx1"/>
                </a:solidFill>
                <a:effectLst/>
                <a:latin typeface="+mn-lt"/>
                <a:ea typeface="MS PGothic" pitchFamily="34" charset="-128"/>
                <a:cs typeface="MS PGothic" charset="0"/>
              </a:rPr>
              <a:t>CDHA holds a national conference every two years and a general meeting annually to explore the latest issues, trends, and research impacting dental hygiene practice in Canada.</a:t>
            </a:r>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National Dental Hygienists Week</a:t>
            </a:r>
            <a:r>
              <a:rPr lang="en-US" sz="1200" kern="1200" dirty="0" smtClean="0">
                <a:solidFill>
                  <a:schemeClr val="tx1"/>
                </a:solidFill>
                <a:effectLst/>
                <a:latin typeface="+mn-lt"/>
                <a:ea typeface="MS PGothic" pitchFamily="34" charset="-128"/>
                <a:cs typeface="MS PGothic" charset="0"/>
              </a:rPr>
              <a:t>™</a:t>
            </a:r>
            <a:r>
              <a:rPr lang="en-US" sz="1200" b="1" kern="1200" dirty="0" smtClean="0">
                <a:solidFill>
                  <a:schemeClr val="tx1"/>
                </a:solidFill>
                <a:effectLst/>
                <a:latin typeface="+mn-lt"/>
                <a:ea typeface="MS PGothic" pitchFamily="34" charset="-128"/>
                <a:cs typeface="MS PGothic" charset="0"/>
              </a:rPr>
              <a:t> – </a:t>
            </a:r>
            <a:r>
              <a:rPr lang="en-US" sz="1200" kern="1200" dirty="0" smtClean="0">
                <a:solidFill>
                  <a:schemeClr val="tx1"/>
                </a:solidFill>
                <a:effectLst/>
                <a:latin typeface="+mn-lt"/>
                <a:ea typeface="MS PGothic" pitchFamily="34" charset="-128"/>
                <a:cs typeface="MS PGothic" charset="0"/>
              </a:rPr>
              <a:t>this national event is held annually in April and is dedicated to increasing public awareness of the importance of oral health and the role of dental hygienists.</a:t>
            </a:r>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Watch for CDHA at provincial meetings and dental conferences</a:t>
            </a:r>
            <a:r>
              <a:rPr lang="en-US" sz="1200" kern="1200" dirty="0" smtClean="0">
                <a:solidFill>
                  <a:schemeClr val="tx1"/>
                </a:solidFill>
                <a:effectLst/>
                <a:latin typeface="+mn-lt"/>
                <a:ea typeface="MS PGothic" pitchFamily="34" charset="-128"/>
                <a:cs typeface="MS PGothic" charset="0"/>
              </a:rPr>
              <a:t> like the </a:t>
            </a:r>
            <a:r>
              <a:rPr lang="en-US" sz="1200" kern="1200" dirty="0" err="1" smtClean="0">
                <a:solidFill>
                  <a:schemeClr val="tx1"/>
                </a:solidFill>
                <a:effectLst/>
                <a:latin typeface="+mn-lt"/>
                <a:ea typeface="MS PGothic" pitchFamily="34" charset="-128"/>
                <a:cs typeface="MS PGothic" charset="0"/>
              </a:rPr>
              <a:t>PDC</a:t>
            </a:r>
            <a:r>
              <a:rPr lang="en-US" sz="1200" kern="1200" dirty="0" smtClean="0">
                <a:solidFill>
                  <a:schemeClr val="tx1"/>
                </a:solidFill>
                <a:effectLst/>
                <a:latin typeface="+mn-lt"/>
                <a:ea typeface="MS PGothic" pitchFamily="34" charset="-128"/>
                <a:cs typeface="MS PGothic" charset="0"/>
              </a:rPr>
              <a:t> and ODA.</a:t>
            </a:r>
            <a:endParaRPr lang="en-CA"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Community-awareness events – </a:t>
            </a:r>
            <a:r>
              <a:rPr lang="en-US" sz="1200" kern="1200" dirty="0" smtClean="0">
                <a:solidFill>
                  <a:schemeClr val="tx1"/>
                </a:solidFill>
                <a:effectLst/>
                <a:latin typeface="+mn-lt"/>
                <a:ea typeface="MS PGothic" pitchFamily="34" charset="-128"/>
                <a:cs typeface="MS PGothic" charset="0"/>
              </a:rPr>
              <a:t>CDHA also supports events that help promote oral health in the community and raise awareness of the profession. Some events include Gift from the Heart, Part of the Change and Listerine Challenge.</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17</a:t>
            </a:fld>
            <a:endParaRPr lang="en-GB" altLang="en-US"/>
          </a:p>
        </p:txBody>
      </p:sp>
    </p:spTree>
    <p:extLst>
      <p:ext uri="{BB962C8B-B14F-4D97-AF65-F5344CB8AC3E}">
        <p14:creationId xmlns:p14="http://schemas.microsoft.com/office/powerpoint/2010/main" val="49691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CDHA has many resources for you:</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Publications – CDHA offers a wide variety of publication resources for members including:</a:t>
            </a:r>
          </a:p>
          <a:p>
            <a:pPr marL="171450" lvl="0" indent="-171450">
              <a:buFont typeface="Arial" panose="020B0604020202020204" pitchFamily="34" charset="0"/>
              <a:buChar char="•"/>
            </a:pPr>
            <a:endParaRPr lang="en-CA" sz="1200" kern="1200" dirty="0" smtClean="0">
              <a:solidFill>
                <a:schemeClr val="tx1"/>
              </a:solidFill>
              <a:effectLst/>
              <a:latin typeface="+mn-lt"/>
              <a:ea typeface="MS PGothic" pitchFamily="34" charset="-128"/>
              <a:cs typeface="MS PGothic" charset="0"/>
            </a:endParaRPr>
          </a:p>
          <a:p>
            <a:pPr marL="628650" lvl="1" indent="-171450">
              <a:buFont typeface="Arial" panose="020B0604020202020204" pitchFamily="34" charset="0"/>
              <a:buChar char="•"/>
            </a:pPr>
            <a:r>
              <a:rPr lang="en-CA" sz="1200" b="1" kern="1200" dirty="0" smtClean="0">
                <a:solidFill>
                  <a:schemeClr val="tx1"/>
                </a:solidFill>
                <a:effectLst/>
                <a:latin typeface="+mn-lt"/>
                <a:ea typeface="MS PGothic" pitchFamily="34" charset="-128"/>
                <a:cs typeface="MS PGothic" charset="0"/>
              </a:rPr>
              <a:t>Oh CANADA!</a:t>
            </a:r>
            <a:r>
              <a:rPr lang="en-CA" sz="1200" kern="1200" dirty="0" smtClean="0">
                <a:solidFill>
                  <a:schemeClr val="tx1"/>
                </a:solidFill>
                <a:effectLst/>
                <a:latin typeface="+mn-lt"/>
                <a:ea typeface="MS PGothic" pitchFamily="34" charset="-128"/>
                <a:cs typeface="MS PGothic" charset="0"/>
              </a:rPr>
              <a:t> member magazine</a:t>
            </a:r>
          </a:p>
          <a:p>
            <a:pPr marL="628650" lvl="1"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The scientific publication </a:t>
            </a:r>
            <a:r>
              <a:rPr lang="en-CA" sz="1200" b="1" kern="1200" dirty="0" smtClean="0">
                <a:solidFill>
                  <a:schemeClr val="tx1"/>
                </a:solidFill>
                <a:effectLst/>
                <a:latin typeface="+mn-lt"/>
                <a:ea typeface="MS PGothic" pitchFamily="34" charset="-128"/>
                <a:cs typeface="MS PGothic" charset="0"/>
              </a:rPr>
              <a:t>Canadian Journal of Dental Hygiene (</a:t>
            </a:r>
            <a:r>
              <a:rPr lang="en-CA" sz="1200" b="1" kern="1200" dirty="0" err="1" smtClean="0">
                <a:solidFill>
                  <a:schemeClr val="tx1"/>
                </a:solidFill>
                <a:effectLst/>
                <a:latin typeface="+mn-lt"/>
                <a:ea typeface="MS PGothic" pitchFamily="34" charset="-128"/>
                <a:cs typeface="MS PGothic" charset="0"/>
              </a:rPr>
              <a:t>CJDH</a:t>
            </a:r>
            <a:r>
              <a:rPr lang="en-CA" sz="1200" b="1" kern="1200" dirty="0" smtClean="0">
                <a:solidFill>
                  <a:schemeClr val="tx1"/>
                </a:solidFill>
                <a:effectLst/>
                <a:latin typeface="+mn-lt"/>
                <a:ea typeface="MS PGothic" pitchFamily="34" charset="-128"/>
                <a:cs typeface="MS PGothic" charset="0"/>
              </a:rPr>
              <a:t>)</a:t>
            </a:r>
            <a:endParaRPr lang="en-CA" sz="1200" kern="1200" dirty="0" smtClean="0">
              <a:solidFill>
                <a:schemeClr val="tx1"/>
              </a:solidFill>
              <a:effectLst/>
              <a:latin typeface="+mn-lt"/>
              <a:ea typeface="MS PGothic" pitchFamily="34" charset="-128"/>
              <a:cs typeface="MS PGothic" charset="0"/>
            </a:endParaRPr>
          </a:p>
          <a:p>
            <a:pPr marL="628650" lvl="1" indent="-171450">
              <a:buFont typeface="Arial" panose="020B0604020202020204" pitchFamily="34" charset="0"/>
              <a:buChar char="•"/>
            </a:pPr>
            <a:r>
              <a:rPr lang="en-CA" sz="1200" b="1" kern="1200" dirty="0" err="1" smtClean="0">
                <a:solidFill>
                  <a:schemeClr val="tx1"/>
                </a:solidFill>
                <a:effectLst/>
                <a:latin typeface="+mn-lt"/>
                <a:ea typeface="MS PGothic" pitchFamily="34" charset="-128"/>
                <a:cs typeface="MS PGothic" charset="0"/>
              </a:rPr>
              <a:t>eNewsletters</a:t>
            </a:r>
            <a:r>
              <a:rPr lang="en-CA" sz="1200" kern="1200" dirty="0" smtClean="0">
                <a:solidFill>
                  <a:schemeClr val="tx1"/>
                </a:solidFill>
                <a:effectLst/>
                <a:latin typeface="+mn-lt"/>
                <a:ea typeface="MS PGothic" pitchFamily="34" charset="-128"/>
                <a:cs typeface="MS PGothic" charset="0"/>
              </a:rPr>
              <a:t> issued twice monthly </a:t>
            </a:r>
          </a:p>
          <a:p>
            <a:pPr marL="628650" lvl="1"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Clinical practice guidelines</a:t>
            </a:r>
          </a:p>
          <a:p>
            <a:pPr marL="628650" lvl="1"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Evidence-based position papers and statements </a:t>
            </a:r>
          </a:p>
          <a:p>
            <a:pPr marL="628650" lvl="1"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And more</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18</a:t>
            </a:fld>
            <a:endParaRPr lang="en-GB" altLang="en-US"/>
          </a:p>
        </p:txBody>
      </p:sp>
    </p:spTree>
    <p:extLst>
      <p:ext uri="{BB962C8B-B14F-4D97-AF65-F5344CB8AC3E}">
        <p14:creationId xmlns:p14="http://schemas.microsoft.com/office/powerpoint/2010/main" val="1129742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CDHA also offers many professional development opportunities, in person conferences and workshops as well as live and on-demand online courses and webinars on a variety of dental hygiene topics. Most opportunities are available to students at a discounted rate and some are even free.</a:t>
            </a:r>
          </a:p>
          <a:p>
            <a:endParaRPr lang="en-CA"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To view the full list of conferences, workshops, courses, and webinars in </a:t>
            </a:r>
            <a:r>
              <a:rPr lang="en-US" sz="1200" kern="1200" dirty="0" err="1" smtClean="0">
                <a:solidFill>
                  <a:schemeClr val="tx1"/>
                </a:solidFill>
                <a:effectLst/>
                <a:latin typeface="+mn-lt"/>
                <a:ea typeface="MS PGothic" pitchFamily="34" charset="-128"/>
                <a:cs typeface="MS PGothic" charset="0"/>
              </a:rPr>
              <a:t>CDHA’s</a:t>
            </a:r>
            <a:r>
              <a:rPr lang="en-US" sz="1200" kern="1200" dirty="0" smtClean="0">
                <a:solidFill>
                  <a:schemeClr val="tx1"/>
                </a:solidFill>
                <a:effectLst/>
                <a:latin typeface="+mn-lt"/>
                <a:ea typeface="MS PGothic" pitchFamily="34" charset="-128"/>
                <a:cs typeface="MS PGothic" charset="0"/>
              </a:rPr>
              <a:t> online library, please visit the CDHA website. </a:t>
            </a:r>
            <a:endParaRPr lang="en-CA"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19</a:t>
            </a:fld>
            <a:endParaRPr lang="en-GB" altLang="en-US"/>
          </a:p>
        </p:txBody>
      </p:sp>
    </p:spTree>
    <p:extLst>
      <p:ext uri="{BB962C8B-B14F-4D97-AF65-F5344CB8AC3E}">
        <p14:creationId xmlns:p14="http://schemas.microsoft.com/office/powerpoint/2010/main" val="216461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CDHA membership is FREE for students. Join online at </a:t>
            </a:r>
            <a:r>
              <a:rPr lang="en-CA" sz="1200" u="sng" kern="1200" dirty="0" smtClean="0">
                <a:solidFill>
                  <a:schemeClr val="tx1"/>
                </a:solidFill>
                <a:effectLst/>
                <a:latin typeface="+mn-lt"/>
                <a:ea typeface="MS PGothic" pitchFamily="34" charset="-128"/>
                <a:cs typeface="MS PGothic" charset="0"/>
                <a:hlinkClick r:id="rId3"/>
              </a:rPr>
              <a:t>www.cdha.ca/Join</a:t>
            </a:r>
            <a:r>
              <a:rPr lang="en-CA" sz="1200" kern="1200" dirty="0" smtClean="0">
                <a:solidFill>
                  <a:schemeClr val="tx1"/>
                </a:solidFill>
                <a:effectLst/>
                <a:latin typeface="+mn-lt"/>
                <a:ea typeface="MS PGothic" pitchFamily="34" charset="-128"/>
                <a:cs typeface="MS PGothic" charset="0"/>
              </a:rPr>
              <a:t>. For those who are already CDHA Student members, membership must be renewed online by October 31 each year so you don’t lose access to your benefits.  Visit </a:t>
            </a:r>
            <a:r>
              <a:rPr lang="en-CA" sz="1200" u="sng" kern="1200" dirty="0" smtClean="0">
                <a:solidFill>
                  <a:schemeClr val="tx1"/>
                </a:solidFill>
                <a:effectLst/>
                <a:latin typeface="+mn-lt"/>
                <a:ea typeface="MS PGothic" pitchFamily="34" charset="-128"/>
                <a:cs typeface="MS PGothic" charset="0"/>
                <a:hlinkClick r:id="rId4"/>
              </a:rPr>
              <a:t>www.cdha.ca/Renew</a:t>
            </a:r>
            <a:r>
              <a:rPr lang="en-CA" sz="1200" kern="1200" dirty="0" smtClean="0">
                <a:solidFill>
                  <a:schemeClr val="tx1"/>
                </a:solidFill>
                <a:effectLst/>
                <a:latin typeface="+mn-lt"/>
                <a:ea typeface="MS PGothic" pitchFamily="34" charset="-128"/>
                <a:cs typeface="MS PGothic" charset="0"/>
              </a:rPr>
              <a:t>.</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a:t>
            </a:fld>
            <a:endParaRPr lang="en-GB" altLang="en-US"/>
          </a:p>
        </p:txBody>
      </p:sp>
    </p:spTree>
    <p:extLst>
      <p:ext uri="{BB962C8B-B14F-4D97-AF65-F5344CB8AC3E}">
        <p14:creationId xmlns:p14="http://schemas.microsoft.com/office/powerpoint/2010/main" val="11965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The CDHA website is your primary source of information.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20</a:t>
            </a:fld>
            <a:endParaRPr lang="en-GB" altLang="en-US"/>
          </a:p>
        </p:txBody>
      </p:sp>
    </p:spTree>
    <p:extLst>
      <p:ext uri="{BB962C8B-B14F-4D97-AF65-F5344CB8AC3E}">
        <p14:creationId xmlns:p14="http://schemas.microsoft.com/office/powerpoint/2010/main" val="426333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On the CDHA website, you can navigate to the </a:t>
            </a:r>
            <a:r>
              <a:rPr lang="en-CA" sz="1200" b="1" kern="1200" dirty="0" smtClean="0">
                <a:solidFill>
                  <a:schemeClr val="tx1"/>
                </a:solidFill>
                <a:effectLst/>
                <a:latin typeface="+mn-lt"/>
                <a:ea typeface="MS PGothic" pitchFamily="34" charset="-128"/>
                <a:cs typeface="MS PGothic" charset="0"/>
              </a:rPr>
              <a:t>job board</a:t>
            </a:r>
            <a:r>
              <a:rPr lang="en-CA" sz="1200" kern="1200" dirty="0" smtClean="0">
                <a:solidFill>
                  <a:schemeClr val="tx1"/>
                </a:solidFill>
                <a:effectLst/>
                <a:latin typeface="+mn-lt"/>
                <a:ea typeface="MS PGothic" pitchFamily="34" charset="-128"/>
                <a:cs typeface="MS PGothic" charset="0"/>
              </a:rPr>
              <a:t> which is a great place for new grads to look for job opportunities.</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And please visit our new </a:t>
            </a:r>
            <a:r>
              <a:rPr lang="en-US" sz="1200" kern="1200" dirty="0" smtClean="0">
                <a:solidFill>
                  <a:schemeClr val="tx1"/>
                </a:solidFill>
                <a:effectLst/>
                <a:latin typeface="+mn-lt"/>
                <a:ea typeface="MS PGothic" pitchFamily="34" charset="-128"/>
                <a:cs typeface="MS PGothic" charset="0"/>
              </a:rPr>
              <a:t>consumer website at</a:t>
            </a:r>
            <a:r>
              <a:rPr lang="en-US" sz="1200" b="1" kern="1200" dirty="0" smtClean="0">
                <a:solidFill>
                  <a:schemeClr val="tx1"/>
                </a:solidFill>
                <a:effectLst/>
                <a:latin typeface="+mn-lt"/>
                <a:ea typeface="MS PGothic" pitchFamily="34" charset="-128"/>
                <a:cs typeface="MS PGothic" charset="0"/>
              </a:rPr>
              <a:t> www.dentalhygienecanada.ca </a:t>
            </a:r>
            <a:r>
              <a:rPr lang="en-US" sz="1200" kern="1200" dirty="0" smtClean="0">
                <a:solidFill>
                  <a:schemeClr val="tx1"/>
                </a:solidFill>
                <a:effectLst/>
                <a:latin typeface="+mn-lt"/>
                <a:ea typeface="MS PGothic" pitchFamily="34" charset="-128"/>
                <a:cs typeface="MS PGothic" charset="0"/>
              </a:rPr>
              <a:t>to access</a:t>
            </a:r>
            <a:r>
              <a:rPr lang="en-CA" sz="1200" kern="1200" dirty="0" smtClean="0">
                <a:solidFill>
                  <a:schemeClr val="tx1"/>
                </a:solidFill>
                <a:effectLst/>
                <a:latin typeface="+mn-lt"/>
                <a:ea typeface="MS PGothic" pitchFamily="34" charset="-128"/>
                <a:cs typeface="MS PGothic" charset="0"/>
              </a:rPr>
              <a:t> informative oral health information, fun and educational activities for kids and our “Find an Independent Dental Hygienist” search engine.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21</a:t>
            </a:fld>
            <a:endParaRPr lang="en-GB" altLang="en-US"/>
          </a:p>
        </p:txBody>
      </p:sp>
    </p:spTree>
    <p:extLst>
      <p:ext uri="{BB962C8B-B14F-4D97-AF65-F5344CB8AC3E}">
        <p14:creationId xmlns:p14="http://schemas.microsoft.com/office/powerpoint/2010/main" val="1511364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CDHA is constantly striving to enhance the value of your membership. The association is pleased to offer 15 member benefit programs including: </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GoodLife Fitness, which offers close to 50% off annual memberships. </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Access to a worldwide inventory of hotels at unbeatable rates.</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Discounts for National Car Rental, the CDHA </a:t>
            </a:r>
            <a:r>
              <a:rPr lang="en-CA" sz="1200" kern="1200" dirty="0" err="1" smtClean="0">
                <a:solidFill>
                  <a:schemeClr val="tx1"/>
                </a:solidFill>
                <a:effectLst/>
                <a:latin typeface="+mn-lt"/>
                <a:ea typeface="MS PGothic" pitchFamily="34" charset="-128"/>
                <a:cs typeface="MS PGothic" charset="0"/>
              </a:rPr>
              <a:t>eBookstore</a:t>
            </a:r>
            <a:r>
              <a:rPr lang="en-CA" sz="1200" kern="1200" dirty="0" smtClean="0">
                <a:solidFill>
                  <a:schemeClr val="tx1"/>
                </a:solidFill>
                <a:effectLst/>
                <a:latin typeface="+mn-lt"/>
                <a:ea typeface="MS PGothic" pitchFamily="34" charset="-128"/>
                <a:cs typeface="MS PGothic" charset="0"/>
              </a:rPr>
              <a:t>, FedEx and more! </a:t>
            </a:r>
          </a:p>
          <a:p>
            <a:pPr marL="0" lvl="0" indent="0">
              <a:buFont typeface="Arial" panose="020B0604020202020204" pitchFamily="34" charset="0"/>
              <a:buNone/>
            </a:pPr>
            <a:endParaRPr lang="en-CA"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Visit </a:t>
            </a:r>
            <a:r>
              <a:rPr lang="en-CA" sz="1200" kern="1200" dirty="0" smtClean="0">
                <a:solidFill>
                  <a:schemeClr val="tx1"/>
                </a:solidFill>
                <a:effectLst/>
                <a:latin typeface="+mn-lt"/>
                <a:ea typeface="MS PGothic" pitchFamily="34" charset="-128"/>
                <a:cs typeface="MS PGothic" charset="0"/>
              </a:rPr>
              <a:t>the CDHA website for more information.</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22</a:t>
            </a:fld>
            <a:endParaRPr lang="en-GB" altLang="en-US"/>
          </a:p>
        </p:txBody>
      </p:sp>
    </p:spTree>
    <p:extLst>
      <p:ext uri="{BB962C8B-B14F-4D97-AF65-F5344CB8AC3E}">
        <p14:creationId xmlns:p14="http://schemas.microsoft.com/office/powerpoint/2010/main" val="3944572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As a CDHA member, you also have FREE access (a $349 value) the online </a:t>
            </a:r>
            <a:r>
              <a:rPr lang="en-CA" sz="1200" b="1" kern="1200" dirty="0" smtClean="0">
                <a:solidFill>
                  <a:schemeClr val="tx1"/>
                </a:solidFill>
                <a:effectLst/>
                <a:latin typeface="+mn-lt"/>
                <a:ea typeface="MS PGothic" pitchFamily="34" charset="-128"/>
                <a:cs typeface="MS PGothic" charset="0"/>
              </a:rPr>
              <a:t>Compendium of Pharmaceuticals and Specialties</a:t>
            </a:r>
            <a:r>
              <a:rPr lang="en-CA" sz="1200" kern="1200" dirty="0" smtClean="0">
                <a:solidFill>
                  <a:schemeClr val="tx1"/>
                </a:solidFill>
                <a:effectLst/>
                <a:latin typeface="+mn-lt"/>
                <a:ea typeface="MS PGothic" pitchFamily="34" charset="-128"/>
                <a:cs typeface="MS PGothic" charset="0"/>
              </a:rPr>
              <a:t> (e-CPS), which provides web and mobile access to the most current Canadian drug information available to help you stay up to date.</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23</a:t>
            </a:fld>
            <a:endParaRPr lang="en-GB" altLang="en-US"/>
          </a:p>
        </p:txBody>
      </p:sp>
    </p:spTree>
    <p:extLst>
      <p:ext uri="{BB962C8B-B14F-4D97-AF65-F5344CB8AC3E}">
        <p14:creationId xmlns:p14="http://schemas.microsoft.com/office/powerpoint/2010/main" val="16096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Our newest member benefit is </a:t>
            </a:r>
            <a:r>
              <a:rPr lang="en-CA" sz="1200" b="1" kern="1200" dirty="0" smtClean="0">
                <a:solidFill>
                  <a:schemeClr val="tx1"/>
                </a:solidFill>
                <a:effectLst/>
                <a:latin typeface="+mn-lt"/>
                <a:ea typeface="MS PGothic" pitchFamily="34" charset="-128"/>
                <a:cs typeface="MS PGothic" charset="0"/>
              </a:rPr>
              <a:t>CDHA Perks</a:t>
            </a:r>
            <a:r>
              <a:rPr lang="en-CA" sz="1200" kern="1200" dirty="0" smtClean="0">
                <a:solidFill>
                  <a:schemeClr val="tx1"/>
                </a:solidFill>
                <a:effectLst/>
                <a:latin typeface="+mn-lt"/>
                <a:ea typeface="MS PGothic" pitchFamily="34" charset="-128"/>
                <a:cs typeface="MS PGothic" charset="0"/>
              </a:rPr>
              <a:t>. Enjoy instant access to more than 365,000 shopping, dining, travel, and entertainment discounts across North America. Let’s watch</a:t>
            </a:r>
            <a:r>
              <a:rPr lang="en-CA" sz="1200" kern="1200" baseline="0" dirty="0" smtClean="0">
                <a:solidFill>
                  <a:schemeClr val="tx1"/>
                </a:solidFill>
                <a:effectLst/>
                <a:latin typeface="+mn-lt"/>
                <a:ea typeface="MS PGothic" pitchFamily="34" charset="-128"/>
                <a:cs typeface="MS PGothic" charset="0"/>
              </a:rPr>
              <a:t> a quick video about the program.</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24</a:t>
            </a:fld>
            <a:endParaRPr lang="en-GB" altLang="en-US"/>
          </a:p>
        </p:txBody>
      </p:sp>
    </p:spTree>
    <p:extLst>
      <p:ext uri="{BB962C8B-B14F-4D97-AF65-F5344CB8AC3E}">
        <p14:creationId xmlns:p14="http://schemas.microsoft.com/office/powerpoint/2010/main" val="3629672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As a CDHA Student Member, you have </a:t>
            </a:r>
            <a:r>
              <a:rPr lang="en-CA" sz="1200" u="sng" kern="1200" dirty="0" smtClean="0">
                <a:solidFill>
                  <a:schemeClr val="tx1"/>
                </a:solidFill>
                <a:effectLst/>
                <a:latin typeface="+mn-lt"/>
                <a:ea typeface="MS PGothic" pitchFamily="34" charset="-128"/>
                <a:cs typeface="MS PGothic" charset="0"/>
              </a:rPr>
              <a:t>access</a:t>
            </a:r>
            <a:r>
              <a:rPr lang="en-CA" sz="1200" kern="1200" dirty="0" smtClean="0">
                <a:solidFill>
                  <a:schemeClr val="tx1"/>
                </a:solidFill>
                <a:effectLst/>
                <a:latin typeface="+mn-lt"/>
                <a:ea typeface="MS PGothic" pitchFamily="34" charset="-128"/>
                <a:cs typeface="MS PGothic" charset="0"/>
              </a:rPr>
              <a:t> to:</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Savings on your home and auto insurance through preferred group rates (note that group auto insurance rates are not available in Manitoba, Saskatchewan or British Columbia).</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Financial advisor services.</a:t>
            </a:r>
          </a:p>
          <a:p>
            <a:pPr lvl="0"/>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Once you’ve graduated and entered the workforce, CDHA has a variety of additional benefits including:</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Individual professional liability insurance.</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Disability, life and accidental death coverage.</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Clinic business package insurance.</a:t>
            </a:r>
          </a:p>
          <a:p>
            <a:pPr lvl="0"/>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For more information on all of our member benefits, visit the CDHA website.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25</a:t>
            </a:fld>
            <a:endParaRPr lang="en-GB" altLang="en-US"/>
          </a:p>
        </p:txBody>
      </p:sp>
    </p:spTree>
    <p:extLst>
      <p:ext uri="{BB962C8B-B14F-4D97-AF65-F5344CB8AC3E}">
        <p14:creationId xmlns:p14="http://schemas.microsoft.com/office/powerpoint/2010/main" val="239308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After graduating from your dental hygiene school and successfully completing the National Dental Hygiene Board Exam, your CDHA Student membership will </a:t>
            </a:r>
            <a:r>
              <a:rPr lang="en-US" sz="1200" u="sng" kern="1200" dirty="0" smtClean="0">
                <a:solidFill>
                  <a:schemeClr val="tx1"/>
                </a:solidFill>
                <a:effectLst/>
                <a:latin typeface="+mn-lt"/>
                <a:ea typeface="MS PGothic" pitchFamily="34" charset="-128"/>
                <a:cs typeface="MS PGothic" charset="0"/>
              </a:rPr>
              <a:t>automatically</a:t>
            </a:r>
            <a:r>
              <a:rPr lang="en-US" sz="1200" kern="1200" dirty="0" smtClean="0">
                <a:solidFill>
                  <a:schemeClr val="tx1"/>
                </a:solidFill>
                <a:effectLst/>
                <a:latin typeface="+mn-lt"/>
                <a:ea typeface="MS PGothic" pitchFamily="34" charset="-128"/>
                <a:cs typeface="MS PGothic" charset="0"/>
              </a:rPr>
              <a:t> be transitioned to a Graduated Student membership. Membership is still FREE and now it includes professional liability insurance coverage of up to $5 million aggregate until December 31 of that year.</a:t>
            </a:r>
            <a:endParaRPr lang="en-CA"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26</a:t>
            </a:fld>
            <a:endParaRPr lang="en-GB" altLang="en-US"/>
          </a:p>
        </p:txBody>
      </p:sp>
    </p:spTree>
    <p:extLst>
      <p:ext uri="{BB962C8B-B14F-4D97-AF65-F5344CB8AC3E}">
        <p14:creationId xmlns:p14="http://schemas.microsoft.com/office/powerpoint/2010/main" val="2625175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Joining is easy and it’s FREE. Visit </a:t>
            </a:r>
            <a:r>
              <a:rPr lang="en-CA" sz="1200" u="sng" kern="1200" dirty="0" smtClean="0">
                <a:solidFill>
                  <a:schemeClr val="tx1"/>
                </a:solidFill>
                <a:effectLst/>
                <a:latin typeface="+mn-lt"/>
                <a:ea typeface="MS PGothic" pitchFamily="34" charset="-128"/>
                <a:cs typeface="MS PGothic" charset="0"/>
                <a:hlinkClick r:id="rId3"/>
              </a:rPr>
              <a:t>www.cdha.ca/Join</a:t>
            </a:r>
            <a:r>
              <a:rPr lang="en-CA" sz="1200" kern="1200" dirty="0" smtClean="0">
                <a:solidFill>
                  <a:schemeClr val="tx1"/>
                </a:solidFill>
                <a:effectLst/>
                <a:latin typeface="+mn-lt"/>
                <a:ea typeface="MS PGothic" pitchFamily="34" charset="-128"/>
                <a:cs typeface="MS PGothic" charset="0"/>
              </a:rPr>
              <a:t> and select the Student Membership icon. Remember, those who are already CDHA Student members must renew their membership online by October 31 each year and should watch for a renewal notification by email.</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27</a:t>
            </a:fld>
            <a:endParaRPr lang="en-GB" altLang="en-US"/>
          </a:p>
        </p:txBody>
      </p:sp>
    </p:spTree>
    <p:extLst>
      <p:ext uri="{BB962C8B-B14F-4D97-AF65-F5344CB8AC3E}">
        <p14:creationId xmlns:p14="http://schemas.microsoft.com/office/powerpoint/2010/main" val="118353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CDHA staff members are available to assist you with a variety of dental hygiene or membership inquiries or with any other related questions you may have. </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Contact us:</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By visiting the CDHA website; </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Via telephone – office hours are from 8:30 a.m. to 5:00 p.m. ET;</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Or by email</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28</a:t>
            </a:fld>
            <a:endParaRPr lang="en-GB" altLang="en-US"/>
          </a:p>
        </p:txBody>
      </p:sp>
    </p:spTree>
    <p:extLst>
      <p:ext uri="{BB962C8B-B14F-4D97-AF65-F5344CB8AC3E}">
        <p14:creationId xmlns:p14="http://schemas.microsoft.com/office/powerpoint/2010/main" val="2862587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We want to make sure you have the opportunity to connect and share with us and each other on our various online and social media platforms.</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29</a:t>
            </a:fld>
            <a:endParaRPr lang="en-GB" altLang="en-US"/>
          </a:p>
        </p:txBody>
      </p:sp>
    </p:spTree>
    <p:extLst>
      <p:ext uri="{BB962C8B-B14F-4D97-AF65-F5344CB8AC3E}">
        <p14:creationId xmlns:p14="http://schemas.microsoft.com/office/powerpoint/2010/main" val="208222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Let’s view this quick video greeting from CDHA president </a:t>
            </a:r>
            <a:r>
              <a:rPr lang="en-CA" sz="1200" kern="1200" smtClean="0">
                <a:solidFill>
                  <a:schemeClr val="tx1"/>
                </a:solidFill>
                <a:effectLst/>
                <a:latin typeface="+mn-lt"/>
                <a:ea typeface="MS PGothic" pitchFamily="34" charset="-128"/>
                <a:cs typeface="MS PGothic" charset="0"/>
              </a:rPr>
              <a:t>Donna Scott.</a:t>
            </a:r>
            <a:endParaRPr lang="en-CA"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a:t>
            </a:fld>
            <a:endParaRPr lang="en-GB" altLang="en-US"/>
          </a:p>
        </p:txBody>
      </p:sp>
    </p:spTree>
    <p:extLst>
      <p:ext uri="{BB962C8B-B14F-4D97-AF65-F5344CB8AC3E}">
        <p14:creationId xmlns:p14="http://schemas.microsoft.com/office/powerpoint/2010/main" val="3407260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Congratulations on your choice of an exciting career in dental hygiene! Join the CDHA community and let your voice be heard. Don’t forget: student membership is FREE!</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We hope this presentation has answered all of your questions about CDHA. Feel free to contact us or your student representative if you have any other questions. CDHA is here for you!</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30</a:t>
            </a:fld>
            <a:endParaRPr lang="en-GB" altLang="en-US"/>
          </a:p>
        </p:txBody>
      </p:sp>
    </p:spTree>
    <p:extLst>
      <p:ext uri="{BB962C8B-B14F-4D97-AF65-F5344CB8AC3E}">
        <p14:creationId xmlns:p14="http://schemas.microsoft.com/office/powerpoint/2010/main" val="16326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CDHA is the collective, national voice of more than 26,850 dental hygienists working in Canada, and we directly represent more than 17,500 members including 1,800 students. The primary role or mandate of the CDHA is to advance the dental hygiene profession, support its members, and contribute to the oral health and the general well-being of the public.</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4</a:t>
            </a:fld>
            <a:endParaRPr lang="en-GB" altLang="en-US"/>
          </a:p>
        </p:txBody>
      </p:sp>
    </p:spTree>
    <p:extLst>
      <p:ext uri="{BB962C8B-B14F-4D97-AF65-F5344CB8AC3E}">
        <p14:creationId xmlns:p14="http://schemas.microsoft.com/office/powerpoint/2010/main" val="72206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Let’s take a look at the historical background of legal recognition of dental hygiene in Canada:</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In 1947, dental hygiene was recognized as a health occupation in Ontario. </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In 1963, the Canadian Dental Hygienists Association was formed. </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In the mid-1970s and particularly from the early 1990s to date, dental hygiene gradually achieved self-regulation and professional status. </a:t>
            </a:r>
          </a:p>
          <a:p>
            <a:pPr marL="17145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Today, dental hygienists can practise independently and without supervision in all areas except PEI, The North and Québec.</a:t>
            </a:r>
            <a:r>
              <a:rPr lang="en-US" sz="1200" kern="1200" dirty="0" smtClean="0">
                <a:solidFill>
                  <a:schemeClr val="tx1"/>
                </a:solidFill>
                <a:effectLst/>
                <a:latin typeface="+mn-lt"/>
                <a:ea typeface="MS PGothic" pitchFamily="34" charset="-128"/>
                <a:cs typeface="MS PGothic" charset="0"/>
              </a:rPr>
              <a:t> </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5</a:t>
            </a:fld>
            <a:endParaRPr lang="en-GB" altLang="en-US"/>
          </a:p>
        </p:txBody>
      </p:sp>
    </p:spTree>
    <p:extLst>
      <p:ext uri="{BB962C8B-B14F-4D97-AF65-F5344CB8AC3E}">
        <p14:creationId xmlns:p14="http://schemas.microsoft.com/office/powerpoint/2010/main" val="46186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CDHA is directed by a board of 11 dental hygienists who represent the 10 provinces and the North and is managed by a staff at the national office in Ottawa.</a:t>
            </a:r>
          </a:p>
          <a:p>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Board and staff focus on four broad areas:</a:t>
            </a:r>
          </a:p>
          <a:p>
            <a:pPr marL="228600" lvl="0" indent="-228600">
              <a:buFont typeface="+mj-lt"/>
              <a:buAutoNum type="arabicPeriod"/>
            </a:pPr>
            <a:r>
              <a:rPr lang="en-CA" sz="1200" kern="1200" dirty="0" smtClean="0">
                <a:solidFill>
                  <a:schemeClr val="tx1"/>
                </a:solidFill>
                <a:effectLst/>
                <a:latin typeface="+mn-lt"/>
                <a:ea typeface="MS PGothic" pitchFamily="34" charset="-128"/>
                <a:cs typeface="MS PGothic" charset="0"/>
              </a:rPr>
              <a:t>Public Policy Environment</a:t>
            </a:r>
          </a:p>
          <a:p>
            <a:pPr marL="228600" lvl="0" indent="-228600">
              <a:buFont typeface="+mj-lt"/>
              <a:buAutoNum type="arabicPeriod"/>
            </a:pPr>
            <a:r>
              <a:rPr lang="en-CA" sz="1200" kern="1200" dirty="0" smtClean="0">
                <a:solidFill>
                  <a:schemeClr val="tx1"/>
                </a:solidFill>
                <a:effectLst/>
                <a:latin typeface="+mn-lt"/>
                <a:ea typeface="MS PGothic" pitchFamily="34" charset="-128"/>
                <a:cs typeface="MS PGothic" charset="0"/>
              </a:rPr>
              <a:t>Public Recognition</a:t>
            </a:r>
          </a:p>
          <a:p>
            <a:pPr marL="228600" lvl="0" indent="-228600">
              <a:buFont typeface="+mj-lt"/>
              <a:buAutoNum type="arabicPeriod"/>
            </a:pPr>
            <a:r>
              <a:rPr lang="en-CA" sz="1200" kern="1200" dirty="0" smtClean="0">
                <a:solidFill>
                  <a:schemeClr val="tx1"/>
                </a:solidFill>
                <a:effectLst/>
                <a:latin typeface="+mn-lt"/>
                <a:ea typeface="MS PGothic" pitchFamily="34" charset="-128"/>
                <a:cs typeface="MS PGothic" charset="0"/>
              </a:rPr>
              <a:t>Professional Practice</a:t>
            </a:r>
          </a:p>
          <a:p>
            <a:pPr marL="228600" lvl="0" indent="-228600">
              <a:buFont typeface="+mj-lt"/>
              <a:buAutoNum type="arabicPeriod"/>
            </a:pPr>
            <a:r>
              <a:rPr lang="en-CA" sz="1200" kern="1200" dirty="0" smtClean="0">
                <a:solidFill>
                  <a:schemeClr val="tx1"/>
                </a:solidFill>
                <a:effectLst/>
                <a:latin typeface="+mn-lt"/>
                <a:ea typeface="MS PGothic" pitchFamily="34" charset="-128"/>
                <a:cs typeface="MS PGothic" charset="0"/>
              </a:rPr>
              <a:t>Professional Knowledge</a:t>
            </a:r>
          </a:p>
          <a:p>
            <a:pPr marL="0" lvl="0" indent="0">
              <a:buFont typeface="+mj-lt"/>
              <a:buNone/>
            </a:pPr>
            <a:endParaRPr lang="en-CA" sz="1200" kern="1200" dirty="0" smtClean="0">
              <a:solidFill>
                <a:schemeClr val="tx1"/>
              </a:solidFill>
              <a:effectLst/>
              <a:latin typeface="+mn-lt"/>
              <a:ea typeface="MS PGothic" pitchFamily="34" charset="-128"/>
              <a:cs typeface="MS PGothic" charset="0"/>
            </a:endParaRPr>
          </a:p>
          <a:p>
            <a:r>
              <a:rPr lang="en-CA" sz="1200" kern="1200" dirty="0" smtClean="0">
                <a:solidFill>
                  <a:schemeClr val="tx1"/>
                </a:solidFill>
                <a:effectLst/>
                <a:latin typeface="+mn-lt"/>
                <a:ea typeface="MS PGothic" pitchFamily="34" charset="-128"/>
                <a:cs typeface="MS PGothic" charset="0"/>
              </a:rPr>
              <a:t>CDHA staff members are here to serve you. Consult our website, contact us by phone, email, or social media.</a:t>
            </a: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6</a:t>
            </a:fld>
            <a:endParaRPr lang="en-GB" altLang="en-US"/>
          </a:p>
        </p:txBody>
      </p:sp>
    </p:spTree>
    <p:extLst>
      <p:ext uri="{BB962C8B-B14F-4D97-AF65-F5344CB8AC3E}">
        <p14:creationId xmlns:p14="http://schemas.microsoft.com/office/powerpoint/2010/main" val="356441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There are several key organizations in the profession. Each organization has different roles and responsibilities. Let’s take a look at how each organization functions within the profession.</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7</a:t>
            </a:fld>
            <a:endParaRPr lang="en-GB" altLang="en-US"/>
          </a:p>
        </p:txBody>
      </p:sp>
    </p:spTree>
    <p:extLst>
      <p:ext uri="{BB962C8B-B14F-4D97-AF65-F5344CB8AC3E}">
        <p14:creationId xmlns:p14="http://schemas.microsoft.com/office/powerpoint/2010/main" val="106966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The national organizations associated with dental hygiene include:</a:t>
            </a:r>
          </a:p>
          <a:p>
            <a:endParaRPr lang="en-CA"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The </a:t>
            </a:r>
            <a:r>
              <a:rPr lang="en-CA" sz="1200" b="1" kern="1200" dirty="0" smtClean="0">
                <a:solidFill>
                  <a:schemeClr val="tx1"/>
                </a:solidFill>
                <a:effectLst/>
                <a:latin typeface="+mn-lt"/>
                <a:ea typeface="MS PGothic" pitchFamily="34" charset="-128"/>
                <a:cs typeface="MS PGothic" charset="0"/>
              </a:rPr>
              <a:t>Commission on Dental Accreditation of Canada</a:t>
            </a:r>
            <a:r>
              <a:rPr lang="en-CA" sz="1200" kern="1200" dirty="0" smtClean="0">
                <a:solidFill>
                  <a:schemeClr val="tx1"/>
                </a:solidFill>
                <a:effectLst/>
                <a:latin typeface="+mn-lt"/>
                <a:ea typeface="MS PGothic" pitchFamily="34" charset="-128"/>
                <a:cs typeface="MS PGothic" charset="0"/>
              </a:rPr>
              <a:t>. </a:t>
            </a:r>
            <a:r>
              <a:rPr lang="en-CA" sz="1200" kern="1200" dirty="0" err="1" smtClean="0">
                <a:solidFill>
                  <a:schemeClr val="tx1"/>
                </a:solidFill>
                <a:effectLst/>
                <a:latin typeface="+mn-lt"/>
                <a:ea typeface="MS PGothic" pitchFamily="34" charset="-128"/>
                <a:cs typeface="MS PGothic" charset="0"/>
              </a:rPr>
              <a:t>CDAC’s</a:t>
            </a:r>
            <a:r>
              <a:rPr lang="en-CA" sz="1200" kern="1200" dirty="0" smtClean="0">
                <a:solidFill>
                  <a:schemeClr val="tx1"/>
                </a:solidFill>
                <a:effectLst/>
                <a:latin typeface="+mn-lt"/>
                <a:ea typeface="MS PGothic" pitchFamily="34" charset="-128"/>
                <a:cs typeface="MS PGothic" charset="0"/>
              </a:rPr>
              <a:t> primary role is to assess and evaluate dental hygiene programs across Canada in order to ensure they meet national dental hygiene educational standards.</a:t>
            </a:r>
          </a:p>
          <a:p>
            <a:pPr marL="171450" lvl="0" indent="-171450">
              <a:buFont typeface="Arial" panose="020B0604020202020204" pitchFamily="34" charset="0"/>
              <a:buChar char="•"/>
            </a:pPr>
            <a:r>
              <a:rPr lang="en-CA" sz="1200" kern="1200" dirty="0" smtClean="0">
                <a:solidFill>
                  <a:schemeClr val="tx1"/>
                </a:solidFill>
                <a:effectLst/>
                <a:latin typeface="+mn-lt"/>
                <a:ea typeface="MS PGothic" pitchFamily="34" charset="-128"/>
                <a:cs typeface="MS PGothic" charset="0"/>
              </a:rPr>
              <a:t>The </a:t>
            </a:r>
            <a:r>
              <a:rPr lang="en-CA" sz="1200" b="1" kern="1200" dirty="0" smtClean="0">
                <a:solidFill>
                  <a:schemeClr val="tx1"/>
                </a:solidFill>
                <a:effectLst/>
                <a:latin typeface="+mn-lt"/>
                <a:ea typeface="MS PGothic" pitchFamily="34" charset="-128"/>
                <a:cs typeface="MS PGothic" charset="0"/>
              </a:rPr>
              <a:t>National Dental Hygiene Certification Board</a:t>
            </a:r>
            <a:r>
              <a:rPr lang="en-CA" sz="1200" kern="1200" dirty="0" smtClean="0">
                <a:solidFill>
                  <a:schemeClr val="tx1"/>
                </a:solidFill>
                <a:effectLst/>
                <a:latin typeface="+mn-lt"/>
                <a:ea typeface="MS PGothic" pitchFamily="34" charset="-128"/>
                <a:cs typeface="MS PGothic" charset="0"/>
              </a:rPr>
              <a:t>. </a:t>
            </a:r>
            <a:r>
              <a:rPr lang="en-CA" sz="1200" kern="1200" dirty="0" err="1" smtClean="0">
                <a:solidFill>
                  <a:schemeClr val="tx1"/>
                </a:solidFill>
                <a:effectLst/>
                <a:latin typeface="+mn-lt"/>
                <a:ea typeface="MS PGothic" pitchFamily="34" charset="-128"/>
                <a:cs typeface="MS PGothic" charset="0"/>
              </a:rPr>
              <a:t>NDHCB</a:t>
            </a:r>
            <a:r>
              <a:rPr lang="en-CA" sz="1200" kern="1200" dirty="0" smtClean="0">
                <a:solidFill>
                  <a:schemeClr val="tx1"/>
                </a:solidFill>
                <a:effectLst/>
                <a:latin typeface="+mn-lt"/>
                <a:ea typeface="MS PGothic" pitchFamily="34" charset="-128"/>
                <a:cs typeface="MS PGothic" charset="0"/>
              </a:rPr>
              <a:t> develops and administers the national dental hygiene certification examination for graduates of dental hygiene programs.</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8</a:t>
            </a:fld>
            <a:endParaRPr lang="en-GB" altLang="en-US"/>
          </a:p>
        </p:txBody>
      </p:sp>
    </p:spTree>
    <p:extLst>
      <p:ext uri="{BB962C8B-B14F-4D97-AF65-F5344CB8AC3E}">
        <p14:creationId xmlns:p14="http://schemas.microsoft.com/office/powerpoint/2010/main" val="27370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S PGothic" pitchFamily="34" charset="-128"/>
                <a:cs typeface="MS PGothic" charset="0"/>
              </a:rPr>
              <a:t>Provincial organizations include the provincial dental hygiene regulatory authorities, which regulate the profession of dental hygiene and register dental hygienists who have met eligibility criteria in their province or territory. The regulatory authorities’ main interest is the overall health and safety of the public.</a:t>
            </a:r>
          </a:p>
          <a:p>
            <a:endParaRPr lang="en-CA" sz="1200" kern="1200" dirty="0" smtClean="0">
              <a:solidFill>
                <a:schemeClr val="tx1"/>
              </a:solidFill>
              <a:effectLst/>
              <a:latin typeface="+mn-lt"/>
              <a:ea typeface="MS PGothic"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S PGothic" pitchFamily="34" charset="-128"/>
                <a:cs typeface="MS PGothic" charset="0"/>
              </a:rPr>
              <a:t>In order to practise in Canada, dental hygienists must be registered or licensed by the appropriate provincial or territorial dental hygiene regulatory authority. Requirements for registration or licensure and scope of practice vary by province or territory.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9</a:t>
            </a:fld>
            <a:endParaRPr lang="en-GB" altLang="en-US"/>
          </a:p>
        </p:txBody>
      </p:sp>
    </p:spTree>
    <p:extLst>
      <p:ext uri="{BB962C8B-B14F-4D97-AF65-F5344CB8AC3E}">
        <p14:creationId xmlns:p14="http://schemas.microsoft.com/office/powerpoint/2010/main" val="30194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52770263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4500" y="1924472"/>
            <a:ext cx="12115800" cy="1639044"/>
          </a:xfrm>
        </p:spPr>
        <p:txBody>
          <a:body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44500" y="3796680"/>
            <a:ext cx="12115800" cy="4608512"/>
          </a:xfrm>
        </p:spPr>
        <p:txBody>
          <a:bodyPr vert="eaVert"/>
          <a:lstStyle>
            <a:lvl1pPr>
              <a:defRPr sz="2400"/>
            </a:lvl1pPr>
            <a:lvl2pPr>
              <a:defRPr sz="2400"/>
            </a:lvl2pPr>
            <a:lvl3pPr>
              <a:defRPr sz="2400"/>
            </a:lvl3pPr>
            <a:lvl4pPr>
              <a:defRPr sz="2400"/>
            </a:lvl4pPr>
            <a:lvl5pPr>
              <a:defRPr sz="2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887025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3175000"/>
            <a:ext cx="3028950" cy="3403600"/>
          </a:xfrm>
        </p:spPr>
        <p:txBody>
          <a:bodyPr vert="eaVert"/>
          <a:lstStyle>
            <a:lvl1pPr>
              <a:defRPr sz="4800"/>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44500" y="3175000"/>
            <a:ext cx="8934450" cy="3403600"/>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01446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Tree>
    <p:extLst>
      <p:ext uri="{BB962C8B-B14F-4D97-AF65-F5344CB8AC3E}">
        <p14:creationId xmlns:p14="http://schemas.microsoft.com/office/powerpoint/2010/main" val="2496065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33365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extLst>
      <p:ext uri="{BB962C8B-B14F-4D97-AF65-F5344CB8AC3E}">
        <p14:creationId xmlns:p14="http://schemas.microsoft.com/office/powerpoint/2010/main" val="338159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77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1358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6598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8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708448"/>
            <a:ext cx="4278313" cy="1652587"/>
          </a:xfrm>
        </p:spPr>
        <p:txBody>
          <a:bodyPr anchor="b"/>
          <a:lstStyle>
            <a:lvl1pPr algn="l">
              <a:defRPr sz="2000" b="1"/>
            </a:lvl1pPr>
          </a:lstStyle>
          <a:p>
            <a:r>
              <a:rPr lang="en-CA" dirty="0" smtClean="0"/>
              <a:t>Click to edit Master title style</a:t>
            </a:r>
            <a:endParaRPr lang="en-US" dirty="0"/>
          </a:p>
        </p:txBody>
      </p:sp>
      <p:sp>
        <p:nvSpPr>
          <p:cNvPr id="3" name="Content Placeholder 2"/>
          <p:cNvSpPr>
            <a:spLocks noGrp="1"/>
          </p:cNvSpPr>
          <p:nvPr>
            <p:ph idx="1"/>
          </p:nvPr>
        </p:nvSpPr>
        <p:spPr>
          <a:xfrm>
            <a:off x="5084763" y="1708448"/>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650875" y="3361035"/>
            <a:ext cx="4278313" cy="5908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8186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2711912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030219"/>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1766813"/>
            <a:ext cx="7802563" cy="51586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836669"/>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06169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3049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49512"/>
            <a:ext cx="2925762" cy="693174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049512"/>
            <a:ext cx="8624888" cy="69317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191256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ctr">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644464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445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9386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1379661"/>
            <a:ext cx="11703050" cy="1625600"/>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650875" y="3171949"/>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4081586"/>
            <a:ext cx="5745163"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3171949"/>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4081586"/>
            <a:ext cx="5748337"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63391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7609564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27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636440"/>
            <a:ext cx="4278313" cy="1652587"/>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4763" y="1636440"/>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3289028"/>
            <a:ext cx="4278313" cy="588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1403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520732"/>
            <a:ext cx="7802563" cy="806450"/>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9525" y="1564432"/>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8327183"/>
            <a:ext cx="7802563" cy="942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0484410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44500" y="3175000"/>
            <a:ext cx="1211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smtClean="0">
                <a:sym typeface="Herculanum" pitchFamily="-84" charset="0"/>
              </a:rPr>
              <a:t>Click to edit Master title style</a:t>
            </a:r>
          </a:p>
        </p:txBody>
      </p:sp>
      <p:sp>
        <p:nvSpPr>
          <p:cNvPr id="1027" name="Rectangle 2"/>
          <p:cNvSpPr>
            <a:spLocks noGrp="1" noChangeArrowheads="1"/>
          </p:cNvSpPr>
          <p:nvPr>
            <p:ph type="body" idx="1"/>
          </p:nvPr>
        </p:nvSpPr>
        <p:spPr bwMode="auto">
          <a:xfrm>
            <a:off x="444500" y="5346700"/>
            <a:ext cx="12115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smtClean="0">
                <a:sym typeface="Palatino" pitchFamily="-84" charset="0"/>
              </a:rPr>
              <a:t>Click to edit Master text styles</a:t>
            </a:r>
          </a:p>
          <a:p>
            <a:pPr lvl="1"/>
            <a:r>
              <a:rPr lang="en-US" altLang="en-US" smtClean="0">
                <a:sym typeface="Palatino" pitchFamily="-84" charset="0"/>
              </a:rPr>
              <a:t>Second level</a:t>
            </a:r>
          </a:p>
          <a:p>
            <a:pPr lvl="2"/>
            <a:r>
              <a:rPr lang="en-US" altLang="en-US" smtClean="0">
                <a:sym typeface="Palatino" pitchFamily="-84" charset="0"/>
              </a:rPr>
              <a:t>Third level</a:t>
            </a:r>
          </a:p>
          <a:p>
            <a:pPr lvl="3"/>
            <a:r>
              <a:rPr lang="en-US" altLang="en-US" smtClean="0">
                <a:sym typeface="Palatino" pitchFamily="-84" charset="0"/>
              </a:rPr>
              <a:t>Fourth level</a:t>
            </a:r>
          </a:p>
          <a:p>
            <a:pPr lvl="4"/>
            <a:r>
              <a:rPr lang="en-US" altLang="en-US" smtClean="0">
                <a:sym typeface="Palatino" pitchFamily="-84" charset="0"/>
              </a:rPr>
              <a:t>Fifth level</a:t>
            </a:r>
          </a:p>
        </p:txBody>
      </p:sp>
      <p:sp>
        <p:nvSpPr>
          <p:cNvPr id="5" name="Rectangle 4"/>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pic>
        <p:nvPicPr>
          <p:cNvPr id="1029"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910013" y="0"/>
            <a:ext cx="9094787" cy="1276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 name="TextBox 1"/>
          <p:cNvSpPr txBox="1"/>
          <p:nvPr userDrawn="1"/>
        </p:nvSpPr>
        <p:spPr>
          <a:xfrm>
            <a:off x="11975008" y="9187988"/>
            <a:ext cx="648072" cy="369332"/>
          </a:xfrm>
          <a:prstGeom prst="rect">
            <a:avLst/>
          </a:prstGeom>
          <a:noFill/>
        </p:spPr>
        <p:txBody>
          <a:bodyPr wrap="square" rtlCol="0">
            <a:spAutoFit/>
          </a:bodyPr>
          <a:lstStyle/>
          <a:p>
            <a:pPr algn="r"/>
            <a:fld id="{4E01E98D-0A32-4923-B9D1-9493718DC706}" type="slidenum">
              <a:rPr lang="en-CA" sz="1800" smtClean="0">
                <a:solidFill>
                  <a:schemeClr val="bg2">
                    <a:lumMod val="75000"/>
                  </a:schemeClr>
                </a:solidFill>
                <a:latin typeface="Arial" panose="020B0604020202020204" pitchFamily="34" charset="0"/>
                <a:cs typeface="Arial" panose="020B0604020202020204" pitchFamily="34" charset="0"/>
              </a:rPr>
              <a:pPr algn="r"/>
              <a:t>‹#›</a:t>
            </a:fld>
            <a:endParaRPr lang="en-CA" sz="1800">
              <a:solidFill>
                <a:schemeClr val="bg2">
                  <a:lumMod val="75000"/>
                </a:schemeClr>
              </a:solidFill>
              <a:latin typeface="Arial" panose="020B0604020202020204" pitchFamily="34"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7200">
          <a:solidFill>
            <a:srgbClr val="3F3F3F"/>
          </a:solidFill>
          <a:latin typeface="Arial"/>
          <a:ea typeface="+mj-ea"/>
          <a:cs typeface="Arial"/>
          <a:sym typeface="Herculanum" pitchFamily="-84" charset="0"/>
        </a:defRPr>
      </a:lvl1pPr>
      <a:lvl2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2pPr>
      <a:lvl3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3pPr>
      <a:lvl4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4pPr>
      <a:lvl5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5pPr>
      <a:lvl6pPr marL="4572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9pPr>
    </p:titleStyle>
    <p:body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8" name="Rectangle 7"/>
          <p:cNvSpPr/>
          <p:nvPr userDrawn="1"/>
        </p:nvSpPr>
        <p:spPr>
          <a:xfrm>
            <a:off x="3910013" y="0"/>
            <a:ext cx="9094787" cy="1276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052"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a:p>
            <a:pPr lvl="1"/>
            <a:r>
              <a:rPr lang="en-CA" altLang="en-US" dirty="0" smtClean="0"/>
              <a:t>Second level</a:t>
            </a:r>
          </a:p>
          <a:p>
            <a:pPr lvl="2"/>
            <a:r>
              <a:rPr lang="en-CA" altLang="en-US" dirty="0" smtClean="0"/>
              <a:t>Third level</a:t>
            </a:r>
          </a:p>
          <a:p>
            <a:pPr lvl="3"/>
            <a:r>
              <a:rPr lang="en-CA" altLang="en-US" dirty="0" smtClean="0"/>
              <a:t>Fourth level</a:t>
            </a:r>
          </a:p>
          <a:p>
            <a:pPr lvl="4"/>
            <a:r>
              <a:rPr lang="en-CA" altLang="en-US" dirty="0" smtClean="0"/>
              <a:t>Fifth level</a:t>
            </a:r>
            <a:endParaRPr lang="en-US" altLang="en-US" dirty="0" smtClean="0"/>
          </a:p>
        </p:txBody>
      </p:sp>
      <p:sp>
        <p:nvSpPr>
          <p:cNvPr id="2053" name="Title Placeholder 1"/>
          <p:cNvSpPr>
            <a:spLocks noGrp="1"/>
          </p:cNvSpPr>
          <p:nvPr>
            <p:ph type="title"/>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pic>
        <p:nvPicPr>
          <p:cNvPr id="2054"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diagramData" Target="../diagrams/data1.xml"/><Relationship Id="rId21" Type="http://schemas.openxmlformats.org/officeDocument/2006/relationships/image" Target="../media/image34.JP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8.jpeg"/><Relationship Id="rId10" Type="http://schemas.openxmlformats.org/officeDocument/2006/relationships/diagramQuickStyle" Target="../diagrams/quickStyle2.xml"/><Relationship Id="rId19"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hyperlink" Target="http://www.cdha.ca/Educ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cdha.ca/AM/Template.cfm?Section=Group_Discounts&amp;Template=/CM/HTMLDisplay.cfm&amp;ContentID=4098" TargetMode="External"/><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gif"/></Relationships>
</file>

<file path=ppt/slides/_rels/slide23.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WvJZ_IkWEYA"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0.gif"/><Relationship Id="rId4" Type="http://schemas.openxmlformats.org/officeDocument/2006/relationships/image" Target="../media/image59.gif"/></Relationships>
</file>

<file path=ppt/slides/_rels/slide26.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Qt2JGacpkS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hyperlink" Target="http://www.cdha.ca/Te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12" y="1399933"/>
            <a:ext cx="12385376" cy="8229395"/>
          </a:xfrm>
          <a:prstGeom prst="rect">
            <a:avLst/>
          </a:prstGeom>
        </p:spPr>
      </p:pic>
      <p:sp>
        <p:nvSpPr>
          <p:cNvPr id="6" name="Content Placeholder 2"/>
          <p:cNvSpPr>
            <a:spLocks noGrp="1"/>
          </p:cNvSpPr>
          <p:nvPr>
            <p:ph idx="1"/>
          </p:nvPr>
        </p:nvSpPr>
        <p:spPr>
          <a:xfrm>
            <a:off x="525736" y="3048534"/>
            <a:ext cx="11881320" cy="7278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indent="0" algn="ctr">
              <a:spcBef>
                <a:spcPct val="0"/>
              </a:spcBef>
              <a:buNone/>
            </a:pPr>
            <a:r>
              <a:rPr lang="en-CA" sz="5400" b="1" spc="150">
                <a:ln w="11430"/>
                <a:solidFill>
                  <a:srgbClr val="F8F8F8"/>
                </a:solidFill>
                <a:effectLst>
                  <a:outerShdw blurRad="25400" algn="tl" rotWithShape="0">
                    <a:srgbClr val="000000">
                      <a:alpha val="43000"/>
                    </a:srgbClr>
                  </a:outerShdw>
                </a:effectLst>
                <a:ea typeface="+mj-ea"/>
                <a:sym typeface="Palatino" pitchFamily="-84" charset="0"/>
              </a:rPr>
              <a:t>Student Presentation 2015-2016</a:t>
            </a:r>
          </a:p>
        </p:txBody>
      </p:sp>
      <p:sp>
        <p:nvSpPr>
          <p:cNvPr id="4" name="Title 1"/>
          <p:cNvSpPr txBox="1">
            <a:spLocks/>
          </p:cNvSpPr>
          <p:nvPr/>
        </p:nvSpPr>
        <p:spPr bwMode="auto">
          <a:xfrm>
            <a:off x="525736" y="1367756"/>
            <a:ext cx="1211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a:lstStyle>
          <a:p>
            <a:pPr algn="ctr"/>
            <a:r>
              <a:rPr lang="en-CA" sz="8800" b="1" spc="150">
                <a:ln w="11430"/>
                <a:solidFill>
                  <a:srgbClr val="F8F8F8"/>
                </a:solidFill>
                <a:effectLst>
                  <a:outerShdw blurRad="25400" algn="tl" rotWithShape="0">
                    <a:srgbClr val="000000">
                      <a:alpha val="43000"/>
                    </a:srgbClr>
                  </a:outerShdw>
                </a:effectLst>
                <a:ea typeface="+mj-ea"/>
              </a:rPr>
              <a:t>Your </a:t>
            </a:r>
            <a:r>
              <a:rPr lang="en-CA" sz="8800" b="1" spc="150">
                <a:ln w="11430"/>
                <a:solidFill>
                  <a:srgbClr val="F8F8F8"/>
                </a:solidFill>
                <a:effectLst>
                  <a:outerShdw blurRad="25400" algn="tl" rotWithShape="0">
                    <a:srgbClr val="000000">
                      <a:alpha val="43000"/>
                    </a:srgbClr>
                  </a:outerShdw>
                </a:effectLst>
                <a:ea typeface="+mj-ea"/>
                <a:sym typeface="Herculanum" pitchFamily="-84" charset="0"/>
              </a:rPr>
              <a:t>CDHA</a:t>
            </a:r>
            <a:r>
              <a:rPr lang="en-CA" sz="8800" b="1" spc="150">
                <a:ln w="11430"/>
                <a:solidFill>
                  <a:srgbClr val="F8F8F8"/>
                </a:solidFill>
                <a:effectLst>
                  <a:outerShdw blurRad="25400" algn="tl" rotWithShape="0">
                    <a:srgbClr val="000000">
                      <a:alpha val="43000"/>
                    </a:srgbClr>
                  </a:outerShdw>
                </a:effectLst>
                <a:ea typeface="+mj-ea"/>
              </a:rPr>
              <a:t> Roadmap</a:t>
            </a:r>
          </a:p>
        </p:txBody>
      </p:sp>
    </p:spTree>
    <p:extLst>
      <p:ext uri="{BB962C8B-B14F-4D97-AF65-F5344CB8AC3E}">
        <p14:creationId xmlns:p14="http://schemas.microsoft.com/office/powerpoint/2010/main" val="105035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Provincial Regulatory Authorities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1" y="1852464"/>
            <a:ext cx="11612164" cy="3189312"/>
          </a:xfrm>
        </p:spPr>
        <p:txBody>
          <a:bodyPr/>
          <a:lstStyle/>
          <a:p>
            <a:pPr marL="0" indent="0"/>
            <a:r>
              <a:rPr lang="en-CA" sz="4800" b="1" dirty="0" smtClean="0"/>
              <a:t>Contact Your Provincial Authority:</a:t>
            </a:r>
            <a:endParaRPr lang="en-CA" sz="4800" b="1" dirty="0">
              <a:solidFill>
                <a:schemeClr val="bg2">
                  <a:lumMod val="75000"/>
                </a:schemeClr>
              </a:solidFill>
            </a:endParaRPr>
          </a:p>
          <a:p>
            <a:pPr marL="0" indent="0"/>
            <a:r>
              <a:rPr lang="en-CA" sz="4400" b="1" dirty="0" smtClean="0">
                <a:solidFill>
                  <a:schemeClr val="bg2">
                    <a:lumMod val="75000"/>
                  </a:schemeClr>
                </a:solidFill>
              </a:rPr>
              <a:t>www.cdha.ca/RegulatoryAuthorities</a:t>
            </a:r>
            <a:endParaRPr lang="en-CA" sz="4400" b="1" dirty="0">
              <a:solidFill>
                <a:schemeClr val="bg2">
                  <a:lumMod val="75000"/>
                </a:schemeClr>
              </a:solidFill>
            </a:endParaRPr>
          </a:p>
          <a:p>
            <a:pPr marL="0" indent="0" algn="l"/>
            <a:endParaRPr lang="en-CA" b="1" dirty="0" smtClean="0"/>
          </a:p>
          <a:p>
            <a:pPr algn="l">
              <a:buFont typeface="Arial" panose="020B0604020202020204" pitchFamily="34" charset="0"/>
              <a:buChar char="•"/>
            </a:pPr>
            <a:r>
              <a:rPr lang="en-CA" sz="3600" b="1" dirty="0"/>
              <a:t>Choose your province from the </a:t>
            </a:r>
            <a:r>
              <a:rPr lang="en-CA" sz="3600" b="1" dirty="0" smtClean="0"/>
              <a:t>drop down menu </a:t>
            </a:r>
          </a:p>
          <a:p>
            <a:pPr marL="0" indent="0" algn="l"/>
            <a:endParaRPr lang="en-CA" sz="46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916" y="4732784"/>
            <a:ext cx="8712968" cy="4341340"/>
          </a:xfrm>
          <a:prstGeom prst="rect">
            <a:avLst/>
          </a:prstGeom>
          <a:effectLst>
            <a:glow rad="228600">
              <a:schemeClr val="accent2">
                <a:satMod val="175000"/>
                <a:alpha val="40000"/>
              </a:schemeClr>
            </a:glow>
          </a:effectLst>
        </p:spPr>
      </p:pic>
      <p:cxnSp>
        <p:nvCxnSpPr>
          <p:cNvPr id="14" name="Curved Connector 13"/>
          <p:cNvCxnSpPr/>
          <p:nvPr/>
        </p:nvCxnSpPr>
        <p:spPr bwMode="auto">
          <a:xfrm>
            <a:off x="957784" y="5128270"/>
            <a:ext cx="3528392" cy="1743928"/>
          </a:xfrm>
          <a:prstGeom prst="curvedConnector3">
            <a:avLst>
              <a:gd name="adj1" fmla="val 50000"/>
            </a:avLst>
          </a:prstGeom>
          <a:solidFill>
            <a:srgbClr val="6796EB">
              <a:alpha val="24901"/>
            </a:srgbClr>
          </a:solidFill>
          <a:ln w="7620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687972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2428529"/>
            <a:ext cx="11612164" cy="6097338"/>
          </a:xfrm>
        </p:spPr>
        <p:txBody>
          <a:bodyPr/>
          <a:lstStyle/>
          <a:p>
            <a:pPr algn="l">
              <a:buFont typeface="Arial" panose="020B0604020202020204" pitchFamily="34" charset="0"/>
              <a:buChar char="•"/>
            </a:pPr>
            <a:r>
              <a:rPr lang="en-CA" sz="4600" b="1" smtClean="0"/>
              <a:t>Local</a:t>
            </a:r>
          </a:p>
          <a:p>
            <a:pPr algn="l">
              <a:spcBef>
                <a:spcPts val="2000"/>
              </a:spcBef>
              <a:buFont typeface="Arial" panose="020B0604020202020204" pitchFamily="34" charset="0"/>
              <a:buChar char="•"/>
            </a:pPr>
            <a:r>
              <a:rPr lang="en-CA" sz="4600" b="1" smtClean="0"/>
              <a:t>Provincial</a:t>
            </a:r>
            <a:endParaRPr lang="en-CA" sz="4600" b="1"/>
          </a:p>
          <a:p>
            <a:pPr algn="l">
              <a:spcBef>
                <a:spcPts val="2000"/>
              </a:spcBef>
              <a:buFont typeface="Arial" panose="020B0604020202020204" pitchFamily="34" charset="0"/>
              <a:buChar char="•"/>
            </a:pPr>
            <a:r>
              <a:rPr lang="en-CA" sz="4600" b="1" smtClean="0"/>
              <a:t>National: CDHA</a:t>
            </a:r>
          </a:p>
          <a:p>
            <a:pPr algn="l">
              <a:spcBef>
                <a:spcPts val="2000"/>
              </a:spcBef>
              <a:buFont typeface="Arial" panose="020B0604020202020204" pitchFamily="34" charset="0"/>
              <a:buChar char="•"/>
            </a:pPr>
            <a:r>
              <a:rPr lang="en-CA" sz="4600" b="1" smtClean="0"/>
              <a:t>International: IFDH</a:t>
            </a:r>
          </a:p>
          <a:p>
            <a:pPr algn="l">
              <a:buFont typeface="Arial" panose="020B0604020202020204" pitchFamily="34" charset="0"/>
              <a:buChar char="•"/>
            </a:pPr>
            <a:endParaRPr lang="en-CA" sz="4600" b="1"/>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Dental Hygiene </a:t>
            </a:r>
          </a:p>
          <a:p>
            <a:r>
              <a:rPr lang="en-CA" smtClean="0"/>
              <a:t>Professional Associations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56" y="6681519"/>
            <a:ext cx="4092112" cy="208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336" y="6969552"/>
            <a:ext cx="5527856" cy="172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734"/>
          <a:stretch/>
        </p:blipFill>
        <p:spPr>
          <a:xfrm>
            <a:off x="6430392" y="2284512"/>
            <a:ext cx="6479208" cy="3788630"/>
          </a:xfrm>
          <a:prstGeom prst="rect">
            <a:avLst/>
          </a:prstGeom>
        </p:spPr>
      </p:pic>
    </p:spTree>
    <p:extLst>
      <p:ext uri="{BB962C8B-B14F-4D97-AF65-F5344CB8AC3E}">
        <p14:creationId xmlns:p14="http://schemas.microsoft.com/office/powerpoint/2010/main" val="5637035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Provincial Associations</a:t>
            </a:r>
            <a:endParaRPr lang="en-CA"/>
          </a:p>
        </p:txBody>
      </p:sp>
      <p:graphicFrame>
        <p:nvGraphicFramePr>
          <p:cNvPr id="4" name="Diagram 3"/>
          <p:cNvGraphicFramePr/>
          <p:nvPr>
            <p:extLst>
              <p:ext uri="{D42A27DB-BD31-4B8C-83A1-F6EECF244321}">
                <p14:modId xmlns:p14="http://schemas.microsoft.com/office/powerpoint/2010/main" val="1054164729"/>
              </p:ext>
            </p:extLst>
          </p:nvPr>
        </p:nvGraphicFramePr>
        <p:xfrm>
          <a:off x="732321" y="1492424"/>
          <a:ext cx="1154015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688556593"/>
              </p:ext>
            </p:extLst>
          </p:nvPr>
        </p:nvGraphicFramePr>
        <p:xfrm>
          <a:off x="1820244" y="5380856"/>
          <a:ext cx="9434684"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0588" y="4232859"/>
            <a:ext cx="2410647" cy="7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J:\Admin\Logos_&amp;_Graphics\Provincial logos\BCDHA 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8307" y="4087970"/>
            <a:ext cx="1179861" cy="8697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J:\Admin\Logos_&amp;_Graphics\Provincial logos\MDHA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42560" y="4156720"/>
            <a:ext cx="1700188" cy="7541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9871" y="8007136"/>
            <a:ext cx="2312769" cy="47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J:\Admin\Logos_&amp;_Graphics\Provincial logos\NFLD_logo_small.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8703" y="7973144"/>
            <a:ext cx="1963799" cy="7520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2159" y="7989259"/>
            <a:ext cx="1783997" cy="10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J:\Admin\Logos_&amp;_Graphics\Provincial logos\PEIDHA.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28261" b="12014"/>
          <a:stretch/>
        </p:blipFill>
        <p:spPr bwMode="auto">
          <a:xfrm>
            <a:off x="6646414" y="7973144"/>
            <a:ext cx="2376265" cy="6494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67100" y="4137106"/>
            <a:ext cx="892821" cy="88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53757" y="4152058"/>
            <a:ext cx="1822210" cy="652066"/>
          </a:xfrm>
          <a:prstGeom prst="rect">
            <a:avLst/>
          </a:prstGeom>
        </p:spPr>
      </p:pic>
    </p:spTree>
    <p:extLst>
      <p:ext uri="{BB962C8B-B14F-4D97-AF65-F5344CB8AC3E}">
        <p14:creationId xmlns:p14="http://schemas.microsoft.com/office/powerpoint/2010/main" val="31924868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Provincial Associations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1" y="1831504"/>
            <a:ext cx="11612164" cy="3189312"/>
          </a:xfrm>
        </p:spPr>
        <p:txBody>
          <a:bodyPr/>
          <a:lstStyle/>
          <a:p>
            <a:pPr marL="0" indent="0"/>
            <a:r>
              <a:rPr lang="en-CA" sz="4800" b="1" dirty="0" smtClean="0"/>
              <a:t>Contact Your Provincial Association:</a:t>
            </a:r>
            <a:endParaRPr lang="en-CA" sz="4800" b="1" dirty="0" smtClean="0">
              <a:solidFill>
                <a:schemeClr val="bg2">
                  <a:lumMod val="75000"/>
                </a:schemeClr>
              </a:solidFill>
            </a:endParaRPr>
          </a:p>
          <a:p>
            <a:pPr marL="0" indent="0"/>
            <a:r>
              <a:rPr lang="en-CA" sz="4400" b="1" dirty="0" smtClean="0">
                <a:solidFill>
                  <a:schemeClr val="bg2">
                    <a:lumMod val="75000"/>
                  </a:schemeClr>
                </a:solidFill>
              </a:rPr>
              <a:t>www.cdha.ca/ProvincialAssociations</a:t>
            </a:r>
            <a:endParaRPr lang="en-CA" sz="4400" b="1" dirty="0">
              <a:solidFill>
                <a:schemeClr val="bg2">
                  <a:lumMod val="75000"/>
                </a:schemeClr>
              </a:solidFill>
            </a:endParaRPr>
          </a:p>
          <a:p>
            <a:pPr marL="0" indent="0" algn="l"/>
            <a:endParaRPr lang="en-CA" sz="4600" b="1" dirty="0" smtClean="0"/>
          </a:p>
          <a:p>
            <a:pPr algn="l">
              <a:buFont typeface="Arial" panose="020B0604020202020204" pitchFamily="34" charset="0"/>
              <a:buChar char="•"/>
            </a:pPr>
            <a:r>
              <a:rPr lang="en-CA" sz="3600" b="1" dirty="0"/>
              <a:t>Choose </a:t>
            </a:r>
            <a:r>
              <a:rPr lang="en-CA" sz="3600" b="1" dirty="0" smtClean="0"/>
              <a:t>an association from </a:t>
            </a:r>
            <a:r>
              <a:rPr lang="en-CA" sz="3600" b="1" dirty="0"/>
              <a:t>the </a:t>
            </a:r>
            <a:r>
              <a:rPr lang="en-CA" sz="3600" b="1" dirty="0" smtClean="0"/>
              <a:t>left side menu </a:t>
            </a:r>
          </a:p>
          <a:p>
            <a:pPr marL="0" indent="0" algn="l"/>
            <a:endParaRPr lang="en-CA" sz="46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480" y="5058169"/>
            <a:ext cx="9312448" cy="3635055"/>
          </a:xfrm>
          <a:prstGeom prst="rect">
            <a:avLst/>
          </a:prstGeom>
          <a:effectLst>
            <a:glow rad="228600">
              <a:schemeClr val="accent2">
                <a:satMod val="175000"/>
                <a:alpha val="40000"/>
              </a:schemeClr>
            </a:glow>
          </a:effectLst>
        </p:spPr>
      </p:pic>
      <p:cxnSp>
        <p:nvCxnSpPr>
          <p:cNvPr id="6" name="Curved Connector 5"/>
          <p:cNvCxnSpPr/>
          <p:nvPr/>
        </p:nvCxnSpPr>
        <p:spPr bwMode="auto">
          <a:xfrm>
            <a:off x="478024" y="5268096"/>
            <a:ext cx="1703896" cy="1607600"/>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291916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564432"/>
            <a:ext cx="5604186" cy="6673403"/>
          </a:xfrm>
        </p:spPr>
        <p:txBody>
          <a:bodyPr/>
          <a:lstStyle/>
          <a:p>
            <a:pPr marL="0" indent="0" algn="l"/>
            <a:r>
              <a:rPr lang="en-CA" sz="4600" b="1" smtClean="0">
                <a:solidFill>
                  <a:schemeClr val="bg2">
                    <a:lumMod val="75000"/>
                  </a:schemeClr>
                </a:solidFill>
              </a:rPr>
              <a:t>WHY JOIN CDHA?</a:t>
            </a:r>
          </a:p>
          <a:p>
            <a:pPr algn="l">
              <a:spcBef>
                <a:spcPts val="1000"/>
              </a:spcBef>
              <a:spcAft>
                <a:spcPts val="2200"/>
              </a:spcAft>
              <a:buFont typeface="Arial" panose="020B0604020202020204" pitchFamily="34" charset="0"/>
              <a:buChar char="•"/>
            </a:pPr>
            <a:r>
              <a:rPr lang="en-CA" sz="3200" b="1"/>
              <a:t>Member Discounts and Benefits including CDHA Perks </a:t>
            </a:r>
            <a:r>
              <a:rPr lang="en-CA" sz="3200" b="1" smtClean="0"/>
              <a:t>(</a:t>
            </a:r>
            <a:r>
              <a:rPr lang="en-CA" sz="3200" b="1" smtClean="0">
                <a:solidFill>
                  <a:srgbClr val="FF0000"/>
                </a:solidFill>
              </a:rPr>
              <a:t>NEW!</a:t>
            </a:r>
            <a:r>
              <a:rPr lang="en-CA" sz="3200" b="1" smtClean="0"/>
              <a:t>)</a:t>
            </a:r>
            <a:endParaRPr lang="en-CA" sz="3200" b="1"/>
          </a:p>
          <a:p>
            <a:pPr algn="l">
              <a:spcAft>
                <a:spcPts val="2200"/>
              </a:spcAft>
              <a:buFont typeface="Arial" panose="020B0604020202020204" pitchFamily="34" charset="0"/>
              <a:buChar char="•"/>
            </a:pPr>
            <a:r>
              <a:rPr lang="en-CA" sz="3200" b="1"/>
              <a:t>Student Leadership Program</a:t>
            </a:r>
          </a:p>
          <a:p>
            <a:pPr algn="l">
              <a:spcAft>
                <a:spcPts val="2200"/>
              </a:spcAft>
              <a:buFont typeface="Arial" panose="020B0604020202020204" pitchFamily="34" charset="0"/>
              <a:buChar char="•"/>
            </a:pPr>
            <a:r>
              <a:rPr lang="en-CA" sz="3200" b="1" smtClean="0"/>
              <a:t>Networking and Events</a:t>
            </a:r>
          </a:p>
          <a:p>
            <a:pPr algn="l">
              <a:spcAft>
                <a:spcPts val="2200"/>
              </a:spcAft>
              <a:buFont typeface="Arial" panose="020B0604020202020204" pitchFamily="34" charset="0"/>
              <a:buChar char="•"/>
            </a:pPr>
            <a:r>
              <a:rPr lang="en-CA" sz="3200" b="1" smtClean="0"/>
              <a:t>Professional Development and Resources</a:t>
            </a:r>
          </a:p>
          <a:p>
            <a:pPr algn="l">
              <a:spcAft>
                <a:spcPts val="2200"/>
              </a:spcAft>
              <a:buFont typeface="Arial" panose="020B0604020202020204" pitchFamily="34" charset="0"/>
              <a:buChar char="•"/>
            </a:pPr>
            <a:r>
              <a:rPr lang="en-CA" sz="3200" b="1" smtClean="0"/>
              <a:t>Awards and Recognition Programs</a:t>
            </a:r>
          </a:p>
          <a:p>
            <a:pPr marL="0" indent="0" algn="l"/>
            <a:r>
              <a:rPr lang="en-CA" sz="3200" b="1" smtClean="0"/>
              <a:t>… and so much more!</a:t>
            </a:r>
          </a:p>
          <a:p>
            <a:pPr algn="l">
              <a:buFont typeface="Arial" panose="020B0604020202020204" pitchFamily="34" charset="0"/>
              <a:buChar char="•"/>
            </a:pPr>
            <a:endParaRPr lang="en-CA" sz="4600" b="1"/>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CDHA: Your National Professional Association</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000" y="1827118"/>
            <a:ext cx="5040000" cy="3049682"/>
          </a:xfrm>
          <a:prstGeom prst="rect">
            <a:avLst/>
          </a:prstGeom>
          <a:effectLst>
            <a:glow rad="228600">
              <a:schemeClr val="accent2">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692" y="5274449"/>
            <a:ext cx="5040000" cy="377881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379646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564432"/>
            <a:ext cx="11612165" cy="5544616"/>
          </a:xfrm>
        </p:spPr>
        <p:txBody>
          <a:bodyPr/>
          <a:lstStyle/>
          <a:p>
            <a:pPr algn="l">
              <a:spcAft>
                <a:spcPts val="1000"/>
              </a:spcAft>
              <a:buFont typeface="Arial" panose="020B0604020202020204" pitchFamily="34" charset="0"/>
              <a:buChar char="•"/>
            </a:pPr>
            <a:r>
              <a:rPr lang="en-CA" sz="2800" b="1" smtClean="0"/>
              <a:t>Develop your </a:t>
            </a:r>
            <a:r>
              <a:rPr lang="en-CA" sz="2800" b="1"/>
              <a:t>l</a:t>
            </a:r>
            <a:r>
              <a:rPr lang="en-CA" sz="2800" b="1" smtClean="0"/>
              <a:t>eadership skills</a:t>
            </a:r>
          </a:p>
          <a:p>
            <a:pPr algn="l">
              <a:spcAft>
                <a:spcPts val="1000"/>
              </a:spcAft>
              <a:buFont typeface="Arial" panose="020B0604020202020204" pitchFamily="34" charset="0"/>
              <a:buChar char="•"/>
            </a:pPr>
            <a:r>
              <a:rPr lang="en-CA" sz="2800" b="1" smtClean="0"/>
              <a:t>Connect with other students</a:t>
            </a:r>
          </a:p>
          <a:p>
            <a:pPr algn="l">
              <a:spcAft>
                <a:spcPts val="1000"/>
              </a:spcAft>
              <a:buFont typeface="Arial" panose="020B0604020202020204" pitchFamily="34" charset="0"/>
              <a:buChar char="•"/>
            </a:pPr>
            <a:r>
              <a:rPr lang="en-CA" sz="2800" b="1" smtClean="0"/>
              <a:t>Let your voice be heard</a:t>
            </a:r>
          </a:p>
          <a:p>
            <a:pPr algn="l">
              <a:spcAft>
                <a:spcPts val="1000"/>
              </a:spcAft>
              <a:buFont typeface="Arial" panose="020B0604020202020204" pitchFamily="34" charset="0"/>
              <a:buChar char="•"/>
            </a:pPr>
            <a:r>
              <a:rPr lang="en-CA" sz="2800" b="1" smtClean="0"/>
              <a:t>Enhance your career and help shape the future of the profession!</a:t>
            </a:r>
          </a:p>
          <a:p>
            <a:pPr algn="l">
              <a:spcAft>
                <a:spcPts val="1000"/>
              </a:spcAft>
              <a:buFont typeface="Arial" panose="020B0604020202020204" pitchFamily="34" charset="0"/>
              <a:buChar char="•"/>
            </a:pPr>
            <a:r>
              <a:rPr lang="en-CA" sz="2800" b="1"/>
              <a:t>Junior Student Representative </a:t>
            </a:r>
            <a:r>
              <a:rPr lang="en-CA" sz="2800" b="1" smtClean="0"/>
              <a:t>– fall recruitment</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Student Leadership Program</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20" y="4588768"/>
            <a:ext cx="5112568" cy="3374296"/>
          </a:xfrm>
          <a:prstGeom prst="rect">
            <a:avLst/>
          </a:prstGeom>
          <a:effectLst>
            <a:glow rad="228600">
              <a:schemeClr val="accent2">
                <a:satMod val="175000"/>
                <a:alpha val="40000"/>
              </a:schemeClr>
            </a:glow>
          </a:effectLst>
        </p:spPr>
      </p:pic>
      <p:sp>
        <p:nvSpPr>
          <p:cNvPr id="10" name="Content Placeholder 5"/>
          <p:cNvSpPr>
            <a:spLocks noGrp="1"/>
          </p:cNvSpPr>
          <p:nvPr>
            <p:ph sz="quarter" idx="4"/>
          </p:nvPr>
        </p:nvSpPr>
        <p:spPr>
          <a:xfrm>
            <a:off x="741760" y="8117160"/>
            <a:ext cx="11737304" cy="792088"/>
          </a:xfrm>
        </p:spPr>
        <p:txBody>
          <a:bodyPr/>
          <a:lstStyle/>
          <a:p>
            <a:pPr marL="0" indent="0"/>
            <a:r>
              <a:rPr lang="en-CA" sz="3600" b="1" smtClean="0"/>
              <a:t>Need more information?</a:t>
            </a:r>
          </a:p>
          <a:p>
            <a:pPr marL="0" indent="0"/>
            <a:r>
              <a:rPr lang="en-CA" sz="3600" b="1" smtClean="0">
                <a:solidFill>
                  <a:schemeClr val="bg2">
                    <a:lumMod val="75000"/>
                  </a:schemeClr>
                </a:solidFill>
              </a:rPr>
              <a:t>Contact your Student Representative</a:t>
            </a:r>
          </a:p>
        </p:txBody>
      </p:sp>
    </p:spTree>
    <p:extLst>
      <p:ext uri="{BB962C8B-B14F-4D97-AF65-F5344CB8AC3E}">
        <p14:creationId xmlns:p14="http://schemas.microsoft.com/office/powerpoint/2010/main" val="20822616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4"/>
            <p:extLst>
              <p:ext uri="{D42A27DB-BD31-4B8C-83A1-F6EECF244321}">
                <p14:modId xmlns:p14="http://schemas.microsoft.com/office/powerpoint/2010/main" val="3958885607"/>
              </p:ext>
            </p:extLst>
          </p:nvPr>
        </p:nvGraphicFramePr>
        <p:xfrm>
          <a:off x="722486" y="1997536"/>
          <a:ext cx="11612564" cy="6263640"/>
        </p:xfrm>
        <a:graphic>
          <a:graphicData uri="http://schemas.openxmlformats.org/drawingml/2006/table">
            <a:tbl>
              <a:tblPr firstRow="1" bandRow="1">
                <a:tableStyleId>{073A0DAA-6AF3-43AB-8588-CEC1D06C72B9}</a:tableStyleId>
              </a:tblPr>
              <a:tblGrid>
                <a:gridCol w="2903141"/>
                <a:gridCol w="2903141"/>
                <a:gridCol w="2903141"/>
                <a:gridCol w="2903141"/>
              </a:tblGrid>
              <a:tr h="370840">
                <a:tc>
                  <a:txBody>
                    <a:bodyPr/>
                    <a:lstStyle/>
                    <a:p>
                      <a:r>
                        <a:rPr lang="en-CA" sz="2000" dirty="0" smtClean="0">
                          <a:solidFill>
                            <a:srgbClr val="FFFFFF"/>
                          </a:solidFill>
                          <a:latin typeface="Arial" panose="020B0604020202020204" pitchFamily="34" charset="0"/>
                          <a:cs typeface="Arial" panose="020B0604020202020204" pitchFamily="34" charset="0"/>
                        </a:rPr>
                        <a:t>School</a:t>
                      </a:r>
                      <a:endParaRPr lang="en-CA" sz="2000" dirty="0">
                        <a:solidFill>
                          <a:srgbClr val="FFFFFF"/>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CA" sz="2000" smtClean="0">
                          <a:solidFill>
                            <a:srgbClr val="FFFFFF"/>
                          </a:solidFill>
                          <a:latin typeface="Arial" panose="020B0604020202020204" pitchFamily="34" charset="0"/>
                          <a:cs typeface="Arial" panose="020B0604020202020204" pitchFamily="34" charset="0"/>
                        </a:rPr>
                        <a:t>Senior Student Representative</a:t>
                      </a:r>
                      <a:endParaRPr lang="en-CA" sz="2000">
                        <a:solidFill>
                          <a:srgbClr val="FFFFFF"/>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CA" sz="2000" smtClean="0">
                          <a:solidFill>
                            <a:srgbClr val="FFFFFF"/>
                          </a:solidFill>
                          <a:latin typeface="Arial" panose="020B0604020202020204" pitchFamily="34" charset="0"/>
                          <a:cs typeface="Arial" panose="020B0604020202020204" pitchFamily="34" charset="0"/>
                        </a:rPr>
                        <a:t>School</a:t>
                      </a:r>
                      <a:endParaRPr lang="en-CA" sz="2000">
                        <a:solidFill>
                          <a:srgbClr val="FFFFFF"/>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CA" sz="2000" smtClean="0">
                          <a:solidFill>
                            <a:srgbClr val="FFFFFF"/>
                          </a:solidFill>
                          <a:latin typeface="Arial" panose="020B0604020202020204" pitchFamily="34" charset="0"/>
                          <a:cs typeface="Arial" panose="020B0604020202020204" pitchFamily="34" charset="0"/>
                        </a:rPr>
                        <a:t>Senior Student Representative</a:t>
                      </a:r>
                      <a:endParaRPr lang="en-CA" sz="2000">
                        <a:solidFill>
                          <a:srgbClr val="FFFFFF"/>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Algonquin</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Karissa </a:t>
                      </a:r>
                      <a:r>
                        <a:rPr lang="en-CA" sz="1800" err="1" smtClean="0">
                          <a:solidFill>
                            <a:schemeClr val="bg2">
                              <a:lumMod val="75000"/>
                            </a:schemeClr>
                          </a:solidFill>
                          <a:latin typeface="Arial" panose="020B0604020202020204" pitchFamily="34" charset="0"/>
                          <a:cs typeface="Arial" panose="020B0604020202020204" pitchFamily="34" charset="0"/>
                        </a:rPr>
                        <a:t>Garneau</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John Abbott</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Jessica</a:t>
                      </a:r>
                      <a:r>
                        <a:rPr lang="en-CA" sz="1800" baseline="0" smtClean="0">
                          <a:solidFill>
                            <a:schemeClr val="bg2">
                              <a:lumMod val="75000"/>
                            </a:schemeClr>
                          </a:solidFill>
                          <a:latin typeface="Arial" panose="020B0604020202020204" pitchFamily="34" charset="0"/>
                          <a:cs typeface="Arial" panose="020B0604020202020204" pitchFamily="34" charset="0"/>
                        </a:rPr>
                        <a:t> </a:t>
                      </a:r>
                      <a:r>
                        <a:rPr lang="en-CA" sz="1800" baseline="0" err="1" smtClean="0">
                          <a:solidFill>
                            <a:schemeClr val="bg2">
                              <a:lumMod val="75000"/>
                            </a:schemeClr>
                          </a:solidFill>
                          <a:latin typeface="Arial" panose="020B0604020202020204" pitchFamily="34" charset="0"/>
                          <a:cs typeface="Arial" panose="020B0604020202020204" pitchFamily="34" charset="0"/>
                        </a:rPr>
                        <a:t>Bastone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APLUS</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Nasim</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Bahmani</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tx2"/>
                          </a:solidFill>
                          <a:latin typeface="Arial" panose="020B0604020202020204" pitchFamily="34" charset="0"/>
                          <a:cs typeface="Arial" panose="020B0604020202020204" pitchFamily="34" charset="0"/>
                        </a:rPr>
                        <a:t>La</a:t>
                      </a:r>
                      <a:r>
                        <a:rPr lang="en-CA" sz="1800" baseline="0" dirty="0" smtClean="0">
                          <a:solidFill>
                            <a:schemeClr val="tx2"/>
                          </a:solidFill>
                          <a:latin typeface="Arial" panose="020B0604020202020204" pitchFamily="34" charset="0"/>
                          <a:cs typeface="Arial" panose="020B0604020202020204" pitchFamily="34" charset="0"/>
                        </a:rPr>
                        <a:t> </a:t>
                      </a:r>
                      <a:r>
                        <a:rPr lang="en-CA" sz="1800" baseline="0" dirty="0" err="1" smtClean="0">
                          <a:solidFill>
                            <a:schemeClr val="tx2"/>
                          </a:solidFill>
                          <a:latin typeface="Arial" panose="020B0604020202020204" pitchFamily="34" charset="0"/>
                          <a:cs typeface="Arial" panose="020B0604020202020204" pitchFamily="34" charset="0"/>
                        </a:rPr>
                        <a:t>Cité</a:t>
                      </a:r>
                      <a:r>
                        <a:rPr lang="en-CA" sz="1800" baseline="0" dirty="0" smtClean="0">
                          <a:solidFill>
                            <a:schemeClr val="tx2"/>
                          </a:solidFill>
                          <a:latin typeface="Arial" panose="020B0604020202020204" pitchFamily="34" charset="0"/>
                          <a:cs typeface="Arial" panose="020B0604020202020204" pitchFamily="34" charset="0"/>
                        </a:rPr>
                        <a:t> </a:t>
                      </a:r>
                      <a:r>
                        <a:rPr lang="en-CA" sz="1800" baseline="0" dirty="0" err="1" smtClean="0">
                          <a:solidFill>
                            <a:schemeClr val="tx2"/>
                          </a:solidFill>
                          <a:latin typeface="Arial" panose="020B0604020202020204" pitchFamily="34" charset="0"/>
                          <a:cs typeface="Arial" panose="020B0604020202020204" pitchFamily="34" charset="0"/>
                        </a:rPr>
                        <a:t>collégiale</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Caroline</a:t>
                      </a:r>
                      <a:r>
                        <a:rPr lang="en-CA" sz="1800" baseline="0" smtClean="0">
                          <a:solidFill>
                            <a:schemeClr val="bg2">
                              <a:lumMod val="75000"/>
                            </a:schemeClr>
                          </a:solidFill>
                          <a:latin typeface="Arial" panose="020B0604020202020204" pitchFamily="34" charset="0"/>
                          <a:cs typeface="Arial" panose="020B0604020202020204" pitchFamily="34" charset="0"/>
                        </a:rPr>
                        <a:t> Savoie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CADH</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Dzelila</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Brka</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Niagara</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bg2">
                              <a:lumMod val="75000"/>
                            </a:schemeClr>
                          </a:solidFill>
                          <a:latin typeface="Arial" panose="020B0604020202020204" pitchFamily="34" charset="0"/>
                          <a:cs typeface="Arial" panose="020B0604020202020204" pitchFamily="34" charset="0"/>
                        </a:rPr>
                        <a:t>Kamila </a:t>
                      </a:r>
                      <a:r>
                        <a:rPr lang="en-CA" sz="1800" dirty="0" err="1" smtClean="0">
                          <a:solidFill>
                            <a:schemeClr val="bg2">
                              <a:lumMod val="75000"/>
                            </a:schemeClr>
                          </a:solidFill>
                          <a:latin typeface="Arial" panose="020B0604020202020204" pitchFamily="34" charset="0"/>
                          <a:cs typeface="Arial" panose="020B0604020202020204" pitchFamily="34" charset="0"/>
                        </a:rPr>
                        <a:t>Figureido</a:t>
                      </a:r>
                      <a:endParaRPr lang="en-CA" sz="1800" dirty="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Cambrian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Rujul</a:t>
                      </a:r>
                      <a:r>
                        <a:rPr lang="en-CA" sz="1800" smtClean="0">
                          <a:solidFill>
                            <a:schemeClr val="bg2">
                              <a:lumMod val="75000"/>
                            </a:schemeClr>
                          </a:solidFill>
                          <a:latin typeface="Arial" panose="020B0604020202020204" pitchFamily="34" charset="0"/>
                          <a:cs typeface="Arial" panose="020B0604020202020204" pitchFamily="34" charset="0"/>
                        </a:rPr>
                        <a:t> Parikh</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err="1" smtClean="0">
                          <a:solidFill>
                            <a:schemeClr val="tx2"/>
                          </a:solidFill>
                          <a:latin typeface="Arial" panose="020B0604020202020204" pitchFamily="34" charset="0"/>
                          <a:cs typeface="Arial" panose="020B0604020202020204" pitchFamily="34" charset="0"/>
                        </a:rPr>
                        <a:t>ODEI</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Thomas </a:t>
                      </a:r>
                      <a:r>
                        <a:rPr lang="en-CA" sz="1800" err="1" smtClean="0">
                          <a:solidFill>
                            <a:schemeClr val="bg2">
                              <a:lumMod val="75000"/>
                            </a:schemeClr>
                          </a:solidFill>
                          <a:latin typeface="Arial" panose="020B0604020202020204" pitchFamily="34" charset="0"/>
                          <a:cs typeface="Arial" panose="020B0604020202020204" pitchFamily="34" charset="0"/>
                        </a:rPr>
                        <a:t>Szoke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err="1" smtClean="0">
                          <a:solidFill>
                            <a:schemeClr val="tx2"/>
                          </a:solidFill>
                          <a:latin typeface="Arial" panose="020B0604020202020204" pitchFamily="34" charset="0"/>
                          <a:cs typeface="Arial" panose="020B0604020202020204" pitchFamily="34" charset="0"/>
                        </a:rPr>
                        <a:t>Camosun</a:t>
                      </a:r>
                      <a:r>
                        <a:rPr lang="en-CA" sz="180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Brett</a:t>
                      </a:r>
                      <a:r>
                        <a:rPr lang="en-CA" sz="1800" baseline="0" smtClean="0">
                          <a:solidFill>
                            <a:schemeClr val="bg2">
                              <a:lumMod val="75000"/>
                            </a:schemeClr>
                          </a:solidFill>
                          <a:latin typeface="Arial" panose="020B0604020202020204" pitchFamily="34" charset="0"/>
                          <a:cs typeface="Arial" panose="020B0604020202020204" pitchFamily="34" charset="0"/>
                        </a:rPr>
                        <a:t> Hastings</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Oulton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Sydney Nelson</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err="1" smtClean="0">
                          <a:solidFill>
                            <a:schemeClr val="tx2"/>
                          </a:solidFill>
                          <a:latin typeface="Arial" panose="020B0604020202020204" pitchFamily="34" charset="0"/>
                          <a:cs typeface="Arial" panose="020B0604020202020204" pitchFamily="34" charset="0"/>
                        </a:rPr>
                        <a:t>Canadore</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Paula </a:t>
                      </a:r>
                      <a:r>
                        <a:rPr lang="en-CA" sz="1800" err="1" smtClean="0">
                          <a:solidFill>
                            <a:schemeClr val="bg2">
                              <a:lumMod val="75000"/>
                            </a:schemeClr>
                          </a:solidFill>
                          <a:latin typeface="Arial" panose="020B0604020202020204" pitchFamily="34" charset="0"/>
                          <a:cs typeface="Arial" panose="020B0604020202020204" pitchFamily="34" charset="0"/>
                        </a:rPr>
                        <a:t>Tos</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tx2"/>
                          </a:solidFill>
                          <a:latin typeface="Arial" panose="020B0604020202020204" pitchFamily="34" charset="0"/>
                          <a:cs typeface="Arial" panose="020B0604020202020204" pitchFamily="34" charset="0"/>
                        </a:rPr>
                        <a:t>Oxford College</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Johora</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Pushon</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dirty="0" err="1" smtClean="0">
                          <a:solidFill>
                            <a:schemeClr val="tx2"/>
                          </a:solidFill>
                          <a:latin typeface="Arial" panose="020B0604020202020204" pitchFamily="34" charset="0"/>
                          <a:cs typeface="Arial" panose="020B0604020202020204" pitchFamily="34" charset="0"/>
                        </a:rPr>
                        <a:t>Cégep</a:t>
                      </a:r>
                      <a:r>
                        <a:rPr lang="en-CA" sz="1800" baseline="0" dirty="0" smtClean="0">
                          <a:solidFill>
                            <a:schemeClr val="tx2"/>
                          </a:solidFill>
                          <a:latin typeface="Arial" panose="020B0604020202020204" pitchFamily="34" charset="0"/>
                          <a:cs typeface="Arial" panose="020B0604020202020204" pitchFamily="34" charset="0"/>
                        </a:rPr>
                        <a:t> Garneau</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Elizabeth</a:t>
                      </a:r>
                      <a:r>
                        <a:rPr lang="en-CA" sz="1800" baseline="0" smtClean="0">
                          <a:solidFill>
                            <a:schemeClr val="bg2">
                              <a:lumMod val="75000"/>
                            </a:schemeClr>
                          </a:solidFill>
                          <a:latin typeface="Arial" panose="020B0604020202020204" pitchFamily="34" charset="0"/>
                          <a:cs typeface="Arial" panose="020B0604020202020204" pitchFamily="34" charset="0"/>
                        </a:rPr>
                        <a:t> Michaud-Jobin</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err="1" smtClean="0">
                          <a:solidFill>
                            <a:schemeClr val="tx2"/>
                          </a:solidFill>
                          <a:latin typeface="Arial" panose="020B0604020202020204" pitchFamily="34" charset="0"/>
                          <a:cs typeface="Arial" panose="020B0604020202020204" pitchFamily="34" charset="0"/>
                        </a:rPr>
                        <a:t>SIAST</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Alyssa Reimer</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dirty="0" smtClean="0">
                          <a:solidFill>
                            <a:schemeClr val="tx2"/>
                          </a:solidFill>
                          <a:latin typeface="Arial" panose="020B0604020202020204" pitchFamily="34" charset="0"/>
                          <a:cs typeface="Arial" panose="020B0604020202020204" pitchFamily="34" charset="0"/>
                        </a:rPr>
                        <a:t>College of New Caledonia</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Chelsea </a:t>
                      </a:r>
                      <a:r>
                        <a:rPr lang="en-CA" sz="1800" err="1" smtClean="0">
                          <a:solidFill>
                            <a:schemeClr val="bg2">
                              <a:lumMod val="75000"/>
                            </a:schemeClr>
                          </a:solidFill>
                          <a:latin typeface="Arial" panose="020B0604020202020204" pitchFamily="34" charset="0"/>
                          <a:cs typeface="Arial" panose="020B0604020202020204" pitchFamily="34" charset="0"/>
                        </a:rPr>
                        <a:t>Marjoribanks</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tx2"/>
                          </a:solidFill>
                          <a:latin typeface="Arial" panose="020B0604020202020204" pitchFamily="34" charset="0"/>
                          <a:cs typeface="Arial" panose="020B0604020202020204" pitchFamily="34" charset="0"/>
                        </a:rPr>
                        <a:t>St. Clair</a:t>
                      </a:r>
                      <a:r>
                        <a:rPr lang="en-CA" sz="1800" baseline="0" dirty="0" smtClean="0">
                          <a:solidFill>
                            <a:schemeClr val="tx2"/>
                          </a:solidFill>
                          <a:latin typeface="Arial" panose="020B0604020202020204" pitchFamily="34" charset="0"/>
                          <a:cs typeface="Arial" panose="020B0604020202020204" pitchFamily="34" charset="0"/>
                        </a:rPr>
                        <a:t> College</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Carina Da</a:t>
                      </a:r>
                      <a:r>
                        <a:rPr lang="en-CA" sz="1800" baseline="0" smtClean="0">
                          <a:solidFill>
                            <a:schemeClr val="bg2">
                              <a:lumMod val="75000"/>
                            </a:schemeClr>
                          </a:solidFill>
                          <a:latin typeface="Arial" panose="020B0604020202020204" pitchFamily="34" charset="0"/>
                          <a:cs typeface="Arial" panose="020B0604020202020204" pitchFamily="34" charset="0"/>
                        </a:rPr>
                        <a:t> Ponte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dirty="0" err="1" smtClean="0">
                          <a:solidFill>
                            <a:schemeClr val="tx2"/>
                          </a:solidFill>
                          <a:latin typeface="Arial" panose="020B0604020202020204" pitchFamily="34" charset="0"/>
                          <a:cs typeface="Arial" panose="020B0604020202020204" pitchFamily="34" charset="0"/>
                        </a:rPr>
                        <a:t>CNIH</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Ashley Boyd</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tx2"/>
                          </a:solidFill>
                          <a:latin typeface="Arial" panose="020B0604020202020204" pitchFamily="34" charset="0"/>
                          <a:cs typeface="Arial" panose="020B0604020202020204" pitchFamily="34" charset="0"/>
                        </a:rPr>
                        <a:t>Toronto College</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Varinder</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Brar</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dirty="0" smtClean="0">
                          <a:solidFill>
                            <a:schemeClr val="tx2"/>
                          </a:solidFill>
                          <a:latin typeface="Arial" panose="020B0604020202020204" pitchFamily="34" charset="0"/>
                          <a:cs typeface="Arial" panose="020B0604020202020204" pitchFamily="34" charset="0"/>
                        </a:rPr>
                        <a:t>Confederation College</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Carly Angers</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smtClean="0">
                          <a:solidFill>
                            <a:schemeClr val="tx2"/>
                          </a:solidFill>
                          <a:latin typeface="Arial" panose="020B0604020202020204" pitchFamily="34" charset="0"/>
                          <a:cs typeface="Arial" panose="020B0604020202020204" pitchFamily="34" charset="0"/>
                        </a:rPr>
                        <a:t>University of Alberta</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Julie Collette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dirty="0" smtClean="0">
                          <a:solidFill>
                            <a:schemeClr val="tx2"/>
                          </a:solidFill>
                          <a:latin typeface="Arial" panose="020B0604020202020204" pitchFamily="34" charset="0"/>
                          <a:cs typeface="Arial" panose="020B0604020202020204" pitchFamily="34" charset="0"/>
                        </a:rPr>
                        <a:t>Dalhousie University</a:t>
                      </a:r>
                      <a:endParaRPr lang="en-CA" sz="1800"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Amanda Pond</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UBC Dentistry</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Navdeep</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Johal</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Durham</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Jessica Free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University of Manitoba</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Jennifer </a:t>
                      </a:r>
                      <a:r>
                        <a:rPr lang="en-CA" sz="1800" err="1" smtClean="0">
                          <a:solidFill>
                            <a:schemeClr val="bg2">
                              <a:lumMod val="75000"/>
                            </a:schemeClr>
                          </a:solidFill>
                          <a:latin typeface="Arial" panose="020B0604020202020204" pitchFamily="34" charset="0"/>
                          <a:cs typeface="Arial" panose="020B0604020202020204" pitchFamily="34" charset="0"/>
                        </a:rPr>
                        <a:t>Bruinooge</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err="1" smtClean="0">
                          <a:solidFill>
                            <a:schemeClr val="tx2"/>
                          </a:solidFill>
                          <a:latin typeface="Arial" panose="020B0604020202020204" pitchFamily="34" charset="0"/>
                          <a:cs typeface="Arial" panose="020B0604020202020204" pitchFamily="34" charset="0"/>
                        </a:rPr>
                        <a:t>Fanshawe</a:t>
                      </a:r>
                      <a:r>
                        <a:rPr lang="en-CA" sz="180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Emilee </a:t>
                      </a:r>
                      <a:r>
                        <a:rPr lang="en-CA" sz="1800" err="1" smtClean="0">
                          <a:solidFill>
                            <a:schemeClr val="bg2">
                              <a:lumMod val="75000"/>
                            </a:schemeClr>
                          </a:solidFill>
                          <a:latin typeface="Arial" panose="020B0604020202020204" pitchFamily="34" charset="0"/>
                          <a:cs typeface="Arial" panose="020B0604020202020204" pitchFamily="34" charset="0"/>
                        </a:rPr>
                        <a:t>Harloff</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VCC</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Nyca</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Idolor</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George Brown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err="1" smtClean="0">
                          <a:solidFill>
                            <a:schemeClr val="bg2">
                              <a:lumMod val="75000"/>
                            </a:schemeClr>
                          </a:solidFill>
                          <a:latin typeface="Arial" panose="020B0604020202020204" pitchFamily="34" charset="0"/>
                          <a:cs typeface="Arial" panose="020B0604020202020204" pitchFamily="34" charset="0"/>
                        </a:rPr>
                        <a:t>Harishni</a:t>
                      </a:r>
                      <a:r>
                        <a:rPr lang="en-CA" sz="1800" smtClean="0">
                          <a:solidFill>
                            <a:schemeClr val="bg2">
                              <a:lumMod val="75000"/>
                            </a:schemeClr>
                          </a:solidFill>
                          <a:latin typeface="Arial" panose="020B0604020202020204" pitchFamily="34" charset="0"/>
                          <a:cs typeface="Arial" panose="020B0604020202020204" pitchFamily="34" charset="0"/>
                        </a:rPr>
                        <a:t> </a:t>
                      </a:r>
                      <a:r>
                        <a:rPr lang="en-CA" sz="1800" err="1" smtClean="0">
                          <a:solidFill>
                            <a:schemeClr val="bg2">
                              <a:lumMod val="75000"/>
                            </a:schemeClr>
                          </a:solidFill>
                          <a:latin typeface="Arial" panose="020B0604020202020204" pitchFamily="34" charset="0"/>
                          <a:cs typeface="Arial" panose="020B0604020202020204" pitchFamily="34" charset="0"/>
                        </a:rPr>
                        <a:t>Ramesha</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VCDH</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Natalie Cuthbert</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CA" sz="1800" smtClean="0">
                          <a:solidFill>
                            <a:schemeClr val="tx2"/>
                          </a:solidFill>
                          <a:latin typeface="Arial" panose="020B0604020202020204" pitchFamily="34" charset="0"/>
                          <a:cs typeface="Arial" panose="020B0604020202020204" pitchFamily="34" charset="0"/>
                        </a:rPr>
                        <a:t>Georgian</a:t>
                      </a:r>
                      <a:r>
                        <a:rPr lang="en-CA" sz="1800" baseline="0" smtClean="0">
                          <a:solidFill>
                            <a:schemeClr val="tx2"/>
                          </a:solidFill>
                          <a:latin typeface="Arial" panose="020B0604020202020204" pitchFamily="34" charset="0"/>
                          <a:cs typeface="Arial" panose="020B0604020202020204" pitchFamily="34" charset="0"/>
                        </a:rPr>
                        <a:t> College</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bg2">
                              <a:lumMod val="75000"/>
                            </a:schemeClr>
                          </a:solidFill>
                          <a:latin typeface="Arial" panose="020B0604020202020204" pitchFamily="34" charset="0"/>
                          <a:cs typeface="Arial" panose="020B0604020202020204" pitchFamily="34" charset="0"/>
                        </a:rPr>
                        <a:t>Katrina </a:t>
                      </a:r>
                      <a:r>
                        <a:rPr lang="en-CA" sz="1800" err="1" smtClean="0">
                          <a:solidFill>
                            <a:schemeClr val="bg2">
                              <a:lumMod val="75000"/>
                            </a:schemeClr>
                          </a:solidFill>
                          <a:latin typeface="Arial" panose="020B0604020202020204" pitchFamily="34" charset="0"/>
                          <a:cs typeface="Arial" panose="020B0604020202020204" pitchFamily="34" charset="0"/>
                        </a:rPr>
                        <a:t>Fiorini</a:t>
                      </a:r>
                      <a:endParaRPr lang="en-CA" sz="180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smtClean="0">
                          <a:solidFill>
                            <a:schemeClr val="tx2"/>
                          </a:solidFill>
                          <a:latin typeface="Arial" panose="020B0604020202020204" pitchFamily="34" charset="0"/>
                          <a:cs typeface="Arial" panose="020B0604020202020204" pitchFamily="34" charset="0"/>
                        </a:rPr>
                        <a:t>VIU</a:t>
                      </a:r>
                      <a:endParaRPr lang="en-CA" sz="180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dirty="0" err="1" smtClean="0">
                          <a:solidFill>
                            <a:schemeClr val="bg2">
                              <a:lumMod val="75000"/>
                            </a:schemeClr>
                          </a:solidFill>
                          <a:latin typeface="Arial" panose="020B0604020202020204" pitchFamily="34" charset="0"/>
                          <a:cs typeface="Arial" panose="020B0604020202020204" pitchFamily="34" charset="0"/>
                        </a:rPr>
                        <a:t>Kaydee</a:t>
                      </a:r>
                      <a:r>
                        <a:rPr lang="en-CA" sz="1800" dirty="0" smtClean="0">
                          <a:solidFill>
                            <a:schemeClr val="bg2">
                              <a:lumMod val="75000"/>
                            </a:schemeClr>
                          </a:solidFill>
                          <a:latin typeface="Arial" panose="020B0604020202020204" pitchFamily="34" charset="0"/>
                          <a:cs typeface="Arial" panose="020B0604020202020204" pitchFamily="34" charset="0"/>
                        </a:rPr>
                        <a:t> </a:t>
                      </a:r>
                      <a:r>
                        <a:rPr lang="en-CA" sz="1800" dirty="0" err="1" smtClean="0">
                          <a:solidFill>
                            <a:schemeClr val="bg2">
                              <a:lumMod val="75000"/>
                            </a:schemeClr>
                          </a:solidFill>
                          <a:latin typeface="Arial" panose="020B0604020202020204" pitchFamily="34" charset="0"/>
                          <a:cs typeface="Arial" panose="020B0604020202020204" pitchFamily="34" charset="0"/>
                        </a:rPr>
                        <a:t>Heidema</a:t>
                      </a:r>
                      <a:endParaRPr lang="en-CA" sz="1800" dirty="0">
                        <a:solidFill>
                          <a:schemeClr val="bg2">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Student Leadership Program</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Tree>
    <p:extLst>
      <p:ext uri="{BB962C8B-B14F-4D97-AF65-F5344CB8AC3E}">
        <p14:creationId xmlns:p14="http://schemas.microsoft.com/office/powerpoint/2010/main" val="8823785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852464"/>
            <a:ext cx="8292411" cy="7901136"/>
          </a:xfrm>
        </p:spPr>
        <p:txBody>
          <a:bodyPr/>
          <a:lstStyle/>
          <a:p>
            <a:pPr algn="l">
              <a:spcAft>
                <a:spcPts val="2200"/>
              </a:spcAft>
              <a:buFont typeface="Arial" panose="020B0604020202020204" pitchFamily="34" charset="0"/>
              <a:buChar char="•"/>
            </a:pPr>
            <a:r>
              <a:rPr lang="en-CA" sz="3600" b="1" smtClean="0"/>
              <a:t>CDHA National Conference &amp; Annual General Meeting (AGM): October 29-31, 2015, in Victoria, BC</a:t>
            </a:r>
          </a:p>
          <a:p>
            <a:pPr algn="l">
              <a:spcAft>
                <a:spcPts val="2200"/>
              </a:spcAft>
              <a:buFont typeface="Arial" panose="020B0604020202020204" pitchFamily="34" charset="0"/>
              <a:buChar char="•"/>
            </a:pPr>
            <a:r>
              <a:rPr lang="en-CA" sz="3600" b="1" smtClean="0"/>
              <a:t>National Dental Hygienists Week</a:t>
            </a:r>
            <a:r>
              <a:rPr lang="en-CA" sz="3600" smtClean="0"/>
              <a:t>™</a:t>
            </a:r>
            <a:r>
              <a:rPr lang="en-CA" sz="3600" b="1" smtClean="0"/>
              <a:t>: April 9-15, 2016</a:t>
            </a:r>
          </a:p>
          <a:p>
            <a:pPr algn="l">
              <a:spcAft>
                <a:spcPts val="2200"/>
              </a:spcAft>
              <a:buFont typeface="Arial" panose="020B0604020202020204" pitchFamily="34" charset="0"/>
              <a:buChar char="•"/>
            </a:pPr>
            <a:r>
              <a:rPr lang="en-CA" sz="3600" b="1" smtClean="0"/>
              <a:t>Provincial AGMs and Tradeshows throughout the year</a:t>
            </a:r>
          </a:p>
          <a:p>
            <a:pPr algn="l">
              <a:spcAft>
                <a:spcPts val="1000"/>
              </a:spcAft>
              <a:buFont typeface="Arial" panose="020B0604020202020204" pitchFamily="34" charset="0"/>
              <a:buChar char="•"/>
            </a:pPr>
            <a:r>
              <a:rPr lang="en-CA" sz="3600" b="1" smtClean="0"/>
              <a:t>Community-Awareness Events:</a:t>
            </a:r>
          </a:p>
          <a:p>
            <a:pPr lvl="1" algn="l">
              <a:spcAft>
                <a:spcPts val="1000"/>
              </a:spcAft>
              <a:buFont typeface="Arial" panose="020B0604020202020204" pitchFamily="34" charset="0"/>
              <a:buChar char="•"/>
            </a:pPr>
            <a:r>
              <a:rPr lang="en-CA" sz="3200" b="1" smtClean="0"/>
              <a:t>Gift from the Heart – April 9, 2016</a:t>
            </a:r>
          </a:p>
          <a:p>
            <a:pPr lvl="1" algn="l">
              <a:spcAft>
                <a:spcPts val="1000"/>
              </a:spcAft>
              <a:buFont typeface="Arial" panose="020B0604020202020204" pitchFamily="34" charset="0"/>
              <a:buChar char="•"/>
            </a:pPr>
            <a:r>
              <a:rPr lang="en-CA" sz="3200" b="1" smtClean="0"/>
              <a:t>Part of the Change</a:t>
            </a:r>
          </a:p>
          <a:p>
            <a:pPr lvl="1" algn="l">
              <a:spcAft>
                <a:spcPts val="0"/>
              </a:spcAft>
              <a:buFont typeface="Arial" panose="020B0604020202020204" pitchFamily="34" charset="0"/>
              <a:buChar char="•"/>
            </a:pPr>
            <a:r>
              <a:rPr lang="en-CA" sz="3200" b="1" smtClean="0"/>
              <a:t>Listerine Challenge</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Networking and Events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01" y="1708448"/>
            <a:ext cx="3658241" cy="16996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996" y="3862003"/>
            <a:ext cx="3084052" cy="27374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9075" y="7253063"/>
            <a:ext cx="3807891" cy="1413085"/>
          </a:xfrm>
          <a:prstGeom prst="rect">
            <a:avLst/>
          </a:prstGeom>
        </p:spPr>
      </p:pic>
    </p:spTree>
    <p:extLst>
      <p:ext uri="{BB962C8B-B14F-4D97-AF65-F5344CB8AC3E}">
        <p14:creationId xmlns:p14="http://schemas.microsoft.com/office/powerpoint/2010/main" val="805879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564432"/>
            <a:ext cx="8856984" cy="6673403"/>
          </a:xfrm>
        </p:spPr>
        <p:txBody>
          <a:bodyPr/>
          <a:lstStyle/>
          <a:p>
            <a:pPr marL="0" indent="0" algn="l">
              <a:spcAft>
                <a:spcPts val="1000"/>
              </a:spcAft>
            </a:pPr>
            <a:r>
              <a:rPr lang="en-CA" sz="4400" b="1" dirty="0" smtClean="0"/>
              <a:t>Publications </a:t>
            </a:r>
            <a:endParaRPr lang="en-CA" sz="6000" b="1" dirty="0" smtClean="0"/>
          </a:p>
          <a:p>
            <a:pPr marL="1314450" lvl="1" indent="-857250" algn="l">
              <a:spcBef>
                <a:spcPts val="1000"/>
              </a:spcBef>
              <a:spcAft>
                <a:spcPts val="0"/>
              </a:spcAft>
              <a:buFont typeface="Arial" panose="020B0604020202020204" pitchFamily="34" charset="0"/>
              <a:buChar char="•"/>
            </a:pPr>
            <a:r>
              <a:rPr lang="en-CA" sz="3000" b="1" dirty="0" smtClean="0"/>
              <a:t>Oh Canada! </a:t>
            </a:r>
          </a:p>
          <a:p>
            <a:pPr marL="1314450" lvl="1" indent="-857250" algn="l">
              <a:spcBef>
                <a:spcPts val="1000"/>
              </a:spcBef>
              <a:spcAft>
                <a:spcPts val="0"/>
              </a:spcAft>
              <a:buFont typeface="Arial" panose="020B0604020202020204" pitchFamily="34" charset="0"/>
              <a:buChar char="•"/>
            </a:pPr>
            <a:r>
              <a:rPr lang="en-CA" sz="3000" b="1" dirty="0" err="1" smtClean="0"/>
              <a:t>CJDH</a:t>
            </a:r>
            <a:r>
              <a:rPr lang="en-CA" sz="3000" b="1" dirty="0" smtClean="0"/>
              <a:t>  </a:t>
            </a:r>
          </a:p>
          <a:p>
            <a:pPr marL="1314450" lvl="1" indent="-857250" algn="l">
              <a:spcBef>
                <a:spcPts val="1000"/>
              </a:spcBef>
              <a:spcAft>
                <a:spcPts val="0"/>
              </a:spcAft>
              <a:buFont typeface="Arial" panose="020B0604020202020204" pitchFamily="34" charset="0"/>
              <a:buChar char="•"/>
            </a:pPr>
            <a:r>
              <a:rPr lang="en-CA" sz="3000" b="1" dirty="0" smtClean="0"/>
              <a:t>E-news </a:t>
            </a:r>
          </a:p>
          <a:p>
            <a:pPr marL="1314450" lvl="1" indent="-857250" algn="l">
              <a:spcBef>
                <a:spcPts val="1000"/>
              </a:spcBef>
              <a:spcAft>
                <a:spcPts val="0"/>
              </a:spcAft>
              <a:buFont typeface="Arial" panose="020B0604020202020204" pitchFamily="34" charset="0"/>
              <a:buChar char="•"/>
            </a:pPr>
            <a:r>
              <a:rPr lang="en-CA" sz="3000" b="1" dirty="0" smtClean="0"/>
              <a:t>Fact Sheets</a:t>
            </a:r>
          </a:p>
          <a:p>
            <a:pPr marL="1314450" lvl="1" indent="-857250" algn="l">
              <a:spcBef>
                <a:spcPts val="1000"/>
              </a:spcBef>
              <a:spcAft>
                <a:spcPts val="0"/>
              </a:spcAft>
              <a:buFont typeface="Arial" panose="020B0604020202020204" pitchFamily="34" charset="0"/>
              <a:buChar char="•"/>
            </a:pPr>
            <a:r>
              <a:rPr lang="en-CA" sz="3000" b="1" dirty="0" smtClean="0"/>
              <a:t>Code </a:t>
            </a:r>
            <a:r>
              <a:rPr lang="en-CA" sz="3000" b="1" dirty="0"/>
              <a:t>of Ethics</a:t>
            </a:r>
          </a:p>
          <a:p>
            <a:pPr marL="1314450" lvl="1" indent="-857250" algn="l">
              <a:spcBef>
                <a:spcPts val="1000"/>
              </a:spcBef>
              <a:spcAft>
                <a:spcPts val="0"/>
              </a:spcAft>
              <a:buFont typeface="Arial" panose="020B0604020202020204" pitchFamily="34" charset="0"/>
              <a:buChar char="•"/>
            </a:pPr>
            <a:r>
              <a:rPr lang="en-CA" sz="3000" b="1" dirty="0" smtClean="0"/>
              <a:t>National </a:t>
            </a:r>
            <a:r>
              <a:rPr lang="en-CA" sz="3000" b="1" dirty="0"/>
              <a:t>Entry to Practice Competencies and </a:t>
            </a:r>
            <a:r>
              <a:rPr lang="en-CA" sz="3000" b="1" dirty="0" smtClean="0"/>
              <a:t>Standards document</a:t>
            </a:r>
          </a:p>
          <a:p>
            <a:pPr marL="1314450" lvl="1" indent="-857250" algn="l">
              <a:spcBef>
                <a:spcPts val="1000"/>
              </a:spcBef>
              <a:spcAft>
                <a:spcPts val="1000"/>
              </a:spcAft>
              <a:buFont typeface="Arial" panose="020B0604020202020204" pitchFamily="34" charset="0"/>
              <a:buChar char="•"/>
            </a:pPr>
            <a:r>
              <a:rPr lang="en-CA" sz="3000" b="1" dirty="0" smtClean="0"/>
              <a:t>Job Market and Employment Survey</a:t>
            </a:r>
          </a:p>
          <a:p>
            <a:pPr marL="1314450" lvl="1" indent="-857250" algn="l">
              <a:spcBef>
                <a:spcPts val="1000"/>
              </a:spcBef>
              <a:spcAft>
                <a:spcPts val="1000"/>
              </a:spcAft>
              <a:buFont typeface="Arial" panose="020B0604020202020204" pitchFamily="34" charset="0"/>
              <a:buChar char="•"/>
            </a:pPr>
            <a:r>
              <a:rPr lang="en-CA" sz="3000" b="1" dirty="0" smtClean="0"/>
              <a:t>Clinical Practice Guidelines </a:t>
            </a:r>
          </a:p>
          <a:p>
            <a:pPr marL="1314450" lvl="1" indent="-857250" algn="l">
              <a:spcBef>
                <a:spcPts val="1000"/>
              </a:spcBef>
              <a:spcAft>
                <a:spcPts val="1000"/>
              </a:spcAft>
              <a:buFont typeface="Arial" panose="020B0604020202020204" pitchFamily="34" charset="0"/>
              <a:buChar char="•"/>
            </a:pPr>
            <a:r>
              <a:rPr lang="en-CA" sz="3000" b="1" dirty="0"/>
              <a:t>P</a:t>
            </a:r>
            <a:r>
              <a:rPr lang="en-CA" sz="3000" b="1" dirty="0" smtClean="0"/>
              <a:t>osition Papers/Statements</a:t>
            </a:r>
          </a:p>
          <a:p>
            <a:pPr marL="457200" lvl="1" indent="0" algn="l">
              <a:spcBef>
                <a:spcPts val="1000"/>
              </a:spcBef>
              <a:spcAft>
                <a:spcPts val="0"/>
              </a:spcAft>
            </a:pPr>
            <a:r>
              <a:rPr lang="en-CA" sz="3000" b="1" dirty="0" smtClean="0"/>
              <a:t>… and more!</a:t>
            </a:r>
            <a:endParaRPr lang="en-CA" sz="30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Professional Development and Resources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2" descr="J:\Marketing and  Communications\images\ohcanada and cjd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5154">
            <a:off x="6055916" y="2241301"/>
            <a:ext cx="3698706" cy="2376264"/>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452">
            <a:off x="8359399" y="7276500"/>
            <a:ext cx="4150166" cy="1608772"/>
          </a:xfrm>
          <a:prstGeom prst="rect">
            <a:avLst/>
          </a:prstGeom>
          <a:effectLst>
            <a:glow rad="228600">
              <a:schemeClr val="accent2">
                <a:satMod val="175000"/>
                <a:alpha val="40000"/>
              </a:schemeClr>
            </a:glow>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09" b="1910"/>
          <a:stretch/>
        </p:blipFill>
        <p:spPr>
          <a:xfrm rot="1089519">
            <a:off x="9528015" y="2123203"/>
            <a:ext cx="2773333" cy="3590443"/>
          </a:xfrm>
          <a:prstGeom prst="rect">
            <a:avLst/>
          </a:prstGeom>
          <a:effectLst>
            <a:glow rad="228600">
              <a:schemeClr val="accent2">
                <a:satMod val="175000"/>
                <a:alpha val="40000"/>
              </a:schemeClr>
            </a:glow>
          </a:effec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37" t="4616" r="4750" b="4467"/>
          <a:stretch/>
        </p:blipFill>
        <p:spPr bwMode="auto">
          <a:xfrm rot="691335">
            <a:off x="9640816" y="5568244"/>
            <a:ext cx="2650639" cy="1805177"/>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372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11612165" cy="6673403"/>
          </a:xfrm>
        </p:spPr>
        <p:txBody>
          <a:bodyPr/>
          <a:lstStyle/>
          <a:p>
            <a:pPr marL="0" indent="0" algn="l">
              <a:spcAft>
                <a:spcPts val="1000"/>
              </a:spcAft>
            </a:pPr>
            <a:r>
              <a:rPr lang="en-CA" sz="4800" b="1" dirty="0" smtClean="0"/>
              <a:t>Professional Development</a:t>
            </a:r>
          </a:p>
          <a:p>
            <a:pPr marL="1314450" lvl="1" indent="-857250" algn="l">
              <a:spcBef>
                <a:spcPts val="1000"/>
              </a:spcBef>
              <a:spcAft>
                <a:spcPts val="1600"/>
              </a:spcAft>
              <a:buFont typeface="Arial" panose="020B0604020202020204" pitchFamily="34" charset="0"/>
              <a:buChar char="•"/>
            </a:pPr>
            <a:r>
              <a:rPr lang="en-CA" sz="4400" b="1" dirty="0" smtClean="0"/>
              <a:t>Conferences </a:t>
            </a:r>
          </a:p>
          <a:p>
            <a:pPr marL="1314450" lvl="1" indent="-857250" algn="l">
              <a:spcBef>
                <a:spcPts val="1000"/>
              </a:spcBef>
              <a:spcAft>
                <a:spcPts val="1600"/>
              </a:spcAft>
              <a:buFont typeface="Arial" panose="020B0604020202020204" pitchFamily="34" charset="0"/>
              <a:buChar char="•"/>
            </a:pPr>
            <a:r>
              <a:rPr lang="en-CA" sz="4400" b="1" dirty="0" smtClean="0"/>
              <a:t>Courses</a:t>
            </a:r>
          </a:p>
          <a:p>
            <a:pPr marL="1314450" lvl="1" indent="-857250" algn="l">
              <a:spcBef>
                <a:spcPts val="1000"/>
              </a:spcBef>
              <a:spcAft>
                <a:spcPts val="1600"/>
              </a:spcAft>
              <a:buFont typeface="Arial" panose="020B0604020202020204" pitchFamily="34" charset="0"/>
              <a:buChar char="•"/>
            </a:pPr>
            <a:r>
              <a:rPr lang="en-CA" sz="4400" b="1" dirty="0" smtClean="0"/>
              <a:t>Webinars</a:t>
            </a:r>
          </a:p>
          <a:p>
            <a:pPr marL="1314450" lvl="1" indent="-857250" algn="l">
              <a:spcBef>
                <a:spcPts val="1000"/>
              </a:spcBef>
              <a:spcAft>
                <a:spcPts val="1600"/>
              </a:spcAft>
              <a:buFont typeface="Arial" panose="020B0604020202020204" pitchFamily="34" charset="0"/>
              <a:buChar char="•"/>
            </a:pPr>
            <a:r>
              <a:rPr lang="en-CA" sz="4400" b="1" dirty="0" smtClean="0"/>
              <a:t>Workshops</a:t>
            </a:r>
            <a:endParaRPr lang="en-CA" sz="4000" b="1" dirty="0">
              <a:solidFill>
                <a:schemeClr val="bg2">
                  <a:lumMod val="75000"/>
                </a:schemeClr>
              </a:solidFill>
            </a:endParaRP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Professional Development and Resources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360" y="5949145"/>
            <a:ext cx="5040000" cy="1837500"/>
          </a:xfrm>
          <a:prstGeom prst="rect">
            <a:avLst/>
          </a:prstGeom>
          <a:effectLst>
            <a:glow rad="228600">
              <a:schemeClr val="accent2">
                <a:satMod val="175000"/>
                <a:alpha val="40000"/>
              </a:schemeClr>
            </a:glow>
          </a:effectLst>
        </p:spPr>
      </p:pic>
      <p:sp>
        <p:nvSpPr>
          <p:cNvPr id="11" name="Content Placeholder 5"/>
          <p:cNvSpPr>
            <a:spLocks noGrp="1"/>
          </p:cNvSpPr>
          <p:nvPr>
            <p:ph sz="quarter" idx="4"/>
          </p:nvPr>
        </p:nvSpPr>
        <p:spPr>
          <a:xfrm>
            <a:off x="741760" y="8117160"/>
            <a:ext cx="11737304" cy="792088"/>
          </a:xfrm>
        </p:spPr>
        <p:txBody>
          <a:bodyPr/>
          <a:lstStyle/>
          <a:p>
            <a:pPr marL="0" indent="0"/>
            <a:r>
              <a:rPr lang="en-CA" sz="5400" b="1" smtClean="0">
                <a:solidFill>
                  <a:schemeClr val="bg2">
                    <a:lumMod val="75000"/>
                  </a:schemeClr>
                </a:solidFill>
              </a:rPr>
              <a:t>www.cdha.ca/Education</a:t>
            </a:r>
            <a:endParaRPr lang="en-CA" sz="5400" b="1" smtClean="0">
              <a:solidFill>
                <a:schemeClr val="bg2">
                  <a:lumMod val="75000"/>
                </a:schemeClr>
              </a:solidFill>
              <a:hlinkClick r:id="rId4"/>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853" y="2860576"/>
            <a:ext cx="5040000" cy="1987606"/>
          </a:xfrm>
          <a:prstGeom prst="rect">
            <a:avLst/>
          </a:prstGeom>
          <a:effectLst>
            <a:glow rad="228600">
              <a:schemeClr val="accent2">
                <a:satMod val="175000"/>
                <a:alpha val="40000"/>
              </a:schemeClr>
            </a:glo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0512" y="4138148"/>
            <a:ext cx="5040000" cy="1987606"/>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3830828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Student Membership</a:t>
            </a:r>
            <a:endParaRPr lang="en-CA"/>
          </a:p>
        </p:txBody>
      </p:sp>
      <p:sp>
        <p:nvSpPr>
          <p:cNvPr id="6" name="Title 1"/>
          <p:cNvSpPr>
            <a:spLocks noGrp="1"/>
          </p:cNvSpPr>
          <p:nvPr>
            <p:ph type="title"/>
          </p:nvPr>
        </p:nvSpPr>
        <p:spPr>
          <a:xfrm>
            <a:off x="444500" y="1348408"/>
            <a:ext cx="12115800" cy="17281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algn="ctr"/>
            <a:r>
              <a:rPr lang="en-CA" sz="5400" b="1" smtClean="0">
                <a:solidFill>
                  <a:srgbClr val="3F3F3F"/>
                </a:solidFill>
                <a:ea typeface="+mj-ea"/>
                <a:sym typeface="Herculanum" pitchFamily="-84" charset="0"/>
              </a:rPr>
              <a:t>Student Membership is </a:t>
            </a:r>
            <a:r>
              <a:rPr lang="en-CA" sz="5400" b="1" smtClean="0">
                <a:solidFill>
                  <a:srgbClr val="FF0000"/>
                </a:solidFill>
                <a:ea typeface="+mj-ea"/>
                <a:sym typeface="Herculanum" pitchFamily="-84" charset="0"/>
              </a:rPr>
              <a:t>FREE!</a:t>
            </a:r>
            <a:endParaRPr lang="en-CA" sz="5400" b="1">
              <a:solidFill>
                <a:srgbClr val="FF0000"/>
              </a:solidFill>
              <a:ea typeface="+mj-ea"/>
              <a:sym typeface="Herculanum" pitchFamily="-84" charset="0"/>
            </a:endParaRPr>
          </a:p>
        </p:txBody>
      </p:sp>
      <p:sp>
        <p:nvSpPr>
          <p:cNvPr id="8" name="Content Placeholder 2"/>
          <p:cNvSpPr>
            <a:spLocks noGrp="1"/>
          </p:cNvSpPr>
          <p:nvPr>
            <p:ph idx="1"/>
          </p:nvPr>
        </p:nvSpPr>
        <p:spPr>
          <a:xfrm>
            <a:off x="4341934" y="4456212"/>
            <a:ext cx="8218365" cy="12319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algn="ctr">
              <a:spcBef>
                <a:spcPct val="0"/>
              </a:spcBef>
              <a:buNone/>
            </a:pPr>
            <a:r>
              <a:rPr lang="en-CA" sz="4400" b="1" smtClean="0">
                <a:solidFill>
                  <a:srgbClr val="5E2082"/>
                </a:solidFill>
                <a:ea typeface="+mn-ea"/>
                <a:sym typeface="Palatino" pitchFamily="-84" charset="0"/>
              </a:rPr>
              <a:t>New Student Members</a:t>
            </a:r>
            <a:r>
              <a:rPr lang="en-CA" sz="4400" b="1">
                <a:solidFill>
                  <a:srgbClr val="5E2082"/>
                </a:solidFill>
                <a:ea typeface="+mn-ea"/>
                <a:sym typeface="Palatino" pitchFamily="-84" charset="0"/>
              </a:rPr>
              <a:t>: </a:t>
            </a:r>
            <a:endParaRPr lang="en-CA" sz="4400" b="1" smtClean="0">
              <a:solidFill>
                <a:srgbClr val="5E2082"/>
              </a:solidFill>
              <a:ea typeface="+mn-ea"/>
              <a:sym typeface="Palatino" pitchFamily="-84" charset="0"/>
            </a:endParaRPr>
          </a:p>
          <a:p>
            <a:pPr algn="ctr">
              <a:spcBef>
                <a:spcPct val="0"/>
              </a:spcBef>
              <a:buNone/>
            </a:pPr>
            <a:r>
              <a:rPr lang="en-CA" sz="4400" b="1" smtClean="0">
                <a:solidFill>
                  <a:srgbClr val="FF0000"/>
                </a:solidFill>
                <a:ea typeface="+mn-ea"/>
                <a:sym typeface="Palatino" pitchFamily="-84" charset="0"/>
              </a:rPr>
              <a:t>www.cdha.ca/Join</a:t>
            </a:r>
            <a:endParaRPr lang="en-CA" sz="4400" b="1">
              <a:solidFill>
                <a:srgbClr val="FF0000"/>
              </a:solidFill>
              <a:ea typeface="+mn-ea"/>
              <a:sym typeface="Palatino" pitchFamily="-84" charset="0"/>
            </a:endParaRPr>
          </a:p>
          <a:p>
            <a:pPr algn="ctr">
              <a:spcBef>
                <a:spcPct val="0"/>
              </a:spcBef>
              <a:buNone/>
            </a:pPr>
            <a:endParaRPr lang="en-CA" sz="4400" b="1">
              <a:solidFill>
                <a:srgbClr val="5E2082"/>
              </a:solidFill>
              <a:ea typeface="+mn-ea"/>
              <a:sym typeface="Palatino" pitchFamily="-84" charset="0"/>
            </a:endParaRPr>
          </a:p>
          <a:p>
            <a:pPr algn="ctr">
              <a:spcBef>
                <a:spcPct val="0"/>
              </a:spcBef>
              <a:buNone/>
            </a:pPr>
            <a:r>
              <a:rPr lang="en-CA" sz="4400" b="1">
                <a:solidFill>
                  <a:srgbClr val="5E2082"/>
                </a:solidFill>
                <a:ea typeface="+mn-ea"/>
                <a:sym typeface="Palatino" pitchFamily="-84" charset="0"/>
              </a:rPr>
              <a:t>Existing </a:t>
            </a:r>
            <a:r>
              <a:rPr lang="en-CA" sz="4400" b="1" smtClean="0">
                <a:solidFill>
                  <a:srgbClr val="5E2082"/>
                </a:solidFill>
                <a:ea typeface="+mn-ea"/>
                <a:sym typeface="Palatino" pitchFamily="-84" charset="0"/>
              </a:rPr>
              <a:t>Student Members</a:t>
            </a:r>
            <a:r>
              <a:rPr lang="en-CA" sz="4400" b="1">
                <a:solidFill>
                  <a:srgbClr val="5E2082"/>
                </a:solidFill>
                <a:ea typeface="+mn-ea"/>
                <a:sym typeface="Palatino" pitchFamily="-84" charset="0"/>
              </a:rPr>
              <a:t>: </a:t>
            </a:r>
            <a:endParaRPr lang="en-CA" sz="4400" b="1" smtClean="0">
              <a:solidFill>
                <a:srgbClr val="5E2082"/>
              </a:solidFill>
              <a:ea typeface="+mn-ea"/>
              <a:sym typeface="Palatino" pitchFamily="-84" charset="0"/>
            </a:endParaRPr>
          </a:p>
          <a:p>
            <a:pPr algn="ctr">
              <a:spcBef>
                <a:spcPct val="0"/>
              </a:spcBef>
              <a:buNone/>
            </a:pPr>
            <a:r>
              <a:rPr lang="en-CA" sz="4400" b="1" smtClean="0">
                <a:solidFill>
                  <a:srgbClr val="FF0000"/>
                </a:solidFill>
                <a:ea typeface="+mn-ea"/>
                <a:sym typeface="Palatino" pitchFamily="-84" charset="0"/>
              </a:rPr>
              <a:t>www.cdha.ca/Renew </a:t>
            </a:r>
            <a:endParaRPr lang="en-CA" sz="4400" b="1">
              <a:solidFill>
                <a:srgbClr val="FF0000"/>
              </a:solidFill>
              <a:ea typeface="+mn-ea"/>
              <a:sym typeface="Palatino" pitchFamily="-84" charset="0"/>
            </a:endParaRPr>
          </a:p>
        </p:txBody>
      </p:sp>
      <p:cxnSp>
        <p:nvCxnSpPr>
          <p:cNvPr id="10" name="Curved Connector 9"/>
          <p:cNvCxnSpPr/>
          <p:nvPr/>
        </p:nvCxnSpPr>
        <p:spPr bwMode="auto">
          <a:xfrm rot="10800000" flipV="1">
            <a:off x="3550072" y="4876799"/>
            <a:ext cx="1728304" cy="1411621"/>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784" y="3940696"/>
            <a:ext cx="2260800" cy="467961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5647447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8" y="1636440"/>
            <a:ext cx="6480721" cy="6673403"/>
          </a:xfrm>
        </p:spPr>
        <p:txBody>
          <a:bodyPr/>
          <a:lstStyle/>
          <a:p>
            <a:pPr marL="0" indent="0" algn="l">
              <a:spcAft>
                <a:spcPts val="1000"/>
              </a:spcAft>
            </a:pPr>
            <a:r>
              <a:rPr lang="en-CA" sz="7200" b="1" smtClean="0">
                <a:solidFill>
                  <a:schemeClr val="bg2">
                    <a:lumMod val="75000"/>
                  </a:schemeClr>
                </a:solidFill>
              </a:rPr>
              <a:t>www.cdha.ca</a:t>
            </a:r>
            <a:r>
              <a:rPr lang="en-CA" sz="7200" b="1" smtClean="0"/>
              <a:t> </a:t>
            </a:r>
            <a:endParaRPr lang="en-CA" sz="7200" b="1"/>
          </a:p>
          <a:p>
            <a:pPr marL="0" indent="0">
              <a:spcBef>
                <a:spcPts val="1000"/>
              </a:spcBef>
              <a:spcAft>
                <a:spcPts val="0"/>
              </a:spcAft>
            </a:pPr>
            <a:r>
              <a:rPr lang="en-CA" sz="4400" b="1" smtClean="0"/>
              <a:t>Your primary </a:t>
            </a:r>
            <a:r>
              <a:rPr lang="en-CA" sz="4400" b="1"/>
              <a:t>source </a:t>
            </a:r>
            <a:endParaRPr lang="en-CA" sz="4400" b="1" smtClean="0"/>
          </a:p>
          <a:p>
            <a:pPr marL="0" indent="0">
              <a:spcBef>
                <a:spcPts val="1000"/>
              </a:spcBef>
              <a:spcAft>
                <a:spcPts val="1600"/>
              </a:spcAft>
            </a:pPr>
            <a:r>
              <a:rPr lang="en-CA" sz="4400" b="1" smtClean="0"/>
              <a:t>of information!</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Professional Development and Resources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448" y="1852464"/>
            <a:ext cx="5616624" cy="6769039"/>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9041885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852464"/>
            <a:ext cx="11612165" cy="6673403"/>
          </a:xfrm>
        </p:spPr>
        <p:txBody>
          <a:bodyPr/>
          <a:lstStyle/>
          <a:p>
            <a:pPr marL="0" indent="0" algn="l">
              <a:spcAft>
                <a:spcPts val="1000"/>
              </a:spcAft>
            </a:pPr>
            <a:r>
              <a:rPr lang="en-CA" sz="5200" b="1" smtClean="0"/>
              <a:t>CDHA Online</a:t>
            </a:r>
            <a:r>
              <a:rPr lang="en-CA" sz="5200" b="1" smtClean="0">
                <a:solidFill>
                  <a:srgbClr val="FF0000"/>
                </a:solidFill>
              </a:rPr>
              <a:t> </a:t>
            </a:r>
          </a:p>
          <a:p>
            <a:pPr marL="571500" indent="-571500" algn="l">
              <a:spcBef>
                <a:spcPts val="1000"/>
              </a:spcBef>
              <a:spcAft>
                <a:spcPts val="2200"/>
              </a:spcAft>
              <a:buFont typeface="Arial" panose="020B0604020202020204" pitchFamily="34" charset="0"/>
              <a:buChar char="•"/>
            </a:pPr>
            <a:r>
              <a:rPr lang="en-CA" sz="4400" b="1" smtClean="0"/>
              <a:t>Job Board: </a:t>
            </a:r>
            <a:r>
              <a:rPr lang="en-CA" sz="4400" b="1" smtClean="0">
                <a:solidFill>
                  <a:schemeClr val="bg2">
                    <a:lumMod val="75000"/>
                  </a:schemeClr>
                </a:solidFill>
              </a:rPr>
              <a:t>www.cdha.ca/Jobs </a:t>
            </a:r>
            <a:endParaRPr lang="en-CA" sz="4400" b="1">
              <a:solidFill>
                <a:schemeClr val="bg2">
                  <a:lumMod val="75000"/>
                </a:schemeClr>
              </a:solidFill>
            </a:endParaRPr>
          </a:p>
          <a:p>
            <a:pPr marL="571500" indent="-571500" algn="l">
              <a:spcBef>
                <a:spcPts val="1000"/>
              </a:spcBef>
              <a:spcAft>
                <a:spcPts val="2200"/>
              </a:spcAft>
              <a:buFont typeface="Arial" panose="020B0604020202020204" pitchFamily="34" charset="0"/>
              <a:buChar char="•"/>
            </a:pPr>
            <a:r>
              <a:rPr lang="en-CA" sz="4400" b="1" smtClean="0"/>
              <a:t> </a:t>
            </a:r>
            <a:r>
              <a:rPr lang="en-CA" sz="4400" b="1" smtClean="0">
                <a:solidFill>
                  <a:srgbClr val="FF0000"/>
                </a:solidFill>
              </a:rPr>
              <a:t>NEW</a:t>
            </a:r>
            <a:r>
              <a:rPr lang="en-CA" sz="4400" b="1">
                <a:solidFill>
                  <a:srgbClr val="FF0000"/>
                </a:solidFill>
              </a:rPr>
              <a:t>!</a:t>
            </a:r>
            <a:r>
              <a:rPr lang="en-CA" sz="4400" b="1"/>
              <a:t> </a:t>
            </a:r>
            <a:r>
              <a:rPr lang="en-CA" sz="4400" b="1" smtClean="0"/>
              <a:t>Consumer Website:   </a:t>
            </a:r>
            <a:r>
              <a:rPr lang="en-CA" sz="4400" b="1" smtClean="0">
                <a:solidFill>
                  <a:schemeClr val="bg2">
                    <a:lumMod val="75000"/>
                  </a:schemeClr>
                </a:solidFill>
              </a:rPr>
              <a:t>www.dentalhygienecanada.ca</a:t>
            </a:r>
            <a:endParaRPr lang="en-CA" sz="4400" b="1">
              <a:solidFill>
                <a:schemeClr val="bg2">
                  <a:lumMod val="75000"/>
                </a:schemeClr>
              </a:solidFill>
            </a:endParaRP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Professional Development and Resources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24" y="5614162"/>
            <a:ext cx="6336704" cy="3295086"/>
          </a:xfrm>
          <a:prstGeom prst="rect">
            <a:avLst/>
          </a:prstGeom>
        </p:spPr>
      </p:pic>
    </p:spTree>
    <p:extLst>
      <p:ext uri="{BB962C8B-B14F-4D97-AF65-F5344CB8AC3E}">
        <p14:creationId xmlns:p14="http://schemas.microsoft.com/office/powerpoint/2010/main" val="40520322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5736" y="1852464"/>
            <a:ext cx="8920808" cy="5544616"/>
          </a:xfrm>
        </p:spPr>
        <p:txBody>
          <a:bodyPr/>
          <a:lstStyle/>
          <a:p>
            <a:pPr algn="l">
              <a:spcAft>
                <a:spcPts val="1600"/>
              </a:spcAft>
              <a:buFont typeface="Arial" panose="020B0604020202020204" pitchFamily="34" charset="0"/>
              <a:buChar char="•"/>
            </a:pPr>
            <a:r>
              <a:rPr lang="en-CA" sz="4000" b="1" dirty="0" smtClean="0"/>
              <a:t>GoodLife Fitness: close to </a:t>
            </a:r>
            <a:r>
              <a:rPr lang="en-CA" sz="4000" b="1" dirty="0" smtClean="0">
                <a:solidFill>
                  <a:srgbClr val="FF0000"/>
                </a:solidFill>
              </a:rPr>
              <a:t>50% off </a:t>
            </a:r>
            <a:r>
              <a:rPr lang="en-CA" sz="4000" b="1" dirty="0" smtClean="0"/>
              <a:t>the regular individual membership</a:t>
            </a:r>
          </a:p>
          <a:p>
            <a:pPr algn="l">
              <a:spcBef>
                <a:spcPts val="1000"/>
              </a:spcBef>
              <a:spcAft>
                <a:spcPts val="1600"/>
              </a:spcAft>
              <a:buFont typeface="Arial" panose="020B0604020202020204" pitchFamily="34" charset="0"/>
              <a:buChar char="•"/>
            </a:pPr>
            <a:r>
              <a:rPr lang="en-CA" sz="4000" b="1" dirty="0" smtClean="0"/>
              <a:t>Worldwide Hotel Discounts: Access to </a:t>
            </a:r>
            <a:r>
              <a:rPr lang="en-CA" sz="4000" b="1" dirty="0" smtClean="0">
                <a:solidFill>
                  <a:srgbClr val="FF0000"/>
                </a:solidFill>
              </a:rPr>
              <a:t>10-50%</a:t>
            </a:r>
            <a:r>
              <a:rPr lang="en-CA" sz="4000" b="1" dirty="0" smtClean="0"/>
              <a:t> discounts on business or leisure travel for members, family and friends</a:t>
            </a:r>
          </a:p>
          <a:p>
            <a:pPr algn="l">
              <a:spcBef>
                <a:spcPts val="1000"/>
              </a:spcBef>
              <a:spcAft>
                <a:spcPts val="1600"/>
              </a:spcAft>
              <a:buFont typeface="Arial" panose="020B0604020202020204" pitchFamily="34" charset="0"/>
              <a:buChar char="•"/>
            </a:pPr>
            <a:r>
              <a:rPr lang="en-CA" sz="4000" b="1" dirty="0" smtClean="0"/>
              <a:t>National Car Rental, CDHA </a:t>
            </a:r>
            <a:r>
              <a:rPr lang="en-CA" sz="4000" b="1" dirty="0" err="1" smtClean="0"/>
              <a:t>eBookstore</a:t>
            </a:r>
            <a:r>
              <a:rPr lang="en-CA" sz="4000" b="1" dirty="0"/>
              <a:t>, </a:t>
            </a:r>
            <a:r>
              <a:rPr lang="en-CA" sz="4000" b="1" dirty="0" smtClean="0"/>
              <a:t>FedEx discounts</a:t>
            </a:r>
            <a:endParaRPr lang="en-CA" sz="40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Discounts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0" y="8405192"/>
            <a:ext cx="11737304" cy="792088"/>
          </a:xfrm>
        </p:spPr>
        <p:txBody>
          <a:bodyPr/>
          <a:lstStyle/>
          <a:p>
            <a:pPr marL="0" indent="0"/>
            <a:r>
              <a:rPr lang="en-CA" sz="5400" b="1" smtClean="0">
                <a:solidFill>
                  <a:schemeClr val="bg2">
                    <a:lumMod val="75000"/>
                  </a:schemeClr>
                </a:solidFill>
              </a:rPr>
              <a:t>www.cdha.ca/Benefits</a:t>
            </a:r>
          </a:p>
        </p:txBody>
      </p:sp>
      <p:pic>
        <p:nvPicPr>
          <p:cNvPr id="10" name="Picture 4" descr="Goodlife Fitness">
            <a:hlinkClick r:id="rId3"/>
          </p:cNvPr>
          <p:cNvPicPr>
            <a:picLocks noChangeAspect="1" noChangeArrowheads="1"/>
          </p:cNvPicPr>
          <p:nvPr/>
        </p:nvPicPr>
        <p:blipFill>
          <a:blip r:embed="rId4" cstate="print"/>
          <a:srcRect/>
          <a:stretch>
            <a:fillRect/>
          </a:stretch>
        </p:blipFill>
        <p:spPr bwMode="auto">
          <a:xfrm>
            <a:off x="9662568" y="1708448"/>
            <a:ext cx="2916463" cy="1425829"/>
          </a:xfrm>
          <a:prstGeom prst="rect">
            <a:avLst/>
          </a:prstGeom>
          <a:noFill/>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6706" y="5092824"/>
            <a:ext cx="2652325" cy="156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4715" y="3364632"/>
            <a:ext cx="3592171"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753" y="7148087"/>
            <a:ext cx="1720230" cy="486152"/>
          </a:xfrm>
          <a:prstGeom prst="rect">
            <a:avLst/>
          </a:prstGeom>
        </p:spPr>
      </p:pic>
    </p:spTree>
    <p:extLst>
      <p:ext uri="{BB962C8B-B14F-4D97-AF65-F5344CB8AC3E}">
        <p14:creationId xmlns:p14="http://schemas.microsoft.com/office/powerpoint/2010/main" val="4746556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Free with Membership</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0" y="8333184"/>
            <a:ext cx="11737304" cy="792088"/>
          </a:xfrm>
        </p:spPr>
        <p:txBody>
          <a:bodyPr/>
          <a:lstStyle/>
          <a:p>
            <a:pPr marL="0" indent="0"/>
            <a:r>
              <a:rPr lang="en-CA" sz="5400" b="1" smtClean="0">
                <a:solidFill>
                  <a:schemeClr val="bg2">
                    <a:lumMod val="75000"/>
                  </a:schemeClr>
                </a:solidFill>
              </a:rPr>
              <a:t>www.cdha.ca/e-cps</a:t>
            </a:r>
          </a:p>
        </p:txBody>
      </p:sp>
      <p:sp>
        <p:nvSpPr>
          <p:cNvPr id="10" name="Content Placeholder 5"/>
          <p:cNvSpPr>
            <a:spLocks noGrp="1"/>
          </p:cNvSpPr>
          <p:nvPr>
            <p:ph sz="quarter" idx="4"/>
          </p:nvPr>
        </p:nvSpPr>
        <p:spPr>
          <a:xfrm>
            <a:off x="741759" y="1636440"/>
            <a:ext cx="6840761" cy="2232247"/>
          </a:xfrm>
        </p:spPr>
        <p:txBody>
          <a:bodyPr/>
          <a:lstStyle/>
          <a:p>
            <a:pPr marL="0" indent="0" algn="l">
              <a:spcAft>
                <a:spcPts val="1000"/>
              </a:spcAft>
            </a:pPr>
            <a:r>
              <a:rPr lang="en-CA" sz="4000" b="1" dirty="0" smtClean="0"/>
              <a:t>e-CPS</a:t>
            </a:r>
            <a:endParaRPr lang="en-CA" sz="3600" b="1" dirty="0">
              <a:solidFill>
                <a:schemeClr val="bg2">
                  <a:lumMod val="75000"/>
                </a:schemeClr>
              </a:solidFill>
            </a:endParaRPr>
          </a:p>
          <a:p>
            <a:pPr algn="l">
              <a:spcAft>
                <a:spcPts val="1000"/>
              </a:spcAft>
              <a:buFont typeface="Arial" panose="020B0604020202020204" pitchFamily="34" charset="0"/>
              <a:buChar char="•"/>
            </a:pPr>
            <a:r>
              <a:rPr lang="en-CA" sz="3600" b="1" dirty="0" smtClean="0"/>
              <a:t>Online Compendium of </a:t>
            </a:r>
            <a:r>
              <a:rPr lang="en-CA" sz="3600" b="1" dirty="0"/>
              <a:t>Pharmaceuticals and Specialties</a:t>
            </a:r>
            <a:r>
              <a:rPr lang="en-CA" sz="3600" dirty="0"/>
              <a:t> </a:t>
            </a:r>
            <a:endParaRPr lang="en-CA" sz="3600" b="1" dirty="0" smtClean="0"/>
          </a:p>
          <a:p>
            <a:pPr algn="l">
              <a:spcAft>
                <a:spcPts val="1000"/>
              </a:spcAft>
              <a:buFont typeface="Arial" panose="020B0604020202020204" pitchFamily="34" charset="0"/>
              <a:buChar char="•"/>
            </a:pPr>
            <a:r>
              <a:rPr lang="en-CA" sz="3600" b="1" dirty="0" smtClean="0"/>
              <a:t> </a:t>
            </a:r>
            <a:r>
              <a:rPr lang="en-CA" sz="3600" b="1" dirty="0" smtClean="0">
                <a:solidFill>
                  <a:srgbClr val="FF0000"/>
                </a:solidFill>
              </a:rPr>
              <a:t>$349 value </a:t>
            </a:r>
            <a:r>
              <a:rPr lang="en-CA" sz="3600" b="1" dirty="0" smtClean="0"/>
              <a:t>but you can access it for </a:t>
            </a:r>
            <a:r>
              <a:rPr lang="en-CA" sz="3600" b="1" dirty="0" smtClean="0">
                <a:solidFill>
                  <a:srgbClr val="FF0000"/>
                </a:solidFill>
              </a:rPr>
              <a:t>FREE</a:t>
            </a:r>
            <a:r>
              <a:rPr lang="en-CA" sz="3600" b="1" dirty="0" smtClean="0"/>
              <a:t>!</a:t>
            </a:r>
          </a:p>
        </p:txBody>
      </p:sp>
      <p:pic>
        <p:nvPicPr>
          <p:cNvPr id="11"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94488" y="3004592"/>
            <a:ext cx="5112568" cy="132560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379" y="5812904"/>
            <a:ext cx="9012948" cy="21600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9682855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636440"/>
            <a:ext cx="11612165" cy="2232247"/>
          </a:xfrm>
        </p:spPr>
        <p:txBody>
          <a:bodyPr/>
          <a:lstStyle/>
          <a:p>
            <a:pPr marL="0" indent="0" algn="l">
              <a:spcAft>
                <a:spcPts val="1000"/>
              </a:spcAft>
            </a:pPr>
            <a:r>
              <a:rPr lang="en-CA" sz="3600" b="1" dirty="0" smtClean="0"/>
              <a:t>Our </a:t>
            </a:r>
            <a:r>
              <a:rPr lang="en-CA" sz="3600" b="1" dirty="0">
                <a:solidFill>
                  <a:srgbClr val="FF0000"/>
                </a:solidFill>
              </a:rPr>
              <a:t>NEWEST</a:t>
            </a:r>
            <a:r>
              <a:rPr lang="en-CA" sz="3600" b="1" dirty="0"/>
              <a:t> </a:t>
            </a:r>
            <a:r>
              <a:rPr lang="en-CA" sz="3600" b="1" dirty="0" smtClean="0"/>
              <a:t>benefit: CDHA Perks</a:t>
            </a:r>
          </a:p>
          <a:p>
            <a:pPr algn="l">
              <a:spcAft>
                <a:spcPts val="1000"/>
              </a:spcAft>
              <a:buFont typeface="Arial" panose="020B0604020202020204" pitchFamily="34" charset="0"/>
              <a:buChar char="•"/>
            </a:pPr>
            <a:r>
              <a:rPr lang="en-CA" sz="3200" b="1" dirty="0" smtClean="0"/>
              <a:t>Access to more than 365,000 shopping, dining, travel, and entertainment discounts across North America</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Free with Membership</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392" y="3652664"/>
            <a:ext cx="4767785" cy="4752528"/>
          </a:xfrm>
          <a:prstGeom prst="rect">
            <a:avLst/>
          </a:prstGeom>
          <a:effectLst>
            <a:glow rad="228600">
              <a:schemeClr val="accent2">
                <a:satMod val="175000"/>
                <a:alpha val="40000"/>
              </a:schemeClr>
            </a:glow>
          </a:effectLst>
        </p:spPr>
      </p:pic>
      <p:sp>
        <p:nvSpPr>
          <p:cNvPr id="9" name="Content Placeholder 5"/>
          <p:cNvSpPr>
            <a:spLocks noGrp="1"/>
          </p:cNvSpPr>
          <p:nvPr>
            <p:ph sz="quarter" idx="4"/>
          </p:nvPr>
        </p:nvSpPr>
        <p:spPr>
          <a:xfrm>
            <a:off x="766057" y="4444752"/>
            <a:ext cx="3096344" cy="1337672"/>
          </a:xfrm>
        </p:spPr>
        <p:txBody>
          <a:bodyPr/>
          <a:lstStyle/>
          <a:p>
            <a:pPr marL="57150" lvl="1" indent="0">
              <a:spcAft>
                <a:spcPts val="1000"/>
              </a:spcAft>
            </a:pPr>
            <a:r>
              <a:rPr lang="en-CA" sz="3200" b="1">
                <a:solidFill>
                  <a:schemeClr val="bg2">
                    <a:lumMod val="75000"/>
                  </a:schemeClr>
                </a:solidFill>
              </a:rPr>
              <a:t>Click on the image </a:t>
            </a:r>
            <a:r>
              <a:rPr lang="en-CA" sz="3200" b="1" smtClean="0">
                <a:solidFill>
                  <a:schemeClr val="bg2">
                    <a:lumMod val="75000"/>
                  </a:schemeClr>
                </a:solidFill>
              </a:rPr>
              <a:t>to </a:t>
            </a:r>
            <a:r>
              <a:rPr lang="en-CA" sz="3200" b="1">
                <a:solidFill>
                  <a:schemeClr val="bg2">
                    <a:lumMod val="75000"/>
                  </a:schemeClr>
                </a:solidFill>
              </a:rPr>
              <a:t>view a quick </a:t>
            </a:r>
            <a:r>
              <a:rPr lang="en-CA" sz="3200" b="1" smtClean="0">
                <a:solidFill>
                  <a:schemeClr val="bg2">
                    <a:lumMod val="75000"/>
                  </a:schemeClr>
                </a:solidFill>
              </a:rPr>
              <a:t>video</a:t>
            </a:r>
            <a:endParaRPr lang="en-CA" sz="3200" b="1">
              <a:solidFill>
                <a:schemeClr val="bg2">
                  <a:lumMod val="75000"/>
                </a:schemeClr>
              </a:solidFill>
            </a:endParaRPr>
          </a:p>
        </p:txBody>
      </p:sp>
      <p:cxnSp>
        <p:nvCxnSpPr>
          <p:cNvPr id="10" name="Curved Connector 9"/>
          <p:cNvCxnSpPr/>
          <p:nvPr/>
        </p:nvCxnSpPr>
        <p:spPr bwMode="auto">
          <a:xfrm>
            <a:off x="4150432" y="5134352"/>
            <a:ext cx="1703896" cy="1607600"/>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ontent Placeholder 5"/>
          <p:cNvSpPr>
            <a:spLocks noGrp="1"/>
          </p:cNvSpPr>
          <p:nvPr>
            <p:ph sz="quarter" idx="4"/>
          </p:nvPr>
        </p:nvSpPr>
        <p:spPr>
          <a:xfrm>
            <a:off x="741760" y="8549208"/>
            <a:ext cx="11737304" cy="792088"/>
          </a:xfrm>
        </p:spPr>
        <p:txBody>
          <a:bodyPr/>
          <a:lstStyle/>
          <a:p>
            <a:pPr marL="0" indent="0"/>
            <a:r>
              <a:rPr lang="en-CA" sz="5400" b="1" smtClean="0">
                <a:solidFill>
                  <a:schemeClr val="bg2">
                    <a:lumMod val="75000"/>
                  </a:schemeClr>
                </a:solidFill>
              </a:rPr>
              <a:t>www.cdha.ca/CDHAPerks</a:t>
            </a:r>
          </a:p>
        </p:txBody>
      </p:sp>
    </p:spTree>
    <p:extLst>
      <p:ext uri="{BB962C8B-B14F-4D97-AF65-F5344CB8AC3E}">
        <p14:creationId xmlns:p14="http://schemas.microsoft.com/office/powerpoint/2010/main" val="28393080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97744" y="1708448"/>
            <a:ext cx="9937105" cy="5544616"/>
          </a:xfrm>
        </p:spPr>
        <p:txBody>
          <a:bodyPr/>
          <a:lstStyle/>
          <a:p>
            <a:pPr marL="0" indent="0" algn="l">
              <a:spcAft>
                <a:spcPts val="1000"/>
              </a:spcAft>
            </a:pPr>
            <a:r>
              <a:rPr lang="en-CA" sz="3600" b="1" dirty="0" smtClean="0"/>
              <a:t>Student Members have access to:</a:t>
            </a:r>
          </a:p>
          <a:p>
            <a:pPr algn="l">
              <a:spcAft>
                <a:spcPts val="1000"/>
              </a:spcAft>
              <a:buFont typeface="Arial" panose="020B0604020202020204" pitchFamily="34" charset="0"/>
              <a:buChar char="•"/>
            </a:pPr>
            <a:r>
              <a:rPr lang="en-CA" sz="3200" b="1" dirty="0"/>
              <a:t>Home and Auto Insurance Savings</a:t>
            </a:r>
          </a:p>
          <a:p>
            <a:pPr algn="l">
              <a:spcAft>
                <a:spcPts val="1000"/>
              </a:spcAft>
              <a:buFont typeface="Arial" panose="020B0604020202020204" pitchFamily="34" charset="0"/>
              <a:buChar char="•"/>
            </a:pPr>
            <a:r>
              <a:rPr lang="en-CA" sz="3200" b="1" dirty="0" smtClean="0"/>
              <a:t>Financial </a:t>
            </a:r>
            <a:r>
              <a:rPr lang="en-CA" sz="3200" b="1" dirty="0"/>
              <a:t>Advisor Services </a:t>
            </a:r>
            <a:endParaRPr lang="en-CA" sz="3200" b="1" dirty="0" smtClean="0"/>
          </a:p>
          <a:p>
            <a:pPr algn="l">
              <a:spcAft>
                <a:spcPts val="1000"/>
              </a:spcAft>
              <a:buFont typeface="Arial" panose="020B0604020202020204" pitchFamily="34" charset="0"/>
              <a:buChar char="•"/>
            </a:pPr>
            <a:endParaRPr lang="en-CA" sz="1800" b="1" dirty="0"/>
          </a:p>
          <a:p>
            <a:pPr marL="0" indent="0" algn="l">
              <a:spcAft>
                <a:spcPts val="1000"/>
              </a:spcAft>
            </a:pPr>
            <a:r>
              <a:rPr lang="en-CA" sz="3600" b="1" dirty="0" smtClean="0"/>
              <a:t>Future benefits include:</a:t>
            </a:r>
            <a:endParaRPr lang="en-CA" sz="3600" b="1" dirty="0"/>
          </a:p>
          <a:p>
            <a:pPr algn="l">
              <a:spcAft>
                <a:spcPts val="1000"/>
              </a:spcAft>
              <a:buFont typeface="Arial" panose="020B0604020202020204" pitchFamily="34" charset="0"/>
              <a:buChar char="•"/>
            </a:pPr>
            <a:r>
              <a:rPr lang="en-CA" sz="3200" b="1" dirty="0" smtClean="0"/>
              <a:t>Individual Professional Liability Insurance Program</a:t>
            </a:r>
          </a:p>
          <a:p>
            <a:pPr marL="0" indent="0" algn="l">
              <a:spcAft>
                <a:spcPts val="1000"/>
              </a:spcAft>
            </a:pPr>
            <a:endParaRPr lang="en-CA" sz="1800" b="1" dirty="0" smtClean="0"/>
          </a:p>
          <a:p>
            <a:pPr marL="0" indent="0" algn="l">
              <a:spcAft>
                <a:spcPts val="1000"/>
              </a:spcAft>
            </a:pPr>
            <a:r>
              <a:rPr lang="en-CA" sz="3600" b="1" dirty="0" smtClean="0"/>
              <a:t>Future benefits could include</a:t>
            </a:r>
            <a:r>
              <a:rPr lang="en-CA" sz="3600" b="1" dirty="0"/>
              <a:t>:</a:t>
            </a:r>
          </a:p>
          <a:p>
            <a:pPr algn="l">
              <a:spcAft>
                <a:spcPts val="1000"/>
              </a:spcAft>
              <a:buFont typeface="Arial" panose="020B0604020202020204" pitchFamily="34" charset="0"/>
              <a:buChar char="•"/>
            </a:pPr>
            <a:r>
              <a:rPr lang="en-CA" sz="3200" b="1" dirty="0"/>
              <a:t>Disability, Life and Accidental Death Coverage</a:t>
            </a:r>
          </a:p>
          <a:p>
            <a:pPr algn="l">
              <a:spcAft>
                <a:spcPts val="1000"/>
              </a:spcAft>
              <a:buFont typeface="Arial" panose="020B0604020202020204" pitchFamily="34" charset="0"/>
              <a:buChar char="•"/>
            </a:pPr>
            <a:r>
              <a:rPr lang="en-CA" sz="3200" b="1" dirty="0" smtClean="0"/>
              <a:t>Clinic Business Package Insurance Program</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Insurance Programs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318" y="6467688"/>
            <a:ext cx="1800000" cy="15054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283" y="4091424"/>
            <a:ext cx="1800000" cy="1559999"/>
          </a:xfrm>
          <a:prstGeom prst="rect">
            <a:avLst/>
          </a:prstGeom>
        </p:spPr>
      </p:pic>
      <p:sp>
        <p:nvSpPr>
          <p:cNvPr id="10" name="Content Placeholder 5"/>
          <p:cNvSpPr txBox="1">
            <a:spLocks/>
          </p:cNvSpPr>
          <p:nvPr/>
        </p:nvSpPr>
        <p:spPr>
          <a:xfrm>
            <a:off x="597744" y="8549208"/>
            <a:ext cx="11881319" cy="792088"/>
          </a:xfrm>
          <a:prstGeom prst="rect">
            <a:avLst/>
          </a:prstGeom>
        </p:spPr>
        <p:txBody>
          <a:bodyPr/>
          <a:lst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a:lstStyle>
          <a:p>
            <a:pPr marL="0" indent="0"/>
            <a:r>
              <a:rPr lang="en-CA" sz="5400" b="1" kern="0" smtClean="0">
                <a:solidFill>
                  <a:schemeClr val="bg2">
                    <a:lumMod val="75000"/>
                  </a:schemeClr>
                </a:solidFill>
              </a:rPr>
              <a:t>www.cdha.ca/Benefits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292" y="1574984"/>
            <a:ext cx="2974052" cy="1508577"/>
          </a:xfrm>
          <a:prstGeom prst="rect">
            <a:avLst/>
          </a:prstGeom>
        </p:spPr>
      </p:pic>
    </p:spTree>
    <p:extLst>
      <p:ext uri="{BB962C8B-B14F-4D97-AF65-F5344CB8AC3E}">
        <p14:creationId xmlns:p14="http://schemas.microsoft.com/office/powerpoint/2010/main" val="31069767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8" y="1420416"/>
            <a:ext cx="12115800" cy="1656184"/>
          </a:xfrm>
        </p:spPr>
        <p:txBody>
          <a:bodyPr/>
          <a:lstStyle/>
          <a:p>
            <a:r>
              <a:rPr lang="en-CA" sz="5400" b="1" smtClean="0"/>
              <a:t>Graduated Student Membership</a:t>
            </a:r>
            <a:endParaRPr lang="en-CA" sz="5400" b="1"/>
          </a:p>
        </p:txBody>
      </p:sp>
      <p:sp>
        <p:nvSpPr>
          <p:cNvPr id="3" name="Content Placeholder 2"/>
          <p:cNvSpPr>
            <a:spLocks noGrp="1"/>
          </p:cNvSpPr>
          <p:nvPr>
            <p:ph idx="1"/>
          </p:nvPr>
        </p:nvSpPr>
        <p:spPr>
          <a:xfrm>
            <a:off x="3694088" y="3940696"/>
            <a:ext cx="8136904" cy="1819424"/>
          </a:xfrm>
        </p:spPr>
        <p:txBody>
          <a:bodyPr/>
          <a:lstStyle/>
          <a:p>
            <a:r>
              <a:rPr lang="en-CA" sz="4600" b="1" smtClean="0"/>
              <a:t>CDHA’s </a:t>
            </a:r>
            <a:r>
              <a:rPr lang="en-CA" sz="4600" b="1" smtClean="0">
                <a:solidFill>
                  <a:srgbClr val="FF0000"/>
                </a:solidFill>
              </a:rPr>
              <a:t>FREE</a:t>
            </a:r>
            <a:r>
              <a:rPr lang="en-CA" sz="4600" b="1" smtClean="0"/>
              <a:t> Graduated Student membership category includes Professional Liability Insurance</a:t>
            </a:r>
          </a:p>
          <a:p>
            <a:endParaRPr lang="en-CA" sz="4600" b="1" smtClean="0"/>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The Next Steps in Your Career After Graduation</a:t>
            </a:r>
            <a:endParaRPr lang="en-CA"/>
          </a:p>
        </p:txBody>
      </p:sp>
      <p:cxnSp>
        <p:nvCxnSpPr>
          <p:cNvPr id="9" name="Curved Connector 8"/>
          <p:cNvCxnSpPr/>
          <p:nvPr/>
        </p:nvCxnSpPr>
        <p:spPr bwMode="auto">
          <a:xfrm rot="10800000" flipV="1">
            <a:off x="3838104" y="7181055"/>
            <a:ext cx="2232248" cy="1296145"/>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280" y="3652664"/>
            <a:ext cx="2260800" cy="523910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528964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17824" y="1852465"/>
            <a:ext cx="10585176" cy="5544616"/>
          </a:xfrm>
        </p:spPr>
        <p:txBody>
          <a:bodyPr/>
          <a:lstStyle/>
          <a:p>
            <a:pPr marL="0" indent="0">
              <a:spcAft>
                <a:spcPts val="1000"/>
              </a:spcAft>
            </a:pPr>
            <a:r>
              <a:rPr lang="en-CA" sz="5400" b="1" smtClean="0">
                <a:solidFill>
                  <a:schemeClr val="bg2">
                    <a:lumMod val="75000"/>
                  </a:schemeClr>
                </a:solidFill>
              </a:rPr>
              <a:t>Ready to get involved or renew your membership with CDHA? </a:t>
            </a:r>
            <a:endParaRPr lang="en-CA" sz="4400" b="1" smtClean="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Now it’s Your Turn</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4342160" y="3756629"/>
            <a:ext cx="8208912" cy="5544616"/>
          </a:xfrm>
        </p:spPr>
        <p:txBody>
          <a:bodyPr/>
          <a:lstStyle/>
          <a:p>
            <a:pPr marL="0" indent="0">
              <a:spcAft>
                <a:spcPts val="0"/>
              </a:spcAft>
            </a:pPr>
            <a:r>
              <a:rPr lang="en-CA" sz="4400" b="1" smtClean="0"/>
              <a:t>Join online:</a:t>
            </a:r>
          </a:p>
          <a:p>
            <a:pPr marL="0" indent="0">
              <a:spcAft>
                <a:spcPts val="2000"/>
              </a:spcAft>
            </a:pPr>
            <a:r>
              <a:rPr lang="en-CA" sz="4400" b="1" smtClean="0">
                <a:solidFill>
                  <a:srgbClr val="FF0000"/>
                </a:solidFill>
              </a:rPr>
              <a:t>www.cdha.ca/Join</a:t>
            </a:r>
            <a:endParaRPr lang="en-CA" sz="4400" b="1" smtClean="0"/>
          </a:p>
          <a:p>
            <a:pPr marL="0" indent="0">
              <a:spcBef>
                <a:spcPts val="2000"/>
              </a:spcBef>
              <a:spcAft>
                <a:spcPts val="0"/>
              </a:spcAft>
            </a:pPr>
            <a:r>
              <a:rPr lang="en-CA" sz="4400" b="1"/>
              <a:t>R</a:t>
            </a:r>
            <a:r>
              <a:rPr lang="en-CA" sz="4400" b="1" smtClean="0"/>
              <a:t>enew online:</a:t>
            </a:r>
          </a:p>
          <a:p>
            <a:pPr marL="0" indent="0">
              <a:spcBef>
                <a:spcPts val="0"/>
              </a:spcBef>
              <a:spcAft>
                <a:spcPts val="2000"/>
              </a:spcAft>
            </a:pPr>
            <a:r>
              <a:rPr lang="en-CA" sz="4400" b="1" smtClean="0">
                <a:solidFill>
                  <a:srgbClr val="FF0000"/>
                </a:solidFill>
              </a:rPr>
              <a:t>www.cdha.ca/Renew</a:t>
            </a:r>
            <a:r>
              <a:rPr lang="en-CA" sz="4400" b="1" smtClean="0"/>
              <a:t> </a:t>
            </a:r>
          </a:p>
          <a:p>
            <a:pPr marL="0" indent="0">
              <a:spcBef>
                <a:spcPts val="2000"/>
              </a:spcBef>
              <a:spcAft>
                <a:spcPts val="0"/>
              </a:spcAft>
            </a:pPr>
            <a:r>
              <a:rPr lang="en-CA" sz="4400" b="1" smtClean="0"/>
              <a:t>Call us:</a:t>
            </a:r>
          </a:p>
          <a:p>
            <a:pPr marL="0" indent="0">
              <a:spcBef>
                <a:spcPts val="0"/>
              </a:spcBef>
              <a:spcAft>
                <a:spcPts val="2000"/>
              </a:spcAft>
            </a:pPr>
            <a:r>
              <a:rPr lang="en-CA" sz="4400" b="1" smtClean="0">
                <a:solidFill>
                  <a:srgbClr val="FF0000"/>
                </a:solidFill>
              </a:rPr>
              <a:t>1.800.267.5235</a:t>
            </a:r>
          </a:p>
        </p:txBody>
      </p:sp>
      <p:cxnSp>
        <p:nvCxnSpPr>
          <p:cNvPr id="10" name="Curved Connector 9"/>
          <p:cNvCxnSpPr/>
          <p:nvPr/>
        </p:nvCxnSpPr>
        <p:spPr bwMode="auto">
          <a:xfrm rot="10800000" flipV="1">
            <a:off x="4341936" y="4156720"/>
            <a:ext cx="2016448" cy="1512169"/>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872" y="3940696"/>
            <a:ext cx="2260800" cy="467961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3118299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392" y="1600213"/>
            <a:ext cx="4800560" cy="36004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888" y="6677000"/>
            <a:ext cx="3816647" cy="2826906"/>
          </a:xfrm>
          <a:prstGeom prst="rect">
            <a:avLst/>
          </a:prstGeom>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Contact Us</a:t>
            </a:r>
            <a:endParaRPr lang="en-CA"/>
          </a:p>
        </p:txBody>
      </p:sp>
      <p:sp>
        <p:nvSpPr>
          <p:cNvPr id="11" name="Content Placeholder 5"/>
          <p:cNvSpPr>
            <a:spLocks noGrp="1"/>
          </p:cNvSpPr>
          <p:nvPr>
            <p:ph sz="quarter" idx="4"/>
          </p:nvPr>
        </p:nvSpPr>
        <p:spPr>
          <a:xfrm>
            <a:off x="5456770" y="7325072"/>
            <a:ext cx="5566297" cy="648071"/>
          </a:xfrm>
        </p:spPr>
        <p:txBody>
          <a:bodyPr/>
          <a:lstStyle/>
          <a:p>
            <a:pPr marL="0" indent="0">
              <a:spcAft>
                <a:spcPts val="1000"/>
              </a:spcAft>
            </a:pPr>
            <a:r>
              <a:rPr lang="en-CA" sz="4000" b="1" smtClean="0"/>
              <a:t>info@cdha.ca </a:t>
            </a:r>
          </a:p>
          <a:p>
            <a:pPr marL="0" indent="0">
              <a:spcAft>
                <a:spcPts val="2000"/>
              </a:spcAft>
            </a:pPr>
            <a:r>
              <a:rPr lang="en-CA" sz="4000" b="1" smtClean="0"/>
              <a:t>membership@cdha.ca </a:t>
            </a:r>
          </a:p>
        </p:txBody>
      </p:sp>
      <p:sp>
        <p:nvSpPr>
          <p:cNvPr id="12" name="Content Placeholder 5"/>
          <p:cNvSpPr>
            <a:spLocks noGrp="1"/>
          </p:cNvSpPr>
          <p:nvPr>
            <p:ph sz="quarter" idx="4"/>
          </p:nvPr>
        </p:nvSpPr>
        <p:spPr>
          <a:xfrm>
            <a:off x="1972603" y="5268056"/>
            <a:ext cx="3634458" cy="648071"/>
          </a:xfrm>
        </p:spPr>
        <p:txBody>
          <a:bodyPr/>
          <a:lstStyle/>
          <a:p>
            <a:pPr marL="0" indent="0">
              <a:spcAft>
                <a:spcPts val="2000"/>
              </a:spcAft>
            </a:pPr>
            <a:r>
              <a:rPr lang="en-CA" sz="4000" b="1" smtClean="0"/>
              <a:t>www.cdha.ca</a:t>
            </a:r>
          </a:p>
        </p:txBody>
      </p:sp>
      <p:sp>
        <p:nvSpPr>
          <p:cNvPr id="15" name="Content Placeholder 5"/>
          <p:cNvSpPr>
            <a:spLocks noGrp="1"/>
          </p:cNvSpPr>
          <p:nvPr>
            <p:ph sz="quarter" idx="4"/>
          </p:nvPr>
        </p:nvSpPr>
        <p:spPr>
          <a:xfrm>
            <a:off x="6857439" y="5268056"/>
            <a:ext cx="3994498" cy="812032"/>
          </a:xfrm>
        </p:spPr>
        <p:txBody>
          <a:bodyPr/>
          <a:lstStyle/>
          <a:p>
            <a:pPr marL="0" indent="0">
              <a:spcAft>
                <a:spcPts val="1000"/>
              </a:spcAft>
            </a:pPr>
            <a:r>
              <a:rPr lang="en-CA" sz="4000" b="1" smtClean="0"/>
              <a:t>1.800.267.5235</a:t>
            </a:r>
          </a:p>
          <a:p>
            <a:pPr marL="0" indent="0">
              <a:spcAft>
                <a:spcPts val="2000"/>
              </a:spcAft>
            </a:pPr>
            <a:r>
              <a:rPr lang="en-CA" sz="2800" b="1" smtClean="0"/>
              <a:t>(8:30 a.m. – 5 p.m. ET)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832" y="1636440"/>
            <a:ext cx="4800000" cy="3600000"/>
          </a:xfrm>
          <a:prstGeom prst="rect">
            <a:avLst/>
          </a:prstGeom>
        </p:spPr>
      </p:pic>
    </p:spTree>
    <p:extLst>
      <p:ext uri="{BB962C8B-B14F-4D97-AF65-F5344CB8AC3E}">
        <p14:creationId xmlns:p14="http://schemas.microsoft.com/office/powerpoint/2010/main" val="20099484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422280" y="4228729"/>
            <a:ext cx="7438504" cy="648071"/>
          </a:xfrm>
        </p:spPr>
        <p:txBody>
          <a:bodyPr/>
          <a:lstStyle/>
          <a:p>
            <a:pPr marL="0" indent="0">
              <a:spcAft>
                <a:spcPts val="1000"/>
              </a:spcAft>
            </a:pPr>
            <a:r>
              <a:rPr lang="en-CA" sz="2800" b="1" dirty="0" smtClean="0"/>
              <a:t>www.facebook.com/groups/CDHAstudents</a:t>
            </a:r>
          </a:p>
          <a:p>
            <a:pPr marL="0" indent="0">
              <a:spcAft>
                <a:spcPts val="2000"/>
              </a:spcAft>
            </a:pPr>
            <a:r>
              <a:rPr lang="en-CA" sz="2800" b="1" dirty="0" smtClean="0"/>
              <a:t>www.facebook.com/theCDHA</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Connect With Us</a:t>
            </a:r>
            <a:endParaRPr lang="en-CA"/>
          </a:p>
        </p:txBody>
      </p:sp>
      <p:sp>
        <p:nvSpPr>
          <p:cNvPr id="10" name="Content Placeholder 5"/>
          <p:cNvSpPr>
            <a:spLocks noGrp="1"/>
          </p:cNvSpPr>
          <p:nvPr>
            <p:ph sz="quarter" idx="4"/>
          </p:nvPr>
        </p:nvSpPr>
        <p:spPr>
          <a:xfrm>
            <a:off x="46846" y="4228729"/>
            <a:ext cx="5472607" cy="648071"/>
          </a:xfrm>
        </p:spPr>
        <p:txBody>
          <a:bodyPr/>
          <a:lstStyle/>
          <a:p>
            <a:pPr marL="0" indent="0">
              <a:spcAft>
                <a:spcPts val="2000"/>
              </a:spcAft>
            </a:pPr>
            <a:r>
              <a:rPr lang="en-CA" sz="2800" b="1" dirty="0" smtClean="0"/>
              <a:t>www.twitter.com/theCDHA</a:t>
            </a:r>
          </a:p>
        </p:txBody>
      </p:sp>
      <p:sp>
        <p:nvSpPr>
          <p:cNvPr id="13" name="Content Placeholder 5"/>
          <p:cNvSpPr>
            <a:spLocks noGrp="1"/>
          </p:cNvSpPr>
          <p:nvPr>
            <p:ph sz="quarter" idx="4"/>
          </p:nvPr>
        </p:nvSpPr>
        <p:spPr>
          <a:xfrm>
            <a:off x="1" y="8261176"/>
            <a:ext cx="5566296"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1000"/>
              </a:spcAft>
            </a:pPr>
            <a:r>
              <a:rPr lang="en-CA" sz="2800" b="1" dirty="0"/>
              <a:t>CDHA Online Communities</a:t>
            </a:r>
          </a:p>
          <a:p>
            <a:pPr marL="0" indent="0">
              <a:spcAft>
                <a:spcPts val="1000"/>
              </a:spcAft>
            </a:pPr>
            <a:r>
              <a:rPr lang="en-CA" sz="2800" b="1" dirty="0"/>
              <a:t>community.cdha.ca</a:t>
            </a:r>
          </a:p>
        </p:txBody>
      </p:sp>
      <p:sp>
        <p:nvSpPr>
          <p:cNvPr id="14" name="Content Placeholder 5"/>
          <p:cNvSpPr>
            <a:spLocks noGrp="1"/>
          </p:cNvSpPr>
          <p:nvPr>
            <p:ph sz="quarter" idx="4"/>
          </p:nvPr>
        </p:nvSpPr>
        <p:spPr>
          <a:xfrm>
            <a:off x="5710312" y="8261177"/>
            <a:ext cx="6862440"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2000"/>
              </a:spcAft>
            </a:pPr>
            <a:r>
              <a:rPr lang="en-CA" sz="2800" b="1" dirty="0"/>
              <a:t>www.youtube.com/theCDHA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344" y="1546430"/>
            <a:ext cx="3384376" cy="25382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090" y="5758879"/>
            <a:ext cx="3000119" cy="225008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977" y="1667564"/>
            <a:ext cx="3096344" cy="232225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718" y="5367562"/>
            <a:ext cx="4043629" cy="3032722"/>
          </a:xfrm>
          <a:prstGeom prst="rect">
            <a:avLst/>
          </a:prstGeom>
        </p:spPr>
      </p:pic>
    </p:spTree>
    <p:extLst>
      <p:ext uri="{BB962C8B-B14F-4D97-AF65-F5344CB8AC3E}">
        <p14:creationId xmlns:p14="http://schemas.microsoft.com/office/powerpoint/2010/main" val="30715410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5912" y="268288"/>
            <a:ext cx="8569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President’s Message</a:t>
            </a:r>
            <a:endParaRPr lang="en-CA"/>
          </a:p>
        </p:txBody>
      </p:sp>
      <p:sp>
        <p:nvSpPr>
          <p:cNvPr id="3" name="Rectangle 2"/>
          <p:cNvSpPr/>
          <p:nvPr/>
        </p:nvSpPr>
        <p:spPr>
          <a:xfrm>
            <a:off x="2253928" y="1636440"/>
            <a:ext cx="7848872" cy="1077218"/>
          </a:xfrm>
          <a:prstGeom prst="rect">
            <a:avLst/>
          </a:prstGeom>
        </p:spPr>
        <p:txBody>
          <a:bodyPr wrap="square">
            <a:spAutoFit/>
          </a:bodyPr>
          <a:lstStyle/>
          <a:p>
            <a:pPr marL="57150" lvl="1" indent="0" algn="ctr">
              <a:spcAft>
                <a:spcPts val="1000"/>
              </a:spcAft>
            </a:pPr>
            <a:r>
              <a:rPr lang="en-CA" sz="3200" b="1" dirty="0">
                <a:solidFill>
                  <a:schemeClr val="bg2">
                    <a:lumMod val="75000"/>
                  </a:schemeClr>
                </a:solidFill>
                <a:latin typeface="Arial"/>
                <a:ea typeface="+mn-ea"/>
                <a:cs typeface="Arial"/>
              </a:rPr>
              <a:t>Click on the image below to view a quick video from </a:t>
            </a:r>
            <a:r>
              <a:rPr lang="en-CA" sz="3200" b="1" dirty="0" smtClean="0">
                <a:solidFill>
                  <a:schemeClr val="bg2">
                    <a:lumMod val="75000"/>
                  </a:schemeClr>
                </a:solidFill>
                <a:latin typeface="Arial"/>
                <a:ea typeface="+mn-ea"/>
                <a:cs typeface="Arial"/>
              </a:rPr>
              <a:t>Donna Scott</a:t>
            </a:r>
            <a:endParaRPr lang="en-CA" sz="3200" b="1" dirty="0">
              <a:solidFill>
                <a:schemeClr val="bg2">
                  <a:lumMod val="75000"/>
                </a:schemeClr>
              </a:solidFill>
              <a:latin typeface="Arial"/>
              <a:ea typeface="+mn-ea"/>
              <a:cs typeface="Aria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964" y="3148608"/>
            <a:ext cx="6400800" cy="510235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442318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852465"/>
            <a:ext cx="11612165" cy="5544616"/>
          </a:xfrm>
        </p:spPr>
        <p:txBody>
          <a:bodyPr/>
          <a:lstStyle/>
          <a:p>
            <a:pPr marL="0" indent="0">
              <a:spcAft>
                <a:spcPts val="1000"/>
              </a:spcAft>
            </a:pPr>
            <a:r>
              <a:rPr lang="en-CA" sz="4000" b="1" smtClean="0"/>
              <a:t>The Canadian Dental Hygienists Association</a:t>
            </a:r>
          </a:p>
          <a:p>
            <a:pPr marL="0" indent="0">
              <a:spcAft>
                <a:spcPts val="1000"/>
              </a:spcAft>
            </a:pPr>
            <a:r>
              <a:rPr lang="en-CA" sz="4000" b="1" smtClean="0"/>
              <a:t>1122 Wellington Street West</a:t>
            </a:r>
          </a:p>
          <a:p>
            <a:pPr marL="0" indent="0">
              <a:spcAft>
                <a:spcPts val="1000"/>
              </a:spcAft>
            </a:pPr>
            <a:r>
              <a:rPr lang="en-CA" sz="4000" b="1" smtClean="0"/>
              <a:t>Ottawa, Ontario  K1Y 2Y7</a:t>
            </a:r>
          </a:p>
          <a:p>
            <a:pPr marL="0" indent="0">
              <a:spcAft>
                <a:spcPts val="1000"/>
              </a:spcAft>
            </a:pPr>
            <a:r>
              <a:rPr lang="en-CA" sz="4000" b="1" smtClean="0">
                <a:solidFill>
                  <a:schemeClr val="bg2">
                    <a:lumMod val="75000"/>
                  </a:schemeClr>
                </a:solidFill>
              </a:rPr>
              <a:t>t.</a:t>
            </a:r>
            <a:r>
              <a:rPr lang="en-CA" sz="4000" b="1" smtClean="0"/>
              <a:t> 613.224.5515 | </a:t>
            </a:r>
            <a:r>
              <a:rPr lang="en-CA" sz="4000" b="1" err="1" smtClean="0">
                <a:solidFill>
                  <a:schemeClr val="bg2">
                    <a:lumMod val="75000"/>
                  </a:schemeClr>
                </a:solidFill>
              </a:rPr>
              <a:t>tf</a:t>
            </a:r>
            <a:r>
              <a:rPr lang="en-CA" sz="4000" b="1" smtClean="0">
                <a:solidFill>
                  <a:schemeClr val="bg2">
                    <a:lumMod val="75000"/>
                  </a:schemeClr>
                </a:solidFill>
              </a:rPr>
              <a:t>. </a:t>
            </a:r>
            <a:r>
              <a:rPr lang="en-CA" sz="4000" b="1" smtClean="0"/>
              <a:t>1-800-267-5235</a:t>
            </a:r>
          </a:p>
          <a:p>
            <a:pPr marL="0" indent="0">
              <a:spcAft>
                <a:spcPts val="1000"/>
              </a:spcAft>
            </a:pPr>
            <a:r>
              <a:rPr lang="en-CA" sz="4000" b="1" smtClean="0">
                <a:solidFill>
                  <a:schemeClr val="bg2">
                    <a:lumMod val="75000"/>
                  </a:schemeClr>
                </a:solidFill>
              </a:rPr>
              <a:t>f.</a:t>
            </a:r>
            <a:r>
              <a:rPr lang="en-CA" sz="4000" b="1" smtClean="0"/>
              <a:t> 613.224.7283</a:t>
            </a:r>
          </a:p>
          <a:p>
            <a:pPr marL="0" indent="0">
              <a:spcAft>
                <a:spcPts val="1000"/>
              </a:spcAft>
            </a:pPr>
            <a:r>
              <a:rPr lang="en-CA" sz="4000" b="1" smtClean="0"/>
              <a:t>info@cdha.ca | membership@cdha.ca</a:t>
            </a:r>
          </a:p>
          <a:p>
            <a:pPr marL="0" indent="0">
              <a:spcAft>
                <a:spcPts val="1000"/>
              </a:spcAft>
            </a:pPr>
            <a:r>
              <a:rPr lang="en-CA" sz="4000" b="1" smtClean="0"/>
              <a:t>www.cdha.ca </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75" y="7291385"/>
            <a:ext cx="3177250" cy="16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6935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284512"/>
            <a:ext cx="12115800" cy="2044700"/>
          </a:xfrm>
        </p:spPr>
        <p:txBody>
          <a:bodyPr/>
          <a:lstStyle/>
          <a:p>
            <a:r>
              <a:rPr lang="en-CA" sz="8800" b="1" smtClean="0"/>
              <a:t>Our Mission</a:t>
            </a:r>
            <a:endParaRPr lang="en-CA" sz="8800" b="1"/>
          </a:p>
        </p:txBody>
      </p:sp>
      <p:sp>
        <p:nvSpPr>
          <p:cNvPr id="3" name="Content Placeholder 2"/>
          <p:cNvSpPr>
            <a:spLocks noGrp="1"/>
          </p:cNvSpPr>
          <p:nvPr>
            <p:ph idx="1"/>
          </p:nvPr>
        </p:nvSpPr>
        <p:spPr>
          <a:xfrm>
            <a:off x="444500" y="4456212"/>
            <a:ext cx="12115800" cy="1231900"/>
          </a:xfrm>
        </p:spPr>
        <p:txBody>
          <a:bodyPr/>
          <a:lstStyle/>
          <a:p>
            <a:r>
              <a:rPr lang="en-CA" sz="4600" b="1"/>
              <a:t>CDHA exists so that its members are able to provide quality preventive and therapeutic oral health care as well as health promotion for the Canadian public.</a:t>
            </a:r>
            <a:endParaRPr lang="en-CA" sz="4600"/>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CDHA: Your National Association</a:t>
            </a:r>
            <a:endParaRPr lang="en-CA"/>
          </a:p>
        </p:txBody>
      </p:sp>
    </p:spTree>
    <p:extLst>
      <p:ext uri="{BB962C8B-B14F-4D97-AF65-F5344CB8AC3E}">
        <p14:creationId xmlns:p14="http://schemas.microsoft.com/office/powerpoint/2010/main" val="19665034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3190430876"/>
              </p:ext>
            </p:extLst>
          </p:nvPr>
        </p:nvGraphicFramePr>
        <p:xfrm>
          <a:off x="6574408" y="1778184"/>
          <a:ext cx="5544616" cy="6987048"/>
        </p:xfrm>
        <a:graphic>
          <a:graphicData uri="http://schemas.openxmlformats.org/drawingml/2006/table">
            <a:tbl>
              <a:tblPr firstRow="1" bandRow="1">
                <a:tableStyleId>{E8034E78-7F5D-4C2E-B375-FC64B27BC917}</a:tableStyleId>
              </a:tblPr>
              <a:tblGrid>
                <a:gridCol w="3744416"/>
                <a:gridCol w="1800200"/>
              </a:tblGrid>
              <a:tr h="576064">
                <a:tc>
                  <a:txBody>
                    <a:bodyPr/>
                    <a:lstStyle/>
                    <a:p>
                      <a:r>
                        <a:rPr lang="en-CA" sz="2800" smtClean="0">
                          <a:solidFill>
                            <a:srgbClr val="FFFFFF"/>
                          </a:solidFill>
                          <a:latin typeface="Arial" panose="020B0604020202020204" pitchFamily="34" charset="0"/>
                          <a:cs typeface="Arial" panose="020B0604020202020204" pitchFamily="34" charset="0"/>
                        </a:rPr>
                        <a:t>Province/Territory</a:t>
                      </a:r>
                      <a:endParaRPr lang="en-CA" sz="2800">
                        <a:solidFill>
                          <a:srgbClr val="FFFFFF"/>
                        </a:solidFill>
                        <a:latin typeface="Arial" panose="020B0604020202020204" pitchFamily="34" charset="0"/>
                        <a:cs typeface="Arial" panose="020B0604020202020204"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CA" sz="2800" smtClean="0">
                          <a:solidFill>
                            <a:srgbClr val="FFFFFF"/>
                          </a:solidFill>
                          <a:latin typeface="Arial" panose="020B0604020202020204" pitchFamily="34" charset="0"/>
                          <a:cs typeface="Arial" panose="020B0604020202020204" pitchFamily="34" charset="0"/>
                        </a:rPr>
                        <a:t>Year</a:t>
                      </a:r>
                    </a:p>
                  </a:txBody>
                  <a:tcPr>
                    <a:lnL>
                      <a:noFill/>
                    </a:lnL>
                    <a:lnR>
                      <a:noFill/>
                    </a:lnR>
                    <a:lnT>
                      <a:noFill/>
                    </a:lnT>
                    <a:lnB w="25400" cmpd="sng">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Ontario</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1947</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Saskatchewan</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1948</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Prince</a:t>
                      </a:r>
                      <a:r>
                        <a:rPr lang="en-CA" sz="2400" baseline="0" smtClean="0">
                          <a:solidFill>
                            <a:schemeClr val="tx2"/>
                          </a:solidFill>
                          <a:latin typeface="Arial" panose="020B0604020202020204" pitchFamily="34" charset="0"/>
                          <a:cs typeface="Arial" panose="020B0604020202020204" pitchFamily="34" charset="0"/>
                        </a:rPr>
                        <a:t> Edward Island</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1950</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Alberta</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1951</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British Columbia</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1951</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Manitoba</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1952</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New</a:t>
                      </a:r>
                      <a:r>
                        <a:rPr lang="en-CA" sz="2400" baseline="0" smtClean="0">
                          <a:solidFill>
                            <a:schemeClr val="tx2"/>
                          </a:solidFill>
                          <a:latin typeface="Arial" panose="020B0604020202020204" pitchFamily="34" charset="0"/>
                          <a:cs typeface="Arial" panose="020B0604020202020204" pitchFamily="34" charset="0"/>
                        </a:rPr>
                        <a:t> Brunswick</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1953</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Nova Scotia</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1955</a:t>
                      </a: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Yukon</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1958</a:t>
                      </a: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Québec</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1962</a:t>
                      </a:r>
                    </a:p>
                  </a:txBody>
                  <a:tcPr anchor="ctr">
                    <a:lnL>
                      <a:noFill/>
                    </a:lnL>
                    <a:lnR>
                      <a:noFill/>
                    </a:lnR>
                    <a:lnT>
                      <a:noFill/>
                    </a:lnT>
                    <a:lnB>
                      <a:noFill/>
                    </a:lnB>
                    <a:lnTlToBr w="12700" cmpd="sng">
                      <a:noFill/>
                      <a:prstDash val="solid"/>
                    </a:lnTlToBr>
                    <a:lnBlToTr w="12700" cmpd="sng">
                      <a:noFill/>
                      <a:prstDash val="solid"/>
                    </a:lnBlToTr>
                  </a:tcPr>
                </a:tc>
              </a:tr>
              <a:tr h="534902">
                <a:tc>
                  <a:txBody>
                    <a:bodyPr/>
                    <a:lstStyle/>
                    <a:p>
                      <a:r>
                        <a:rPr lang="en-CA" sz="2400" smtClean="0">
                          <a:solidFill>
                            <a:schemeClr val="tx2"/>
                          </a:solidFill>
                          <a:latin typeface="Arial" panose="020B0604020202020204" pitchFamily="34" charset="0"/>
                          <a:cs typeface="Arial" panose="020B0604020202020204" pitchFamily="34" charset="0"/>
                        </a:rPr>
                        <a:t>Northwest Territories</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1967</a:t>
                      </a:r>
                    </a:p>
                  </a:txBody>
                  <a:tcPr anchor="ctr">
                    <a:lnL>
                      <a:noFill/>
                    </a:lnL>
                    <a:lnR>
                      <a:noFill/>
                    </a:lnR>
                    <a:lnT>
                      <a:noFill/>
                    </a:lnT>
                    <a:lnB>
                      <a:noFill/>
                    </a:lnB>
                    <a:lnTlToBr w="12700" cmpd="sng">
                      <a:noFill/>
                      <a:prstDash val="solid"/>
                    </a:lnTlToBr>
                    <a:lnBlToTr w="12700" cmpd="sng">
                      <a:noFill/>
                      <a:prstDash val="solid"/>
                    </a:lnBlToTr>
                  </a:tcPr>
                </a:tc>
              </a:tr>
              <a:tr h="527062">
                <a:tc>
                  <a:txBody>
                    <a:bodyPr/>
                    <a:lstStyle/>
                    <a:p>
                      <a:r>
                        <a:rPr lang="en-CA" sz="2400" smtClean="0">
                          <a:solidFill>
                            <a:schemeClr val="tx2"/>
                          </a:solidFill>
                          <a:latin typeface="Arial" panose="020B0604020202020204" pitchFamily="34" charset="0"/>
                          <a:cs typeface="Arial" panose="020B0604020202020204" pitchFamily="34" charset="0"/>
                        </a:rPr>
                        <a:t>Newfoundland </a:t>
                      </a:r>
                      <a:r>
                        <a:rPr lang="en-CA" sz="2400" baseline="0" smtClean="0">
                          <a:solidFill>
                            <a:schemeClr val="tx2"/>
                          </a:solidFill>
                          <a:latin typeface="Arial" panose="020B0604020202020204" pitchFamily="34" charset="0"/>
                          <a:cs typeface="Arial" panose="020B0604020202020204" pitchFamily="34" charset="0"/>
                        </a:rPr>
                        <a:t>&amp; Labrador</a:t>
                      </a:r>
                      <a:endParaRPr lang="en-CA" sz="2400">
                        <a:solidFill>
                          <a:schemeClr val="tx2"/>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CA" sz="2400" smtClean="0">
                          <a:solidFill>
                            <a:schemeClr val="tx2"/>
                          </a:solidFill>
                          <a:latin typeface="Arial" panose="020B0604020202020204" pitchFamily="34" charset="0"/>
                          <a:cs typeface="Arial" panose="020B0604020202020204" pitchFamily="34" charset="0"/>
                        </a:rPr>
                        <a:t>1968</a:t>
                      </a:r>
                    </a:p>
                  </a:txBody>
                  <a:tcPr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The History of Dental Hygiene</a:t>
            </a:r>
            <a:endParaRPr lang="en-CA"/>
          </a:p>
        </p:txBody>
      </p:sp>
      <p:pic>
        <p:nvPicPr>
          <p:cNvPr id="10" name="Picture 190"/>
          <p:cNvPicPr>
            <a:picLocks noChangeAspect="1" noChangeArrowheads="1"/>
          </p:cNvPicPr>
          <p:nvPr/>
        </p:nvPicPr>
        <p:blipFill>
          <a:blip r:embed="rId3" cstate="print"/>
          <a:srcRect/>
          <a:stretch>
            <a:fillRect/>
          </a:stretch>
        </p:blipFill>
        <p:spPr bwMode="auto">
          <a:xfrm>
            <a:off x="381720" y="7124709"/>
            <a:ext cx="3312368" cy="2251610"/>
          </a:xfrm>
          <a:prstGeom prst="rect">
            <a:avLst/>
          </a:prstGeom>
          <a:solidFill>
            <a:srgbClr val="FFFFFF">
              <a:shade val="85000"/>
            </a:srgbClr>
          </a:solidFill>
          <a:ln w="3175" cap="sq">
            <a:solidFill>
              <a:srgbClr val="FFFFFF"/>
            </a:solidFill>
            <a:miter lim="800000"/>
          </a:ln>
          <a:effectLst>
            <a:glow rad="228600">
              <a:schemeClr val="accent2">
                <a:satMod val="175000"/>
                <a:alpha val="40000"/>
              </a:schemeClr>
            </a:glow>
            <a:outerShdw blurRad="55000" dist="18000" dir="5400000" algn="tl" rotWithShape="0">
              <a:srgbClr val="000000">
                <a:alpha val="4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12" y="1380452"/>
            <a:ext cx="5120009" cy="3928396"/>
          </a:xfrm>
          <a:prstGeom prst="rect">
            <a:avLst/>
          </a:prstGeom>
          <a:noFill/>
          <a:ln>
            <a:noFill/>
          </a:ln>
        </p:spPr>
      </p:pic>
      <p:pic>
        <p:nvPicPr>
          <p:cNvPr id="11" name="Picture 8" descr="hygienistPatient"/>
          <p:cNvPicPr>
            <a:picLocks noChangeAspect="1" noChangeArrowheads="1"/>
          </p:cNvPicPr>
          <p:nvPr/>
        </p:nvPicPr>
        <p:blipFill>
          <a:blip r:embed="rId5" cstate="print"/>
          <a:srcRect/>
          <a:stretch>
            <a:fillRect/>
          </a:stretch>
        </p:blipFill>
        <p:spPr bwMode="auto">
          <a:xfrm>
            <a:off x="3118024" y="5504529"/>
            <a:ext cx="2712860" cy="3240360"/>
          </a:xfrm>
          <a:prstGeom prst="rect">
            <a:avLst/>
          </a:prstGeom>
          <a:solidFill>
            <a:srgbClr val="FFFFFF">
              <a:shade val="85000"/>
            </a:srgbClr>
          </a:solidFill>
          <a:ln w="3175" cap="sq">
            <a:solidFill>
              <a:srgbClr val="FFFFFF"/>
            </a:solidFill>
            <a:miter lim="800000"/>
          </a:ln>
          <a:effectLst>
            <a:glow rad="228600">
              <a:schemeClr val="accent2">
                <a:satMod val="175000"/>
                <a:alpha val="40000"/>
              </a:schemeClr>
            </a:glow>
            <a:outerShdw blurRad="55000" dist="18000" dir="5400000" algn="tl" rotWithShape="0">
              <a:srgbClr val="000000">
                <a:alpha val="40000"/>
              </a:srgbClr>
            </a:outerShdw>
          </a:effectLst>
        </p:spPr>
      </p:pic>
    </p:spTree>
    <p:extLst>
      <p:ext uri="{BB962C8B-B14F-4D97-AF65-F5344CB8AC3E}">
        <p14:creationId xmlns:p14="http://schemas.microsoft.com/office/powerpoint/2010/main" val="23279420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428528"/>
            <a:ext cx="5478280" cy="909637"/>
          </a:xfrm>
        </p:spPr>
        <p:txBody>
          <a:bodyPr/>
          <a:lstStyle/>
          <a:p>
            <a:r>
              <a:rPr lang="en-CA" sz="5000" dirty="0" smtClean="0"/>
              <a:t>Board</a:t>
            </a:r>
            <a:endParaRPr lang="en-CA" sz="5000" dirty="0"/>
          </a:p>
        </p:txBody>
      </p:sp>
      <p:sp>
        <p:nvSpPr>
          <p:cNvPr id="5" name="Text Placeholder 4"/>
          <p:cNvSpPr>
            <a:spLocks noGrp="1"/>
          </p:cNvSpPr>
          <p:nvPr>
            <p:ph type="body" sz="quarter" idx="3"/>
          </p:nvPr>
        </p:nvSpPr>
        <p:spPr>
          <a:xfrm>
            <a:off x="0" y="6316960"/>
            <a:ext cx="5478280" cy="909637"/>
          </a:xfrm>
        </p:spPr>
        <p:txBody>
          <a:bodyPr/>
          <a:lstStyle/>
          <a:p>
            <a:r>
              <a:rPr lang="en-CA" sz="5000" dirty="0"/>
              <a:t>Staff</a:t>
            </a: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95008" y="5524872"/>
            <a:ext cx="6480000" cy="3622320"/>
          </a:xfrm>
          <a:effectLst>
            <a:glow rad="228600">
              <a:schemeClr val="accent2">
                <a:satMod val="175000"/>
                <a:alpha val="40000"/>
              </a:schemeClr>
            </a:glow>
          </a:effectLst>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Knowledgeable Board &amp; Staff </a:t>
            </a:r>
          </a:p>
          <a:p>
            <a:r>
              <a:rPr lang="en-CA" smtClean="0"/>
              <a:t>At Your Service</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0" name="Content Placeholder 5"/>
          <p:cNvSpPr txBox="1">
            <a:spLocks/>
          </p:cNvSpPr>
          <p:nvPr/>
        </p:nvSpPr>
        <p:spPr bwMode="auto">
          <a:xfrm>
            <a:off x="0" y="3508649"/>
            <a:ext cx="5479952"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b="1" kern="0" dirty="0" smtClean="0"/>
              <a:t>www.cdha.ca/Board</a:t>
            </a:r>
          </a:p>
        </p:txBody>
      </p:sp>
      <p:sp>
        <p:nvSpPr>
          <p:cNvPr id="11" name="Content Placeholder 5">
            <a:hlinkClick r:id="rId4"/>
          </p:cNvPr>
          <p:cNvSpPr txBox="1">
            <a:spLocks/>
          </p:cNvSpPr>
          <p:nvPr/>
        </p:nvSpPr>
        <p:spPr bwMode="auto">
          <a:xfrm>
            <a:off x="0" y="7397081"/>
            <a:ext cx="547828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b="1" kern="0" dirty="0" smtClean="0"/>
              <a:t>www.cdha.ca/Team</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952" y="1780816"/>
            <a:ext cx="6480000" cy="32400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5116872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9" y="1996480"/>
            <a:ext cx="7200800" cy="3000995"/>
          </a:xfrm>
        </p:spPr>
        <p:txBody>
          <a:bodyPr/>
          <a:lstStyle/>
          <a:p>
            <a:pPr algn="l">
              <a:spcAft>
                <a:spcPts val="2000"/>
              </a:spcAft>
              <a:buFont typeface="Arial" panose="020B0604020202020204" pitchFamily="34" charset="0"/>
              <a:buChar char="•"/>
            </a:pPr>
            <a:r>
              <a:rPr lang="en-CA" sz="4400" b="1"/>
              <a:t>National Organizations</a:t>
            </a:r>
          </a:p>
          <a:p>
            <a:pPr algn="l">
              <a:spcBef>
                <a:spcPts val="1000"/>
              </a:spcBef>
              <a:spcAft>
                <a:spcPts val="2000"/>
              </a:spcAft>
              <a:buFont typeface="Arial" panose="020B0604020202020204" pitchFamily="34" charset="0"/>
              <a:buChar char="•"/>
            </a:pPr>
            <a:r>
              <a:rPr lang="en-CA" sz="4400" b="1"/>
              <a:t>Provincial Regulatory Authorities</a:t>
            </a:r>
          </a:p>
          <a:p>
            <a:pPr algn="l">
              <a:spcBef>
                <a:spcPts val="1000"/>
              </a:spcBef>
              <a:spcAft>
                <a:spcPts val="2000"/>
              </a:spcAft>
              <a:buFont typeface="Arial" panose="020B0604020202020204" pitchFamily="34" charset="0"/>
              <a:buChar char="•"/>
            </a:pPr>
            <a:r>
              <a:rPr lang="en-CA" sz="4400" b="1"/>
              <a:t>Professional Associations</a:t>
            </a:r>
          </a:p>
          <a:p>
            <a:pPr algn="l">
              <a:spcBef>
                <a:spcPts val="1000"/>
              </a:spcBef>
              <a:spcAft>
                <a:spcPts val="2000"/>
              </a:spcAft>
              <a:buFont typeface="Arial" panose="020B0604020202020204" pitchFamily="34" charset="0"/>
              <a:buChar char="•"/>
            </a:pPr>
            <a:r>
              <a:rPr lang="en-CA" sz="4400" b="1"/>
              <a:t>Provincial Associations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Dental Hygiene Organizations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7870552" y="2644552"/>
            <a:ext cx="4768357" cy="398076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273500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5143253"/>
            <a:ext cx="10729192" cy="3000995"/>
          </a:xfrm>
        </p:spPr>
        <p:txBody>
          <a:bodyPr/>
          <a:lstStyle/>
          <a:p>
            <a:pPr algn="l">
              <a:spcAft>
                <a:spcPts val="2000"/>
              </a:spcAft>
              <a:buFont typeface="Arial" panose="020B0604020202020204" pitchFamily="34" charset="0"/>
              <a:buChar char="•"/>
            </a:pPr>
            <a:r>
              <a:rPr lang="en-CA" sz="4400" b="1" smtClean="0"/>
              <a:t>Commission on Dental Accreditation of Canada (CDAC)</a:t>
            </a:r>
            <a:endParaRPr lang="en-CA" sz="4400" b="1"/>
          </a:p>
          <a:p>
            <a:pPr algn="l">
              <a:spcBef>
                <a:spcPts val="2000"/>
              </a:spcBef>
              <a:buFont typeface="Arial" panose="020B0604020202020204" pitchFamily="34" charset="0"/>
              <a:buChar char="•"/>
            </a:pPr>
            <a:r>
              <a:rPr lang="en-CA" sz="4400" b="1" smtClean="0"/>
              <a:t>National Dental Hygiene Certification Board (NDHCB)</a:t>
            </a:r>
            <a:endParaRPr lang="en-CA" sz="4400" b="1"/>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National Organizations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19" y="2047190"/>
            <a:ext cx="466512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231" y="1996480"/>
            <a:ext cx="3011649" cy="271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3809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mtClean="0"/>
              <a:t>Provincial Regulatory Authorities</a:t>
            </a:r>
            <a:endParaRPr lang="en-CA"/>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2"/>
          <p:cNvSpPr>
            <a:spLocks noGrp="1"/>
          </p:cNvSpPr>
          <p:nvPr>
            <p:ph idx="1"/>
          </p:nvPr>
        </p:nvSpPr>
        <p:spPr>
          <a:xfrm>
            <a:off x="539552" y="1708448"/>
            <a:ext cx="11939512" cy="39871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342900" indent="-342900" algn="l">
              <a:buFont typeface="Arial" panose="020B0604020202020204" pitchFamily="34" charset="0"/>
              <a:buChar char="•"/>
            </a:pPr>
            <a:r>
              <a:rPr lang="en-CA" sz="2600"/>
              <a:t>College of Dental Hygienists of British Columbia (CDHBC)</a:t>
            </a:r>
          </a:p>
          <a:p>
            <a:pPr marL="342900" indent="-342900" algn="l">
              <a:buFont typeface="Arial" panose="020B0604020202020204" pitchFamily="34" charset="0"/>
              <a:buChar char="•"/>
            </a:pPr>
            <a:r>
              <a:rPr lang="en-CA" sz="2600" smtClean="0"/>
              <a:t>College </a:t>
            </a:r>
            <a:r>
              <a:rPr lang="en-CA" sz="2600"/>
              <a:t>of Registered Dental Hygienists of Alberta (CRDHA)</a:t>
            </a:r>
          </a:p>
          <a:p>
            <a:pPr marL="342900" indent="-342900" algn="l">
              <a:buFont typeface="Arial" panose="020B0604020202020204" pitchFamily="34" charset="0"/>
              <a:buChar char="•"/>
            </a:pPr>
            <a:r>
              <a:rPr lang="en-CA" sz="2600"/>
              <a:t>Saskatchewan Dental </a:t>
            </a:r>
            <a:r>
              <a:rPr lang="en-CA" sz="2600" smtClean="0"/>
              <a:t>Hygienists </a:t>
            </a:r>
            <a:r>
              <a:rPr lang="en-CA" sz="2600"/>
              <a:t>Association (SDHA)</a:t>
            </a:r>
          </a:p>
          <a:p>
            <a:pPr marL="342900" indent="-342900" algn="l">
              <a:buFont typeface="Arial" panose="020B0604020202020204" pitchFamily="34" charset="0"/>
              <a:buChar char="•"/>
            </a:pPr>
            <a:r>
              <a:rPr lang="en-CA" sz="2600" smtClean="0"/>
              <a:t>College </a:t>
            </a:r>
            <a:r>
              <a:rPr lang="en-CA" sz="2600"/>
              <a:t>of Dental Hygienists of Manitoba (CDHM)</a:t>
            </a:r>
          </a:p>
          <a:p>
            <a:pPr marL="342900" indent="-342900" algn="l">
              <a:buFont typeface="Arial" panose="020B0604020202020204" pitchFamily="34" charset="0"/>
              <a:buChar char="•"/>
            </a:pPr>
            <a:r>
              <a:rPr lang="en-CA" sz="2600"/>
              <a:t>College of Dental Hygienists of Ontario (CDHO)</a:t>
            </a:r>
          </a:p>
          <a:p>
            <a:pPr marL="342900" indent="-342900" algn="l">
              <a:buFont typeface="Arial" panose="020B0604020202020204" pitchFamily="34" charset="0"/>
              <a:buChar char="•"/>
            </a:pPr>
            <a:r>
              <a:rPr lang="en-CA" sz="2600" err="1"/>
              <a:t>Ordre</a:t>
            </a:r>
            <a:r>
              <a:rPr lang="en-CA" sz="2600"/>
              <a:t> des </a:t>
            </a:r>
            <a:r>
              <a:rPr lang="en-CA" sz="2600" err="1"/>
              <a:t>hygiénistes</a:t>
            </a:r>
            <a:r>
              <a:rPr lang="en-CA" sz="2600"/>
              <a:t> </a:t>
            </a:r>
            <a:r>
              <a:rPr lang="en-CA" sz="2600" err="1"/>
              <a:t>dentaires</a:t>
            </a:r>
            <a:r>
              <a:rPr lang="en-CA" sz="2600"/>
              <a:t> du Québec (OHDQ)</a:t>
            </a:r>
          </a:p>
          <a:p>
            <a:pPr marL="342900" indent="-342900" algn="l">
              <a:buFont typeface="Arial" panose="020B0604020202020204" pitchFamily="34" charset="0"/>
              <a:buChar char="•"/>
            </a:pPr>
            <a:r>
              <a:rPr lang="en-CA" sz="2600" smtClean="0"/>
              <a:t>New </a:t>
            </a:r>
            <a:r>
              <a:rPr lang="en-CA" sz="2600"/>
              <a:t>Brunswick College of Dental Hygienists (NBCDH)</a:t>
            </a:r>
          </a:p>
          <a:p>
            <a:pPr marL="342900" indent="-342900" algn="l">
              <a:buFont typeface="Arial" panose="020B0604020202020204" pitchFamily="34" charset="0"/>
              <a:buChar char="•"/>
            </a:pPr>
            <a:r>
              <a:rPr lang="en-CA" sz="2600" smtClean="0"/>
              <a:t>College </a:t>
            </a:r>
            <a:r>
              <a:rPr lang="en-CA" sz="2600"/>
              <a:t>of Dental Hygienists of Nova Scotia (CDHNS)</a:t>
            </a:r>
          </a:p>
          <a:p>
            <a:pPr marL="342900" indent="-342900" algn="l">
              <a:buFont typeface="Arial" panose="020B0604020202020204" pitchFamily="34" charset="0"/>
              <a:buChar char="•"/>
            </a:pPr>
            <a:r>
              <a:rPr lang="en-CA" sz="2600" smtClean="0"/>
              <a:t>Prince </a:t>
            </a:r>
            <a:r>
              <a:rPr lang="en-CA" sz="2600"/>
              <a:t>Edward </a:t>
            </a:r>
            <a:r>
              <a:rPr lang="en-CA" sz="2600" smtClean="0"/>
              <a:t>Island Dental Council</a:t>
            </a:r>
            <a:endParaRPr lang="en-CA" sz="2600"/>
          </a:p>
          <a:p>
            <a:pPr marL="342900" indent="-342900" algn="l">
              <a:buFont typeface="Arial" panose="020B0604020202020204" pitchFamily="34" charset="0"/>
              <a:buChar char="•"/>
            </a:pPr>
            <a:r>
              <a:rPr lang="en-CA" sz="2600"/>
              <a:t>Newfoundland and Labrador College of Dental Hygienists (NLCDH)</a:t>
            </a:r>
          </a:p>
          <a:p>
            <a:pPr marL="342900" indent="-342900" algn="l">
              <a:buFont typeface="Arial" panose="020B0604020202020204" pitchFamily="34" charset="0"/>
              <a:buChar char="•"/>
            </a:pPr>
            <a:r>
              <a:rPr lang="en-CA" sz="2600" smtClean="0"/>
              <a:t>Department </a:t>
            </a:r>
            <a:r>
              <a:rPr lang="en-CA" sz="2600"/>
              <a:t>of Community Services, Government of Yukon</a:t>
            </a:r>
          </a:p>
          <a:p>
            <a:pPr marL="342900" indent="-342900" algn="l">
              <a:buFont typeface="Arial" panose="020B0604020202020204" pitchFamily="34" charset="0"/>
              <a:buChar char="•"/>
            </a:pPr>
            <a:r>
              <a:rPr lang="en-CA" sz="2600" smtClean="0"/>
              <a:t>Department </a:t>
            </a:r>
            <a:r>
              <a:rPr lang="en-CA" sz="2600"/>
              <a:t>of Health and Social Services, Government of Northwest Territories</a:t>
            </a:r>
          </a:p>
          <a:p>
            <a:pPr marL="342900" indent="-342900" algn="l">
              <a:buFont typeface="Arial" panose="020B0604020202020204" pitchFamily="34" charset="0"/>
              <a:buChar char="•"/>
            </a:pPr>
            <a:r>
              <a:rPr lang="en-CA" sz="2600" smtClean="0"/>
              <a:t>Department </a:t>
            </a:r>
            <a:r>
              <a:rPr lang="en-CA" sz="2600"/>
              <a:t>of Health and Social Services, Government of Nunavut</a:t>
            </a:r>
          </a:p>
          <a:p>
            <a:pPr marL="342900" indent="-342900" algn="l">
              <a:buFont typeface="Arial" panose="020B0604020202020204" pitchFamily="34" charset="0"/>
              <a:buChar char="•"/>
            </a:pPr>
            <a:endParaRPr lang="en-CA" sz="280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84" y="8404071"/>
            <a:ext cx="2360341" cy="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92" y="7625542"/>
            <a:ext cx="2387949" cy="6338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469" y="8468238"/>
            <a:ext cx="680247" cy="6802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818" y="7689395"/>
            <a:ext cx="2447805" cy="57003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125" y="8415716"/>
            <a:ext cx="2329618" cy="67281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792" y="8429709"/>
            <a:ext cx="1114928" cy="65882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3979" y="7689396"/>
            <a:ext cx="2703914" cy="66721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7525" y="8466956"/>
            <a:ext cx="2294344" cy="68153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9460" y="7613104"/>
            <a:ext cx="796163" cy="790967"/>
          </a:xfrm>
          <a:prstGeom prst="rect">
            <a:avLst/>
          </a:prstGeom>
        </p:spPr>
      </p:pic>
    </p:spTree>
    <p:extLst>
      <p:ext uri="{BB962C8B-B14F-4D97-AF65-F5344CB8AC3E}">
        <p14:creationId xmlns:p14="http://schemas.microsoft.com/office/powerpoint/2010/main" val="38455602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Custom 1">
      <a:dk1>
        <a:srgbClr val="808080"/>
      </a:dk1>
      <a:lt1>
        <a:srgbClr val="5F7BAE"/>
      </a:lt1>
      <a:dk2>
        <a:srgbClr val="A08451"/>
      </a:dk2>
      <a:lt2>
        <a:srgbClr val="000000"/>
      </a:lt2>
      <a:accent1>
        <a:srgbClr val="6796EB"/>
      </a:accent1>
      <a:accent2>
        <a:srgbClr val="333399"/>
      </a:accent2>
      <a:accent3>
        <a:srgbClr val="CDC2B3"/>
      </a:accent3>
      <a:accent4>
        <a:srgbClr val="506894"/>
      </a:accent4>
      <a:accent5>
        <a:srgbClr val="B8C9F3"/>
      </a:accent5>
      <a:accent6>
        <a:srgbClr val="2D2D8A"/>
      </a:accent6>
      <a:hlink>
        <a:srgbClr val="7030A0"/>
      </a:hlink>
      <a:folHlink>
        <a:srgbClr val="7030A0"/>
      </a:folHlink>
    </a:clrScheme>
    <a:fontScheme name="Title &amp; Subtitle">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9087</TotalTime>
  <Pages>0</Pages>
  <Words>2780</Words>
  <Characters>0</Characters>
  <Application>Microsoft Office PowerPoint</Application>
  <PresentationFormat>Custom</PresentationFormat>
  <Lines>0</Lines>
  <Paragraphs>435</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Title &amp; Subtitle</vt:lpstr>
      <vt:lpstr>Custom Design</vt:lpstr>
      <vt:lpstr>PowerPoint Presentation</vt:lpstr>
      <vt:lpstr>Student Membership is FREE!</vt:lpstr>
      <vt:lpstr>PowerPoint Presentation</vt:lpstr>
      <vt:lpstr>Our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Graduated Student Membership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attendance in children?</dc:title>
  <dc:creator>Harris, Rebecca</dc:creator>
  <cp:lastModifiedBy>Sarah Dokken</cp:lastModifiedBy>
  <cp:revision>367</cp:revision>
  <cp:lastPrinted>2015-09-17T13:05:31Z</cp:lastPrinted>
  <dcterms:modified xsi:type="dcterms:W3CDTF">2015-11-17T19:48:02Z</dcterms:modified>
</cp:coreProperties>
</file>