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7" r:id="rId3"/>
    <p:sldId id="256" r:id="rId4"/>
    <p:sldId id="291" r:id="rId5"/>
    <p:sldId id="286" r:id="rId6"/>
    <p:sldId id="258" r:id="rId7"/>
    <p:sldId id="265" r:id="rId8"/>
    <p:sldId id="259" r:id="rId9"/>
    <p:sldId id="260" r:id="rId10"/>
    <p:sldId id="261" r:id="rId11"/>
    <p:sldId id="262" r:id="rId12"/>
    <p:sldId id="263" r:id="rId13"/>
    <p:sldId id="277" r:id="rId14"/>
    <p:sldId id="264" r:id="rId15"/>
    <p:sldId id="284" r:id="rId16"/>
    <p:sldId id="266" r:id="rId17"/>
    <p:sldId id="271" r:id="rId18"/>
    <p:sldId id="285" r:id="rId19"/>
    <p:sldId id="267" r:id="rId20"/>
    <p:sldId id="268" r:id="rId21"/>
    <p:sldId id="282" r:id="rId22"/>
    <p:sldId id="283" r:id="rId23"/>
    <p:sldId id="287" r:id="rId24"/>
    <p:sldId id="269" r:id="rId25"/>
    <p:sldId id="293" r:id="rId26"/>
    <p:sldId id="289" r:id="rId27"/>
    <p:sldId id="281" r:id="rId28"/>
    <p:sldId id="270" r:id="rId29"/>
    <p:sldId id="273" r:id="rId30"/>
    <p:sldId id="274" r:id="rId31"/>
    <p:sldId id="280" r:id="rId32"/>
    <p:sldId id="292" r:id="rId33"/>
    <p:sldId id="276" r:id="rId34"/>
  </p:sldIdLst>
  <p:sldSz cx="13004800" cy="9753600"/>
  <p:notesSz cx="7023100" cy="9309100"/>
  <p:defaultTextStyle>
    <a:defPPr>
      <a:defRPr lang="en-US"/>
    </a:defPPr>
    <a:lvl1pPr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1pPr>
    <a:lvl2pPr marL="4572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2pPr>
    <a:lvl3pPr marL="9144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3pPr>
    <a:lvl4pPr marL="13716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4pPr>
    <a:lvl5pPr marL="1828800" algn="l" rtl="0" fontAlgn="base">
      <a:spcBef>
        <a:spcPct val="0"/>
      </a:spcBef>
      <a:spcAft>
        <a:spcPct val="0"/>
      </a:spcAft>
      <a:defRPr sz="4000" kern="1200">
        <a:solidFill>
          <a:srgbClr val="5F7BAE"/>
        </a:solidFill>
        <a:latin typeface="Palatino" pitchFamily="-84" charset="0"/>
        <a:ea typeface="ヒラギノ明朝 ProN W3" pitchFamily="-84" charset="-128"/>
        <a:cs typeface="+mn-cs"/>
        <a:sym typeface="Palatino" pitchFamily="-84" charset="0"/>
      </a:defRPr>
    </a:lvl5pPr>
    <a:lvl6pPr marL="22860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6pPr>
    <a:lvl7pPr marL="27432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7pPr>
    <a:lvl8pPr marL="32004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8pPr>
    <a:lvl9pPr marL="3657600" algn="l" defTabSz="914400" rtl="0" eaLnBrk="1" latinLnBrk="0" hangingPunct="1">
      <a:defRPr sz="4000" kern="1200">
        <a:solidFill>
          <a:srgbClr val="5F7BAE"/>
        </a:solidFill>
        <a:latin typeface="Palatino" pitchFamily="-84" charset="0"/>
        <a:ea typeface="ヒラギノ明朝 ProN W3" pitchFamily="-84" charset="-128"/>
        <a:cs typeface="+mn-cs"/>
        <a:sym typeface="Palatino" pitchFamily="-8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Leck" initials="VL" lastIdx="4" clrIdx="0"/>
  <p:cmAuthor id="1" name="Nathalie LFeldberg" initials="" lastIdx="3" clrIdx="1"/>
  <p:cmAuthor id="2" name="Sarah Dokken" initials="SD" lastIdx="15" clrIdx="2">
    <p:extLst>
      <p:ext uri="{19B8F6BF-5375-455C-9EA6-DF929625EA0E}">
        <p15:presenceInfo xmlns:p15="http://schemas.microsoft.com/office/powerpoint/2012/main" userId="S-1-5-21-759155841-2438136175-1576044980-2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2082"/>
    <a:srgbClr val="FFFFFF"/>
    <a:srgbClr val="E4FA12"/>
    <a:srgbClr val="8C32C0"/>
    <a:srgbClr val="B9ACE4"/>
    <a:srgbClr val="C2BCE7"/>
    <a:srgbClr val="BC97E7"/>
    <a:srgbClr val="A3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84788" autoAdjust="0"/>
  </p:normalViewPr>
  <p:slideViewPr>
    <p:cSldViewPr>
      <p:cViewPr varScale="1">
        <p:scale>
          <a:sx n="53" d="100"/>
          <a:sy n="53" d="100"/>
        </p:scale>
        <p:origin x="1176" y="67"/>
      </p:cViewPr>
      <p:guideLst>
        <p:guide orient="horz" pos="3072"/>
        <p:guide pos="4096"/>
      </p:guideLst>
    </p:cSldViewPr>
  </p:slideViewPr>
  <p:outlineViewPr>
    <p:cViewPr>
      <p:scale>
        <a:sx n="33" d="100"/>
        <a:sy n="33" d="100"/>
      </p:scale>
      <p:origin x="0" y="24600"/>
    </p:cViewPr>
  </p:outlineViewPr>
  <p:notesTextViewPr>
    <p:cViewPr>
      <p:scale>
        <a:sx n="100" d="100"/>
        <a:sy n="100" d="100"/>
      </p:scale>
      <p:origin x="0" y="0"/>
    </p:cViewPr>
  </p:notesTextViewPr>
  <p:notesViewPr>
    <p:cSldViewPr>
      <p:cViewPr>
        <p:scale>
          <a:sx n="100" d="100"/>
          <a:sy n="100" d="100"/>
        </p:scale>
        <p:origin x="-1890" y="245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7BE442A2-57D8-4441-90AA-DF30E148DF10}">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C.-B.</a:t>
          </a:r>
        </a:p>
      </dgm:t>
    </dgm:pt>
    <dgm:pt modelId="{51114BC3-247D-460B-AFF7-77AE05348E1C}" type="parTrans" cxnId="{461E6CA4-8BA2-4ED3-A382-F6545A5CEB01}">
      <dgm:prSet/>
      <dgm:spPr/>
      <dgm:t>
        <a:bodyPr/>
        <a:lstStyle/>
        <a:p>
          <a:endParaRPr lang="en-CA"/>
        </a:p>
      </dgm:t>
    </dgm:pt>
    <dgm:pt modelId="{D81F75A2-0874-48DB-A128-ADBE7E91C377}" type="sibTrans" cxnId="{461E6CA4-8BA2-4ED3-A382-F6545A5CEB01}">
      <dgm:prSet/>
      <dgm:spPr/>
      <dgm:t>
        <a:bodyPr/>
        <a:lstStyle/>
        <a:p>
          <a:endParaRPr lang="en-CA"/>
        </a:p>
      </dgm:t>
    </dgm:pt>
    <dgm:pt modelId="{2081CB79-63E9-49D3-BE7F-87919D7AECC7}">
      <dgm:prSet phldrT="[Text]"/>
      <dgm:spPr>
        <a:solidFill>
          <a:schemeClr val="bg2">
            <a:lumMod val="75000"/>
          </a:schemeClr>
        </a:solidFill>
        <a:ln>
          <a:solidFill>
            <a:schemeClr val="bg2">
              <a:lumMod val="75000"/>
            </a:schemeClr>
          </a:solidFill>
        </a:ln>
      </dgm:spPr>
      <dgm:t>
        <a:bodyPr/>
        <a:lstStyle/>
        <a:p>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British Columbia Dental Hygienists Association (BCDHA)</a:t>
          </a:r>
        </a:p>
      </dgm:t>
    </dgm:pt>
    <dgm:pt modelId="{DD72B41B-7315-46A3-8E9C-D2840978F321}" type="parTrans" cxnId="{963B4E8B-64AA-44F8-8FBD-940F76B4E277}">
      <dgm:prSet/>
      <dgm:spPr/>
      <dgm:t>
        <a:bodyPr/>
        <a:lstStyle/>
        <a:p>
          <a:endParaRPr lang="en-CA"/>
        </a:p>
      </dgm:t>
    </dgm:pt>
    <dgm:pt modelId="{B6CF1ECC-98CD-4943-898B-5E8FBF805E81}" type="sibTrans" cxnId="{963B4E8B-64AA-44F8-8FBD-940F76B4E277}">
      <dgm:prSet/>
      <dgm:spPr/>
      <dgm:t>
        <a:bodyPr/>
        <a:lstStyle/>
        <a:p>
          <a:endParaRPr lang="en-CA"/>
        </a:p>
      </dgm:t>
    </dgm:pt>
    <dgm:pt modelId="{34302FCD-2EEC-476A-AEB6-CD80002654B7}">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Alb.</a:t>
          </a:r>
        </a:p>
      </dgm:t>
    </dgm:pt>
    <dgm:pt modelId="{8C51E922-18A1-452C-89B0-F1AAC3F313E3}" type="parTrans" cxnId="{7572588D-3E7A-4230-B9B6-C99F2C47D303}">
      <dgm:prSet/>
      <dgm:spPr/>
      <dgm:t>
        <a:bodyPr/>
        <a:lstStyle/>
        <a:p>
          <a:endParaRPr lang="en-CA"/>
        </a:p>
      </dgm:t>
    </dgm:pt>
    <dgm:pt modelId="{D4717042-3B62-4791-ABB0-4E61B37597EC}" type="sibTrans" cxnId="{7572588D-3E7A-4230-B9B6-C99F2C47D303}">
      <dgm:prSet/>
      <dgm:spPr/>
      <dgm:t>
        <a:bodyPr/>
        <a:lstStyle/>
        <a:p>
          <a:endParaRPr lang="en-CA"/>
        </a:p>
      </dgm:t>
    </dgm:pt>
    <dgm:pt modelId="{62F492B9-E6D3-4EFC-8A58-ACC534D536C9}">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
          </a:r>
        </a:p>
      </dgm:t>
    </dgm:pt>
    <dgm:pt modelId="{C21CF462-1069-434C-970F-480F64B1DBEB}" type="parTrans" cxnId="{7A78139A-83D3-48F6-935D-1AD51BF7F659}">
      <dgm:prSet/>
      <dgm:spPr/>
      <dgm:t>
        <a:bodyPr/>
        <a:lstStyle/>
        <a:p>
          <a:endParaRPr lang="en-CA"/>
        </a:p>
      </dgm:t>
    </dgm:pt>
    <dgm:pt modelId="{177FD8F6-308E-43EC-B00E-085CE6C39CB2}" type="sibTrans" cxnId="{7A78139A-83D3-48F6-935D-1AD51BF7F659}">
      <dgm:prSet/>
      <dgm:spPr/>
      <dgm:t>
        <a:bodyPr/>
        <a:lstStyle/>
        <a:p>
          <a:endParaRPr lang="en-CA"/>
        </a:p>
      </dgm:t>
    </dgm:pt>
    <dgm:pt modelId="{4FA78AB2-4174-410A-91CB-28723AD28C0C}">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t>
          </a:r>
        </a:p>
      </dgm:t>
    </dgm:pt>
    <dgm:pt modelId="{E436A434-683B-4311-A0C3-83797A392C7D}" type="parTrans" cxnId="{428B5373-6C06-49F1-9145-03A102BBBE50}">
      <dgm:prSet/>
      <dgm:spPr/>
      <dgm:t>
        <a:bodyPr/>
        <a:lstStyle/>
        <a:p>
          <a:endParaRPr lang="en-CA"/>
        </a:p>
      </dgm:t>
    </dgm:pt>
    <dgm:pt modelId="{664924B1-2B8B-463F-9A34-BC5875CB8E4A}" type="sibTrans" cxnId="{428B5373-6C06-49F1-9145-03A102BBBE50}">
      <dgm:prSet/>
      <dgm:spPr/>
      <dgm:t>
        <a:bodyPr/>
        <a:lstStyle/>
        <a:p>
          <a:endParaRPr lang="en-CA"/>
        </a:p>
      </dgm:t>
    </dgm:pt>
    <dgm:pt modelId="{DCD67CC6-FC09-4AFC-B3F5-9D6C24619769}">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Registered Dental Hygienists of Alberta (CRDHA)</a:t>
          </a:r>
        </a:p>
      </dgm:t>
    </dgm:pt>
    <dgm:pt modelId="{F6A4206A-8C9F-4D09-A710-A838F4815889}" type="parTrans" cxnId="{A441789C-175D-47C2-8E8D-4F45DFF4178E}">
      <dgm:prSet/>
      <dgm:spPr/>
      <dgm:t>
        <a:bodyPr/>
        <a:lstStyle/>
        <a:p>
          <a:endParaRPr lang="en-CA"/>
        </a:p>
      </dgm:t>
    </dgm:pt>
    <dgm:pt modelId="{5CDEA242-4369-41FA-B50E-7BFC3F021E12}" type="sibTrans" cxnId="{A441789C-175D-47C2-8E8D-4F45DFF4178E}">
      <dgm:prSet/>
      <dgm:spPr/>
      <dgm:t>
        <a:bodyPr/>
        <a:lstStyle/>
        <a:p>
          <a:endParaRPr lang="en-CA"/>
        </a:p>
      </dgm:t>
    </dgm:pt>
    <dgm:pt modelId="{F936808C-0C63-4318-8341-774FA949B02C}">
      <dgm:prSet/>
      <dgm:spPr>
        <a:solidFill>
          <a:schemeClr val="bg2">
            <a:lumMod val="75000"/>
          </a:schemeClr>
        </a:solidFill>
        <a:ln>
          <a:solidFill>
            <a:schemeClr val="bg2">
              <a:lumMod val="75000"/>
              <a:alpha val="90000"/>
            </a:schemeClr>
          </a:solidFill>
        </a:ln>
      </dgm:spPr>
      <dgm:t>
        <a:bodyPr/>
        <a:lstStyle/>
        <a:p>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Saskatchewan Dental Hygienists Association (SDHA)</a:t>
          </a:r>
          <a:endParaRPr lang="en-CA" dirty="0">
            <a:latin typeface="Arial" panose="020B0604020202020204" pitchFamily="34" charset="0"/>
            <a:cs typeface="Arial" panose="020B0604020202020204" pitchFamily="34" charset="0"/>
          </a:endParaRPr>
        </a:p>
      </dgm:t>
    </dgm:pt>
    <dgm:pt modelId="{B2024551-4285-4E49-B857-4008B7BFC99C}" type="parTrans" cxnId="{00AE7ED1-9AB1-42D5-8D4A-E58026DCB6CC}">
      <dgm:prSet/>
      <dgm:spPr/>
      <dgm:t>
        <a:bodyPr/>
        <a:lstStyle/>
        <a:p>
          <a:endParaRPr lang="en-CA"/>
        </a:p>
      </dgm:t>
    </dgm:pt>
    <dgm:pt modelId="{34C5EF14-C727-47B1-9C6D-0CEE2E20E5E6}" type="sibTrans" cxnId="{00AE7ED1-9AB1-42D5-8D4A-E58026DCB6CC}">
      <dgm:prSet/>
      <dgm:spPr/>
      <dgm:t>
        <a:bodyPr/>
        <a:lstStyle/>
        <a:p>
          <a:endParaRPr lang="en-CA"/>
        </a:p>
      </dgm:t>
    </dgm:pt>
    <dgm:pt modelId="{68C6F643-C4D8-4924-A40E-7A6D9A29340F}">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a:t>
          </a:r>
        </a:p>
      </dgm:t>
    </dgm:pt>
    <dgm:pt modelId="{75ED5C37-12E1-4AA4-AEA8-23A0C161285A}" type="parTrans" cxnId="{868A8E3F-FC3C-420B-9647-72827565E741}">
      <dgm:prSet/>
      <dgm:spPr/>
      <dgm:t>
        <a:bodyPr/>
        <a:lstStyle/>
        <a:p>
          <a:endParaRPr lang="en-CA"/>
        </a:p>
      </dgm:t>
    </dgm:pt>
    <dgm:pt modelId="{EFBD58A6-5147-48F5-9273-5DDED799072E}" type="sibTrans" cxnId="{868A8E3F-FC3C-420B-9647-72827565E741}">
      <dgm:prSet/>
      <dgm:spPr/>
      <dgm:t>
        <a:bodyPr/>
        <a:lstStyle/>
        <a:p>
          <a:endParaRPr lang="en-CA"/>
        </a:p>
      </dgm:t>
    </dgm:pt>
    <dgm:pt modelId="{A214EF6D-5F3B-4DF5-8041-EED230AD99B7}">
      <dgm:prSet/>
      <dgm:spPr>
        <a:solidFill>
          <a:schemeClr val="bg2">
            <a:lumMod val="75000"/>
          </a:schemeClr>
        </a:solidFill>
        <a:ln>
          <a:solidFill>
            <a:schemeClr val="bg2">
              <a:lumMod val="75000"/>
              <a:alpha val="90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Manitoba Dental Hygienists Association (MDHA)</a:t>
          </a:r>
        </a:p>
      </dgm:t>
    </dgm:pt>
    <dgm:pt modelId="{C21A5090-BD21-41BC-BDEB-1121B3F7A9F7}" type="parTrans" cxnId="{B46121F7-F637-4F7D-B4B2-81E313266138}">
      <dgm:prSet/>
      <dgm:spPr/>
      <dgm:t>
        <a:bodyPr/>
        <a:lstStyle/>
        <a:p>
          <a:endParaRPr lang="en-CA"/>
        </a:p>
      </dgm:t>
    </dgm:pt>
    <dgm:pt modelId="{B68E70E6-1847-4AB6-86E0-6D5B772A4139}" type="sibTrans" cxnId="{B46121F7-F637-4F7D-B4B2-81E313266138}">
      <dgm:prSet/>
      <dgm:spPr/>
      <dgm:t>
        <a:bodyPr/>
        <a:lstStyle/>
        <a:p>
          <a:endParaRPr lang="en-CA"/>
        </a:p>
      </dgm:t>
    </dgm:pt>
    <dgm:pt modelId="{A4584B20-8A01-44C7-AEF1-8DB4167F60D9}">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Ontario Dental Hygienists Association (ODHA)</a:t>
          </a:r>
        </a:p>
      </dgm:t>
    </dgm:pt>
    <dgm:pt modelId="{322A1C91-B30F-4EA2-9DDC-E2C59655FE7B}" type="parTrans" cxnId="{C9E17B51-D1F8-4969-8B92-E3E377FB0400}">
      <dgm:prSet/>
      <dgm:spPr/>
      <dgm:t>
        <a:bodyPr/>
        <a:lstStyle/>
        <a:p>
          <a:endParaRPr lang="en-CA"/>
        </a:p>
      </dgm:t>
    </dgm:pt>
    <dgm:pt modelId="{2E9B79E5-C5D5-42C7-A3A7-7A5EBBDFFA54}" type="sibTrans" cxnId="{C9E17B51-D1F8-4969-8B92-E3E377FB0400}">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pt>
    <dgm:pt modelId="{7666677D-9176-4E8F-938A-8AFB60A92E25}" type="pres">
      <dgm:prSet presAssocID="{7BE442A2-57D8-4441-90AA-DF30E148DF10}" presName="composite" presStyleCnt="0"/>
      <dgm:spPr/>
    </dgm:pt>
    <dgm:pt modelId="{5651D9E2-73A2-4984-B4A1-1923A648FFD9}" type="pres">
      <dgm:prSet presAssocID="{7BE442A2-57D8-4441-90AA-DF30E148DF10}" presName="parTx" presStyleLbl="alignNode1" presStyleIdx="0" presStyleCnt="5">
        <dgm:presLayoutVars>
          <dgm:chMax val="0"/>
          <dgm:chPref val="0"/>
          <dgm:bulletEnabled val="1"/>
        </dgm:presLayoutVars>
      </dgm:prSet>
      <dgm:spPr/>
    </dgm:pt>
    <dgm:pt modelId="{6714B9EB-6082-43B2-B635-7925F28EA4CB}" type="pres">
      <dgm:prSet presAssocID="{7BE442A2-57D8-4441-90AA-DF30E148DF10}" presName="desTx" presStyleLbl="alignAccFollowNode1" presStyleIdx="0" presStyleCnt="5">
        <dgm:presLayoutVars>
          <dgm:bulletEnabled val="1"/>
        </dgm:presLayoutVars>
      </dgm:prSet>
      <dgm:spPr/>
    </dgm:pt>
    <dgm:pt modelId="{1C50081A-92D9-4C8B-BF2E-5CC49B960471}" type="pres">
      <dgm:prSet presAssocID="{D81F75A2-0874-48DB-A128-ADBE7E91C377}" presName="space" presStyleCnt="0"/>
      <dgm:spPr/>
    </dgm:pt>
    <dgm:pt modelId="{BE77EEE9-2A89-4DCE-982E-299EBE490C5B}" type="pres">
      <dgm:prSet presAssocID="{34302FCD-2EEC-476A-AEB6-CD80002654B7}" presName="composite" presStyleCnt="0"/>
      <dgm:spPr/>
    </dgm:pt>
    <dgm:pt modelId="{8299ADA9-B2C9-49BB-BE28-395D08FC4EAB}" type="pres">
      <dgm:prSet presAssocID="{34302FCD-2EEC-476A-AEB6-CD80002654B7}" presName="parTx" presStyleLbl="alignNode1" presStyleIdx="1" presStyleCnt="5">
        <dgm:presLayoutVars>
          <dgm:chMax val="0"/>
          <dgm:chPref val="0"/>
          <dgm:bulletEnabled val="1"/>
        </dgm:presLayoutVars>
      </dgm:prSet>
      <dgm:spPr/>
    </dgm:pt>
    <dgm:pt modelId="{61CC3076-AE9D-4C35-BEFF-D3B347116939}" type="pres">
      <dgm:prSet presAssocID="{34302FCD-2EEC-476A-AEB6-CD80002654B7}" presName="desTx" presStyleLbl="alignAccFollowNode1" presStyleIdx="1" presStyleCnt="5">
        <dgm:presLayoutVars>
          <dgm:bulletEnabled val="1"/>
        </dgm:presLayoutVars>
      </dgm:prSet>
      <dgm:spPr/>
    </dgm:pt>
    <dgm:pt modelId="{0CE5B18D-3B26-46C3-B4DB-50C8FEF262A9}" type="pres">
      <dgm:prSet presAssocID="{D4717042-3B62-4791-ABB0-4E61B37597EC}" presName="space" presStyleCnt="0"/>
      <dgm:spPr/>
    </dgm:pt>
    <dgm:pt modelId="{87ED5C9C-F5B3-49B9-A97F-76ABAEE95F1E}" type="pres">
      <dgm:prSet presAssocID="{62F492B9-E6D3-4EFC-8A58-ACC534D536C9}" presName="composite" presStyleCnt="0"/>
      <dgm:spPr/>
    </dgm:pt>
    <dgm:pt modelId="{BCF38EBC-47DF-4608-8B65-9B0E490BCD6D}" type="pres">
      <dgm:prSet presAssocID="{62F492B9-E6D3-4EFC-8A58-ACC534D536C9}" presName="parTx" presStyleLbl="alignNode1" presStyleIdx="2" presStyleCnt="5">
        <dgm:presLayoutVars>
          <dgm:chMax val="0"/>
          <dgm:chPref val="0"/>
          <dgm:bulletEnabled val="1"/>
        </dgm:presLayoutVars>
      </dgm:prSet>
      <dgm:spPr/>
    </dgm:pt>
    <dgm:pt modelId="{97E8F15F-58EC-4436-A3E0-870C6A5B5CA1}" type="pres">
      <dgm:prSet presAssocID="{62F492B9-E6D3-4EFC-8A58-ACC534D536C9}" presName="desTx" presStyleLbl="alignAccFollowNode1" presStyleIdx="2" presStyleCnt="5">
        <dgm:presLayoutVars>
          <dgm:bulletEnabled val="1"/>
        </dgm:presLayoutVars>
      </dgm:prSet>
      <dgm:spPr/>
    </dgm:pt>
    <dgm:pt modelId="{E960E8A2-AABA-4738-8699-73A1A91E6A63}" type="pres">
      <dgm:prSet presAssocID="{177FD8F6-308E-43EC-B00E-085CE6C39CB2}" presName="space" presStyleCnt="0"/>
      <dgm:spPr/>
    </dgm:pt>
    <dgm:pt modelId="{857DB0C5-3313-4731-811E-AF02DCB71A37}" type="pres">
      <dgm:prSet presAssocID="{68C6F643-C4D8-4924-A40E-7A6D9A29340F}" presName="composite" presStyleCnt="0"/>
      <dgm:spPr/>
    </dgm:pt>
    <dgm:pt modelId="{BA1063A0-F888-4AEA-8ADE-63F6ACF5A9CE}" type="pres">
      <dgm:prSet presAssocID="{68C6F643-C4D8-4924-A40E-7A6D9A29340F}" presName="parTx" presStyleLbl="alignNode1" presStyleIdx="3" presStyleCnt="5">
        <dgm:presLayoutVars>
          <dgm:chMax val="0"/>
          <dgm:chPref val="0"/>
          <dgm:bulletEnabled val="1"/>
        </dgm:presLayoutVars>
      </dgm:prSet>
      <dgm:spPr/>
    </dgm:pt>
    <dgm:pt modelId="{E6B8A2A2-401D-4E60-970D-13EB50D6E7E0}" type="pres">
      <dgm:prSet presAssocID="{68C6F643-C4D8-4924-A40E-7A6D9A29340F}" presName="desTx" presStyleLbl="alignAccFollowNode1" presStyleIdx="3" presStyleCnt="5">
        <dgm:presLayoutVars>
          <dgm:bulletEnabled val="1"/>
        </dgm:presLayoutVars>
      </dgm:prSet>
      <dgm:spPr/>
    </dgm:pt>
    <dgm:pt modelId="{DFF2F101-1D9F-41A1-96FA-21972175833F}" type="pres">
      <dgm:prSet presAssocID="{EFBD58A6-5147-48F5-9273-5DDED799072E}" presName="space" presStyleCnt="0"/>
      <dgm:spPr/>
    </dgm:pt>
    <dgm:pt modelId="{621D81F8-8B52-4612-B755-F2E6817259FE}" type="pres">
      <dgm:prSet presAssocID="{4FA78AB2-4174-410A-91CB-28723AD28C0C}" presName="composite" presStyleCnt="0"/>
      <dgm:spPr/>
    </dgm:pt>
    <dgm:pt modelId="{AB9E57A2-48E2-4719-AB73-FDCD121987F9}" type="pres">
      <dgm:prSet presAssocID="{4FA78AB2-4174-410A-91CB-28723AD28C0C}" presName="parTx" presStyleLbl="alignNode1" presStyleIdx="4" presStyleCnt="5">
        <dgm:presLayoutVars>
          <dgm:chMax val="0"/>
          <dgm:chPref val="0"/>
          <dgm:bulletEnabled val="1"/>
        </dgm:presLayoutVars>
      </dgm:prSet>
      <dgm:spPr/>
    </dgm:pt>
    <dgm:pt modelId="{83F4DD8A-662B-4DBD-B95D-A6805ABD0259}" type="pres">
      <dgm:prSet presAssocID="{4FA78AB2-4174-410A-91CB-28723AD28C0C}" presName="desTx" presStyleLbl="alignAccFollowNode1" presStyleIdx="4" presStyleCnt="5">
        <dgm:presLayoutVars>
          <dgm:bulletEnabled val="1"/>
        </dgm:presLayoutVars>
      </dgm:prSet>
      <dgm:spPr/>
    </dgm:pt>
  </dgm:ptLst>
  <dgm:cxnLst>
    <dgm:cxn modelId="{F9A2B307-2FAF-4022-9424-158C53B0BDEC}" type="presOf" srcId="{62F492B9-E6D3-4EFC-8A58-ACC534D536C9}" destId="{BCF38EBC-47DF-4608-8B65-9B0E490BCD6D}" srcOrd="0" destOrd="0" presId="urn:microsoft.com/office/officeart/2005/8/layout/hList1"/>
    <dgm:cxn modelId="{504FC70F-F65E-4314-AE3C-E770963266E9}" type="presOf" srcId="{4FA78AB2-4174-410A-91CB-28723AD28C0C}" destId="{AB9E57A2-48E2-4719-AB73-FDCD121987F9}" srcOrd="0" destOrd="0" presId="urn:microsoft.com/office/officeart/2005/8/layout/hList1"/>
    <dgm:cxn modelId="{2EAF4212-417C-476C-8FEB-F59B4BB63F78}" type="presOf" srcId="{7BE442A2-57D8-4441-90AA-DF30E148DF10}" destId="{5651D9E2-73A2-4984-B4A1-1923A648FFD9}" srcOrd="0" destOrd="0" presId="urn:microsoft.com/office/officeart/2005/8/layout/hList1"/>
    <dgm:cxn modelId="{C209872A-F35A-462E-9427-1445E79AD77D}" type="presOf" srcId="{A4584B20-8A01-44C7-AEF1-8DB4167F60D9}" destId="{83F4DD8A-662B-4DBD-B95D-A6805ABD0259}" srcOrd="0" destOrd="0" presId="urn:microsoft.com/office/officeart/2005/8/layout/hList1"/>
    <dgm:cxn modelId="{868A8E3F-FC3C-420B-9647-72827565E741}" srcId="{DE5CC2BD-9C52-45FA-9222-CC62EA0F0AD9}" destId="{68C6F643-C4D8-4924-A40E-7A6D9A29340F}" srcOrd="3" destOrd="0" parTransId="{75ED5C37-12E1-4AA4-AEA8-23A0C161285A}" sibTransId="{EFBD58A6-5147-48F5-9273-5DDED799072E}"/>
    <dgm:cxn modelId="{1AC66E62-5072-4BB3-919A-E612ED9D10DB}" type="presOf" srcId="{2081CB79-63E9-49D3-BE7F-87919D7AECC7}" destId="{6714B9EB-6082-43B2-B635-7925F28EA4CB}" srcOrd="0" destOrd="0" presId="urn:microsoft.com/office/officeart/2005/8/layout/hList1"/>
    <dgm:cxn modelId="{362D7146-ACE7-41B1-A5BC-79D4B938A948}" type="presOf" srcId="{DCD67CC6-FC09-4AFC-B3F5-9D6C24619769}" destId="{61CC3076-AE9D-4C35-BEFF-D3B347116939}" srcOrd="0" destOrd="0" presId="urn:microsoft.com/office/officeart/2005/8/layout/hList1"/>
    <dgm:cxn modelId="{C9E17B51-D1F8-4969-8B92-E3E377FB0400}" srcId="{4FA78AB2-4174-410A-91CB-28723AD28C0C}" destId="{A4584B20-8A01-44C7-AEF1-8DB4167F60D9}" srcOrd="0" destOrd="0" parTransId="{322A1C91-B30F-4EA2-9DDC-E2C59655FE7B}" sibTransId="{2E9B79E5-C5D5-42C7-A3A7-7A5EBBDFFA54}"/>
    <dgm:cxn modelId="{428B5373-6C06-49F1-9145-03A102BBBE50}" srcId="{DE5CC2BD-9C52-45FA-9222-CC62EA0F0AD9}" destId="{4FA78AB2-4174-410A-91CB-28723AD28C0C}" srcOrd="4" destOrd="0" parTransId="{E436A434-683B-4311-A0C3-83797A392C7D}" sibTransId="{664924B1-2B8B-463F-9A34-BC5875CB8E4A}"/>
    <dgm:cxn modelId="{F31E948A-3D8B-4F67-9997-AD992E2EB68A}" type="presOf" srcId="{DE5CC2BD-9C52-45FA-9222-CC62EA0F0AD9}" destId="{7D098F8C-8F03-4623-962E-ECEE6151EE27}" srcOrd="0" destOrd="0" presId="urn:microsoft.com/office/officeart/2005/8/layout/hList1"/>
    <dgm:cxn modelId="{963B4E8B-64AA-44F8-8FBD-940F76B4E277}" srcId="{7BE442A2-57D8-4441-90AA-DF30E148DF10}" destId="{2081CB79-63E9-49D3-BE7F-87919D7AECC7}" srcOrd="0" destOrd="0" parTransId="{DD72B41B-7315-46A3-8E9C-D2840978F321}" sibTransId="{B6CF1ECC-98CD-4943-898B-5E8FBF805E81}"/>
    <dgm:cxn modelId="{7572588D-3E7A-4230-B9B6-C99F2C47D303}" srcId="{DE5CC2BD-9C52-45FA-9222-CC62EA0F0AD9}" destId="{34302FCD-2EEC-476A-AEB6-CD80002654B7}" srcOrd="1" destOrd="0" parTransId="{8C51E922-18A1-452C-89B0-F1AAC3F313E3}" sibTransId="{D4717042-3B62-4791-ABB0-4E61B37597EC}"/>
    <dgm:cxn modelId="{7A78139A-83D3-48F6-935D-1AD51BF7F659}" srcId="{DE5CC2BD-9C52-45FA-9222-CC62EA0F0AD9}" destId="{62F492B9-E6D3-4EFC-8A58-ACC534D536C9}" srcOrd="2" destOrd="0" parTransId="{C21CF462-1069-434C-970F-480F64B1DBEB}" sibTransId="{177FD8F6-308E-43EC-B00E-085CE6C39CB2}"/>
    <dgm:cxn modelId="{A441789C-175D-47C2-8E8D-4F45DFF4178E}" srcId="{34302FCD-2EEC-476A-AEB6-CD80002654B7}" destId="{DCD67CC6-FC09-4AFC-B3F5-9D6C24619769}" srcOrd="0" destOrd="0" parTransId="{F6A4206A-8C9F-4D09-A710-A838F4815889}" sibTransId="{5CDEA242-4369-41FA-B50E-7BFC3F021E12}"/>
    <dgm:cxn modelId="{461E6CA4-8BA2-4ED3-A382-F6545A5CEB01}" srcId="{DE5CC2BD-9C52-45FA-9222-CC62EA0F0AD9}" destId="{7BE442A2-57D8-4441-90AA-DF30E148DF10}" srcOrd="0" destOrd="0" parTransId="{51114BC3-247D-460B-AFF7-77AE05348E1C}" sibTransId="{D81F75A2-0874-48DB-A128-ADBE7E91C377}"/>
    <dgm:cxn modelId="{15FD52CF-F803-4BA2-ADEE-7C8B8F3696BC}" type="presOf" srcId="{A214EF6D-5F3B-4DF5-8041-EED230AD99B7}" destId="{E6B8A2A2-401D-4E60-970D-13EB50D6E7E0}" srcOrd="0" destOrd="0" presId="urn:microsoft.com/office/officeart/2005/8/layout/hList1"/>
    <dgm:cxn modelId="{00AE7ED1-9AB1-42D5-8D4A-E58026DCB6CC}" srcId="{62F492B9-E6D3-4EFC-8A58-ACC534D536C9}" destId="{F936808C-0C63-4318-8341-774FA949B02C}" srcOrd="0" destOrd="0" parTransId="{B2024551-4285-4E49-B857-4008B7BFC99C}" sibTransId="{34C5EF14-C727-47B1-9C6D-0CEE2E20E5E6}"/>
    <dgm:cxn modelId="{D0581CDC-E582-40BD-B391-0FA81383D06A}" type="presOf" srcId="{F936808C-0C63-4318-8341-774FA949B02C}" destId="{97E8F15F-58EC-4436-A3E0-870C6A5B5CA1}" srcOrd="0" destOrd="0" presId="urn:microsoft.com/office/officeart/2005/8/layout/hList1"/>
    <dgm:cxn modelId="{5B40D9E3-7652-49AE-B64C-6288A4FBB3B4}" type="presOf" srcId="{34302FCD-2EEC-476A-AEB6-CD80002654B7}" destId="{8299ADA9-B2C9-49BB-BE28-395D08FC4EAB}" srcOrd="0" destOrd="0" presId="urn:microsoft.com/office/officeart/2005/8/layout/hList1"/>
    <dgm:cxn modelId="{B36B18EE-3594-4DFD-91BC-DA48B99B94C6}" type="presOf" srcId="{68C6F643-C4D8-4924-A40E-7A6D9A29340F}" destId="{BA1063A0-F888-4AEA-8ADE-63F6ACF5A9CE}" srcOrd="0" destOrd="0" presId="urn:microsoft.com/office/officeart/2005/8/layout/hList1"/>
    <dgm:cxn modelId="{B46121F7-F637-4F7D-B4B2-81E313266138}" srcId="{68C6F643-C4D8-4924-A40E-7A6D9A29340F}" destId="{A214EF6D-5F3B-4DF5-8041-EED230AD99B7}" srcOrd="0" destOrd="0" parTransId="{C21A5090-BD21-41BC-BDEB-1121B3F7A9F7}" sibTransId="{B68E70E6-1847-4AB6-86E0-6D5B772A4139}"/>
    <dgm:cxn modelId="{A8A5B635-1627-46C9-BAE1-BD3E85D979B4}" type="presParOf" srcId="{7D098F8C-8F03-4623-962E-ECEE6151EE27}" destId="{7666677D-9176-4E8F-938A-8AFB60A92E25}" srcOrd="0" destOrd="0" presId="urn:microsoft.com/office/officeart/2005/8/layout/hList1"/>
    <dgm:cxn modelId="{0367AB25-6257-447B-B2CA-2B53AC07F53D}" type="presParOf" srcId="{7666677D-9176-4E8F-938A-8AFB60A92E25}" destId="{5651D9E2-73A2-4984-B4A1-1923A648FFD9}" srcOrd="0" destOrd="0" presId="urn:microsoft.com/office/officeart/2005/8/layout/hList1"/>
    <dgm:cxn modelId="{817F3686-176F-47AA-9331-4B097390E2E7}" type="presParOf" srcId="{7666677D-9176-4E8F-938A-8AFB60A92E25}" destId="{6714B9EB-6082-43B2-B635-7925F28EA4CB}" srcOrd="1" destOrd="0" presId="urn:microsoft.com/office/officeart/2005/8/layout/hList1"/>
    <dgm:cxn modelId="{FB3DA127-23DB-4C82-A90E-BF9825F2546B}" type="presParOf" srcId="{7D098F8C-8F03-4623-962E-ECEE6151EE27}" destId="{1C50081A-92D9-4C8B-BF2E-5CC49B960471}" srcOrd="1" destOrd="0" presId="urn:microsoft.com/office/officeart/2005/8/layout/hList1"/>
    <dgm:cxn modelId="{5ECA8D9E-8CC3-4876-8503-B1E99DE86C0C}" type="presParOf" srcId="{7D098F8C-8F03-4623-962E-ECEE6151EE27}" destId="{BE77EEE9-2A89-4DCE-982E-299EBE490C5B}" srcOrd="2" destOrd="0" presId="urn:microsoft.com/office/officeart/2005/8/layout/hList1"/>
    <dgm:cxn modelId="{E745B9C4-A1CC-44C0-89E2-5FC099F0B073}" type="presParOf" srcId="{BE77EEE9-2A89-4DCE-982E-299EBE490C5B}" destId="{8299ADA9-B2C9-49BB-BE28-395D08FC4EAB}" srcOrd="0" destOrd="0" presId="urn:microsoft.com/office/officeart/2005/8/layout/hList1"/>
    <dgm:cxn modelId="{553BFB33-37A1-46A6-AE4C-292E0A5028AD}" type="presParOf" srcId="{BE77EEE9-2A89-4DCE-982E-299EBE490C5B}" destId="{61CC3076-AE9D-4C35-BEFF-D3B347116939}" srcOrd="1" destOrd="0" presId="urn:microsoft.com/office/officeart/2005/8/layout/hList1"/>
    <dgm:cxn modelId="{934929BB-909F-43EE-A788-751785C842D7}" type="presParOf" srcId="{7D098F8C-8F03-4623-962E-ECEE6151EE27}" destId="{0CE5B18D-3B26-46C3-B4DB-50C8FEF262A9}" srcOrd="3" destOrd="0" presId="urn:microsoft.com/office/officeart/2005/8/layout/hList1"/>
    <dgm:cxn modelId="{CEA5BE9F-1DFD-47FD-84DC-E5AA2DC86D83}" type="presParOf" srcId="{7D098F8C-8F03-4623-962E-ECEE6151EE27}" destId="{87ED5C9C-F5B3-49B9-A97F-76ABAEE95F1E}" srcOrd="4" destOrd="0" presId="urn:microsoft.com/office/officeart/2005/8/layout/hList1"/>
    <dgm:cxn modelId="{20F696E6-EA77-4F93-AD61-478E34C3A9D9}" type="presParOf" srcId="{87ED5C9C-F5B3-49B9-A97F-76ABAEE95F1E}" destId="{BCF38EBC-47DF-4608-8B65-9B0E490BCD6D}" srcOrd="0" destOrd="0" presId="urn:microsoft.com/office/officeart/2005/8/layout/hList1"/>
    <dgm:cxn modelId="{444FBE9E-25EF-4C34-94EB-E6F7AE1B6940}" type="presParOf" srcId="{87ED5C9C-F5B3-49B9-A97F-76ABAEE95F1E}" destId="{97E8F15F-58EC-4436-A3E0-870C6A5B5CA1}" srcOrd="1" destOrd="0" presId="urn:microsoft.com/office/officeart/2005/8/layout/hList1"/>
    <dgm:cxn modelId="{0F8D0251-4A5D-45AA-92FD-DABFE09F5339}" type="presParOf" srcId="{7D098F8C-8F03-4623-962E-ECEE6151EE27}" destId="{E960E8A2-AABA-4738-8699-73A1A91E6A63}" srcOrd="5" destOrd="0" presId="urn:microsoft.com/office/officeart/2005/8/layout/hList1"/>
    <dgm:cxn modelId="{8C267940-A45C-486A-BFC2-4C5C0FF3BE0E}" type="presParOf" srcId="{7D098F8C-8F03-4623-962E-ECEE6151EE27}" destId="{857DB0C5-3313-4731-811E-AF02DCB71A37}" srcOrd="6" destOrd="0" presId="urn:microsoft.com/office/officeart/2005/8/layout/hList1"/>
    <dgm:cxn modelId="{78DC49FC-C13D-41CC-B67D-4D42205A5BA9}" type="presParOf" srcId="{857DB0C5-3313-4731-811E-AF02DCB71A37}" destId="{BA1063A0-F888-4AEA-8ADE-63F6ACF5A9CE}" srcOrd="0" destOrd="0" presId="urn:microsoft.com/office/officeart/2005/8/layout/hList1"/>
    <dgm:cxn modelId="{DFAFD052-E571-43BC-A529-BECEA1E9F2EB}" type="presParOf" srcId="{857DB0C5-3313-4731-811E-AF02DCB71A37}" destId="{E6B8A2A2-401D-4E60-970D-13EB50D6E7E0}" srcOrd="1" destOrd="0" presId="urn:microsoft.com/office/officeart/2005/8/layout/hList1"/>
    <dgm:cxn modelId="{460AAA9C-9F17-40C8-98F4-BC27EB608208}" type="presParOf" srcId="{7D098F8C-8F03-4623-962E-ECEE6151EE27}" destId="{DFF2F101-1D9F-41A1-96FA-21972175833F}" srcOrd="7" destOrd="0" presId="urn:microsoft.com/office/officeart/2005/8/layout/hList1"/>
    <dgm:cxn modelId="{6A01E2C3-16A5-4A2C-8907-41467B1A178F}" type="presParOf" srcId="{7D098F8C-8F03-4623-962E-ECEE6151EE27}" destId="{621D81F8-8B52-4612-B755-F2E6817259FE}" srcOrd="8" destOrd="0" presId="urn:microsoft.com/office/officeart/2005/8/layout/hList1"/>
    <dgm:cxn modelId="{8D3A94B1-0A7A-4519-A2B2-33EDEF2D2715}" type="presParOf" srcId="{621D81F8-8B52-4612-B755-F2E6817259FE}" destId="{AB9E57A2-48E2-4719-AB73-FDCD121987F9}" srcOrd="0" destOrd="0" presId="urn:microsoft.com/office/officeart/2005/8/layout/hList1"/>
    <dgm:cxn modelId="{A7AA90E5-E5A8-4419-BEC5-1EFF0EA166CF}" type="presParOf" srcId="{621D81F8-8B52-4612-B755-F2E6817259FE}" destId="{83F4DD8A-662B-4DBD-B95D-A6805ABD02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CC2BD-9C52-45FA-9222-CC62EA0F0A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FE942FB1-2B71-41FA-BABB-9E557235E1E9}">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Î.-P.-É.</a:t>
          </a:r>
        </a:p>
      </dgm:t>
    </dgm:pt>
    <dgm:pt modelId="{382E5E0B-1BFB-419A-98EE-6C06052746EA}" type="parTrans" cxnId="{7E0B58D3-8112-4A55-8CBF-1BD6A64D4FF1}">
      <dgm:prSet/>
      <dgm:spPr/>
      <dgm:t>
        <a:bodyPr/>
        <a:lstStyle/>
        <a:p>
          <a:endParaRPr lang="en-CA"/>
        </a:p>
      </dgm:t>
    </dgm:pt>
    <dgm:pt modelId="{B8B48ECD-10EE-4587-A57D-F814AE1DA372}" type="sibTrans" cxnId="{7E0B58D3-8112-4A55-8CBF-1BD6A64D4FF1}">
      <dgm:prSet/>
      <dgm:spPr/>
      <dgm:t>
        <a:bodyPr/>
        <a:lstStyle/>
        <a:p>
          <a:endParaRPr lang="en-CA"/>
        </a:p>
      </dgm:t>
    </dgm:pt>
    <dgm:pt modelId="{1B1378C9-13F1-4708-83C4-870CE737C854}">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p>
      </dgm:t>
    </dgm:pt>
    <dgm:pt modelId="{C8678141-172B-48C7-A4C2-AD0F2DFF0937}" type="parTrans" cxnId="{FF818D29-C2A6-4C95-94E5-93A16E8A6D97}">
      <dgm:prSet/>
      <dgm:spPr/>
      <dgm:t>
        <a:bodyPr/>
        <a:lstStyle/>
        <a:p>
          <a:endParaRPr lang="en-CA"/>
        </a:p>
      </dgm:t>
    </dgm:pt>
    <dgm:pt modelId="{61757E2C-E81B-40BA-9235-9B589ECF3283}" type="sibTrans" cxnId="{FF818D29-C2A6-4C95-94E5-93A16E8A6D97}">
      <dgm:prSet/>
      <dgm:spPr/>
      <dgm:t>
        <a:bodyPr/>
        <a:lstStyle/>
        <a:p>
          <a:endParaRPr lang="en-CA"/>
        </a:p>
      </dgm:t>
    </dgm:pt>
    <dgm:pt modelId="{E217B15D-0043-4827-A248-81F56261D54B}">
      <dgm:prSet phldrT="[Text]"/>
      <dgm:spPr>
        <a:solidFill>
          <a:schemeClr val="bg2">
            <a:lumMod val="75000"/>
          </a:schemeClr>
        </a:solidFill>
        <a:ln>
          <a:solidFill>
            <a:schemeClr val="bg2">
              <a:lumMod val="75000"/>
            </a:schemeClr>
          </a:solidFill>
        </a:ln>
      </dgm:spPr>
      <dgm:t>
        <a:bodyPr/>
        <a:lstStyle/>
        <a:p>
          <a:pPr algn="l"/>
          <a:r>
            <a:rPr lang="fr-CA" b="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du Nouveau-Brunswick </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(AHDNB)</a:t>
          </a:r>
        </a:p>
      </dgm:t>
    </dgm:pt>
    <dgm:pt modelId="{9990E5B3-435C-4426-A42C-0131678FB0FA}" type="parTrans" cxnId="{ACCDD215-AF1E-410B-9793-773CA17914F0}">
      <dgm:prSet/>
      <dgm:spPr/>
      <dgm:t>
        <a:bodyPr/>
        <a:lstStyle/>
        <a:p>
          <a:endParaRPr lang="en-CA"/>
        </a:p>
      </dgm:t>
    </dgm:pt>
    <dgm:pt modelId="{BC5AA394-7955-42B5-8D5D-073D94A701F7}" type="sibTrans" cxnId="{ACCDD215-AF1E-410B-9793-773CA17914F0}">
      <dgm:prSet/>
      <dgm:spPr/>
      <dgm:t>
        <a:bodyPr/>
        <a:lstStyle/>
        <a:p>
          <a:endParaRPr lang="en-CA"/>
        </a:p>
      </dgm:t>
    </dgm:pt>
    <dgm:pt modelId="{3272E349-BCE3-49B3-A47E-BD938E44765B}">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Prince Edward Island Dental Hygienists Association (</a:t>
          </a:r>
          <a:r>
            <a:rPr lang="en-CA" b="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PEIDHA</a:t>
          </a: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gm:t>
    </dgm:pt>
    <dgm:pt modelId="{9997BCAE-83AD-4C80-9510-C814798BFCC8}" type="parTrans" cxnId="{BED2AC25-A83C-4B8E-94A1-00378A603546}">
      <dgm:prSet/>
      <dgm:spPr/>
      <dgm:t>
        <a:bodyPr/>
        <a:lstStyle/>
        <a:p>
          <a:endParaRPr lang="en-CA"/>
        </a:p>
      </dgm:t>
    </dgm:pt>
    <dgm:pt modelId="{A2C7C1E0-C658-4DD3-BE26-4A5FF9F2A3FE}" type="sibTrans" cxnId="{BED2AC25-A83C-4B8E-94A1-00378A603546}">
      <dgm:prSet/>
      <dgm:spPr/>
      <dgm:t>
        <a:bodyPr/>
        <a:lstStyle/>
        <a:p>
          <a:endParaRPr lang="en-CA"/>
        </a:p>
      </dgm:t>
    </dgm:pt>
    <dgm:pt modelId="{F6060EF2-D336-429A-9A34-3C3B4B3CC7E8}">
      <dgm:prSet phldrT="[Text]"/>
      <dgm:spPr>
        <a:solidFill>
          <a:schemeClr val="bg2">
            <a:lumMod val="75000"/>
          </a:schemeClr>
        </a:solidFill>
        <a:ln>
          <a:solidFill>
            <a:schemeClr val="bg2">
              <a:lumMod val="75000"/>
            </a:schemeClr>
          </a:solidFill>
        </a:ln>
      </dgm:spPr>
      <dgm:t>
        <a:bodyPr/>
        <a:lstStyle/>
        <a:p>
          <a:pPr algn="ctr"/>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N.-É.</a:t>
          </a:r>
        </a:p>
      </dgm:t>
    </dgm:pt>
    <dgm:pt modelId="{08DCF88B-8452-4673-9328-8B6FF18B2C15}" type="parTrans" cxnId="{E955AA0B-88A2-4D44-9C54-5D4890D05B24}">
      <dgm:prSet/>
      <dgm:spPr/>
      <dgm:t>
        <a:bodyPr/>
        <a:lstStyle/>
        <a:p>
          <a:endParaRPr lang="en-CA"/>
        </a:p>
      </dgm:t>
    </dgm:pt>
    <dgm:pt modelId="{91263CDA-FA3B-4C1F-81D2-3039D9347558}" type="sibTrans" cxnId="{E955AA0B-88A2-4D44-9C54-5D4890D05B24}">
      <dgm:prSet/>
      <dgm:spPr/>
      <dgm:t>
        <a:bodyPr/>
        <a:lstStyle/>
        <a:p>
          <a:endParaRPr lang="en-CA"/>
        </a:p>
      </dgm:t>
    </dgm:pt>
    <dgm:pt modelId="{2A6D785B-655C-415C-8BC7-76EB23F36114}">
      <dgm:prSet phldrT="[Text]"/>
      <dgm:spPr>
        <a:solidFill>
          <a:schemeClr val="bg2">
            <a:lumMod val="75000"/>
          </a:schemeClr>
        </a:solidFill>
        <a:ln>
          <a:solidFill>
            <a:schemeClr val="bg2">
              <a:lumMod val="75000"/>
            </a:schemeClr>
          </a:solidFill>
        </a:ln>
      </dgm:spPr>
      <dgm:t>
        <a:bodyPr/>
        <a:lstStyle/>
        <a:p>
          <a:pPr algn="l"/>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Dental Hygienists of Nova Scotia (CDHNS)</a:t>
          </a:r>
        </a:p>
      </dgm:t>
    </dgm:pt>
    <dgm:pt modelId="{3C95EE03-76F7-4DF9-8486-05AA1A2C4797}" type="parTrans" cxnId="{CB891492-C1FD-4CA4-B1DD-539E54BA969C}">
      <dgm:prSet/>
      <dgm:spPr/>
      <dgm:t>
        <a:bodyPr/>
        <a:lstStyle/>
        <a:p>
          <a:endParaRPr lang="en-CA"/>
        </a:p>
      </dgm:t>
    </dgm:pt>
    <dgm:pt modelId="{2E9B52EF-4D22-477E-B5C5-1979C11EB0C2}" type="sibTrans" cxnId="{CB891492-C1FD-4CA4-B1DD-539E54BA969C}">
      <dgm:prSet/>
      <dgm:spPr/>
      <dgm:t>
        <a:bodyPr/>
        <a:lstStyle/>
        <a:p>
          <a:endParaRPr lang="en-CA"/>
        </a:p>
      </dgm:t>
    </dgm:pt>
    <dgm:pt modelId="{5E2D73E5-E3E2-4237-8507-FA6FB700589A}">
      <dgm:prSet phldrT="[Text]"/>
      <dgm:spPr>
        <a:solidFill>
          <a:schemeClr val="bg2">
            <a:lumMod val="75000"/>
          </a:schemeClr>
        </a:solidFill>
        <a:ln>
          <a:solidFill>
            <a:schemeClr val="bg2">
              <a:lumMod val="75000"/>
            </a:schemeClr>
          </a:solidFill>
        </a:ln>
      </dgm:spPr>
      <dgm:t>
        <a:bodyPr/>
        <a:lstStyle/>
        <a:p>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T.-N.-L.</a:t>
          </a:r>
        </a:p>
      </dgm:t>
    </dgm:pt>
    <dgm:pt modelId="{6F6AED59-4DCE-4B3D-BB9F-871A72057369}" type="parTrans" cxnId="{15228A2C-A7A5-4826-9E9E-FE4DDADEE6F8}">
      <dgm:prSet/>
      <dgm:spPr/>
      <dgm:t>
        <a:bodyPr/>
        <a:lstStyle/>
        <a:p>
          <a:endParaRPr lang="en-CA"/>
        </a:p>
      </dgm:t>
    </dgm:pt>
    <dgm:pt modelId="{41D9D848-F84E-45B4-9A24-46D4141B42DE}" type="sibTrans" cxnId="{15228A2C-A7A5-4826-9E9E-FE4DDADEE6F8}">
      <dgm:prSet/>
      <dgm:spPr/>
      <dgm:t>
        <a:bodyPr/>
        <a:lstStyle/>
        <a:p>
          <a:endParaRPr lang="en-CA"/>
        </a:p>
      </dgm:t>
    </dgm:pt>
    <dgm:pt modelId="{97314BC0-4DF8-4422-AF5F-2DD552677D45}">
      <dgm:prSet phldrT="[Text]"/>
      <dgm:spPr>
        <a:solidFill>
          <a:schemeClr val="bg2">
            <a:lumMod val="75000"/>
          </a:schemeClr>
        </a:solidFill>
        <a:ln>
          <a:solidFill>
            <a:schemeClr val="bg2">
              <a:lumMod val="75000"/>
            </a:schemeClr>
          </a:solidFill>
        </a:ln>
      </dgm:spPr>
      <dgm:t>
        <a:bodyPr/>
        <a:lstStyle/>
        <a:p>
          <a:r>
            <a:rPr lang="en-CA" b="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Newfoundland and Labrador Dental Hygienists Association (NLDHA)</a:t>
          </a:r>
        </a:p>
      </dgm:t>
    </dgm:pt>
    <dgm:pt modelId="{F5F803F3-0907-4D6B-A87B-21D08F97088D}" type="parTrans" cxnId="{B7CAF365-791E-4408-B7A3-F98A53445B13}">
      <dgm:prSet/>
      <dgm:spPr/>
      <dgm:t>
        <a:bodyPr/>
        <a:lstStyle/>
        <a:p>
          <a:endParaRPr lang="en-CA"/>
        </a:p>
      </dgm:t>
    </dgm:pt>
    <dgm:pt modelId="{F6FB37F0-8002-4A17-A617-BAACD8089D40}" type="sibTrans" cxnId="{B7CAF365-791E-4408-B7A3-F98A53445B13}">
      <dgm:prSet/>
      <dgm:spPr/>
      <dgm:t>
        <a:bodyPr/>
        <a:lstStyle/>
        <a:p>
          <a:endParaRPr lang="en-CA"/>
        </a:p>
      </dgm:t>
    </dgm:pt>
    <dgm:pt modelId="{7D098F8C-8F03-4623-962E-ECEE6151EE27}" type="pres">
      <dgm:prSet presAssocID="{DE5CC2BD-9C52-45FA-9222-CC62EA0F0AD9}" presName="Name0" presStyleCnt="0">
        <dgm:presLayoutVars>
          <dgm:dir/>
          <dgm:animLvl val="lvl"/>
          <dgm:resizeHandles val="exact"/>
        </dgm:presLayoutVars>
      </dgm:prSet>
      <dgm:spPr/>
    </dgm:pt>
    <dgm:pt modelId="{A798AEF3-2A7C-4C7A-9EA9-58B570AEDF58}" type="pres">
      <dgm:prSet presAssocID="{1B1378C9-13F1-4708-83C4-870CE737C854}" presName="composite" presStyleCnt="0"/>
      <dgm:spPr/>
    </dgm:pt>
    <dgm:pt modelId="{CD06537E-C7C4-4272-87E5-7713C38BE7EA}" type="pres">
      <dgm:prSet presAssocID="{1B1378C9-13F1-4708-83C4-870CE737C854}" presName="parTx" presStyleLbl="alignNode1" presStyleIdx="0" presStyleCnt="4">
        <dgm:presLayoutVars>
          <dgm:chMax val="0"/>
          <dgm:chPref val="0"/>
          <dgm:bulletEnabled val="1"/>
        </dgm:presLayoutVars>
      </dgm:prSet>
      <dgm:spPr/>
    </dgm:pt>
    <dgm:pt modelId="{EABA2D2F-632B-486B-8B14-EFCA20ECF2B5}" type="pres">
      <dgm:prSet presAssocID="{1B1378C9-13F1-4708-83C4-870CE737C854}" presName="desTx" presStyleLbl="alignAccFollowNode1" presStyleIdx="0" presStyleCnt="4">
        <dgm:presLayoutVars>
          <dgm:bulletEnabled val="1"/>
        </dgm:presLayoutVars>
      </dgm:prSet>
      <dgm:spPr/>
    </dgm:pt>
    <dgm:pt modelId="{85106C79-2EAF-464E-B72A-5EB27DF4AC79}" type="pres">
      <dgm:prSet presAssocID="{61757E2C-E81B-40BA-9235-9B589ECF3283}" presName="space" presStyleCnt="0"/>
      <dgm:spPr/>
    </dgm:pt>
    <dgm:pt modelId="{5BB4FCB0-FC1D-409B-A7A8-8D70C6C942D1}" type="pres">
      <dgm:prSet presAssocID="{F6060EF2-D336-429A-9A34-3C3B4B3CC7E8}" presName="composite" presStyleCnt="0"/>
      <dgm:spPr/>
    </dgm:pt>
    <dgm:pt modelId="{E08359FC-740D-4E85-8E9B-831512C52D92}" type="pres">
      <dgm:prSet presAssocID="{F6060EF2-D336-429A-9A34-3C3B4B3CC7E8}" presName="parTx" presStyleLbl="alignNode1" presStyleIdx="1" presStyleCnt="4">
        <dgm:presLayoutVars>
          <dgm:chMax val="0"/>
          <dgm:chPref val="0"/>
          <dgm:bulletEnabled val="1"/>
        </dgm:presLayoutVars>
      </dgm:prSet>
      <dgm:spPr/>
    </dgm:pt>
    <dgm:pt modelId="{9133C486-A64B-4C7A-99E9-6AB3910BB433}" type="pres">
      <dgm:prSet presAssocID="{F6060EF2-D336-429A-9A34-3C3B4B3CC7E8}" presName="desTx" presStyleLbl="alignAccFollowNode1" presStyleIdx="1" presStyleCnt="4" custScaleY="100937">
        <dgm:presLayoutVars>
          <dgm:bulletEnabled val="1"/>
        </dgm:presLayoutVars>
      </dgm:prSet>
      <dgm:spPr/>
    </dgm:pt>
    <dgm:pt modelId="{B521ABC0-BBF7-44D0-8ECB-F16DFB7F1505}" type="pres">
      <dgm:prSet presAssocID="{91263CDA-FA3B-4C1F-81D2-3039D9347558}" presName="space" presStyleCnt="0"/>
      <dgm:spPr/>
    </dgm:pt>
    <dgm:pt modelId="{237B7119-7624-47B8-9749-1E829E04792C}" type="pres">
      <dgm:prSet presAssocID="{FE942FB1-2B71-41FA-BABB-9E557235E1E9}" presName="composite" presStyleCnt="0"/>
      <dgm:spPr/>
    </dgm:pt>
    <dgm:pt modelId="{F873C9B1-3FD6-4913-88C3-3F89C62D8FA0}" type="pres">
      <dgm:prSet presAssocID="{FE942FB1-2B71-41FA-BABB-9E557235E1E9}" presName="parTx" presStyleLbl="alignNode1" presStyleIdx="2" presStyleCnt="4" custLinFactNeighborX="3542">
        <dgm:presLayoutVars>
          <dgm:chMax val="0"/>
          <dgm:chPref val="0"/>
          <dgm:bulletEnabled val="1"/>
        </dgm:presLayoutVars>
      </dgm:prSet>
      <dgm:spPr/>
    </dgm:pt>
    <dgm:pt modelId="{8DB2ECFF-6513-495A-B5CC-521954EB1ED4}" type="pres">
      <dgm:prSet presAssocID="{FE942FB1-2B71-41FA-BABB-9E557235E1E9}" presName="desTx" presStyleLbl="alignAccFollowNode1" presStyleIdx="2" presStyleCnt="4" custLinFactNeighborX="3542">
        <dgm:presLayoutVars>
          <dgm:bulletEnabled val="1"/>
        </dgm:presLayoutVars>
      </dgm:prSet>
      <dgm:spPr/>
    </dgm:pt>
    <dgm:pt modelId="{C21AA3FE-1D08-485F-94F2-E127D551A971}" type="pres">
      <dgm:prSet presAssocID="{B8B48ECD-10EE-4587-A57D-F814AE1DA372}" presName="space" presStyleCnt="0"/>
      <dgm:spPr/>
    </dgm:pt>
    <dgm:pt modelId="{B6AA0E66-8E28-4CE8-BA35-DF4F9FDFCBEF}" type="pres">
      <dgm:prSet presAssocID="{5E2D73E5-E3E2-4237-8507-FA6FB700589A}" presName="composite" presStyleCnt="0"/>
      <dgm:spPr/>
    </dgm:pt>
    <dgm:pt modelId="{7AB15545-5716-4C5B-AE45-EFC572CC399E}" type="pres">
      <dgm:prSet presAssocID="{5E2D73E5-E3E2-4237-8507-FA6FB700589A}" presName="parTx" presStyleLbl="alignNode1" presStyleIdx="3" presStyleCnt="4">
        <dgm:presLayoutVars>
          <dgm:chMax val="0"/>
          <dgm:chPref val="0"/>
          <dgm:bulletEnabled val="1"/>
        </dgm:presLayoutVars>
      </dgm:prSet>
      <dgm:spPr/>
    </dgm:pt>
    <dgm:pt modelId="{F521330F-B8DD-464B-BF61-EFCC38F59A08}" type="pres">
      <dgm:prSet presAssocID="{5E2D73E5-E3E2-4237-8507-FA6FB700589A}" presName="desTx" presStyleLbl="alignAccFollowNode1" presStyleIdx="3" presStyleCnt="4">
        <dgm:presLayoutVars>
          <dgm:bulletEnabled val="1"/>
        </dgm:presLayoutVars>
      </dgm:prSet>
      <dgm:spPr/>
    </dgm:pt>
  </dgm:ptLst>
  <dgm:cxnLst>
    <dgm:cxn modelId="{E955AA0B-88A2-4D44-9C54-5D4890D05B24}" srcId="{DE5CC2BD-9C52-45FA-9222-CC62EA0F0AD9}" destId="{F6060EF2-D336-429A-9A34-3C3B4B3CC7E8}" srcOrd="1" destOrd="0" parTransId="{08DCF88B-8452-4673-9328-8B6FF18B2C15}" sibTransId="{91263CDA-FA3B-4C1F-81D2-3039D9347558}"/>
    <dgm:cxn modelId="{73B1CA0B-A976-46D3-B605-F3E12B20B411}" type="presOf" srcId="{FE942FB1-2B71-41FA-BABB-9E557235E1E9}" destId="{F873C9B1-3FD6-4913-88C3-3F89C62D8FA0}" srcOrd="0" destOrd="0" presId="urn:microsoft.com/office/officeart/2005/8/layout/hList1"/>
    <dgm:cxn modelId="{ACCDD215-AF1E-410B-9793-773CA17914F0}" srcId="{1B1378C9-13F1-4708-83C4-870CE737C854}" destId="{E217B15D-0043-4827-A248-81F56261D54B}" srcOrd="0" destOrd="0" parTransId="{9990E5B3-435C-4426-A42C-0131678FB0FA}" sibTransId="{BC5AA394-7955-42B5-8D5D-073D94A701F7}"/>
    <dgm:cxn modelId="{11F15318-26EF-45A6-97CB-0241B155F8B5}" type="presOf" srcId="{5E2D73E5-E3E2-4237-8507-FA6FB700589A}" destId="{7AB15545-5716-4C5B-AE45-EFC572CC399E}" srcOrd="0" destOrd="0" presId="urn:microsoft.com/office/officeart/2005/8/layout/hList1"/>
    <dgm:cxn modelId="{BED2AC25-A83C-4B8E-94A1-00378A603546}" srcId="{FE942FB1-2B71-41FA-BABB-9E557235E1E9}" destId="{3272E349-BCE3-49B3-A47E-BD938E44765B}" srcOrd="0" destOrd="0" parTransId="{9997BCAE-83AD-4C80-9510-C814798BFCC8}" sibTransId="{A2C7C1E0-C658-4DD3-BE26-4A5FF9F2A3FE}"/>
    <dgm:cxn modelId="{FF818D29-C2A6-4C95-94E5-93A16E8A6D97}" srcId="{DE5CC2BD-9C52-45FA-9222-CC62EA0F0AD9}" destId="{1B1378C9-13F1-4708-83C4-870CE737C854}" srcOrd="0" destOrd="0" parTransId="{C8678141-172B-48C7-A4C2-AD0F2DFF0937}" sibTransId="{61757E2C-E81B-40BA-9235-9B589ECF3283}"/>
    <dgm:cxn modelId="{15228A2C-A7A5-4826-9E9E-FE4DDADEE6F8}" srcId="{DE5CC2BD-9C52-45FA-9222-CC62EA0F0AD9}" destId="{5E2D73E5-E3E2-4237-8507-FA6FB700589A}" srcOrd="3" destOrd="0" parTransId="{6F6AED59-4DCE-4B3D-BB9F-871A72057369}" sibTransId="{41D9D848-F84E-45B4-9A24-46D4141B42DE}"/>
    <dgm:cxn modelId="{EDB03132-8EF4-47C2-A75C-2CD1591DBEC0}" type="presOf" srcId="{DE5CC2BD-9C52-45FA-9222-CC62EA0F0AD9}" destId="{7D098F8C-8F03-4623-962E-ECEE6151EE27}" srcOrd="0" destOrd="0" presId="urn:microsoft.com/office/officeart/2005/8/layout/hList1"/>
    <dgm:cxn modelId="{B7CAF365-791E-4408-B7A3-F98A53445B13}" srcId="{5E2D73E5-E3E2-4237-8507-FA6FB700589A}" destId="{97314BC0-4DF8-4422-AF5F-2DD552677D45}" srcOrd="0" destOrd="0" parTransId="{F5F803F3-0907-4D6B-A87B-21D08F97088D}" sibTransId="{F6FB37F0-8002-4A17-A617-BAACD8089D40}"/>
    <dgm:cxn modelId="{86236F6A-E8E7-4D18-B5B1-3BF11D475CA5}" type="presOf" srcId="{2A6D785B-655C-415C-8BC7-76EB23F36114}" destId="{9133C486-A64B-4C7A-99E9-6AB3910BB433}" srcOrd="0" destOrd="0" presId="urn:microsoft.com/office/officeart/2005/8/layout/hList1"/>
    <dgm:cxn modelId="{EFF61C79-FDCD-4F93-8783-62762F25B547}" type="presOf" srcId="{3272E349-BCE3-49B3-A47E-BD938E44765B}" destId="{8DB2ECFF-6513-495A-B5CC-521954EB1ED4}" srcOrd="0" destOrd="0" presId="urn:microsoft.com/office/officeart/2005/8/layout/hList1"/>
    <dgm:cxn modelId="{BB047E90-4439-40CD-B1A1-9595BF2895B5}" type="presOf" srcId="{F6060EF2-D336-429A-9A34-3C3B4B3CC7E8}" destId="{E08359FC-740D-4E85-8E9B-831512C52D92}" srcOrd="0" destOrd="0" presId="urn:microsoft.com/office/officeart/2005/8/layout/hList1"/>
    <dgm:cxn modelId="{CB891492-C1FD-4CA4-B1DD-539E54BA969C}" srcId="{F6060EF2-D336-429A-9A34-3C3B4B3CC7E8}" destId="{2A6D785B-655C-415C-8BC7-76EB23F36114}" srcOrd="0" destOrd="0" parTransId="{3C95EE03-76F7-4DF9-8486-05AA1A2C4797}" sibTransId="{2E9B52EF-4D22-477E-B5C5-1979C11EB0C2}"/>
    <dgm:cxn modelId="{117509A5-845C-43AF-B0C6-DDDEA2D45490}" type="presOf" srcId="{E217B15D-0043-4827-A248-81F56261D54B}" destId="{EABA2D2F-632B-486B-8B14-EFCA20ECF2B5}" srcOrd="0" destOrd="0" presId="urn:microsoft.com/office/officeart/2005/8/layout/hList1"/>
    <dgm:cxn modelId="{7E0B58D3-8112-4A55-8CBF-1BD6A64D4FF1}" srcId="{DE5CC2BD-9C52-45FA-9222-CC62EA0F0AD9}" destId="{FE942FB1-2B71-41FA-BABB-9E557235E1E9}" srcOrd="2" destOrd="0" parTransId="{382E5E0B-1BFB-419A-98EE-6C06052746EA}" sibTransId="{B8B48ECD-10EE-4587-A57D-F814AE1DA372}"/>
    <dgm:cxn modelId="{70F99AF3-8966-4402-9732-618CF3828804}" type="presOf" srcId="{1B1378C9-13F1-4708-83C4-870CE737C854}" destId="{CD06537E-C7C4-4272-87E5-7713C38BE7EA}" srcOrd="0" destOrd="0" presId="urn:microsoft.com/office/officeart/2005/8/layout/hList1"/>
    <dgm:cxn modelId="{116911F6-3728-4B76-B0DD-2A76628739A8}" type="presOf" srcId="{97314BC0-4DF8-4422-AF5F-2DD552677D45}" destId="{F521330F-B8DD-464B-BF61-EFCC38F59A08}" srcOrd="0" destOrd="0" presId="urn:microsoft.com/office/officeart/2005/8/layout/hList1"/>
    <dgm:cxn modelId="{8487671D-B4FC-41DC-B1A7-394D91A84BC2}" type="presParOf" srcId="{7D098F8C-8F03-4623-962E-ECEE6151EE27}" destId="{A798AEF3-2A7C-4C7A-9EA9-58B570AEDF58}" srcOrd="0" destOrd="0" presId="urn:microsoft.com/office/officeart/2005/8/layout/hList1"/>
    <dgm:cxn modelId="{0754D846-0821-4D8B-90ED-0F34E8EE3351}" type="presParOf" srcId="{A798AEF3-2A7C-4C7A-9EA9-58B570AEDF58}" destId="{CD06537E-C7C4-4272-87E5-7713C38BE7EA}" srcOrd="0" destOrd="0" presId="urn:microsoft.com/office/officeart/2005/8/layout/hList1"/>
    <dgm:cxn modelId="{A4D57CDE-3113-4C59-AE53-4C13BBF1031B}" type="presParOf" srcId="{A798AEF3-2A7C-4C7A-9EA9-58B570AEDF58}" destId="{EABA2D2F-632B-486B-8B14-EFCA20ECF2B5}" srcOrd="1" destOrd="0" presId="urn:microsoft.com/office/officeart/2005/8/layout/hList1"/>
    <dgm:cxn modelId="{FD1A7EF2-9D55-4F7F-96C0-2D3D47B9424F}" type="presParOf" srcId="{7D098F8C-8F03-4623-962E-ECEE6151EE27}" destId="{85106C79-2EAF-464E-B72A-5EB27DF4AC79}" srcOrd="1" destOrd="0" presId="urn:microsoft.com/office/officeart/2005/8/layout/hList1"/>
    <dgm:cxn modelId="{78B74BE8-CB95-4A9E-961A-BE251B76B989}" type="presParOf" srcId="{7D098F8C-8F03-4623-962E-ECEE6151EE27}" destId="{5BB4FCB0-FC1D-409B-A7A8-8D70C6C942D1}" srcOrd="2" destOrd="0" presId="urn:microsoft.com/office/officeart/2005/8/layout/hList1"/>
    <dgm:cxn modelId="{7C57EE67-55F8-4D14-B76C-1BA30702474A}" type="presParOf" srcId="{5BB4FCB0-FC1D-409B-A7A8-8D70C6C942D1}" destId="{E08359FC-740D-4E85-8E9B-831512C52D92}" srcOrd="0" destOrd="0" presId="urn:microsoft.com/office/officeart/2005/8/layout/hList1"/>
    <dgm:cxn modelId="{F0A6C304-897C-4FF8-893C-84C6E861F21D}" type="presParOf" srcId="{5BB4FCB0-FC1D-409B-A7A8-8D70C6C942D1}" destId="{9133C486-A64B-4C7A-99E9-6AB3910BB433}" srcOrd="1" destOrd="0" presId="urn:microsoft.com/office/officeart/2005/8/layout/hList1"/>
    <dgm:cxn modelId="{05380371-3E5F-4D02-8F4E-0F43FB0CD2B5}" type="presParOf" srcId="{7D098F8C-8F03-4623-962E-ECEE6151EE27}" destId="{B521ABC0-BBF7-44D0-8ECB-F16DFB7F1505}" srcOrd="3" destOrd="0" presId="urn:microsoft.com/office/officeart/2005/8/layout/hList1"/>
    <dgm:cxn modelId="{B8B63355-C1DD-4608-89A8-06539B571BB6}" type="presParOf" srcId="{7D098F8C-8F03-4623-962E-ECEE6151EE27}" destId="{237B7119-7624-47B8-9749-1E829E04792C}" srcOrd="4" destOrd="0" presId="urn:microsoft.com/office/officeart/2005/8/layout/hList1"/>
    <dgm:cxn modelId="{05F2539E-FD9F-4EC5-84E8-8D98D9DA2810}" type="presParOf" srcId="{237B7119-7624-47B8-9749-1E829E04792C}" destId="{F873C9B1-3FD6-4913-88C3-3F89C62D8FA0}" srcOrd="0" destOrd="0" presId="urn:microsoft.com/office/officeart/2005/8/layout/hList1"/>
    <dgm:cxn modelId="{8E980713-4CAE-4AF9-9728-BC5784E35EB8}" type="presParOf" srcId="{237B7119-7624-47B8-9749-1E829E04792C}" destId="{8DB2ECFF-6513-495A-B5CC-521954EB1ED4}" srcOrd="1" destOrd="0" presId="urn:microsoft.com/office/officeart/2005/8/layout/hList1"/>
    <dgm:cxn modelId="{BD542E36-38BD-4C9C-BDED-8401FB266972}" type="presParOf" srcId="{7D098F8C-8F03-4623-962E-ECEE6151EE27}" destId="{C21AA3FE-1D08-485F-94F2-E127D551A971}" srcOrd="5" destOrd="0" presId="urn:microsoft.com/office/officeart/2005/8/layout/hList1"/>
    <dgm:cxn modelId="{2E909317-0104-42FA-B8D3-9D0F5AF75BB8}" type="presParOf" srcId="{7D098F8C-8F03-4623-962E-ECEE6151EE27}" destId="{B6AA0E66-8E28-4CE8-BA35-DF4F9FDFCBEF}" srcOrd="6" destOrd="0" presId="urn:microsoft.com/office/officeart/2005/8/layout/hList1"/>
    <dgm:cxn modelId="{15EE2D4E-5986-4139-9434-0FBF967D87D9}" type="presParOf" srcId="{B6AA0E66-8E28-4CE8-BA35-DF4F9FDFCBEF}" destId="{7AB15545-5716-4C5B-AE45-EFC572CC399E}" srcOrd="0" destOrd="0" presId="urn:microsoft.com/office/officeart/2005/8/layout/hList1"/>
    <dgm:cxn modelId="{6AC9DBB5-28DF-4AF9-BC4F-0F0A8FD99F0D}" type="presParOf" srcId="{B6AA0E66-8E28-4CE8-BA35-DF4F9FDFCBEF}" destId="{F521330F-B8DD-464B-BF61-EFCC38F59A0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D9E2-73A2-4984-B4A1-1923A648FFD9}">
      <dsp:nvSpPr>
        <dsp:cNvPr id="0" name=""/>
        <dsp:cNvSpPr/>
      </dsp:nvSpPr>
      <dsp:spPr>
        <a:xfrm>
          <a:off x="5409"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C.-B.</a:t>
          </a:r>
        </a:p>
      </dsp:txBody>
      <dsp:txXfrm>
        <a:off x="5409" y="243921"/>
        <a:ext cx="2073621" cy="547200"/>
      </dsp:txXfrm>
    </dsp:sp>
    <dsp:sp modelId="{6714B9EB-6082-43B2-B635-7925F28EA4CB}">
      <dsp:nvSpPr>
        <dsp:cNvPr id="0" name=""/>
        <dsp:cNvSpPr/>
      </dsp:nvSpPr>
      <dsp:spPr>
        <a:xfrm>
          <a:off x="5409"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British Columbia Dental Hygienists Association (BCDHA)</a:t>
          </a:r>
        </a:p>
      </dsp:txBody>
      <dsp:txXfrm>
        <a:off x="5409" y="791121"/>
        <a:ext cx="2073621" cy="1773269"/>
      </dsp:txXfrm>
    </dsp:sp>
    <dsp:sp modelId="{8299ADA9-B2C9-49BB-BE28-395D08FC4EAB}">
      <dsp:nvSpPr>
        <dsp:cNvPr id="0" name=""/>
        <dsp:cNvSpPr/>
      </dsp:nvSpPr>
      <dsp:spPr>
        <a:xfrm>
          <a:off x="2369338"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Alb.</a:t>
          </a:r>
        </a:p>
      </dsp:txBody>
      <dsp:txXfrm>
        <a:off x="2369338" y="243921"/>
        <a:ext cx="2073621" cy="547200"/>
      </dsp:txXfrm>
    </dsp:sp>
    <dsp:sp modelId="{61CC3076-AE9D-4C35-BEFF-D3B347116939}">
      <dsp:nvSpPr>
        <dsp:cNvPr id="0" name=""/>
        <dsp:cNvSpPr/>
      </dsp:nvSpPr>
      <dsp:spPr>
        <a:xfrm>
          <a:off x="2369338"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Registered Dental Hygienists of Alberta (CRDHA)</a:t>
          </a:r>
        </a:p>
      </dsp:txBody>
      <dsp:txXfrm>
        <a:off x="2369338" y="791121"/>
        <a:ext cx="2073621" cy="1773269"/>
      </dsp:txXfrm>
    </dsp:sp>
    <dsp:sp modelId="{BCF38EBC-47DF-4608-8B65-9B0E490BCD6D}">
      <dsp:nvSpPr>
        <dsp:cNvPr id="0" name=""/>
        <dsp:cNvSpPr/>
      </dsp:nvSpPr>
      <dsp:spPr>
        <a:xfrm>
          <a:off x="4733267"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
          </a:r>
        </a:p>
      </dsp:txBody>
      <dsp:txXfrm>
        <a:off x="4733267" y="243921"/>
        <a:ext cx="2073621" cy="547200"/>
      </dsp:txXfrm>
    </dsp:sp>
    <dsp:sp modelId="{97E8F15F-58EC-4436-A3E0-870C6A5B5CA1}">
      <dsp:nvSpPr>
        <dsp:cNvPr id="0" name=""/>
        <dsp:cNvSpPr/>
      </dsp:nvSpPr>
      <dsp:spPr>
        <a:xfrm>
          <a:off x="4733267" y="791121"/>
          <a:ext cx="2073621" cy="1773269"/>
        </a:xfrm>
        <a:prstGeom prst="rect">
          <a:avLst/>
        </a:prstGeom>
        <a:solidFill>
          <a:schemeClr val="bg2">
            <a:lumMod val="75000"/>
          </a:schemeClr>
        </a:solidFill>
        <a:ln w="25400" cap="flat" cmpd="sng" algn="ctr">
          <a:solidFill>
            <a:schemeClr val="bg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Saskatchewan Dental Hygienists Association (SDHA)</a:t>
          </a:r>
          <a:endParaRPr lang="en-CA" sz="1900" kern="1200" dirty="0">
            <a:latin typeface="Arial" panose="020B0604020202020204" pitchFamily="34" charset="0"/>
            <a:cs typeface="Arial" panose="020B0604020202020204" pitchFamily="34" charset="0"/>
          </a:endParaRPr>
        </a:p>
      </dsp:txBody>
      <dsp:txXfrm>
        <a:off x="4733267" y="791121"/>
        <a:ext cx="2073621" cy="1773269"/>
      </dsp:txXfrm>
    </dsp:sp>
    <dsp:sp modelId="{BA1063A0-F888-4AEA-8ADE-63F6ACF5A9CE}">
      <dsp:nvSpPr>
        <dsp:cNvPr id="0" name=""/>
        <dsp:cNvSpPr/>
      </dsp:nvSpPr>
      <dsp:spPr>
        <a:xfrm>
          <a:off x="7097196"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a:t>
          </a:r>
        </a:p>
      </dsp:txBody>
      <dsp:txXfrm>
        <a:off x="7097196" y="243921"/>
        <a:ext cx="2073621" cy="547200"/>
      </dsp:txXfrm>
    </dsp:sp>
    <dsp:sp modelId="{E6B8A2A2-401D-4E60-970D-13EB50D6E7E0}">
      <dsp:nvSpPr>
        <dsp:cNvPr id="0" name=""/>
        <dsp:cNvSpPr/>
      </dsp:nvSpPr>
      <dsp:spPr>
        <a:xfrm>
          <a:off x="7097196" y="791121"/>
          <a:ext cx="2073621" cy="1773269"/>
        </a:xfrm>
        <a:prstGeom prst="rect">
          <a:avLst/>
        </a:prstGeom>
        <a:solidFill>
          <a:schemeClr val="bg2">
            <a:lumMod val="75000"/>
          </a:schemeClr>
        </a:solidFill>
        <a:ln w="25400" cap="flat" cmpd="sng" algn="ctr">
          <a:solidFill>
            <a:schemeClr val="bg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Manitoba Dental Hygienists Association (MDHA)</a:t>
          </a:r>
        </a:p>
      </dsp:txBody>
      <dsp:txXfrm>
        <a:off x="7097196" y="791121"/>
        <a:ext cx="2073621" cy="1773269"/>
      </dsp:txXfrm>
    </dsp:sp>
    <dsp:sp modelId="{AB9E57A2-48E2-4719-AB73-FDCD121987F9}">
      <dsp:nvSpPr>
        <dsp:cNvPr id="0" name=""/>
        <dsp:cNvSpPr/>
      </dsp:nvSpPr>
      <dsp:spPr>
        <a:xfrm>
          <a:off x="9461125" y="243921"/>
          <a:ext cx="2073621"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t>
          </a:r>
        </a:p>
      </dsp:txBody>
      <dsp:txXfrm>
        <a:off x="9461125" y="243921"/>
        <a:ext cx="2073621" cy="547200"/>
      </dsp:txXfrm>
    </dsp:sp>
    <dsp:sp modelId="{83F4DD8A-662B-4DBD-B95D-A6805ABD0259}">
      <dsp:nvSpPr>
        <dsp:cNvPr id="0" name=""/>
        <dsp:cNvSpPr/>
      </dsp:nvSpPr>
      <dsp:spPr>
        <a:xfrm>
          <a:off x="9461125" y="791121"/>
          <a:ext cx="2073621" cy="1773269"/>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Ontario Dental Hygienists Association (ODHA)</a:t>
          </a:r>
        </a:p>
      </dsp:txBody>
      <dsp:txXfrm>
        <a:off x="9461125" y="791121"/>
        <a:ext cx="2073621" cy="1773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537E-C7C4-4272-87E5-7713C38BE7EA}">
      <dsp:nvSpPr>
        <dsp:cNvPr id="0" name=""/>
        <dsp:cNvSpPr/>
      </dsp:nvSpPr>
      <dsp:spPr>
        <a:xfrm>
          <a:off x="3547" y="89753"/>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N.-B.</a:t>
          </a:r>
        </a:p>
      </dsp:txBody>
      <dsp:txXfrm>
        <a:off x="3547" y="89753"/>
        <a:ext cx="2132938" cy="547200"/>
      </dsp:txXfrm>
    </dsp:sp>
    <dsp:sp modelId="{EABA2D2F-632B-486B-8B14-EFCA20ECF2B5}">
      <dsp:nvSpPr>
        <dsp:cNvPr id="0" name=""/>
        <dsp:cNvSpPr/>
      </dsp:nvSpPr>
      <dsp:spPr>
        <a:xfrm>
          <a:off x="3547" y="636953"/>
          <a:ext cx="2132938" cy="1793572"/>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CA" sz="1900" b="0" kern="1200" cap="none" spc="0" noProof="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Association des hygiénistes dentaires du Nouveau-Brunswick </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(AHDNB)</a:t>
          </a:r>
        </a:p>
      </dsp:txBody>
      <dsp:txXfrm>
        <a:off x="3547" y="636953"/>
        <a:ext cx="2132938" cy="1793572"/>
      </dsp:txXfrm>
    </dsp:sp>
    <dsp:sp modelId="{E08359FC-740D-4E85-8E9B-831512C52D92}">
      <dsp:nvSpPr>
        <dsp:cNvPr id="0" name=""/>
        <dsp:cNvSpPr/>
      </dsp:nvSpPr>
      <dsp:spPr>
        <a:xfrm>
          <a:off x="2435097" y="85552"/>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N.-É.</a:t>
          </a:r>
        </a:p>
      </dsp:txBody>
      <dsp:txXfrm>
        <a:off x="2435097" y="85552"/>
        <a:ext cx="2132938" cy="547200"/>
      </dsp:txXfrm>
    </dsp:sp>
    <dsp:sp modelId="{9133C486-A64B-4C7A-99E9-6AB3910BB433}">
      <dsp:nvSpPr>
        <dsp:cNvPr id="0" name=""/>
        <dsp:cNvSpPr/>
      </dsp:nvSpPr>
      <dsp:spPr>
        <a:xfrm>
          <a:off x="2435097" y="624349"/>
          <a:ext cx="2132938" cy="1810378"/>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College of Dental Hygienists of Nova Scotia (CDHNS)</a:t>
          </a:r>
        </a:p>
      </dsp:txBody>
      <dsp:txXfrm>
        <a:off x="2435097" y="624349"/>
        <a:ext cx="2132938" cy="1810378"/>
      </dsp:txXfrm>
    </dsp:sp>
    <dsp:sp modelId="{F873C9B1-3FD6-4913-88C3-3F89C62D8FA0}">
      <dsp:nvSpPr>
        <dsp:cNvPr id="0" name=""/>
        <dsp:cNvSpPr/>
      </dsp:nvSpPr>
      <dsp:spPr>
        <a:xfrm>
          <a:off x="4942196" y="89753"/>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Î.-P.-É.</a:t>
          </a:r>
        </a:p>
      </dsp:txBody>
      <dsp:txXfrm>
        <a:off x="4942196" y="89753"/>
        <a:ext cx="2132938" cy="547200"/>
      </dsp:txXfrm>
    </dsp:sp>
    <dsp:sp modelId="{8DB2ECFF-6513-495A-B5CC-521954EB1ED4}">
      <dsp:nvSpPr>
        <dsp:cNvPr id="0" name=""/>
        <dsp:cNvSpPr/>
      </dsp:nvSpPr>
      <dsp:spPr>
        <a:xfrm>
          <a:off x="4942196" y="636953"/>
          <a:ext cx="2132938" cy="1793572"/>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Prince Edward Island Dental Hygienists Association (</a:t>
          </a:r>
          <a:r>
            <a:rPr lang="en-CA" sz="1900" b="0" kern="1200" cap="none" spc="0" dirty="0" err="1">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PEIDHA</a:t>
          </a: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a:t>
          </a:r>
        </a:p>
      </dsp:txBody>
      <dsp:txXfrm>
        <a:off x="4942196" y="636953"/>
        <a:ext cx="2132938" cy="1793572"/>
      </dsp:txXfrm>
    </dsp:sp>
    <dsp:sp modelId="{7AB15545-5716-4C5B-AE45-EFC572CC399E}">
      <dsp:nvSpPr>
        <dsp:cNvPr id="0" name=""/>
        <dsp:cNvSpPr/>
      </dsp:nvSpPr>
      <dsp:spPr>
        <a:xfrm>
          <a:off x="7298197" y="89753"/>
          <a:ext cx="2132938" cy="54720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T.-N.-L.</a:t>
          </a:r>
        </a:p>
      </dsp:txBody>
      <dsp:txXfrm>
        <a:off x="7298197" y="89753"/>
        <a:ext cx="2132938" cy="547200"/>
      </dsp:txXfrm>
    </dsp:sp>
    <dsp:sp modelId="{F521330F-B8DD-464B-BF61-EFCC38F59A08}">
      <dsp:nvSpPr>
        <dsp:cNvPr id="0" name=""/>
        <dsp:cNvSpPr/>
      </dsp:nvSpPr>
      <dsp:spPr>
        <a:xfrm>
          <a:off x="7298197" y="636953"/>
          <a:ext cx="2132938" cy="1793572"/>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b="0" kern="1200" cap="none" spc="0" dirty="0">
              <a:ln w="18415" cmpd="sng">
                <a:solidFill>
                  <a:srgbClr val="FFFFFF"/>
                </a:solidFill>
                <a:prstDash val="solid"/>
              </a:ln>
              <a:solidFill>
                <a:srgbClr val="FFFFFF"/>
              </a:solidFill>
              <a:effectLst/>
              <a:latin typeface="Arial" panose="020B0604020202020204" pitchFamily="34" charset="0"/>
              <a:cs typeface="Arial" panose="020B0604020202020204" pitchFamily="34" charset="0"/>
            </a:rPr>
            <a:t>Newfoundland and Labrador Dental Hygienists Association (NLDHA)</a:t>
          </a:r>
        </a:p>
      </dsp:txBody>
      <dsp:txXfrm>
        <a:off x="7298197" y="636953"/>
        <a:ext cx="2132938" cy="17935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ACDEB7B-6625-487E-922C-8FDEFC33BFD7}" type="datetimeFigureOut">
              <a:rPr lang="en-CA" smtClean="0"/>
              <a:t>30/08/2017</a:t>
            </a:fld>
            <a:endParaRPr lang="en-CA"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84BE69-FC90-4E57-BC30-3FB649790DD3}" type="slidenum">
              <a:rPr lang="en-CA" smtClean="0"/>
              <a:t>‹#›</a:t>
            </a:fld>
            <a:endParaRPr lang="en-CA" dirty="0"/>
          </a:p>
        </p:txBody>
      </p:sp>
    </p:spTree>
    <p:extLst>
      <p:ext uri="{BB962C8B-B14F-4D97-AF65-F5344CB8AC3E}">
        <p14:creationId xmlns:p14="http://schemas.microsoft.com/office/powerpoint/2010/main" val="281500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Palatino" charset="0"/>
                <a:ea typeface="ヒラギノ明朝 ProN W3" charset="-128"/>
                <a:cs typeface="+mn-cs"/>
                <a:sym typeface="Palatino" charset="0"/>
              </a:defRPr>
            </a:lvl1pPr>
          </a:lstStyle>
          <a:p>
            <a:pPr>
              <a:defRPr/>
            </a:pPr>
            <a:endParaRPr lang="en-GB"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D3A9C278-429C-4490-8F4B-DADAC3A93496}" type="datetimeFigureOut">
              <a:rPr lang="en-GB" altLang="en-US"/>
              <a:pPr/>
              <a:t>30/08/2017</a:t>
            </a:fld>
            <a:endParaRPr lang="en-GB" alt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GB"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Palatino" charset="0"/>
                <a:ea typeface="ヒラギノ明朝 ProN W3" charset="-128"/>
                <a:cs typeface="+mn-cs"/>
                <a:sym typeface="Palatino" charset="0"/>
              </a:defRPr>
            </a:lvl1pPr>
          </a:lstStyle>
          <a:p>
            <a:pPr>
              <a:defRPr/>
            </a:pPr>
            <a:endParaRPr lang="en-GB"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2922CD43-E934-4847-992E-37B0B5850983}" type="slidenum">
              <a:rPr lang="en-GB" altLang="en-US"/>
              <a:pPr/>
              <a:t>‹#›</a:t>
            </a:fld>
            <a:endParaRPr lang="en-GB" altLang="en-US" dirty="0"/>
          </a:p>
        </p:txBody>
      </p:sp>
    </p:spTree>
    <p:extLst>
      <p:ext uri="{BB962C8B-B14F-4D97-AF65-F5344CB8AC3E}">
        <p14:creationId xmlns:p14="http://schemas.microsoft.com/office/powerpoint/2010/main" val="2717105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ha.ca/Ren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dha.ca/StudentUpgra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Félicitations d’avoir choisi une carrière gratifiante! L’exposé qui suit vous présentera l’Association canadienne des hygiénistes dentaires, aussi appelée l’ACHD, et vous montrera comment l’adhésion à l’ACHD peut rendre la carrière que vous commencez encore plus enrichissante.</a:t>
            </a:r>
          </a:p>
          <a:p>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Afin de vous préparer en vue de votre carrière, vous aurez besoin de soutien, d’accès aux ressources nécessaires et d’occasions de perfectionnement professionnel. C’est là où l’ACHD peut vous aider!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a:t>
            </a:fld>
            <a:endParaRPr lang="en-GB" altLang="en-US" dirty="0"/>
          </a:p>
        </p:txBody>
      </p:sp>
    </p:spTree>
    <p:extLst>
      <p:ext uri="{BB962C8B-B14F-4D97-AF65-F5344CB8AC3E}">
        <p14:creationId xmlns:p14="http://schemas.microsoft.com/office/powerpoint/2010/main" val="282846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600" kern="1200" dirty="0">
                <a:solidFill>
                  <a:schemeClr val="tx1"/>
                </a:solidFill>
                <a:effectLst/>
                <a:latin typeface="+mn-lt"/>
                <a:ea typeface="MS PGothic" pitchFamily="34" charset="-128"/>
                <a:cs typeface="MS PGothic" charset="0"/>
              </a:rPr>
              <a:t>Les organisations provinciales comprennent les organismes provinciaux de réglementation en hygiène dentaire, qui réglementent la profession de l’hygiène dentaire et assurent que les hygiénistes dentaires ont satisfait aux critères de certification de leur province ou de leur territoire. L’organisme de réglementation s’intéresse principalement à la santé et à la sécurité globale du public. </a:t>
            </a:r>
            <a:endParaRPr lang="en-CA" sz="1600" kern="1200" dirty="0">
              <a:solidFill>
                <a:schemeClr val="tx1"/>
              </a:solidFill>
              <a:effectLst/>
              <a:latin typeface="+mn-lt"/>
              <a:ea typeface="MS PGothic" pitchFamily="34" charset="-128"/>
              <a:cs typeface="MS PGothic" charset="0"/>
            </a:endParaRPr>
          </a:p>
          <a:p>
            <a:endParaRPr lang="fr-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Pour exercer au Canada, les hygiénistes dentaires doivent être certifiés ou autorisés par l’organisme provincial ou territorial de réglementation approprié. Les exigences de certification ou d’autorisation et les champs d’activités varient selon la province et le territoire.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10</a:t>
            </a:fld>
            <a:endParaRPr lang="en-GB" altLang="en-US" dirty="0"/>
          </a:p>
        </p:txBody>
      </p:sp>
    </p:spTree>
    <p:extLst>
      <p:ext uri="{BB962C8B-B14F-4D97-AF65-F5344CB8AC3E}">
        <p14:creationId xmlns:p14="http://schemas.microsoft.com/office/powerpoint/2010/main" val="301947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Pour des renseignements supplémentaires, y compris les coordonnées de chaque organisme provincial de réglementation, veuillez visiter le site Web de l’ACHD.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11</a:t>
            </a:fld>
            <a:endParaRPr lang="en-GB" altLang="en-US" dirty="0"/>
          </a:p>
        </p:txBody>
      </p:sp>
    </p:spTree>
    <p:extLst>
      <p:ext uri="{BB962C8B-B14F-4D97-AF65-F5344CB8AC3E}">
        <p14:creationId xmlns:p14="http://schemas.microsoft.com/office/powerpoint/2010/main" val="95221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600" b="1" kern="1200" dirty="0">
                <a:solidFill>
                  <a:schemeClr val="tx1"/>
                </a:solidFill>
                <a:effectLst/>
                <a:latin typeface="+mn-lt"/>
                <a:ea typeface="MS PGothic" pitchFamily="34" charset="-128"/>
                <a:cs typeface="MS PGothic" charset="0"/>
              </a:rPr>
              <a:t>Les associations professionnelles en</a:t>
            </a:r>
            <a:r>
              <a:rPr lang="fr-CA" sz="1600" b="1" kern="1200" baseline="0" dirty="0">
                <a:solidFill>
                  <a:schemeClr val="tx1"/>
                </a:solidFill>
                <a:effectLst/>
                <a:latin typeface="+mn-lt"/>
                <a:ea typeface="MS PGothic" pitchFamily="34" charset="-128"/>
                <a:cs typeface="MS PGothic" charset="0"/>
              </a:rPr>
              <a:t> </a:t>
            </a:r>
            <a:r>
              <a:rPr lang="fr-CA" sz="1600" b="1" kern="1200" dirty="0">
                <a:solidFill>
                  <a:schemeClr val="tx1"/>
                </a:solidFill>
                <a:effectLst/>
                <a:latin typeface="+mn-lt"/>
                <a:ea typeface="MS PGothic" pitchFamily="34" charset="-128"/>
                <a:cs typeface="MS PGothic" charset="0"/>
              </a:rPr>
              <a:t>hygiène dentaire </a:t>
            </a:r>
            <a:r>
              <a:rPr lang="fr-CA" sz="1600" kern="1200" dirty="0">
                <a:solidFill>
                  <a:schemeClr val="tx1"/>
                </a:solidFill>
                <a:effectLst/>
                <a:latin typeface="+mn-lt"/>
                <a:ea typeface="MS PGothic" pitchFamily="34" charset="-128"/>
                <a:cs typeface="MS PGothic" charset="0"/>
              </a:rPr>
              <a:t>sont mises en place pour faire avancer la profession et pour défendre les droits de ses membres, des hygiénistes dentaires et des étudiants. Il existe différents types d’associations professionnelles. En voici des exemples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Les associations locales ou les sociétés </a:t>
            </a:r>
            <a:r>
              <a:rPr lang="fr-CA" sz="1600" kern="1200" dirty="0">
                <a:solidFill>
                  <a:schemeClr val="tx1"/>
                </a:solidFill>
                <a:effectLst/>
                <a:latin typeface="+mn-lt"/>
                <a:ea typeface="MS PGothic" pitchFamily="34" charset="-128"/>
                <a:cs typeface="MS PGothic" charset="0"/>
              </a:rPr>
              <a:t>représentent les hygiénistes dentaires au sein de leur communauté immédiate. </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Les associations provinciales </a:t>
            </a:r>
            <a:r>
              <a:rPr lang="fr-CA" sz="1600" kern="1200" dirty="0">
                <a:solidFill>
                  <a:schemeClr val="tx1"/>
                </a:solidFill>
                <a:effectLst/>
                <a:latin typeface="+mn-lt"/>
                <a:ea typeface="MS PGothic" pitchFamily="34" charset="-128"/>
                <a:cs typeface="MS PGothic" charset="0"/>
              </a:rPr>
              <a:t>représentent les hygiénistes dentaires à l’échelle provinciale. Les besoins des hygiénistes dentaires peuvent varier sensiblement d’une province ou d’un territoire à l’autre. </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L’ACHD</a:t>
            </a:r>
            <a:r>
              <a:rPr lang="fr-CA" sz="1600" kern="1200" dirty="0">
                <a:solidFill>
                  <a:schemeClr val="tx1"/>
                </a:solidFill>
                <a:effectLst/>
                <a:latin typeface="+mn-lt"/>
                <a:ea typeface="MS PGothic" pitchFamily="34" charset="-128"/>
                <a:cs typeface="MS PGothic" charset="0"/>
              </a:rPr>
              <a:t> est l’association nationale qui plaide au nom des hygiénistes dentaires du Canada en matière de questions qui touchent la profession dans son ensemble. </a:t>
            </a:r>
          </a:p>
          <a:p>
            <a:pPr marL="171450" lvl="0" indent="-171450">
              <a:buFont typeface="Arial"/>
              <a:buChar char="•"/>
            </a:pPr>
            <a:r>
              <a:rPr lang="fr-CA" sz="1600" kern="1200" dirty="0">
                <a:solidFill>
                  <a:schemeClr val="accent6"/>
                </a:solidFill>
                <a:effectLst/>
                <a:latin typeface="+mn-lt"/>
                <a:ea typeface="MS PGothic" pitchFamily="34" charset="-128"/>
                <a:cs typeface="MS PGothic" charset="0"/>
              </a:rPr>
              <a:t>La</a:t>
            </a:r>
            <a:r>
              <a:rPr lang="fr-CA" sz="1600" b="1" kern="1200" dirty="0">
                <a:solidFill>
                  <a:schemeClr val="tx1"/>
                </a:solidFill>
                <a:effectLst/>
                <a:latin typeface="+mn-lt"/>
                <a:ea typeface="MS PGothic" pitchFamily="34" charset="-128"/>
                <a:cs typeface="MS PGothic" charset="0"/>
              </a:rPr>
              <a:t> Fédération internationale des hygiénistes dentaires (IFDH) </a:t>
            </a:r>
            <a:r>
              <a:rPr lang="fr-CA" sz="1600" kern="1200" dirty="0">
                <a:solidFill>
                  <a:schemeClr val="tx1"/>
                </a:solidFill>
                <a:effectLst/>
                <a:latin typeface="+mn-lt"/>
                <a:ea typeface="MS PGothic" pitchFamily="34" charset="-128"/>
                <a:cs typeface="MS PGothic" charset="0"/>
              </a:rPr>
              <a:t>rassemble les hygiénistes dentaires de 23 pays à travers le monde dans le but de promouvoir la santé buccale à l’échelle mondiale.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12</a:t>
            </a:fld>
            <a:endParaRPr lang="en-GB" altLang="en-US" dirty="0"/>
          </a:p>
        </p:txBody>
      </p:sp>
    </p:spTree>
    <p:extLst>
      <p:ext uri="{BB962C8B-B14F-4D97-AF65-F5344CB8AC3E}">
        <p14:creationId xmlns:p14="http://schemas.microsoft.com/office/powerpoint/2010/main" val="224082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Les associations provinciales plaident au nom de leurs membres, des hygiénistes dentaires et des étudiants en matière de questions spécifiques aux règlements, aux champs d’activités et à la gamme de services exécutés par les hygiénistes dentaires dans leurs provinces respectives. Il est important de noter que les associations provinciales de l’Alberta, de la Saskatchewan et de la Nouvelle-Écosse agissent aussi à titre d’organisme de réglementation de leur province. En Colombie-Britannique, l’organisme de réglementation perçoit maintenant toutes les cotisations des hygiénistes dentaires en exercice dans cette province et les frais comprennent l’adhésion nationale et l’adhésion provinciale.</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13</a:t>
            </a:fld>
            <a:endParaRPr lang="en-GB" altLang="en-US" dirty="0"/>
          </a:p>
        </p:txBody>
      </p:sp>
    </p:spTree>
    <p:extLst>
      <p:ext uri="{BB962C8B-B14F-4D97-AF65-F5344CB8AC3E}">
        <p14:creationId xmlns:p14="http://schemas.microsoft.com/office/powerpoint/2010/main" val="124061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Pour la liste complète des associations provinciales, consultez le site Web de l’ACHD. </a:t>
            </a:r>
          </a:p>
          <a:p>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L’ACHD vous encourage à vous joindre à votre association nationale</a:t>
            </a:r>
            <a:r>
              <a:rPr lang="fr-CA" sz="1600" kern="1200" baseline="0" dirty="0">
                <a:solidFill>
                  <a:schemeClr val="tx1"/>
                </a:solidFill>
                <a:effectLst/>
                <a:latin typeface="+mn-lt"/>
                <a:ea typeface="MS PGothic" pitchFamily="34" charset="-128"/>
                <a:cs typeface="MS PGothic" charset="0"/>
              </a:rPr>
              <a:t> et à vos associations </a:t>
            </a:r>
            <a:r>
              <a:rPr lang="fr-CA" sz="1600" kern="1200" dirty="0">
                <a:solidFill>
                  <a:schemeClr val="tx1"/>
                </a:solidFill>
                <a:effectLst/>
                <a:latin typeface="+mn-lt"/>
                <a:ea typeface="MS PGothic" pitchFamily="34" charset="-128"/>
                <a:cs typeface="MS PGothic" charset="0"/>
              </a:rPr>
              <a:t>provinciales et locales, car elles sont complémentaires.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14</a:t>
            </a:fld>
            <a:endParaRPr lang="en-GB" altLang="en-US" dirty="0"/>
          </a:p>
        </p:txBody>
      </p:sp>
    </p:spTree>
    <p:extLst>
      <p:ext uri="{BB962C8B-B14F-4D97-AF65-F5344CB8AC3E}">
        <p14:creationId xmlns:p14="http://schemas.microsoft.com/office/powerpoint/2010/main" val="222353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Pourquoi adhérer à l’ACHD? </a:t>
            </a:r>
          </a:p>
          <a:p>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À titre de membre étudiant, vous avez accès aux avantages et aux rabais réservés aux membres, à un programme de leadership réservé aux étudiants, au réseautage et à des évènements, au perfectionnement professionnel et à diverses ressources, et à des prix et des programmes de reconnaissance qui vous aideront à lancer votre carrière.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15</a:t>
            </a:fld>
            <a:endParaRPr lang="en-GB" altLang="en-US" dirty="0"/>
          </a:p>
        </p:txBody>
      </p:sp>
    </p:spTree>
    <p:extLst>
      <p:ext uri="{BB962C8B-B14F-4D97-AF65-F5344CB8AC3E}">
        <p14:creationId xmlns:p14="http://schemas.microsoft.com/office/powerpoint/2010/main" val="56266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kern="1200" dirty="0">
                <a:solidFill>
                  <a:schemeClr val="tx1"/>
                </a:solidFill>
                <a:effectLst/>
                <a:latin typeface="+mn-lt"/>
                <a:ea typeface="MS PGothic" pitchFamily="34" charset="-128"/>
                <a:cs typeface="MS PGothic" charset="0"/>
              </a:rPr>
              <a:t>Les représentants étudiants sont les principaux agents de liaison entre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le corps enseignant et les étudiants et ils font la promotion de l’adhésion à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ainsi qu’à ses programmes et à ses services. Chaque automne, un représentant étudiant débutant est choisi pour aider le représentant étudiant principal jusqu’au printemps. L’automne suivant, le représentant étudiant débutant passera au rôle de représentant étudiant principal. Dans le cas des programmes accélérés, les dates peuvent varier un peu. Veuillez visiter le site Web de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a:t>
            </a:r>
            <a:endParaRPr lang="en-CA" sz="1600" kern="1200" dirty="0">
              <a:solidFill>
                <a:schemeClr val="tx1"/>
              </a:solidFill>
              <a:effectLst/>
              <a:latin typeface="+mn-lt"/>
              <a:ea typeface="MS PGothic" pitchFamily="34" charset="-128"/>
              <a:cs typeface="MS PGothic" charset="0"/>
            </a:endParaRPr>
          </a:p>
          <a:p>
            <a:endParaRPr lang="en-CA" sz="16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kern="1200" dirty="0">
                <a:solidFill>
                  <a:schemeClr val="tx1"/>
                </a:solidFill>
                <a:effectLst/>
                <a:latin typeface="+mn-lt"/>
                <a:ea typeface="MS PGothic" pitchFamily="34" charset="-128"/>
                <a:cs typeface="MS PGothic" charset="0"/>
              </a:rPr>
              <a:t>Grâce au partenariat avec Colgate, les personnes qui seront sélectionnées à titre de représentants étudiants débutants recevront une bourse. La bourse sera offerte lorsque le représentant étudiant débutant passera au poste de représentant étudiant principal.</a:t>
            </a:r>
          </a:p>
          <a:p>
            <a:endParaRPr lang="fr-CA" sz="16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kern="1200" dirty="0">
                <a:solidFill>
                  <a:schemeClr val="tx1"/>
                </a:solidFill>
                <a:effectLst/>
                <a:latin typeface="+mn-lt"/>
                <a:ea typeface="MS PGothic" pitchFamily="34" charset="-128"/>
                <a:cs typeface="MS PGothic" charset="0"/>
              </a:rPr>
              <a:t>Assumer le rôle de représentant étudiant vous permettra d’acquérir des aptitudes de leadership et de tisser des liens avec votre association, votre établissement et vos pairs. Découvrez qui est votre représentant étudiant sénior et envisagez de vous porter candidat au poste de représentant </a:t>
            </a:r>
            <a:r>
              <a:rPr lang="fr-CA" sz="1600" b="0" dirty="0"/>
              <a:t>débutant</a:t>
            </a:r>
            <a:r>
              <a:rPr lang="fr-CA" sz="1600" kern="1200" dirty="0">
                <a:solidFill>
                  <a:schemeClr val="tx1"/>
                </a:solidFill>
                <a:effectLst/>
                <a:latin typeface="+mn-lt"/>
                <a:ea typeface="MS PGothic" pitchFamily="34" charset="-128"/>
                <a:cs typeface="MS PGothic" charset="0"/>
              </a:rPr>
              <a:t> cet automne.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16</a:t>
            </a:fld>
            <a:endParaRPr lang="en-GB" altLang="en-US" dirty="0"/>
          </a:p>
        </p:txBody>
      </p:sp>
    </p:spTree>
    <p:extLst>
      <p:ext uri="{BB962C8B-B14F-4D97-AF65-F5344CB8AC3E}">
        <p14:creationId xmlns:p14="http://schemas.microsoft.com/office/powerpoint/2010/main" val="415203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Voici une liste d’établissements et de leurs représentants étudiants correspondants :</a:t>
            </a:r>
          </a:p>
          <a:p>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Communiquez avec votre représentant étudiant si vous avez des questions ou des commentaires pour l’ACHD.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17</a:t>
            </a:fld>
            <a:endParaRPr lang="en-GB" altLang="en-US" dirty="0"/>
          </a:p>
        </p:txBody>
      </p:sp>
    </p:spTree>
    <p:extLst>
      <p:ext uri="{BB962C8B-B14F-4D97-AF65-F5344CB8AC3E}">
        <p14:creationId xmlns:p14="http://schemas.microsoft.com/office/powerpoint/2010/main" val="110044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sz="1600" kern="1200" dirty="0">
                <a:solidFill>
                  <a:schemeClr val="tx1"/>
                </a:solidFill>
                <a:effectLst/>
                <a:latin typeface="+mn-lt"/>
                <a:ea typeface="MS PGothic" pitchFamily="34" charset="-128"/>
                <a:cs typeface="MS PGothic" charset="0"/>
              </a:rPr>
              <a:t>Les évènements de l’ACHD comprennent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La Conférence nationale – </a:t>
            </a:r>
            <a:r>
              <a:rPr lang="fr-CA" sz="1600" kern="1200" dirty="0">
                <a:solidFill>
                  <a:schemeClr val="tx1"/>
                </a:solidFill>
                <a:effectLst/>
                <a:latin typeface="+mn-lt"/>
                <a:ea typeface="MS PGothic" pitchFamily="34" charset="-128"/>
                <a:cs typeface="MS PGothic" charset="0"/>
              </a:rPr>
              <a:t>L’ACHD tient une conférence nationale tous les deux ans et une assemblée générale annuelle pour traiter des dernières questions, tendances et études qui ont des répercussions sur la pratique de l’hygiène dentaire au Canada.</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Semaine nationale des hygiénistes dentaires</a:t>
            </a:r>
            <a:r>
              <a:rPr lang="fr-CA" sz="1600" b="1" kern="1200" baseline="30000" dirty="0">
                <a:solidFill>
                  <a:schemeClr val="tx1"/>
                </a:solidFill>
                <a:effectLst/>
                <a:latin typeface="+mn-lt"/>
                <a:ea typeface="MS PGothic" pitchFamily="34" charset="-128"/>
                <a:cs typeface="MS PGothic" charset="0"/>
              </a:rPr>
              <a:t>MC</a:t>
            </a:r>
            <a:r>
              <a:rPr lang="fr-CA" sz="1600" b="1" kern="1200" dirty="0">
                <a:solidFill>
                  <a:schemeClr val="tx1"/>
                </a:solidFill>
                <a:effectLst/>
                <a:latin typeface="+mn-lt"/>
                <a:ea typeface="MS PGothic" pitchFamily="34" charset="-128"/>
                <a:cs typeface="MS PGothic" charset="0"/>
              </a:rPr>
              <a:t> – </a:t>
            </a:r>
            <a:r>
              <a:rPr lang="fr-CA" sz="1600" kern="1200" dirty="0">
                <a:solidFill>
                  <a:schemeClr val="tx1"/>
                </a:solidFill>
                <a:effectLst/>
                <a:latin typeface="+mn-lt"/>
                <a:ea typeface="MS PGothic" pitchFamily="34" charset="-128"/>
                <a:cs typeface="MS PGothic" charset="0"/>
              </a:rPr>
              <a:t>Cet évènement national annuel a lieu en avril et veille à sensibiliser davantage le public à l’importance de la santé buccale et au rôle des hygiénistes dentaires. </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Demeurez à l’affût de l’ACHD aux assemblées provinciales et aux conférences dentaires </a:t>
            </a:r>
            <a:r>
              <a:rPr lang="fr-CA" sz="1600" kern="1200" dirty="0">
                <a:solidFill>
                  <a:schemeClr val="tx1"/>
                </a:solidFill>
                <a:effectLst/>
                <a:latin typeface="+mn-lt"/>
                <a:ea typeface="MS PGothic" pitchFamily="34" charset="-128"/>
                <a:cs typeface="MS PGothic" charset="0"/>
              </a:rPr>
              <a:t>comme la PDC et l’ODA.</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b="1" kern="1200" dirty="0">
                <a:solidFill>
                  <a:schemeClr val="tx1"/>
                </a:solidFill>
                <a:effectLst/>
                <a:latin typeface="+mn-lt"/>
                <a:ea typeface="MS PGothic" pitchFamily="34" charset="-128"/>
                <a:cs typeface="MS PGothic" charset="0"/>
              </a:rPr>
              <a:t>Évènements de sensibilisation de la communauté – </a:t>
            </a:r>
            <a:r>
              <a:rPr lang="fr-CA" sz="1600" kern="1200" dirty="0">
                <a:solidFill>
                  <a:schemeClr val="tx1"/>
                </a:solidFill>
                <a:effectLst/>
                <a:latin typeface="+mn-lt"/>
                <a:ea typeface="MS PGothic" pitchFamily="34" charset="-128"/>
                <a:cs typeface="MS PGothic" charset="0"/>
              </a:rPr>
              <a:t>L’ACHD appuie aussi les évènements qui aident à promouvoir la santé buccale dans la communauté et à sensibiliser le public à la profession.  </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Les évènements comprennent </a:t>
            </a:r>
            <a:r>
              <a:rPr lang="en-CA" sz="1600" kern="1200" dirty="0">
                <a:solidFill>
                  <a:schemeClr val="tx1"/>
                </a:solidFill>
                <a:effectLst/>
                <a:latin typeface="+mn-lt"/>
                <a:ea typeface="MS PGothic" pitchFamily="34" charset="-128"/>
                <a:cs typeface="MS PGothic" charset="0"/>
              </a:rPr>
              <a:t>« </a:t>
            </a:r>
            <a:r>
              <a:rPr lang="fr-CA" sz="1600" kern="1200" dirty="0">
                <a:solidFill>
                  <a:schemeClr val="tx1"/>
                </a:solidFill>
                <a:effectLst/>
                <a:latin typeface="+mn-lt"/>
                <a:ea typeface="MS PGothic" pitchFamily="34" charset="-128"/>
                <a:cs typeface="MS PGothic" charset="0"/>
              </a:rPr>
              <a:t>Gift from the Heart »</a:t>
            </a:r>
            <a:r>
              <a:rPr lang="fr-CA" sz="1200" kern="1200" dirty="0">
                <a:solidFill>
                  <a:schemeClr val="tx1"/>
                </a:solidFill>
                <a:effectLst/>
                <a:latin typeface="+mn-lt"/>
                <a:ea typeface="MS PGothic" pitchFamily="34" charset="-128"/>
                <a:cs typeface="MS PGothic" charset="0"/>
              </a:rPr>
              <a:t>.</a:t>
            </a:r>
            <a:endParaRPr lang="en-CA"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18</a:t>
            </a:fld>
            <a:endParaRPr lang="en-GB" altLang="en-US" dirty="0"/>
          </a:p>
        </p:txBody>
      </p:sp>
    </p:spTree>
    <p:extLst>
      <p:ext uri="{BB962C8B-B14F-4D97-AF65-F5344CB8AC3E}">
        <p14:creationId xmlns:p14="http://schemas.microsoft.com/office/powerpoint/2010/main" val="49691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L’ACHD a plusieurs ressources à vous offrir :</a:t>
            </a:r>
          </a:p>
          <a:p>
            <a:pPr marL="171450" indent="-171450">
              <a:buFont typeface="Arial"/>
              <a:buChar char="•"/>
            </a:pP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Les publications – l’ACHD offre une grande variété de publications à ses membres comprenant :</a:t>
            </a:r>
          </a:p>
          <a:p>
            <a:pPr lvl="0"/>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kern="1200" dirty="0">
                <a:solidFill>
                  <a:schemeClr val="tx1"/>
                </a:solidFill>
                <a:effectLst/>
                <a:latin typeface="+mn-lt"/>
                <a:ea typeface="MS PGothic" pitchFamily="34" charset="-128"/>
                <a:cs typeface="MS PGothic" charset="0"/>
              </a:rPr>
              <a:t>Le magazine pour les membres</a:t>
            </a:r>
            <a:r>
              <a:rPr lang="fr-CA" sz="1600" b="1" kern="1200" dirty="0">
                <a:solidFill>
                  <a:schemeClr val="tx1"/>
                </a:solidFill>
                <a:effectLst/>
                <a:latin typeface="+mn-lt"/>
                <a:ea typeface="MS PGothic" pitchFamily="34" charset="-128"/>
                <a:cs typeface="MS PGothic" charset="0"/>
              </a:rPr>
              <a:t> </a:t>
            </a:r>
            <a:r>
              <a:rPr lang="fr-CA" sz="1600" b="1" i="1" kern="1200" dirty="0">
                <a:solidFill>
                  <a:schemeClr val="tx1"/>
                </a:solidFill>
                <a:effectLst/>
                <a:latin typeface="+mn-lt"/>
                <a:ea typeface="MS PGothic" pitchFamily="34" charset="-128"/>
                <a:cs typeface="MS PGothic" charset="0"/>
              </a:rPr>
              <a:t>Oh Canada!</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kern="1200" dirty="0">
                <a:solidFill>
                  <a:schemeClr val="tx1"/>
                </a:solidFill>
                <a:effectLst/>
                <a:latin typeface="+mn-lt"/>
                <a:ea typeface="MS PGothic" pitchFamily="34" charset="-128"/>
                <a:cs typeface="MS PGothic" charset="0"/>
              </a:rPr>
              <a:t>La publication scientifique</a:t>
            </a:r>
            <a:r>
              <a:rPr lang="fr-CA" sz="1600" b="1" kern="1200" dirty="0">
                <a:solidFill>
                  <a:schemeClr val="tx1"/>
                </a:solidFill>
                <a:effectLst/>
                <a:latin typeface="+mn-lt"/>
                <a:ea typeface="MS PGothic" pitchFamily="34" charset="-128"/>
                <a:cs typeface="MS PGothic" charset="0"/>
              </a:rPr>
              <a:t> le </a:t>
            </a:r>
            <a:r>
              <a:rPr lang="fr-CA" sz="1600" b="1" i="1" kern="1200" dirty="0">
                <a:solidFill>
                  <a:schemeClr val="tx1"/>
                </a:solidFill>
                <a:effectLst/>
                <a:latin typeface="+mn-lt"/>
                <a:ea typeface="MS PGothic" pitchFamily="34" charset="-128"/>
                <a:cs typeface="MS PGothic" charset="0"/>
              </a:rPr>
              <a:t>Journal canadien de l’hygiène dentaire</a:t>
            </a:r>
            <a:r>
              <a:rPr lang="fr-CA" sz="1600" b="1" kern="1200" dirty="0">
                <a:solidFill>
                  <a:schemeClr val="tx1"/>
                </a:solidFill>
                <a:effectLst/>
                <a:latin typeface="+mn-lt"/>
                <a:ea typeface="MS PGothic" pitchFamily="34" charset="-128"/>
                <a:cs typeface="MS PGothic" charset="0"/>
              </a:rPr>
              <a:t> (CJDH)</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b="1" kern="1200" dirty="0">
                <a:solidFill>
                  <a:schemeClr val="tx1"/>
                </a:solidFill>
                <a:effectLst/>
                <a:latin typeface="+mn-lt"/>
                <a:ea typeface="MS PGothic" pitchFamily="34" charset="-128"/>
                <a:cs typeface="MS PGothic" charset="0"/>
              </a:rPr>
              <a:t>Les journaux en ligne </a:t>
            </a:r>
            <a:r>
              <a:rPr lang="fr-CA" sz="1600" kern="1200" dirty="0">
                <a:solidFill>
                  <a:schemeClr val="tx1"/>
                </a:solidFill>
                <a:effectLst/>
                <a:latin typeface="+mn-lt"/>
                <a:ea typeface="MS PGothic" pitchFamily="34" charset="-128"/>
                <a:cs typeface="MS PGothic" charset="0"/>
              </a:rPr>
              <a:t>publiés deux fois par mois</a:t>
            </a:r>
            <a:r>
              <a:rPr lang="fr-CA" sz="1600" b="1"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kern="1200" dirty="0">
                <a:solidFill>
                  <a:schemeClr val="tx1"/>
                </a:solidFill>
                <a:effectLst/>
                <a:latin typeface="+mn-lt"/>
                <a:ea typeface="MS PGothic" pitchFamily="34" charset="-128"/>
                <a:cs typeface="MS PGothic" charset="0"/>
              </a:rPr>
              <a:t>Les lignes directrices de la pratique clinique</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kern="1200" dirty="0">
                <a:solidFill>
                  <a:schemeClr val="tx1"/>
                </a:solidFill>
                <a:effectLst/>
                <a:latin typeface="+mn-lt"/>
                <a:ea typeface="MS PGothic" pitchFamily="34" charset="-128"/>
                <a:cs typeface="MS PGothic" charset="0"/>
              </a:rPr>
              <a:t>Des exposés de position et des déclarations fondés sur les preuves </a:t>
            </a:r>
            <a:endParaRPr lang="en-CA" sz="1600" kern="1200" dirty="0">
              <a:solidFill>
                <a:schemeClr val="tx1"/>
              </a:solidFill>
              <a:effectLst/>
              <a:latin typeface="+mn-lt"/>
              <a:ea typeface="MS PGothic" pitchFamily="34" charset="-128"/>
              <a:cs typeface="MS PGothic" charset="0"/>
            </a:endParaRPr>
          </a:p>
          <a:p>
            <a:pPr marL="628650" lvl="1" indent="-171450">
              <a:buFont typeface="Courier New"/>
              <a:buChar char="o"/>
            </a:pPr>
            <a:r>
              <a:rPr lang="fr-CA" sz="1600" kern="1200" dirty="0">
                <a:solidFill>
                  <a:schemeClr val="tx1"/>
                </a:solidFill>
                <a:effectLst/>
                <a:latin typeface="+mn-lt"/>
                <a:ea typeface="MS PGothic" pitchFamily="34" charset="-128"/>
                <a:cs typeface="MS PGothic" charset="0"/>
              </a:rPr>
              <a:t>Et encore plus</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19</a:t>
            </a:fld>
            <a:endParaRPr lang="en-GB" altLang="en-US" dirty="0"/>
          </a:p>
        </p:txBody>
      </p:sp>
    </p:spTree>
    <p:extLst>
      <p:ext uri="{BB962C8B-B14F-4D97-AF65-F5344CB8AC3E}">
        <p14:creationId xmlns:p14="http://schemas.microsoft.com/office/powerpoint/2010/main" val="112974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L’adhésion à l’ACHD est GRATUITE pour les étudiants. Inscrivez-vous en ligne à </a:t>
            </a:r>
            <a:r>
              <a:rPr lang="fr-CA" sz="1600" u="sng" kern="1200" dirty="0">
                <a:solidFill>
                  <a:schemeClr val="tx1"/>
                </a:solidFill>
                <a:effectLst/>
                <a:latin typeface="+mn-lt"/>
                <a:ea typeface="MS PGothic" pitchFamily="34" charset="-128"/>
                <a:cs typeface="MS PGothic" charset="0"/>
                <a:hlinkClick r:id="" action="ppaction://noaction"/>
              </a:rPr>
              <a:t>achd.ca/Adherer</a:t>
            </a:r>
            <a:r>
              <a:rPr lang="fr-CA" sz="1600" kern="1200" dirty="0">
                <a:solidFill>
                  <a:schemeClr val="tx1"/>
                </a:solidFill>
                <a:effectLst/>
                <a:latin typeface="+mn-lt"/>
                <a:ea typeface="MS PGothic" pitchFamily="34" charset="-128"/>
                <a:cs typeface="MS PGothic" charset="0"/>
              </a:rPr>
              <a:t>. Si vous êtes déjà membre étudiant de l’ACHD, vous devez renouveler votre adhésion en ligne avant le 31 octobre de chaque année pour ne pas perdre l’accès à vos avantages. </a:t>
            </a:r>
            <a:r>
              <a:rPr lang="fr-CA" sz="1600" kern="1200" dirty="0">
                <a:solidFill>
                  <a:schemeClr val="tx1"/>
                </a:solidFill>
                <a:effectLst/>
                <a:latin typeface="+mn-lt"/>
                <a:ea typeface="MS PGothic" pitchFamily="34" charset="-128"/>
                <a:cs typeface="MS PGothic" charset="0"/>
                <a:hlinkClick r:id="rId3"/>
              </a:rPr>
              <a:t>Visitez le site </a:t>
            </a:r>
            <a:r>
              <a:rPr lang="fr-CA" sz="1600" u="none" strike="noStrike" kern="1200" dirty="0">
                <a:solidFill>
                  <a:schemeClr val="tx1"/>
                </a:solidFill>
                <a:effectLst/>
                <a:latin typeface="+mn-lt"/>
                <a:ea typeface="MS PGothic" pitchFamily="34" charset="-128"/>
                <a:cs typeface="MS PGothic" charset="0"/>
                <a:hlinkClick r:id="rId3"/>
              </a:rPr>
              <a:t>achd.ca/Renouveler.</a:t>
            </a:r>
            <a:r>
              <a:rPr lang="fr-CA" sz="1600" u="sng" strike="noStrike" kern="1200" dirty="0">
                <a:solidFill>
                  <a:schemeClr val="tx1"/>
                </a:solidFill>
                <a:effectLst/>
                <a:latin typeface="+mn-lt"/>
                <a:ea typeface="MS PGothic" pitchFamily="34" charset="-128"/>
                <a:cs typeface="MS PGothic" charset="0"/>
                <a:hlinkClick r:id="rId3"/>
              </a:rPr>
              <a:t> </a:t>
            </a:r>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a:t>
            </a:fld>
            <a:endParaRPr lang="en-GB" altLang="en-US" dirty="0"/>
          </a:p>
        </p:txBody>
      </p:sp>
    </p:spTree>
    <p:extLst>
      <p:ext uri="{BB962C8B-B14F-4D97-AF65-F5344CB8AC3E}">
        <p14:creationId xmlns:p14="http://schemas.microsoft.com/office/powerpoint/2010/main" val="11965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kern="1200" dirty="0">
                <a:solidFill>
                  <a:schemeClr val="tx1"/>
                </a:solidFill>
                <a:effectLst/>
                <a:latin typeface="+mn-lt"/>
                <a:ea typeface="MS PGothic" pitchFamily="34" charset="-128"/>
                <a:cs typeface="MS PGothic" charset="0"/>
              </a:rPr>
              <a:t>L’ACHD offre aussi plusieurs occasions de perfectionnement professionnel par l’entremise de conférences et d’ateliers, ainsi que des cours et des webinaires en ligne et sur demande sur une variété de sujets en matière d’hygiène dentaire. La plupart des occasions sont offertes aux étudiants à tarifs réduits et certains cours ou webinaires sont même offerts gratuitement. Le plus récent avantage offert par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est que </a:t>
            </a:r>
            <a:r>
              <a:rPr lang="fr-CA" sz="1600" b="1" kern="1200" dirty="0">
                <a:solidFill>
                  <a:schemeClr val="tx1"/>
                </a:solidFill>
                <a:effectLst/>
                <a:latin typeface="+mn-lt"/>
                <a:ea typeface="MS PGothic" pitchFamily="34" charset="-128"/>
                <a:cs typeface="MS PGothic" charset="0"/>
              </a:rPr>
              <a:t>tous les webinaires en direct et sur demande sont maintenant GRATUITS</a:t>
            </a:r>
            <a:r>
              <a:rPr lang="fr-CA" sz="1600" kern="1200" dirty="0">
                <a:solidFill>
                  <a:schemeClr val="tx1"/>
                </a:solidFill>
                <a:effectLst/>
                <a:latin typeface="+mn-lt"/>
                <a:ea typeface="MS PGothic" pitchFamily="34" charset="-128"/>
                <a:cs typeface="MS PGothic" charset="0"/>
              </a:rPr>
              <a:t>!</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Pour voir la liste complète des conférences, des ateliers, des cours et des webinaires offerts à la librairie en ligne de l’ACHD, veuillez visiter le site Web de l’ACHD.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20</a:t>
            </a:fld>
            <a:endParaRPr lang="en-GB" altLang="en-US" dirty="0"/>
          </a:p>
        </p:txBody>
      </p:sp>
    </p:spTree>
    <p:extLst>
      <p:ext uri="{BB962C8B-B14F-4D97-AF65-F5344CB8AC3E}">
        <p14:creationId xmlns:p14="http://schemas.microsoft.com/office/powerpoint/2010/main" val="216461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Le site de l’ACHD est votre principale source d’information.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21</a:t>
            </a:fld>
            <a:endParaRPr lang="en-GB" altLang="en-US" dirty="0"/>
          </a:p>
        </p:txBody>
      </p:sp>
    </p:spTree>
    <p:extLst>
      <p:ext uri="{BB962C8B-B14F-4D97-AF65-F5344CB8AC3E}">
        <p14:creationId xmlns:p14="http://schemas.microsoft.com/office/powerpoint/2010/main" val="426333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Vous pouvez vous rendre à la section </a:t>
            </a:r>
            <a:r>
              <a:rPr lang="fr-CA" sz="1600" b="1" kern="1200" dirty="0">
                <a:solidFill>
                  <a:schemeClr val="tx1"/>
                </a:solidFill>
                <a:effectLst/>
                <a:latin typeface="+mn-lt"/>
                <a:ea typeface="MS PGothic" pitchFamily="34" charset="-128"/>
                <a:cs typeface="MS PGothic" charset="0"/>
              </a:rPr>
              <a:t>guichet emploi</a:t>
            </a:r>
            <a:r>
              <a:rPr lang="fr-CA" sz="1600" kern="1200" dirty="0">
                <a:solidFill>
                  <a:schemeClr val="tx1"/>
                </a:solidFill>
                <a:effectLst/>
                <a:latin typeface="+mn-lt"/>
                <a:ea typeface="MS PGothic" pitchFamily="34" charset="-128"/>
                <a:cs typeface="MS PGothic" charset="0"/>
              </a:rPr>
              <a:t> du site Web de l’ACHD, c’est l’endroit idéal pour permettre aux nouveaux diplômés de trouver des possibilités d’emploi. </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Veuillez aussi visiter notre nouveau site Web pour les consommateurs, </a:t>
            </a:r>
            <a:r>
              <a:rPr lang="fr-CA" sz="1600" b="1" kern="1200" dirty="0">
                <a:solidFill>
                  <a:schemeClr val="tx1"/>
                </a:solidFill>
                <a:effectLst/>
                <a:latin typeface="+mn-lt"/>
                <a:ea typeface="MS PGothic" pitchFamily="34" charset="-128"/>
                <a:cs typeface="MS PGothic" charset="0"/>
              </a:rPr>
              <a:t>dentalhygienecanada.ca</a:t>
            </a:r>
            <a:r>
              <a:rPr lang="fr-CA" sz="1600" kern="1200" dirty="0">
                <a:solidFill>
                  <a:schemeClr val="tx1"/>
                </a:solidFill>
                <a:effectLst/>
                <a:latin typeface="+mn-lt"/>
                <a:ea typeface="MS PGothic" pitchFamily="34" charset="-128"/>
                <a:cs typeface="MS PGothic" charset="0"/>
              </a:rPr>
              <a:t>,</a:t>
            </a:r>
            <a:r>
              <a:rPr lang="fr-CA" sz="1600" b="1" kern="1200" dirty="0">
                <a:solidFill>
                  <a:schemeClr val="tx1"/>
                </a:solidFill>
                <a:effectLst/>
                <a:latin typeface="+mn-lt"/>
                <a:ea typeface="MS PGothic" pitchFamily="34" charset="-128"/>
                <a:cs typeface="MS PGothic" charset="0"/>
              </a:rPr>
              <a:t> </a:t>
            </a:r>
            <a:r>
              <a:rPr lang="fr-CA" sz="1600" kern="1200" dirty="0">
                <a:solidFill>
                  <a:schemeClr val="tx1"/>
                </a:solidFill>
                <a:effectLst/>
                <a:latin typeface="+mn-lt"/>
                <a:ea typeface="MS PGothic" pitchFamily="34" charset="-128"/>
                <a:cs typeface="MS PGothic" charset="0"/>
              </a:rPr>
              <a:t>afin d’avoir accès à de l’information précieuse sur la santé buccale, à des activités amusantes et éducatives pour les enfants, et à notre moteur de recherche de l’ACHD, « Trouver un hygiéniste dentaire en pratique autonome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22</a:t>
            </a:fld>
            <a:endParaRPr lang="en-GB" altLang="en-US" dirty="0"/>
          </a:p>
        </p:txBody>
      </p:sp>
    </p:spTree>
    <p:extLst>
      <p:ext uri="{BB962C8B-B14F-4D97-AF65-F5344CB8AC3E}">
        <p14:creationId xmlns:p14="http://schemas.microsoft.com/office/powerpoint/2010/main" val="1511364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vise constamment à améliorer la valeur de votre adhésion. L’association a le plaisir d’offrir une multitude d’avantages et de programmes au rabais, y compris :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des abonnements annuels au </a:t>
            </a:r>
            <a:r>
              <a:rPr lang="fr-CA" sz="1600" kern="1200" dirty="0" err="1">
                <a:solidFill>
                  <a:schemeClr val="tx1"/>
                </a:solidFill>
                <a:effectLst/>
                <a:latin typeface="+mn-lt"/>
                <a:ea typeface="MS PGothic" pitchFamily="34" charset="-128"/>
                <a:cs typeface="MS PGothic" charset="0"/>
              </a:rPr>
              <a:t>GoodLife</a:t>
            </a:r>
            <a:r>
              <a:rPr lang="fr-CA" sz="1600" kern="1200" dirty="0">
                <a:solidFill>
                  <a:schemeClr val="tx1"/>
                </a:solidFill>
                <a:effectLst/>
                <a:latin typeface="+mn-lt"/>
                <a:ea typeface="MS PGothic" pitchFamily="34" charset="-128"/>
                <a:cs typeface="MS PGothic" charset="0"/>
              </a:rPr>
              <a:t> Fitness à près de 50 % de rabais (</a:t>
            </a:r>
            <a:r>
              <a:rPr lang="fr-CA" sz="1600" b="0" i="0" dirty="0"/>
              <a:t>Énergie Cardio au Québec)</a:t>
            </a:r>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l’accès à un inventaire mondial d’hôtels à des tarifs imbattables;</a:t>
            </a:r>
            <a:endParaRPr lang="en-CA" sz="16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des rabais sur la location de voitures de National Car </a:t>
            </a:r>
            <a:r>
              <a:rPr lang="fr-CA" sz="1600" kern="1200" dirty="0" err="1">
                <a:solidFill>
                  <a:schemeClr val="tx1"/>
                </a:solidFill>
                <a:effectLst/>
                <a:latin typeface="+mn-lt"/>
                <a:ea typeface="MS PGothic" pitchFamily="34" charset="-128"/>
                <a:cs typeface="MS PGothic" charset="0"/>
              </a:rPr>
              <a:t>Rental</a:t>
            </a:r>
            <a:r>
              <a:rPr lang="fr-CA" sz="1600" kern="1200" dirty="0">
                <a:solidFill>
                  <a:schemeClr val="tx1"/>
                </a:solidFill>
                <a:effectLst/>
                <a:latin typeface="+mn-lt"/>
                <a:ea typeface="MS PGothic" pitchFamily="34" charset="-128"/>
                <a:cs typeface="MS PGothic" charset="0"/>
              </a:rPr>
              <a:t> et des économies à la librairie en ligne de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au Fedex et encore plus!   </a:t>
            </a:r>
            <a:endParaRPr lang="en-CA" sz="1600" kern="1200" dirty="0">
              <a:solidFill>
                <a:schemeClr val="tx1"/>
              </a:solidFill>
              <a:effectLst/>
              <a:latin typeface="+mn-lt"/>
              <a:ea typeface="MS PGothic" pitchFamily="34" charset="-128"/>
              <a:cs typeface="MS PGothic" charset="0"/>
            </a:endParaRPr>
          </a:p>
          <a:p>
            <a:endParaRPr lang="fr-CA" sz="1200" kern="1200" dirty="0">
              <a:solidFill>
                <a:schemeClr val="tx1"/>
              </a:solidFill>
              <a:effectLst/>
              <a:latin typeface="+mn-lt"/>
              <a:ea typeface="MS PGothic" pitchFamily="34" charset="-128"/>
              <a:cs typeface="MS PGothic" charset="0"/>
            </a:endParaRPr>
          </a:p>
          <a:p>
            <a:r>
              <a:rPr lang="fr-CA" sz="1200" kern="1200" dirty="0">
                <a:solidFill>
                  <a:schemeClr val="tx1"/>
                </a:solidFill>
                <a:effectLst/>
                <a:latin typeface="+mn-lt"/>
                <a:ea typeface="MS PGothic" pitchFamily="34" charset="-128"/>
                <a:cs typeface="MS PGothic" charset="0"/>
              </a:rPr>
              <a:t>Consultez le site Web de l’</a:t>
            </a:r>
            <a:r>
              <a:rPr lang="fr-CA" sz="1200" kern="1200" dirty="0" err="1">
                <a:solidFill>
                  <a:schemeClr val="tx1"/>
                </a:solidFill>
                <a:effectLst/>
                <a:latin typeface="+mn-lt"/>
                <a:ea typeface="MS PGothic" pitchFamily="34" charset="-128"/>
                <a:cs typeface="MS PGothic" charset="0"/>
              </a:rPr>
              <a:t>ACHD</a:t>
            </a:r>
            <a:r>
              <a:rPr lang="fr-CA" sz="1200" kern="1200" dirty="0">
                <a:solidFill>
                  <a:schemeClr val="tx1"/>
                </a:solidFill>
                <a:effectLst/>
                <a:latin typeface="+mn-lt"/>
                <a:ea typeface="MS PGothic" pitchFamily="34" charset="-128"/>
                <a:cs typeface="MS PGothic" charset="0"/>
              </a:rPr>
              <a:t> pour obtenir plus de détails.</a:t>
            </a:r>
            <a:endParaRPr lang="en-CA"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23</a:t>
            </a:fld>
            <a:endParaRPr lang="en-GB" altLang="en-US" dirty="0"/>
          </a:p>
        </p:txBody>
      </p:sp>
    </p:spTree>
    <p:extLst>
      <p:ext uri="{BB962C8B-B14F-4D97-AF65-F5344CB8AC3E}">
        <p14:creationId xmlns:p14="http://schemas.microsoft.com/office/powerpoint/2010/main" val="394457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Examinons les avantages que vous recevez gratuitement avec votre adhésion. L’avantage le plus récent est l’offre de webinaires GRATUITS PENDANT TOUTE L’ANNÉE! Consultez le répertoire complet des webinaires sur le site Web de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a:t>
            </a:r>
            <a:endParaRPr lang="en-CA" sz="1600" b="0" dirty="0"/>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24</a:t>
            </a:fld>
            <a:endParaRPr lang="en-GB" altLang="en-US"/>
          </a:p>
        </p:txBody>
      </p:sp>
    </p:spTree>
    <p:extLst>
      <p:ext uri="{BB962C8B-B14F-4D97-AF65-F5344CB8AC3E}">
        <p14:creationId xmlns:p14="http://schemas.microsoft.com/office/powerpoint/2010/main" val="192362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À titre de membre de l’ACHD, vous aurez aussi un accès GRATUIT (d’une valeur de 369 $) à la version en ligne et à l’application mobile du </a:t>
            </a:r>
            <a:r>
              <a:rPr lang="fr-CA" sz="1600" b="1" kern="1200" dirty="0">
                <a:solidFill>
                  <a:schemeClr val="tx1"/>
                </a:solidFill>
                <a:effectLst/>
                <a:latin typeface="+mn-lt"/>
                <a:ea typeface="MS PGothic" pitchFamily="34" charset="-128"/>
                <a:cs typeface="MS PGothic" charset="0"/>
              </a:rPr>
              <a:t>Compendium des produits et spécialités pharmaceutiques</a:t>
            </a:r>
            <a:r>
              <a:rPr lang="fr-CA" sz="1600" kern="1200" dirty="0">
                <a:solidFill>
                  <a:schemeClr val="tx1"/>
                </a:solidFill>
                <a:effectLst/>
                <a:latin typeface="+mn-lt"/>
                <a:ea typeface="MS PGothic" pitchFamily="34" charset="-128"/>
                <a:cs typeface="MS PGothic" charset="0"/>
              </a:rPr>
              <a:t> (le CPS en ligne), vous permettant de rester à jour et de consulter la plus récente information sur les médicaments.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25</a:t>
            </a:fld>
            <a:endParaRPr lang="en-GB" altLang="en-US" dirty="0"/>
          </a:p>
        </p:txBody>
      </p:sp>
    </p:spTree>
    <p:extLst>
      <p:ext uri="{BB962C8B-B14F-4D97-AF65-F5344CB8AC3E}">
        <p14:creationId xmlns:p14="http://schemas.microsoft.com/office/powerpoint/2010/main" val="16096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kern="1200" dirty="0">
                <a:solidFill>
                  <a:schemeClr val="tx1"/>
                </a:solidFill>
                <a:effectLst/>
                <a:latin typeface="+mn-lt"/>
                <a:ea typeface="MS PGothic" pitchFamily="34" charset="-128"/>
                <a:cs typeface="MS PGothic" charset="0"/>
              </a:rPr>
              <a:t>L’un de nos nouveaux avantages réservés aux membres est </a:t>
            </a:r>
            <a:r>
              <a:rPr lang="fr-CA" sz="1600" b="1" kern="1200" dirty="0">
                <a:solidFill>
                  <a:schemeClr val="tx1"/>
                </a:solidFill>
                <a:effectLst/>
                <a:latin typeface="+mn-lt"/>
                <a:ea typeface="MS PGothic" pitchFamily="34" charset="-128"/>
                <a:cs typeface="MS PGothic" charset="0"/>
              </a:rPr>
              <a:t>CDHA </a:t>
            </a:r>
            <a:r>
              <a:rPr lang="fr-CA" sz="1600" b="1" kern="1200" dirty="0" err="1">
                <a:solidFill>
                  <a:schemeClr val="tx1"/>
                </a:solidFill>
                <a:effectLst/>
                <a:latin typeface="+mn-lt"/>
                <a:ea typeface="MS PGothic" pitchFamily="34" charset="-128"/>
                <a:cs typeface="MS PGothic" charset="0"/>
              </a:rPr>
              <a:t>Perks</a:t>
            </a:r>
            <a:r>
              <a:rPr lang="fr-CA" sz="1600" kern="1200" dirty="0">
                <a:solidFill>
                  <a:schemeClr val="tx1"/>
                </a:solidFill>
                <a:effectLst/>
                <a:latin typeface="+mn-lt"/>
                <a:ea typeface="MS PGothic" pitchFamily="34" charset="-128"/>
                <a:cs typeface="MS PGothic" charset="0"/>
              </a:rPr>
              <a:t>. Profitez d’un accès immédiat à plus de 365 000 rabais sur des achats, des restaurants, des voyages et des divertissements à travers l’Amérique du Nord. En date du mois d’août 2017, les membres ont collectivement économisé plus 214 000 $ grâce à CDHA </a:t>
            </a:r>
            <a:r>
              <a:rPr lang="fr-CA" sz="1600" kern="1200" dirty="0" err="1">
                <a:solidFill>
                  <a:schemeClr val="tx1"/>
                </a:solidFill>
                <a:effectLst/>
                <a:latin typeface="+mn-lt"/>
                <a:ea typeface="MS PGothic" pitchFamily="34" charset="-128"/>
                <a:cs typeface="MS PGothic" charset="0"/>
              </a:rPr>
              <a:t>Perks</a:t>
            </a:r>
            <a:r>
              <a:rPr lang="fr-CA" sz="1600" kern="1200" dirty="0">
                <a:solidFill>
                  <a:schemeClr val="tx1"/>
                </a:solidFill>
                <a:effectLst/>
                <a:latin typeface="+mn-lt"/>
                <a:ea typeface="MS PGothic" pitchFamily="34" charset="-128"/>
                <a:cs typeface="MS PGothic" charset="0"/>
              </a:rPr>
              <a:t>. Regardons une courte vidéo au sujet du programme.</a:t>
            </a:r>
            <a:endParaRPr lang="en-CA" sz="1600" kern="1200" dirty="0">
              <a:solidFill>
                <a:schemeClr val="tx1"/>
              </a:solidFill>
              <a:effectLst/>
              <a:latin typeface="+mn-lt"/>
              <a:ea typeface="MS PGothic" pitchFamily="34" charset="-128"/>
              <a:cs typeface="MS PGothic" charset="0"/>
            </a:endParaRPr>
          </a:p>
          <a:p>
            <a:r>
              <a:rPr lang="en-CA" sz="1600" kern="1200" dirty="0" err="1">
                <a:solidFill>
                  <a:schemeClr val="tx1"/>
                </a:solidFill>
                <a:effectLst/>
                <a:latin typeface="+mn-lt"/>
                <a:ea typeface="MS PGothic" pitchFamily="34" charset="-128"/>
                <a:cs typeface="MS PGothic" charset="0"/>
              </a:rPr>
              <a:t>Visionnons</a:t>
            </a:r>
            <a:r>
              <a:rPr lang="en-CA" sz="1600" kern="1200" dirty="0">
                <a:solidFill>
                  <a:schemeClr val="tx1"/>
                </a:solidFill>
                <a:effectLst/>
                <a:latin typeface="+mn-lt"/>
                <a:ea typeface="MS PGothic" pitchFamily="34" charset="-128"/>
                <a:cs typeface="MS PGothic" charset="0"/>
              </a:rPr>
              <a:t> </a:t>
            </a:r>
            <a:r>
              <a:rPr lang="en-CA" sz="1600" kern="1200" dirty="0" err="1">
                <a:solidFill>
                  <a:schemeClr val="tx1"/>
                </a:solidFill>
                <a:effectLst/>
                <a:latin typeface="+mn-lt"/>
                <a:ea typeface="MS PGothic" pitchFamily="34" charset="-128"/>
                <a:cs typeface="MS PGothic" charset="0"/>
              </a:rPr>
              <a:t>une</a:t>
            </a:r>
            <a:r>
              <a:rPr lang="en-CA" sz="1600" kern="1200" dirty="0">
                <a:solidFill>
                  <a:schemeClr val="tx1"/>
                </a:solidFill>
                <a:effectLst/>
                <a:latin typeface="+mn-lt"/>
                <a:ea typeface="MS PGothic" pitchFamily="34" charset="-128"/>
                <a:cs typeface="MS PGothic" charset="0"/>
              </a:rPr>
              <a:t> </a:t>
            </a:r>
            <a:r>
              <a:rPr lang="en-CA" sz="1600" kern="1200" dirty="0" err="1">
                <a:solidFill>
                  <a:schemeClr val="tx1"/>
                </a:solidFill>
                <a:effectLst/>
                <a:latin typeface="+mn-lt"/>
                <a:ea typeface="MS PGothic" pitchFamily="34" charset="-128"/>
                <a:cs typeface="MS PGothic" charset="0"/>
              </a:rPr>
              <a:t>courte</a:t>
            </a:r>
            <a:r>
              <a:rPr lang="en-CA" sz="1600" kern="1200" dirty="0">
                <a:solidFill>
                  <a:schemeClr val="tx1"/>
                </a:solidFill>
                <a:effectLst/>
                <a:latin typeface="+mn-lt"/>
                <a:ea typeface="MS PGothic" pitchFamily="34" charset="-128"/>
                <a:cs typeface="MS PGothic" charset="0"/>
              </a:rPr>
              <a:t> </a:t>
            </a:r>
            <a:r>
              <a:rPr lang="en-CA" sz="1600" kern="1200" dirty="0" err="1">
                <a:solidFill>
                  <a:schemeClr val="tx1"/>
                </a:solidFill>
                <a:effectLst/>
                <a:latin typeface="+mn-lt"/>
                <a:ea typeface="MS PGothic" pitchFamily="34" charset="-128"/>
                <a:cs typeface="MS PGothic" charset="0"/>
              </a:rPr>
              <a:t>vidéo</a:t>
            </a:r>
            <a:r>
              <a:rPr lang="en-CA" sz="1600" kern="1200" dirty="0">
                <a:solidFill>
                  <a:schemeClr val="tx1"/>
                </a:solidFill>
                <a:effectLst/>
                <a:latin typeface="+mn-lt"/>
                <a:ea typeface="MS PGothic" pitchFamily="34" charset="-128"/>
                <a:cs typeface="MS PGothic" charset="0"/>
              </a:rPr>
              <a:t> au </a:t>
            </a:r>
            <a:r>
              <a:rPr lang="en-CA" sz="1600" kern="1200" dirty="0" err="1">
                <a:solidFill>
                  <a:schemeClr val="tx1"/>
                </a:solidFill>
                <a:effectLst/>
                <a:latin typeface="+mn-lt"/>
                <a:ea typeface="MS PGothic" pitchFamily="34" charset="-128"/>
                <a:cs typeface="MS PGothic" charset="0"/>
              </a:rPr>
              <a:t>sujet</a:t>
            </a:r>
            <a:r>
              <a:rPr lang="en-CA" sz="1600" kern="1200" dirty="0">
                <a:solidFill>
                  <a:schemeClr val="tx1"/>
                </a:solidFill>
                <a:effectLst/>
                <a:latin typeface="+mn-lt"/>
                <a:ea typeface="MS PGothic" pitchFamily="34" charset="-128"/>
                <a:cs typeface="MS PGothic" charset="0"/>
              </a:rPr>
              <a:t> du programme. </a:t>
            </a: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26</a:t>
            </a:fld>
            <a:endParaRPr lang="en-GB" altLang="en-US" dirty="0"/>
          </a:p>
        </p:txBody>
      </p:sp>
    </p:spTree>
    <p:extLst>
      <p:ext uri="{BB962C8B-B14F-4D97-AF65-F5344CB8AC3E}">
        <p14:creationId xmlns:p14="http://schemas.microsoft.com/office/powerpoint/2010/main" val="362967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600" kern="1200" dirty="0">
                <a:solidFill>
                  <a:schemeClr val="tx1"/>
                </a:solidFill>
                <a:effectLst/>
                <a:latin typeface="+mn-lt"/>
                <a:ea typeface="MS PGothic" pitchFamily="34" charset="-128"/>
                <a:cs typeface="MS PGothic" charset="0"/>
              </a:rPr>
              <a:t>À titre de membre de l’ACHD, vous avez aussi accès à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Des économies sur l’assurance habitation et l’assurance auto grâce à des tarifs de groupe préférentiels (notez que les tarifs de groupe sur l’assurance auto ne sont pas offerts au Manitoba, en Saskatchewan ou en Colombie-Britannique).</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Des services de conseillers financiers.</a:t>
            </a:r>
          </a:p>
          <a:p>
            <a:pPr lvl="0"/>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Une fois que vous serez diplômé et commencerez à travailler, l’ACHD aura une variété d’avantages supplémentaires à votre disposition comprenant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L’assurance responsabilité professionnelle individuelle</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L’assurance invalidité, l’assurance vie et l’assurance en cas de décès par</a:t>
            </a:r>
            <a:r>
              <a:rPr lang="fr-CA" sz="1600" kern="1200" baseline="0" dirty="0">
                <a:solidFill>
                  <a:schemeClr val="tx1"/>
                </a:solidFill>
                <a:effectLst/>
                <a:latin typeface="+mn-lt"/>
                <a:ea typeface="MS PGothic" pitchFamily="34" charset="-128"/>
                <a:cs typeface="MS PGothic" charset="0"/>
              </a:rPr>
              <a:t> accident.</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L’assurance des entreprises. </a:t>
            </a:r>
          </a:p>
          <a:p>
            <a:pPr lvl="0"/>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Pour plus de détails sur tous les avantages réservés aux membres, visitez le site Web de l’ACHD.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27</a:t>
            </a:fld>
            <a:endParaRPr lang="en-GB" altLang="en-US" dirty="0"/>
          </a:p>
        </p:txBody>
      </p:sp>
    </p:spTree>
    <p:extLst>
      <p:ext uri="{BB962C8B-B14F-4D97-AF65-F5344CB8AC3E}">
        <p14:creationId xmlns:p14="http://schemas.microsoft.com/office/powerpoint/2010/main" val="2393087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600" kern="1200" dirty="0">
                <a:solidFill>
                  <a:schemeClr val="tx1"/>
                </a:solidFill>
                <a:effectLst/>
                <a:latin typeface="+mn-lt"/>
                <a:ea typeface="MS PGothic" pitchFamily="34" charset="-128"/>
                <a:cs typeface="MS PGothic" charset="0"/>
              </a:rPr>
              <a:t>Lorsque vous serez diplômé de votre programme d’hygiène dentaire et que vous aurez réussi l’Examen national de certification en hygiène dentaire, vous pouvez passer de l’adhésion étudiante de l’</a:t>
            </a:r>
            <a:r>
              <a:rPr lang="fr-CA" sz="1600" kern="1200" dirty="0" err="1">
                <a:solidFill>
                  <a:schemeClr val="tx1"/>
                </a:solidFill>
                <a:effectLst/>
                <a:latin typeface="+mn-lt"/>
                <a:ea typeface="MS PGothic" pitchFamily="34" charset="-128"/>
                <a:cs typeface="MS PGothic" charset="0"/>
              </a:rPr>
              <a:t>ACHD</a:t>
            </a:r>
            <a:r>
              <a:rPr lang="fr-CA" sz="1600" kern="1200" dirty="0">
                <a:solidFill>
                  <a:schemeClr val="tx1"/>
                </a:solidFill>
                <a:effectLst/>
                <a:latin typeface="+mn-lt"/>
                <a:ea typeface="MS PGothic" pitchFamily="34" charset="-128"/>
                <a:cs typeface="MS PGothic" charset="0"/>
              </a:rPr>
              <a:t> à l’adhésion à titre de membre étudiant diplômé. </a:t>
            </a:r>
          </a:p>
          <a:p>
            <a:endParaRPr lang="fr-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Cette adhésion est </a:t>
            </a:r>
            <a:r>
              <a:rPr lang="fr-CA" sz="1600" b="1" kern="1200" dirty="0">
                <a:solidFill>
                  <a:schemeClr val="tx1"/>
                </a:solidFill>
                <a:effectLst/>
                <a:latin typeface="+mn-lt"/>
                <a:ea typeface="MS PGothic" pitchFamily="34" charset="-128"/>
                <a:cs typeface="MS PGothic" charset="0"/>
              </a:rPr>
              <a:t>GRATUITE</a:t>
            </a:r>
            <a:r>
              <a:rPr lang="fr-CA" sz="1600" kern="1200" dirty="0">
                <a:solidFill>
                  <a:schemeClr val="tx1"/>
                </a:solidFill>
                <a:effectLst/>
                <a:latin typeface="+mn-lt"/>
                <a:ea typeface="MS PGothic" pitchFamily="34" charset="-128"/>
                <a:cs typeface="MS PGothic" charset="0"/>
              </a:rPr>
              <a:t> aussi et maintenant elle comprend une assurance responsabilité professionnelle ayant une couverture d’une valeur totale allant jusqu’à cinq millions de dollars, en vigueur jusqu’au 31 décembre de l’année en cours. Il est obligatoire de souscrire à une assurance responsabilité professionnelle pour pouvoir exercer la profession. Passez à la prochaine catégorie d’adhésion au </a:t>
            </a:r>
            <a:r>
              <a:rPr lang="fr-CA" sz="1600" b="1" u="sng" kern="1200" dirty="0" err="1">
                <a:solidFill>
                  <a:schemeClr val="tx1"/>
                </a:solidFill>
                <a:effectLst/>
                <a:latin typeface="+mn-lt"/>
                <a:ea typeface="MS PGothic" pitchFamily="34" charset="-128"/>
                <a:cs typeface="MS PGothic" charset="0"/>
                <a:hlinkClick r:id="rId3"/>
              </a:rPr>
              <a:t>achd</a:t>
            </a:r>
            <a:r>
              <a:rPr lang="fr-CA" sz="1600" b="1" u="sng" kern="1200" dirty="0">
                <a:solidFill>
                  <a:schemeClr val="tx1"/>
                </a:solidFill>
                <a:effectLst/>
                <a:latin typeface="+mn-lt"/>
                <a:ea typeface="MS PGothic" pitchFamily="34" charset="-128"/>
                <a:cs typeface="MS PGothic" charset="0"/>
                <a:hlinkClick r:id="rId3"/>
              </a:rPr>
              <a:t>/miseajouretudiante</a:t>
            </a:r>
            <a:r>
              <a:rPr lang="fr-CA" sz="1600" kern="1200" dirty="0">
                <a:solidFill>
                  <a:schemeClr val="tx1"/>
                </a:solidFill>
                <a:effectLst/>
                <a:latin typeface="+mn-lt"/>
                <a:ea typeface="MS PGothic" pitchFamily="34" charset="-128"/>
                <a:cs typeface="MS PGothic" charset="0"/>
              </a:rPr>
              <a:t>.</a:t>
            </a:r>
          </a:p>
          <a:p>
            <a:endParaRPr lang="fr-CA" sz="1600" kern="1200" dirty="0">
              <a:solidFill>
                <a:schemeClr val="tx1"/>
              </a:solidFill>
              <a:effectLst/>
              <a:latin typeface="+mn-lt"/>
              <a:ea typeface="MS PGothic" pitchFamily="34" charset="-128"/>
              <a:cs typeface="MS PGothic" charset="0"/>
            </a:endParaRPr>
          </a:p>
          <a:p>
            <a:r>
              <a:rPr lang="fr-FR" sz="1600" kern="1200" dirty="0">
                <a:solidFill>
                  <a:schemeClr val="tx1"/>
                </a:solidFill>
                <a:effectLst/>
                <a:latin typeface="+mn-lt"/>
                <a:ea typeface="MS PGothic" pitchFamily="34" charset="-128"/>
                <a:cs typeface="MS PGothic" charset="0"/>
              </a:rPr>
              <a:t>Veuillez noter que les diplômés qui s’inscrivent en Colombie-Britannique devraient changer le statut de leur adhésion par l’entremise du Collège des hygiénistes dentaires de la Colombie-Britannique au </a:t>
            </a:r>
            <a:r>
              <a:rPr lang="fr-FR" sz="1600" b="1" u="sng" kern="1200" dirty="0">
                <a:solidFill>
                  <a:schemeClr val="tx1"/>
                </a:solidFill>
                <a:effectLst/>
                <a:latin typeface="+mn-lt"/>
                <a:ea typeface="MS PGothic" pitchFamily="34" charset="-128"/>
                <a:cs typeface="MS PGothic" charset="0"/>
              </a:rPr>
              <a:t>cdhbc.com</a:t>
            </a:r>
            <a:r>
              <a:rPr lang="fr-FR" sz="1600" kern="1200" dirty="0">
                <a:solidFill>
                  <a:schemeClr val="tx1"/>
                </a:solidFill>
                <a:effectLst/>
                <a:latin typeface="+mn-lt"/>
                <a:ea typeface="MS PGothic" pitchFamily="34" charset="-128"/>
                <a:cs typeface="MS PGothic" charset="0"/>
              </a:rPr>
              <a:t>. Votre couverture d’ARP sera en vigueur jusqu’au 28 février de l’année suivant l’année au cours de laquelle vous aurez réussi l’examen de certification.</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28</a:t>
            </a:fld>
            <a:endParaRPr lang="en-GB" altLang="en-US" dirty="0"/>
          </a:p>
        </p:txBody>
      </p:sp>
    </p:spTree>
    <p:extLst>
      <p:ext uri="{BB962C8B-B14F-4D97-AF65-F5344CB8AC3E}">
        <p14:creationId xmlns:p14="http://schemas.microsoft.com/office/powerpoint/2010/main" val="2625175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Il est facile d’adhérer à l’ACHD et c’est GRATUIT. Consultez le site </a:t>
            </a:r>
            <a:r>
              <a:rPr lang="fr-CA" sz="1600" b="1" u="sng" kern="1200" dirty="0">
                <a:solidFill>
                  <a:schemeClr val="tx1"/>
                </a:solidFill>
                <a:effectLst/>
                <a:latin typeface="+mn-lt"/>
                <a:ea typeface="MS PGothic" pitchFamily="34" charset="-128"/>
                <a:cs typeface="MS PGothic" charset="0"/>
                <a:hlinkClick r:id="" action="ppaction://noaction"/>
              </a:rPr>
              <a:t>achd.ca/Adherer</a:t>
            </a:r>
            <a:r>
              <a:rPr lang="fr-CA" sz="1600" b="1" kern="1200" dirty="0">
                <a:solidFill>
                  <a:schemeClr val="tx1"/>
                </a:solidFill>
                <a:effectLst/>
                <a:latin typeface="+mn-lt"/>
                <a:ea typeface="MS PGothic" pitchFamily="34" charset="-128"/>
                <a:cs typeface="MS PGothic" charset="0"/>
              </a:rPr>
              <a:t> </a:t>
            </a:r>
            <a:r>
              <a:rPr lang="fr-CA" sz="1600" kern="1200" dirty="0">
                <a:solidFill>
                  <a:schemeClr val="tx1"/>
                </a:solidFill>
                <a:effectLst/>
                <a:latin typeface="+mn-lt"/>
                <a:ea typeface="MS PGothic" pitchFamily="34" charset="-128"/>
                <a:cs typeface="MS PGothic" charset="0"/>
              </a:rPr>
              <a:t>et cliquez sur l’onglet « Adhésion à titre de membre étudiant ». N’oubliez pas, ceux d’entre vous qui sont déjà membres étudiants de l’ACHD doivent renouveler leur adhésion en ligne avant le 31 octobre chaque année et ils doivent surveiller les rappels de renouvellement envoyés par courriel.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29</a:t>
            </a:fld>
            <a:endParaRPr lang="en-GB" altLang="en-US" dirty="0"/>
          </a:p>
        </p:txBody>
      </p:sp>
    </p:spTree>
    <p:extLst>
      <p:ext uri="{BB962C8B-B14F-4D97-AF65-F5344CB8AC3E}">
        <p14:creationId xmlns:p14="http://schemas.microsoft.com/office/powerpoint/2010/main" val="118353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600" kern="1200" dirty="0">
                <a:solidFill>
                  <a:schemeClr val="tx1"/>
                </a:solidFill>
                <a:effectLst/>
                <a:latin typeface="+mn-lt"/>
                <a:ea typeface="MS PGothic" pitchFamily="34" charset="-128"/>
                <a:cs typeface="MS PGothic" charset="0"/>
              </a:rPr>
              <a:t>En adhérant à l’</a:t>
            </a:r>
            <a:r>
              <a:rPr lang="fr-FR" sz="1600" kern="1200" dirty="0" err="1">
                <a:solidFill>
                  <a:schemeClr val="tx1"/>
                </a:solidFill>
                <a:effectLst/>
                <a:latin typeface="+mn-lt"/>
                <a:ea typeface="MS PGothic" pitchFamily="34" charset="-128"/>
                <a:cs typeface="MS PGothic" charset="0"/>
              </a:rPr>
              <a:t>ACHD</a:t>
            </a:r>
            <a:r>
              <a:rPr lang="fr-FR" sz="1600" kern="1200" dirty="0">
                <a:solidFill>
                  <a:schemeClr val="tx1"/>
                </a:solidFill>
                <a:effectLst/>
                <a:latin typeface="+mn-lt"/>
                <a:ea typeface="MS PGothic" pitchFamily="34" charset="-128"/>
                <a:cs typeface="MS PGothic" charset="0"/>
              </a:rPr>
              <a:t> à titre de membre étudiant ou en renouvelant votre adhésion étudiante avant la date limite du 31 octobre, vous pourriez gagner un dîner pizza pour votre classe ou pour votre établissement!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a:t>
            </a:fld>
            <a:endParaRPr lang="en-GB" altLang="en-US"/>
          </a:p>
        </p:txBody>
      </p:sp>
    </p:spTree>
    <p:extLst>
      <p:ext uri="{BB962C8B-B14F-4D97-AF65-F5344CB8AC3E}">
        <p14:creationId xmlns:p14="http://schemas.microsoft.com/office/powerpoint/2010/main" val="427176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Les membres du personnel de l’ACHD peuvent vous aider avec une variété de questions portant sur l’hygiène dentaire, l’adhésion ou n’importe quelle autre question relatives.</a:t>
            </a:r>
          </a:p>
          <a:p>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Joignez-nous :</a:t>
            </a:r>
          </a:p>
          <a:p>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En visitant le site de l’ACHD; </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Par téléphone – les heures de bureau sont de 8 h 30 à 16 h 30 HNE; ou</a:t>
            </a:r>
            <a:endParaRPr lang="en-CA" sz="1600" kern="1200" dirty="0">
              <a:solidFill>
                <a:schemeClr val="tx1"/>
              </a:solidFill>
              <a:effectLst/>
              <a:latin typeface="+mn-lt"/>
              <a:ea typeface="MS PGothic" pitchFamily="34" charset="-128"/>
              <a:cs typeface="MS PGothic" charset="0"/>
            </a:endParaRPr>
          </a:p>
          <a:p>
            <a:pPr marL="171450" lvl="0" indent="-171450">
              <a:buFont typeface="Arial"/>
              <a:buChar char="•"/>
            </a:pPr>
            <a:r>
              <a:rPr lang="fr-CA" sz="1600" kern="1200" dirty="0">
                <a:solidFill>
                  <a:schemeClr val="tx1"/>
                </a:solidFill>
                <a:effectLst/>
                <a:latin typeface="+mn-lt"/>
                <a:ea typeface="MS PGothic" pitchFamily="34" charset="-128"/>
                <a:cs typeface="MS PGothic" charset="0"/>
              </a:rPr>
              <a:t>Par courriel.</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30</a:t>
            </a:fld>
            <a:endParaRPr lang="en-GB" altLang="en-US" dirty="0"/>
          </a:p>
        </p:txBody>
      </p:sp>
    </p:spTree>
    <p:extLst>
      <p:ext uri="{BB962C8B-B14F-4D97-AF65-F5344CB8AC3E}">
        <p14:creationId xmlns:p14="http://schemas.microsoft.com/office/powerpoint/2010/main" val="2862587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Nous voulons nous assurer que vous ayez la chance d’établir des liens et d’échanger avec nous et avec vos collègues sur les diverses plateformes en ligne et de médias sociaux.</a:t>
            </a:r>
            <a:endParaRPr lang="en-CA" sz="1600" kern="1200" dirty="0">
              <a:solidFill>
                <a:schemeClr val="tx1"/>
              </a:solidFill>
              <a:effectLst/>
              <a:latin typeface="+mn-lt"/>
              <a:ea typeface="MS PGothic" pitchFamily="34" charset="-128"/>
              <a:cs typeface="MS PGothic" charset="0"/>
            </a:endParaRPr>
          </a:p>
        </p:txBody>
      </p:sp>
      <p:sp>
        <p:nvSpPr>
          <p:cNvPr id="5" name="Date Placeholder 4"/>
          <p:cNvSpPr>
            <a:spLocks noGrp="1"/>
          </p:cNvSpPr>
          <p:nvPr>
            <p:ph type="dt" idx="10"/>
          </p:nvPr>
        </p:nvSpPr>
        <p:spPr/>
        <p:txBody>
          <a:bodyPr/>
          <a:lstStyle/>
          <a:p>
            <a:endParaRPr lang="en-GB" altLang="en-US"/>
          </a:p>
        </p:txBody>
      </p:sp>
    </p:spTree>
    <p:extLst>
      <p:ext uri="{BB962C8B-B14F-4D97-AF65-F5344CB8AC3E}">
        <p14:creationId xmlns:p14="http://schemas.microsoft.com/office/powerpoint/2010/main" val="2251889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Nous vous félicitons d’avoir choisi la carrière dynamique d’hygiéniste dentaire! Joignez-vous à la communauté de l’ACHD et faites-vous entendre. N’oubliez pas : l’adhésion étudiante est GRATUITE! </a:t>
            </a:r>
          </a:p>
          <a:p>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Nous espérons que cette présentation a répondu à toutes vos questions sur l’ACHD. N’hésitez pas à communiquer avec nous ou avec votre représentant étudiant si vous avez d’autres questions. L’ACHD est là pour vous!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32</a:t>
            </a:fld>
            <a:endParaRPr lang="en-GB" altLang="en-US" dirty="0"/>
          </a:p>
        </p:txBody>
      </p:sp>
    </p:spTree>
    <p:extLst>
      <p:ext uri="{BB962C8B-B14F-4D97-AF65-F5344CB8AC3E}">
        <p14:creationId xmlns:p14="http://schemas.microsoft.com/office/powerpoint/2010/main" val="16326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Visionnons une courte vidéo d’accueil de la présidente de l’ACHD, Gerry Cool.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4</a:t>
            </a:fld>
            <a:endParaRPr lang="en-GB" altLang="en-US" dirty="0"/>
          </a:p>
        </p:txBody>
      </p:sp>
    </p:spTree>
    <p:extLst>
      <p:ext uri="{BB962C8B-B14F-4D97-AF65-F5344CB8AC3E}">
        <p14:creationId xmlns:p14="http://schemas.microsoft.com/office/powerpoint/2010/main" val="340726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400" kern="1200" dirty="0">
                <a:solidFill>
                  <a:schemeClr val="tx1"/>
                </a:solidFill>
                <a:effectLst/>
                <a:latin typeface="+mn-lt"/>
                <a:ea typeface="MS PGothic" pitchFamily="34" charset="-128"/>
                <a:cs typeface="MS PGothic" charset="0"/>
              </a:rPr>
              <a:t>L’ACHD est la voix nationale et collective de plus de 28 495 hygiénistes dentaires qui travaillent au Canada et représente directement plus de 19 000 membres comprenant 2 000 étudiants. Le rôle principal, ou le mandat de l’ACHD est de faire avancer la profession de l’hygiène dentaire, d’appuyer ses membres et de contribuer à la santé buccale et au bien-être général du public.   </a:t>
            </a:r>
            <a:endParaRPr lang="en-CA" sz="14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5</a:t>
            </a:fld>
            <a:endParaRPr lang="en-GB" altLang="en-US" dirty="0"/>
          </a:p>
        </p:txBody>
      </p:sp>
    </p:spTree>
    <p:extLst>
      <p:ext uri="{BB962C8B-B14F-4D97-AF65-F5344CB8AC3E}">
        <p14:creationId xmlns:p14="http://schemas.microsoft.com/office/powerpoint/2010/main" val="72206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600" kern="1200" dirty="0">
                <a:solidFill>
                  <a:schemeClr val="tx1"/>
                </a:solidFill>
                <a:effectLst/>
                <a:latin typeface="+mn-lt"/>
                <a:ea typeface="MS PGothic" pitchFamily="34" charset="-128"/>
                <a:cs typeface="MS PGothic" charset="0"/>
              </a:rPr>
              <a:t>Examinons le contexte historique sur le plan de la reconnaissance juridique de l’hygiène dentaire au Canada :</a:t>
            </a:r>
          </a:p>
          <a:p>
            <a:endParaRPr lang="en-CA" sz="1600" kern="1200" dirty="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En 1947, l’hygiène dentaire a été reconnue en tant que profession de la santé en Ontario. </a:t>
            </a:r>
            <a:endParaRPr lang="en-CA" sz="1600" kern="1200" dirty="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En 1963 l’Association canadienne des hygiénistes dentaires a été créée.</a:t>
            </a:r>
          </a:p>
          <a:p>
            <a:pPr marL="171450" indent="-171450">
              <a:buFont typeface="Arial" panose="020B0604020202020204" pitchFamily="34" charset="0"/>
              <a:buChar char="•"/>
            </a:pPr>
            <a:r>
              <a:rPr lang="fr-CA" sz="1600" kern="1200" dirty="0">
                <a:solidFill>
                  <a:schemeClr val="tx1"/>
                </a:solidFill>
                <a:effectLst/>
                <a:latin typeface="+mn-lt"/>
                <a:ea typeface="MS PGothic" pitchFamily="34" charset="-128"/>
                <a:cs typeface="MS PGothic" charset="0"/>
              </a:rPr>
              <a:t>Au milieu des années 1970 et particulièrement du début des années 1990 à aujourd’hui, l’hygiène dentaire a progressivement obtenu le droit à l’autoréglementation et le statut professionnel. </a:t>
            </a:r>
          </a:p>
          <a:p>
            <a:pPr marL="0" lvl="0" indent="0">
              <a:buFont typeface="Arial"/>
              <a:buNone/>
            </a:pPr>
            <a:r>
              <a:rPr lang="fr-CA" sz="1600" kern="1200" dirty="0">
                <a:solidFill>
                  <a:schemeClr val="tx1"/>
                </a:solidFill>
                <a:effectLst/>
                <a:latin typeface="+mn-lt"/>
                <a:ea typeface="MS PGothic" pitchFamily="34" charset="-128"/>
                <a:cs typeface="MS PGothic" charset="0"/>
              </a:rPr>
              <a:t> </a:t>
            </a:r>
            <a:endParaRPr lang="en-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Aujourd’hui, les hygiénistes dentaires peuvent exercer de manière autonome et sans supervision partout sauf à l’Î.-P.-É., dans les territoires du Nord et au Québec.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6</a:t>
            </a:fld>
            <a:endParaRPr lang="en-GB" altLang="en-US" dirty="0"/>
          </a:p>
        </p:txBody>
      </p:sp>
    </p:spTree>
    <p:extLst>
      <p:ext uri="{BB962C8B-B14F-4D97-AF65-F5344CB8AC3E}">
        <p14:creationId xmlns:p14="http://schemas.microsoft.com/office/powerpoint/2010/main" val="46186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600" kern="1200" dirty="0">
                <a:solidFill>
                  <a:schemeClr val="tx1"/>
                </a:solidFill>
                <a:effectLst/>
                <a:latin typeface="+mn-lt"/>
                <a:ea typeface="MS PGothic" pitchFamily="34" charset="-128"/>
                <a:cs typeface="MS PGothic" charset="0"/>
              </a:rPr>
              <a:t>L’ACHD est dirigée par un conseil d’administration composé de 11 hygiénistes dentaires qui représentent les dix provinces et les territoires du Nord et est gérée par les membres du personnel du bureau national à Ottawa. </a:t>
            </a:r>
            <a:endParaRPr lang="en-CA" sz="1600" kern="1200" dirty="0">
              <a:solidFill>
                <a:schemeClr val="tx1"/>
              </a:solidFill>
              <a:effectLst/>
              <a:latin typeface="+mn-lt"/>
              <a:ea typeface="MS PGothic" pitchFamily="34" charset="-128"/>
              <a:cs typeface="MS PGothic" charset="0"/>
            </a:endParaRPr>
          </a:p>
          <a:p>
            <a:endParaRPr lang="fr-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Le conseil et les membres du personnel mettent l’accent sur quatre grands domaines :</a:t>
            </a:r>
            <a:endParaRPr lang="en-CA" sz="1600" kern="1200" dirty="0">
              <a:solidFill>
                <a:schemeClr val="tx1"/>
              </a:solidFill>
              <a:effectLst/>
              <a:latin typeface="+mn-lt"/>
              <a:ea typeface="MS PGothic" pitchFamily="34" charset="-128"/>
              <a:cs typeface="MS PGothic" charset="0"/>
            </a:endParaRPr>
          </a:p>
          <a:p>
            <a:pPr marL="228600" lvl="0" indent="-228600">
              <a:buFont typeface="+mj-lt"/>
              <a:buAutoNum type="arabicPeriod"/>
            </a:pPr>
            <a:endParaRPr lang="fr-CA" sz="1600" kern="1200" dirty="0">
              <a:solidFill>
                <a:schemeClr val="tx1"/>
              </a:solidFill>
              <a:effectLst/>
              <a:latin typeface="+mn-lt"/>
              <a:ea typeface="MS PGothic" pitchFamily="34" charset="-128"/>
              <a:cs typeface="MS PGothic" charset="0"/>
            </a:endParaRPr>
          </a:p>
          <a:p>
            <a:pPr marL="228600" lvl="0" indent="-228600">
              <a:buFont typeface="+mj-lt"/>
              <a:buAutoNum type="arabicPeriod"/>
            </a:pPr>
            <a:r>
              <a:rPr lang="fr-CA" sz="1600" kern="1200" dirty="0">
                <a:solidFill>
                  <a:schemeClr val="tx1"/>
                </a:solidFill>
                <a:effectLst/>
                <a:latin typeface="+mn-lt"/>
                <a:ea typeface="MS PGothic" pitchFamily="34" charset="-128"/>
                <a:cs typeface="MS PGothic" charset="0"/>
              </a:rPr>
              <a:t>Le contexte de la politique gouvernementale </a:t>
            </a:r>
            <a:endParaRPr lang="en-CA" sz="1600" kern="1200" dirty="0">
              <a:solidFill>
                <a:schemeClr val="tx1"/>
              </a:solidFill>
              <a:effectLst/>
              <a:latin typeface="+mn-lt"/>
              <a:ea typeface="MS PGothic" pitchFamily="34" charset="-128"/>
              <a:cs typeface="MS PGothic" charset="0"/>
            </a:endParaRPr>
          </a:p>
          <a:p>
            <a:pPr marL="228600" lvl="0" indent="-228600">
              <a:buFont typeface="+mj-lt"/>
              <a:buAutoNum type="arabicPeriod"/>
            </a:pPr>
            <a:r>
              <a:rPr lang="fr-CA" sz="1600" kern="1200" dirty="0">
                <a:solidFill>
                  <a:schemeClr val="tx1"/>
                </a:solidFill>
                <a:effectLst/>
                <a:latin typeface="+mn-lt"/>
                <a:ea typeface="MS PGothic" pitchFamily="34" charset="-128"/>
                <a:cs typeface="MS PGothic" charset="0"/>
              </a:rPr>
              <a:t>La reconnaissance publique</a:t>
            </a:r>
            <a:endParaRPr lang="en-CA" sz="1600" kern="1200" dirty="0">
              <a:solidFill>
                <a:schemeClr val="tx1"/>
              </a:solidFill>
              <a:effectLst/>
              <a:latin typeface="+mn-lt"/>
              <a:ea typeface="MS PGothic" pitchFamily="34" charset="-128"/>
              <a:cs typeface="MS PGothic" charset="0"/>
            </a:endParaRPr>
          </a:p>
          <a:p>
            <a:pPr marL="228600" lvl="0" indent="-228600">
              <a:buFont typeface="+mj-lt"/>
              <a:buAutoNum type="arabicPeriod"/>
            </a:pPr>
            <a:r>
              <a:rPr lang="fr-CA" sz="1600" kern="1200" dirty="0">
                <a:solidFill>
                  <a:schemeClr val="tx1"/>
                </a:solidFill>
                <a:effectLst/>
                <a:latin typeface="+mn-lt"/>
                <a:ea typeface="MS PGothic" pitchFamily="34" charset="-128"/>
                <a:cs typeface="MS PGothic" charset="0"/>
              </a:rPr>
              <a:t>L’exercice professionnel</a:t>
            </a:r>
            <a:endParaRPr lang="en-CA" sz="1600" kern="1200" dirty="0">
              <a:solidFill>
                <a:schemeClr val="tx1"/>
              </a:solidFill>
              <a:effectLst/>
              <a:latin typeface="+mn-lt"/>
              <a:ea typeface="MS PGothic" pitchFamily="34" charset="-128"/>
              <a:cs typeface="MS PGothic" charset="0"/>
            </a:endParaRPr>
          </a:p>
          <a:p>
            <a:pPr marL="228600" lvl="0" indent="-228600">
              <a:buFont typeface="+mj-lt"/>
              <a:buAutoNum type="arabicPeriod"/>
            </a:pPr>
            <a:r>
              <a:rPr lang="fr-CA" sz="1600" kern="1200" dirty="0">
                <a:solidFill>
                  <a:schemeClr val="tx1"/>
                </a:solidFill>
                <a:effectLst/>
                <a:latin typeface="+mn-lt"/>
                <a:ea typeface="MS PGothic" pitchFamily="34" charset="-128"/>
                <a:cs typeface="MS PGothic" charset="0"/>
              </a:rPr>
              <a:t>Les connaissances professionnelles</a:t>
            </a:r>
            <a:endParaRPr lang="en-CA" sz="1600" kern="1200" dirty="0">
              <a:solidFill>
                <a:schemeClr val="tx1"/>
              </a:solidFill>
              <a:effectLst/>
              <a:latin typeface="+mn-lt"/>
              <a:ea typeface="MS PGothic" pitchFamily="34" charset="-128"/>
              <a:cs typeface="MS PGothic" charset="0"/>
            </a:endParaRPr>
          </a:p>
          <a:p>
            <a:endParaRPr lang="fr-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Les membres du personnel de l’ACHD ont pour mission de vous servir. Consultez notre site Web, communiquez avec nous par téléphone, par courriel ou par l’entremise des médias sociaux.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7</a:t>
            </a:fld>
            <a:endParaRPr lang="en-GB" altLang="en-US" dirty="0"/>
          </a:p>
        </p:txBody>
      </p:sp>
    </p:spTree>
    <p:extLst>
      <p:ext uri="{BB962C8B-B14F-4D97-AF65-F5344CB8AC3E}">
        <p14:creationId xmlns:p14="http://schemas.microsoft.com/office/powerpoint/2010/main" val="356441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La profession comprend plusieurs organisations clés. Chaque organisation assume des responsabilités et des rôles différents.   </a:t>
            </a:r>
            <a:endParaRPr lang="en-CA" sz="1600" kern="1200" dirty="0">
              <a:solidFill>
                <a:schemeClr val="tx1"/>
              </a:solidFill>
              <a:effectLst/>
              <a:latin typeface="+mn-lt"/>
              <a:ea typeface="MS PGothic" pitchFamily="34" charset="-128"/>
              <a:cs typeface="MS PGothic" charset="0"/>
            </a:endParaRPr>
          </a:p>
          <a:p>
            <a:endParaRPr lang="fr-CA" sz="1600" kern="1200" dirty="0">
              <a:solidFill>
                <a:schemeClr val="tx1"/>
              </a:solidFill>
              <a:effectLst/>
              <a:latin typeface="+mn-lt"/>
              <a:ea typeface="MS PGothic" pitchFamily="34" charset="-128"/>
              <a:cs typeface="MS PGothic" charset="0"/>
            </a:endParaRPr>
          </a:p>
          <a:p>
            <a:r>
              <a:rPr lang="fr-CA" sz="1600" kern="1200" dirty="0">
                <a:solidFill>
                  <a:schemeClr val="tx1"/>
                </a:solidFill>
                <a:effectLst/>
                <a:latin typeface="+mn-lt"/>
                <a:ea typeface="MS PGothic" pitchFamily="34" charset="-128"/>
                <a:cs typeface="MS PGothic" charset="0"/>
              </a:rPr>
              <a:t>Penchons-nous sur le fonctionnement de chaque organisation au sein de la profession. </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8</a:t>
            </a:fld>
            <a:endParaRPr lang="en-GB" altLang="en-US" dirty="0"/>
          </a:p>
        </p:txBody>
      </p:sp>
    </p:spTree>
    <p:extLst>
      <p:ext uri="{BB962C8B-B14F-4D97-AF65-F5344CB8AC3E}">
        <p14:creationId xmlns:p14="http://schemas.microsoft.com/office/powerpoint/2010/main" val="106966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600" kern="1200" dirty="0">
                <a:solidFill>
                  <a:schemeClr val="tx1"/>
                </a:solidFill>
                <a:effectLst/>
                <a:latin typeface="+mn-lt"/>
                <a:ea typeface="MS PGothic" pitchFamily="34" charset="-128"/>
                <a:cs typeface="MS PGothic" charset="0"/>
              </a:rPr>
              <a:t>Les organisations nationales associées à l’hygiène dentaire comprennent :</a:t>
            </a:r>
          </a:p>
          <a:p>
            <a:endParaRPr lang="en-CA" sz="1600" kern="1200" dirty="0">
              <a:solidFill>
                <a:schemeClr val="tx1"/>
              </a:solidFill>
              <a:effectLst/>
              <a:latin typeface="+mn-lt"/>
              <a:ea typeface="MS PGothic" pitchFamily="34" charset="-128"/>
              <a:cs typeface="MS PGothic" charset="0"/>
            </a:endParaRPr>
          </a:p>
          <a:p>
            <a:pPr marL="228600" lvl="0" indent="-228600">
              <a:buFont typeface="Arial"/>
              <a:buChar char="•"/>
            </a:pPr>
            <a:r>
              <a:rPr lang="fr-CA" sz="1600" kern="1200" dirty="0">
                <a:solidFill>
                  <a:schemeClr val="tx1"/>
                </a:solidFill>
                <a:effectLst/>
                <a:latin typeface="+mn-lt"/>
                <a:ea typeface="MS PGothic" pitchFamily="34" charset="-128"/>
                <a:cs typeface="MS PGothic" charset="0"/>
              </a:rPr>
              <a:t>La </a:t>
            </a:r>
            <a:r>
              <a:rPr lang="fr-CA" sz="1600" b="1" kern="1200" dirty="0">
                <a:solidFill>
                  <a:schemeClr val="tx1"/>
                </a:solidFill>
                <a:effectLst/>
                <a:latin typeface="+mn-lt"/>
                <a:ea typeface="MS PGothic" pitchFamily="34" charset="-128"/>
                <a:cs typeface="MS PGothic" charset="0"/>
              </a:rPr>
              <a:t>Commission de l’agrément dentaire du Canada. </a:t>
            </a:r>
            <a:r>
              <a:rPr lang="fr-CA" sz="1600" kern="1200" dirty="0">
                <a:solidFill>
                  <a:schemeClr val="tx1"/>
                </a:solidFill>
                <a:effectLst/>
                <a:latin typeface="+mn-lt"/>
                <a:ea typeface="MS PGothic" pitchFamily="34" charset="-128"/>
                <a:cs typeface="MS PGothic" charset="0"/>
              </a:rPr>
              <a:t>Le rôle premier de la CADC est d’évaluer les programmes d’hygiène dentaire à travers le Canada afin d’assurer qu’ils soient conformes aux normes nationales en matière d’éducation de l’hygiène dentaire. </a:t>
            </a:r>
            <a:endParaRPr lang="en-CA" sz="1600" kern="1200" dirty="0">
              <a:solidFill>
                <a:schemeClr val="tx1"/>
              </a:solidFill>
              <a:effectLst/>
              <a:latin typeface="+mn-lt"/>
              <a:ea typeface="MS PGothic" pitchFamily="34" charset="-128"/>
              <a:cs typeface="MS PGothic" charset="0"/>
            </a:endParaRPr>
          </a:p>
          <a:p>
            <a:pPr marL="228600" lvl="0" indent="-228600">
              <a:buFont typeface="Arial"/>
              <a:buChar char="•"/>
            </a:pPr>
            <a:r>
              <a:rPr lang="fr-CA" sz="1600" kern="1200" dirty="0">
                <a:solidFill>
                  <a:schemeClr val="tx1"/>
                </a:solidFill>
                <a:effectLst/>
                <a:latin typeface="+mn-lt"/>
                <a:ea typeface="MS PGothic" pitchFamily="34" charset="-128"/>
                <a:cs typeface="MS PGothic" charset="0"/>
              </a:rPr>
              <a:t>Le </a:t>
            </a:r>
            <a:r>
              <a:rPr lang="fr-CA" sz="1600" b="1" kern="1200" dirty="0">
                <a:solidFill>
                  <a:schemeClr val="tx1"/>
                </a:solidFill>
                <a:effectLst/>
                <a:latin typeface="+mn-lt"/>
                <a:ea typeface="MS PGothic" pitchFamily="34" charset="-128"/>
                <a:cs typeface="MS PGothic" charset="0"/>
              </a:rPr>
              <a:t>Bureau national de la certification en hygiène dentaire</a:t>
            </a:r>
            <a:r>
              <a:rPr lang="fr-CA" sz="1600" kern="1200" dirty="0">
                <a:solidFill>
                  <a:schemeClr val="tx1"/>
                </a:solidFill>
                <a:effectLst/>
                <a:latin typeface="+mn-lt"/>
                <a:ea typeface="MS PGothic" pitchFamily="34" charset="-128"/>
                <a:cs typeface="MS PGothic" charset="0"/>
              </a:rPr>
              <a:t>. Le BDHCB élabore et gère l’examen national de certification en hygiène dentaire des diplômés de programmes d’hygiène dentaire.</a:t>
            </a:r>
            <a:endParaRPr lang="en-CA" sz="16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fld id="{2922CD43-E934-4847-992E-37B0B5850983}" type="slidenum">
              <a:rPr lang="en-GB" altLang="en-US" smtClean="0"/>
              <a:pPr/>
              <a:t>9</a:t>
            </a:fld>
            <a:endParaRPr lang="en-GB" altLang="en-US" dirty="0"/>
          </a:p>
        </p:txBody>
      </p:sp>
    </p:spTree>
    <p:extLst>
      <p:ext uri="{BB962C8B-B14F-4D97-AF65-F5344CB8AC3E}">
        <p14:creationId xmlns:p14="http://schemas.microsoft.com/office/powerpoint/2010/main" val="27370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GB"/>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277026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4500" y="1924472"/>
            <a:ext cx="12115800" cy="1639044"/>
          </a:xfr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796680"/>
            <a:ext cx="12115800" cy="4608512"/>
          </a:xfrm>
        </p:spPr>
        <p:txBody>
          <a:bodyPr vert="eaVert"/>
          <a:lstStyle>
            <a:lvl1pPr>
              <a:defRPr sz="2400"/>
            </a:lvl1pPr>
            <a:lvl2pPr>
              <a:defRPr sz="2400"/>
            </a:lvl2pPr>
            <a:lvl3pPr>
              <a:defRPr sz="2400"/>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87025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3175000"/>
            <a:ext cx="3028950" cy="3403600"/>
          </a:xfrm>
        </p:spPr>
        <p:txBody>
          <a:bodyPr vert="eaVert"/>
          <a:lstStyle>
            <a:lvl1pPr>
              <a:defRPr sz="4800"/>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44500" y="3175000"/>
            <a:ext cx="8934450" cy="3403600"/>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446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Tree>
    <p:extLst>
      <p:ext uri="{BB962C8B-B14F-4D97-AF65-F5344CB8AC3E}">
        <p14:creationId xmlns:p14="http://schemas.microsoft.com/office/powerpoint/2010/main" val="249606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3365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338159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77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358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6598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8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708448"/>
            <a:ext cx="4278313" cy="1652587"/>
          </a:xfrm>
        </p:spPr>
        <p:txBody>
          <a:bodyPr anchor="b"/>
          <a:lstStyle>
            <a:lvl1pPr algn="l">
              <a:defRPr sz="2000" b="1"/>
            </a:lvl1pPr>
          </a:lstStyle>
          <a:p>
            <a:r>
              <a:rPr lang="en-CA" dirty="0"/>
              <a:t>Click to edit Master title style</a:t>
            </a:r>
            <a:endParaRPr lang="en-US" dirty="0"/>
          </a:p>
        </p:txBody>
      </p:sp>
      <p:sp>
        <p:nvSpPr>
          <p:cNvPr id="3" name="Content Placeholder 2"/>
          <p:cNvSpPr>
            <a:spLocks noGrp="1"/>
          </p:cNvSpPr>
          <p:nvPr>
            <p:ph idx="1"/>
          </p:nvPr>
        </p:nvSpPr>
        <p:spPr>
          <a:xfrm>
            <a:off x="5084763" y="1708448"/>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50875" y="3361035"/>
            <a:ext cx="4278313" cy="5908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8186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71191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030219"/>
            <a:ext cx="7802563" cy="806450"/>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549525" y="1766813"/>
            <a:ext cx="7802563" cy="51586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49525" y="7836669"/>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06169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3049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49512"/>
            <a:ext cx="2925762" cy="69317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50875" y="2049512"/>
            <a:ext cx="8624888" cy="69317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19125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ctr">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644464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445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0" y="5346700"/>
            <a:ext cx="59817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386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1379661"/>
            <a:ext cx="11703050" cy="16256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50875" y="3171949"/>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5" y="4081586"/>
            <a:ext cx="5745163"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3171949"/>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4081586"/>
            <a:ext cx="5748337" cy="5187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391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609564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27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1636440"/>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1636440"/>
            <a:ext cx="7269162" cy="7560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5" y="3289028"/>
            <a:ext cx="4278313" cy="588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1403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7520732"/>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5" y="1564432"/>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Palatino" charset="0"/>
            </a:endParaRPr>
          </a:p>
        </p:txBody>
      </p:sp>
      <p:sp>
        <p:nvSpPr>
          <p:cNvPr id="4" name="Text Placeholder 3"/>
          <p:cNvSpPr>
            <a:spLocks noGrp="1"/>
          </p:cNvSpPr>
          <p:nvPr>
            <p:ph type="body" sz="half" idx="2"/>
          </p:nvPr>
        </p:nvSpPr>
        <p:spPr>
          <a:xfrm>
            <a:off x="2549525" y="8327183"/>
            <a:ext cx="7802563" cy="942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484410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44500" y="3175000"/>
            <a:ext cx="1211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Herculanum" pitchFamily="-84" charset="0"/>
              </a:rPr>
              <a:t>Click to edit Master title style</a:t>
            </a:r>
          </a:p>
        </p:txBody>
      </p:sp>
      <p:sp>
        <p:nvSpPr>
          <p:cNvPr id="1027" name="Rectangle 2"/>
          <p:cNvSpPr>
            <a:spLocks noGrp="1" noChangeArrowheads="1"/>
          </p:cNvSpPr>
          <p:nvPr>
            <p:ph type="body" idx="1"/>
          </p:nvPr>
        </p:nvSpPr>
        <p:spPr bwMode="auto">
          <a:xfrm>
            <a:off x="444500" y="5346700"/>
            <a:ext cx="12115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Palatino" pitchFamily="-84" charset="0"/>
              </a:rPr>
              <a:t>Click to edit Master text styles</a:t>
            </a:r>
          </a:p>
          <a:p>
            <a:pPr lvl="1"/>
            <a:r>
              <a:rPr lang="en-US" altLang="en-US">
                <a:sym typeface="Palatino" pitchFamily="-84" charset="0"/>
              </a:rPr>
              <a:t>Second level</a:t>
            </a:r>
          </a:p>
          <a:p>
            <a:pPr lvl="2"/>
            <a:r>
              <a:rPr lang="en-US" altLang="en-US">
                <a:sym typeface="Palatino" pitchFamily="-84" charset="0"/>
              </a:rPr>
              <a:t>Third level</a:t>
            </a:r>
          </a:p>
          <a:p>
            <a:pPr lvl="3"/>
            <a:r>
              <a:rPr lang="en-US" altLang="en-US">
                <a:sym typeface="Palatino" pitchFamily="-84" charset="0"/>
              </a:rPr>
              <a:t>Fourth level</a:t>
            </a:r>
          </a:p>
          <a:p>
            <a:pPr lvl="4"/>
            <a:r>
              <a:rPr lang="en-US" altLang="en-US">
                <a:sym typeface="Palatino" pitchFamily="-84" charset="0"/>
              </a:rPr>
              <a:t>Fifth level</a:t>
            </a:r>
          </a:p>
        </p:txBody>
      </p:sp>
      <p:sp>
        <p:nvSpPr>
          <p:cNvPr id="5" name="Rectangle 4"/>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ym typeface="Palatino" charset="0"/>
            </a:endParaRPr>
          </a:p>
        </p:txBody>
      </p:sp>
      <p:pic>
        <p:nvPicPr>
          <p:cNvPr id="1029"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910013" y="0"/>
            <a:ext cx="9094787" cy="1276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ym typeface="Palatino" charset="0"/>
            </a:endParaRPr>
          </a:p>
        </p:txBody>
      </p:sp>
      <p:sp>
        <p:nvSpPr>
          <p:cNvPr id="2" name="TextBox 1"/>
          <p:cNvSpPr txBox="1"/>
          <p:nvPr userDrawn="1"/>
        </p:nvSpPr>
        <p:spPr>
          <a:xfrm>
            <a:off x="11975008" y="9187988"/>
            <a:ext cx="648072" cy="369332"/>
          </a:xfrm>
          <a:prstGeom prst="rect">
            <a:avLst/>
          </a:prstGeom>
          <a:noFill/>
        </p:spPr>
        <p:txBody>
          <a:bodyPr wrap="square" rtlCol="0">
            <a:spAutoFit/>
          </a:bodyPr>
          <a:lstStyle/>
          <a:p>
            <a:pPr algn="r"/>
            <a:fld id="{4E01E98D-0A32-4923-B9D1-9493718DC706}" type="slidenum">
              <a:rPr lang="en-CA" sz="1800" smtClean="0">
                <a:solidFill>
                  <a:schemeClr val="bg2">
                    <a:lumMod val="75000"/>
                  </a:schemeClr>
                </a:solidFill>
                <a:latin typeface="Arial" panose="020B0604020202020204" pitchFamily="34" charset="0"/>
                <a:cs typeface="Arial" panose="020B0604020202020204" pitchFamily="34" charset="0"/>
              </a:rPr>
              <a:pPr algn="r"/>
              <a:t>‹#›</a:t>
            </a:fld>
            <a:endParaRPr lang="en-CA" sz="1800" dirty="0">
              <a:solidFill>
                <a:schemeClr val="bg2">
                  <a:lumMod val="75000"/>
                </a:schemeClr>
              </a:solidFill>
              <a:latin typeface="Arial" panose="020B0604020202020204" pitchFamily="34"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7200">
          <a:solidFill>
            <a:srgbClr val="3F3F3F"/>
          </a:solidFill>
          <a:latin typeface="Arial"/>
          <a:ea typeface="+mj-ea"/>
          <a:cs typeface="Arial"/>
          <a:sym typeface="Herculanum" pitchFamily="-84" charset="0"/>
        </a:defRPr>
      </a:lvl1pPr>
      <a:lvl2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2pPr>
      <a:lvl3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3pPr>
      <a:lvl4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4pPr>
      <a:lvl5pPr algn="ctr" rtl="0" eaLnBrk="0" fontAlgn="base" hangingPunct="0">
        <a:spcBef>
          <a:spcPct val="0"/>
        </a:spcBef>
        <a:spcAft>
          <a:spcPct val="0"/>
        </a:spcAft>
        <a:defRPr sz="7200">
          <a:solidFill>
            <a:srgbClr val="3F3F3F"/>
          </a:solidFill>
          <a:latin typeface="Arial" pitchFamily="34" charset="0"/>
          <a:ea typeface="ヒラギノ明朝 ProN W3" charset="0"/>
          <a:cs typeface="Arial" charset="0"/>
          <a:sym typeface="Herculanum" pitchFamily="-84" charset="0"/>
        </a:defRPr>
      </a:lvl5pPr>
      <a:lvl6pPr marL="4572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6pPr>
      <a:lvl7pPr marL="9144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7pPr>
      <a:lvl8pPr marL="13716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8pPr>
      <a:lvl9pPr marL="1828800" algn="ctr" rtl="0" fontAlgn="base">
        <a:spcBef>
          <a:spcPct val="0"/>
        </a:spcBef>
        <a:spcAft>
          <a:spcPct val="0"/>
        </a:spcAft>
        <a:defRPr sz="7800">
          <a:solidFill>
            <a:srgbClr val="3F3F3F"/>
          </a:solidFill>
          <a:latin typeface="Herculanum" charset="0"/>
          <a:ea typeface="ヒラギノ明朝 ProN W3" charset="0"/>
          <a:cs typeface="ヒラギノ明朝 ProN W3" charset="0"/>
          <a:sym typeface="Herculanum" charset="0"/>
        </a:defRPr>
      </a:lvl9pPr>
    </p:titleStyle>
    <p:body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910013" cy="1276350"/>
          </a:xfrm>
          <a:prstGeom prst="rect">
            <a:avLst/>
          </a:prstGeom>
          <a:solidFill>
            <a:srgbClr val="5E20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ym typeface="Palatino" charset="0"/>
            </a:endParaRPr>
          </a:p>
        </p:txBody>
      </p:sp>
      <p:sp>
        <p:nvSpPr>
          <p:cNvPr id="8" name="Rectangle 7"/>
          <p:cNvSpPr/>
          <p:nvPr userDrawn="1"/>
        </p:nvSpPr>
        <p:spPr>
          <a:xfrm>
            <a:off x="3910013" y="0"/>
            <a:ext cx="9094787" cy="12763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ym typeface="Palatino" charset="0"/>
            </a:endParaRPr>
          </a:p>
        </p:txBody>
      </p:sp>
      <p:sp>
        <p:nvSpPr>
          <p:cNvPr id="2052"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2053" name="Title Placeholder 1"/>
          <p:cNvSpPr>
            <a:spLocks noGrp="1"/>
          </p:cNvSpPr>
          <p:nvPr>
            <p:ph type="title"/>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pic>
        <p:nvPicPr>
          <p:cNvPr id="2054" name="Picture 8" descr="cdha-log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287338"/>
            <a:ext cx="309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Data" Target="../diagrams/data1.xml"/><Relationship Id="rId21" Type="http://schemas.openxmlformats.org/officeDocument/2006/relationships/image" Target="../media/image36.JP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0.jpeg"/><Relationship Id="rId10" Type="http://schemas.openxmlformats.org/officeDocument/2006/relationships/diagramQuickStyle" Target="../diagrams/quickStyle2.xml"/><Relationship Id="rId19" Type="http://schemas.openxmlformats.org/officeDocument/2006/relationships/image" Target="../media/image34.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http://www.achd.ca/Adher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cdha.ca/Education"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g"/><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cdha.ca/AM/Template.cfm?Section=Group_Discounts&amp;Template=/CM/HTMLDisplay.cfm&amp;ContentID=4098" TargetMode="External"/><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gif"/></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WvJZ_IkWEYA"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gif"/></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chd.ca/Adherer"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MCWJKFeUZz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cdha.ca/Tea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12" y="1399933"/>
            <a:ext cx="12385376" cy="8229395"/>
          </a:xfrm>
          <a:prstGeom prst="rect">
            <a:avLst/>
          </a:prstGeom>
        </p:spPr>
      </p:pic>
      <p:sp>
        <p:nvSpPr>
          <p:cNvPr id="6" name="Content Placeholder 2"/>
          <p:cNvSpPr>
            <a:spLocks noGrp="1"/>
          </p:cNvSpPr>
          <p:nvPr>
            <p:ph idx="1"/>
          </p:nvPr>
        </p:nvSpPr>
        <p:spPr>
          <a:xfrm>
            <a:off x="453728" y="7448605"/>
            <a:ext cx="11881320" cy="20882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indent="0" algn="ctr">
              <a:spcBef>
                <a:spcPct val="0"/>
              </a:spcBef>
              <a:buNone/>
            </a:pPr>
            <a:r>
              <a:rPr lang="fr-CA" sz="5400" b="1" spc="150" dirty="0">
                <a:ln w="11430"/>
                <a:solidFill>
                  <a:srgbClr val="F8F8F8"/>
                </a:solidFill>
                <a:effectLst>
                  <a:outerShdw blurRad="25400" algn="tl" rotWithShape="0">
                    <a:srgbClr val="000000">
                      <a:alpha val="43000"/>
                    </a:srgbClr>
                  </a:outerShdw>
                </a:effectLst>
                <a:ea typeface="+mj-ea"/>
                <a:sym typeface="Palatino" pitchFamily="-84" charset="0"/>
              </a:rPr>
              <a:t>Présentation aux étudiants</a:t>
            </a:r>
          </a:p>
          <a:p>
            <a:pPr marL="0" indent="0" algn="ctr">
              <a:spcBef>
                <a:spcPct val="0"/>
              </a:spcBef>
              <a:buNone/>
            </a:pPr>
            <a:r>
              <a:rPr lang="fr-CA" sz="5400" b="1" spc="150" dirty="0">
                <a:ln w="11430"/>
                <a:solidFill>
                  <a:srgbClr val="F8F8F8"/>
                </a:solidFill>
                <a:effectLst>
                  <a:outerShdw blurRad="25400" algn="tl" rotWithShape="0">
                    <a:srgbClr val="000000">
                      <a:alpha val="43000"/>
                    </a:srgbClr>
                  </a:outerShdw>
                </a:effectLst>
                <a:ea typeface="+mj-ea"/>
                <a:sym typeface="Palatino" pitchFamily="-84" charset="0"/>
              </a:rPr>
              <a:t>2017-2018</a:t>
            </a:r>
          </a:p>
        </p:txBody>
      </p:sp>
      <p:sp>
        <p:nvSpPr>
          <p:cNvPr id="4" name="Title 1"/>
          <p:cNvSpPr txBox="1">
            <a:spLocks/>
          </p:cNvSpPr>
          <p:nvPr/>
        </p:nvSpPr>
        <p:spPr bwMode="auto">
          <a:xfrm>
            <a:off x="525736" y="1759973"/>
            <a:ext cx="1211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lvl1pPr algn="l" defTabSz="457200" rtl="0" eaLnBrk="0" fontAlgn="base" hangingPunct="0">
              <a:spcBef>
                <a:spcPct val="0"/>
              </a:spcBef>
              <a:spcAft>
                <a:spcPct val="0"/>
              </a:spcAft>
              <a:defRPr sz="4000" kern="1200">
                <a:solidFill>
                  <a:srgbClr val="5E2082"/>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2pPr>
            <a:lvl3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3pPr>
            <a:lvl4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4pPr>
            <a:lvl5pPr algn="l" defTabSz="457200" rtl="0" eaLnBrk="0" fontAlgn="base" hangingPunct="0">
              <a:spcBef>
                <a:spcPct val="0"/>
              </a:spcBef>
              <a:spcAft>
                <a:spcPct val="0"/>
              </a:spcAft>
              <a:defRPr sz="4000">
                <a:solidFill>
                  <a:srgbClr val="5E2082"/>
                </a:solidFill>
                <a:latin typeface="Arial" pitchFamily="34" charset="0"/>
                <a:ea typeface="MS PGothic" pitchFamily="34" charset="-128"/>
                <a:cs typeface="Arial" charset="0"/>
              </a:defRPr>
            </a:lvl5pPr>
            <a:lvl6pPr marL="457200" algn="l" defTabSz="457200" rtl="0" fontAlgn="base">
              <a:spcBef>
                <a:spcPct val="0"/>
              </a:spcBef>
              <a:spcAft>
                <a:spcPct val="0"/>
              </a:spcAft>
              <a:defRPr sz="4000">
                <a:solidFill>
                  <a:srgbClr val="5E2082"/>
                </a:solidFill>
                <a:latin typeface="Arial" pitchFamily="34" charset="0"/>
                <a:ea typeface="MS PGothic" pitchFamily="34" charset="-128"/>
              </a:defRPr>
            </a:lvl6pPr>
            <a:lvl7pPr marL="914400" algn="l" defTabSz="457200" rtl="0" fontAlgn="base">
              <a:spcBef>
                <a:spcPct val="0"/>
              </a:spcBef>
              <a:spcAft>
                <a:spcPct val="0"/>
              </a:spcAft>
              <a:defRPr sz="4000">
                <a:solidFill>
                  <a:srgbClr val="5E2082"/>
                </a:solidFill>
                <a:latin typeface="Arial" pitchFamily="34" charset="0"/>
                <a:ea typeface="MS PGothic" pitchFamily="34" charset="-128"/>
              </a:defRPr>
            </a:lvl7pPr>
            <a:lvl8pPr marL="1371600" algn="l" defTabSz="457200" rtl="0" fontAlgn="base">
              <a:spcBef>
                <a:spcPct val="0"/>
              </a:spcBef>
              <a:spcAft>
                <a:spcPct val="0"/>
              </a:spcAft>
              <a:defRPr sz="4000">
                <a:solidFill>
                  <a:srgbClr val="5E2082"/>
                </a:solidFill>
                <a:latin typeface="Arial" pitchFamily="34" charset="0"/>
                <a:ea typeface="MS PGothic" pitchFamily="34" charset="-128"/>
              </a:defRPr>
            </a:lvl8pPr>
            <a:lvl9pPr marL="1828800" algn="l" defTabSz="457200" rtl="0" fontAlgn="base">
              <a:spcBef>
                <a:spcPct val="0"/>
              </a:spcBef>
              <a:spcAft>
                <a:spcPct val="0"/>
              </a:spcAft>
              <a:defRPr sz="4000">
                <a:solidFill>
                  <a:srgbClr val="5E2082"/>
                </a:solidFill>
                <a:latin typeface="Arial" pitchFamily="34" charset="0"/>
                <a:ea typeface="MS PGothic" pitchFamily="34" charset="-128"/>
              </a:defRPr>
            </a:lvl9pPr>
          </a:lstStyle>
          <a:p>
            <a:pPr algn="ctr"/>
            <a:r>
              <a:rPr lang="fr-CA" sz="8800" b="1" spc="150" dirty="0">
                <a:ln w="11430"/>
                <a:solidFill>
                  <a:srgbClr val="F8F8F8"/>
                </a:solidFill>
                <a:effectLst>
                  <a:outerShdw blurRad="25400" algn="tl" rotWithShape="0">
                    <a:srgbClr val="000000">
                      <a:alpha val="43000"/>
                    </a:srgbClr>
                  </a:outerShdw>
                </a:effectLst>
                <a:ea typeface="+mj-ea"/>
              </a:rPr>
              <a:t>Votre feuille de route de l’ACHD</a:t>
            </a:r>
          </a:p>
        </p:txBody>
      </p:sp>
    </p:spTree>
    <p:extLst>
      <p:ext uri="{BB962C8B-B14F-4D97-AF65-F5344CB8AC3E}">
        <p14:creationId xmlns:p14="http://schemas.microsoft.com/office/powerpoint/2010/main" val="105035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054128" y="196280"/>
            <a:ext cx="871296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500" dirty="0"/>
              <a:t>Organismes provinciaux de réglementation</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2"/>
          <p:cNvSpPr>
            <a:spLocks noGrp="1"/>
          </p:cNvSpPr>
          <p:nvPr>
            <p:ph idx="1"/>
          </p:nvPr>
        </p:nvSpPr>
        <p:spPr>
          <a:xfrm>
            <a:off x="539552" y="1492424"/>
            <a:ext cx="11939512" cy="39871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342900" indent="-342900" algn="l">
              <a:buFont typeface="Arial" panose="020B0604020202020204" pitchFamily="34" charset="0"/>
              <a:buChar char="•"/>
            </a:pPr>
            <a:r>
              <a:rPr lang="fr-CA" sz="2600" dirty="0"/>
              <a:t>College of Dental Hygienists of British Columbia (CDHBC)</a:t>
            </a:r>
          </a:p>
          <a:p>
            <a:pPr marL="342900" indent="-342900" algn="l">
              <a:buFont typeface="Arial" panose="020B0604020202020204" pitchFamily="34" charset="0"/>
              <a:buChar char="•"/>
            </a:pPr>
            <a:r>
              <a:rPr lang="fr-CA" sz="2600" dirty="0"/>
              <a:t>College of Registered Dental Hygienists of Alberta (CRDHA)</a:t>
            </a:r>
          </a:p>
          <a:p>
            <a:pPr marL="342900" indent="-342900" algn="l">
              <a:buFont typeface="Arial" panose="020B0604020202020204" pitchFamily="34" charset="0"/>
              <a:buChar char="•"/>
            </a:pPr>
            <a:r>
              <a:rPr lang="fr-CA" sz="2600" dirty="0"/>
              <a:t>Saskatchewan Dental Hygienist Association (SDHA)</a:t>
            </a:r>
          </a:p>
          <a:p>
            <a:pPr marL="342900" indent="-342900" algn="l">
              <a:buFont typeface="Arial" panose="020B0604020202020204" pitchFamily="34" charset="0"/>
              <a:buChar char="•"/>
            </a:pPr>
            <a:r>
              <a:rPr lang="fr-CA" sz="2600" dirty="0"/>
              <a:t>College of Dental Hygienists of Manitoba (CDHM)</a:t>
            </a:r>
            <a:endParaRPr lang="fr-CA" dirty="0"/>
          </a:p>
          <a:p>
            <a:pPr marL="342900" indent="-342900" algn="l">
              <a:buFont typeface="Arial" panose="020B0604020202020204" pitchFamily="34" charset="0"/>
              <a:buChar char="•"/>
            </a:pPr>
            <a:r>
              <a:rPr lang="fr-CA" sz="2600" dirty="0"/>
              <a:t>Ordre des hygiénistes dentaires de l’Ontario (ODHO)</a:t>
            </a:r>
          </a:p>
          <a:p>
            <a:pPr marL="342900" indent="-342900" algn="l">
              <a:buFont typeface="Arial" panose="020B0604020202020204" pitchFamily="34" charset="0"/>
              <a:buChar char="•"/>
            </a:pPr>
            <a:r>
              <a:rPr lang="fr-CA" sz="2600" dirty="0"/>
              <a:t>Ordre des hygiénistes dentaires du Québec (OHDQ)</a:t>
            </a:r>
          </a:p>
          <a:p>
            <a:pPr marL="342900" indent="-342900" algn="l">
              <a:buFont typeface="Arial" panose="020B0604020202020204" pitchFamily="34" charset="0"/>
              <a:buChar char="•"/>
            </a:pPr>
            <a:r>
              <a:rPr lang="fr-CA" sz="2600" dirty="0"/>
              <a:t>Ordre des hygiénistes dentaires du Nouveau-Brunswick (OHDNB)</a:t>
            </a:r>
          </a:p>
          <a:p>
            <a:pPr marL="342900" indent="-342900" algn="l">
              <a:buFont typeface="Arial" panose="020B0604020202020204" pitchFamily="34" charset="0"/>
              <a:buChar char="•"/>
            </a:pPr>
            <a:r>
              <a:rPr lang="fr-CA" sz="2600" dirty="0"/>
              <a:t>College of Dental Hygienists of Nova Scotia (CDHNS)</a:t>
            </a:r>
          </a:p>
          <a:p>
            <a:pPr marL="342900" indent="-342900" algn="l">
              <a:buFont typeface="Arial" panose="020B0604020202020204" pitchFamily="34" charset="0"/>
              <a:buChar char="•"/>
            </a:pPr>
            <a:r>
              <a:rPr lang="fr-CA" sz="2600" dirty="0"/>
              <a:t>Prince Edward Island Dental Council</a:t>
            </a:r>
          </a:p>
          <a:p>
            <a:pPr marL="342900" indent="-342900" algn="l">
              <a:buFont typeface="Arial" panose="020B0604020202020204" pitchFamily="34" charset="0"/>
              <a:buChar char="•"/>
            </a:pPr>
            <a:r>
              <a:rPr lang="fr-CA" sz="2600" dirty="0"/>
              <a:t>Newfoundland and Labrador College of Dental Hygienists (NLCDH)</a:t>
            </a:r>
          </a:p>
          <a:p>
            <a:pPr marL="342900" indent="-342900" algn="l">
              <a:buFont typeface="Arial" panose="020B0604020202020204" pitchFamily="34" charset="0"/>
              <a:buChar char="•"/>
            </a:pPr>
            <a:r>
              <a:rPr lang="fr-CA" sz="2600" dirty="0"/>
              <a:t>Le ministère des Services aux collectivités , gouvernement du Yukon</a:t>
            </a:r>
          </a:p>
          <a:p>
            <a:pPr marL="342900" indent="-342900" algn="l">
              <a:buFont typeface="Arial" panose="020B0604020202020204" pitchFamily="34" charset="0"/>
              <a:buChar char="•"/>
            </a:pPr>
            <a:r>
              <a:rPr lang="fr-CA" sz="2600" dirty="0"/>
              <a:t>Le ministère de la Santé et des Services sociaux, gouvernement des Territoires du Nord-Ouest </a:t>
            </a:r>
          </a:p>
          <a:p>
            <a:pPr marL="342900" indent="-342900" algn="l">
              <a:buFont typeface="Arial" panose="020B0604020202020204" pitchFamily="34" charset="0"/>
              <a:buChar char="•"/>
            </a:pPr>
            <a:r>
              <a:rPr lang="fr-CA" sz="2600" dirty="0"/>
              <a:t>Le ministère de la Santé et des Services sociaux, gouvernement du Nunavut</a:t>
            </a:r>
          </a:p>
          <a:p>
            <a:pPr marL="342900" indent="-342900" algn="l">
              <a:buFont typeface="Arial" panose="020B0604020202020204" pitchFamily="34" charset="0"/>
              <a:buChar char="•"/>
            </a:pPr>
            <a:endParaRPr lang="en-CA" sz="28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84" y="8404071"/>
            <a:ext cx="2360341" cy="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92" y="7625542"/>
            <a:ext cx="2387949" cy="63389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469" y="8468238"/>
            <a:ext cx="680247" cy="6802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818" y="7689395"/>
            <a:ext cx="2447805" cy="57003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125" y="8415716"/>
            <a:ext cx="2329618" cy="67281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8792" y="8429709"/>
            <a:ext cx="1114928" cy="65882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3979" y="7689396"/>
            <a:ext cx="2703914" cy="66721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7525" y="8466956"/>
            <a:ext cx="2294344" cy="68153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9460" y="7613104"/>
            <a:ext cx="796163" cy="790967"/>
          </a:xfrm>
          <a:prstGeom prst="rect">
            <a:avLst/>
          </a:prstGeom>
        </p:spPr>
      </p:pic>
    </p:spTree>
    <p:extLst>
      <p:ext uri="{BB962C8B-B14F-4D97-AF65-F5344CB8AC3E}">
        <p14:creationId xmlns:p14="http://schemas.microsoft.com/office/powerpoint/2010/main" val="38455602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054128" y="0"/>
            <a:ext cx="8713191" cy="11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sz="3800" dirty="0"/>
              <a:t>Organisme provincial de réglementation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280592" y="1615480"/>
            <a:ext cx="12673408" cy="3189312"/>
          </a:xfrm>
        </p:spPr>
        <p:txBody>
          <a:bodyPr/>
          <a:lstStyle/>
          <a:p>
            <a:pPr marL="0" indent="0"/>
            <a:r>
              <a:rPr lang="fr-CA" sz="4800" b="1" dirty="0"/>
              <a:t>Organisme provincial de réglementation</a:t>
            </a:r>
            <a:endParaRPr lang="fr-CA" sz="4800" b="1" dirty="0">
              <a:solidFill>
                <a:schemeClr val="bg2">
                  <a:lumMod val="75000"/>
                </a:schemeClr>
              </a:solidFill>
            </a:endParaRPr>
          </a:p>
          <a:p>
            <a:pPr marL="0" indent="0"/>
            <a:r>
              <a:rPr lang="en-CA" sz="4400" b="1" kern="1200" dirty="0">
                <a:solidFill>
                  <a:srgbClr val="ED8A05"/>
                </a:solidFill>
              </a:rPr>
              <a:t>achd.ca/Reglementation</a:t>
            </a:r>
          </a:p>
          <a:p>
            <a:pPr marL="0" indent="0" algn="l"/>
            <a:endParaRPr lang="fr-CA" b="1" dirty="0"/>
          </a:p>
          <a:p>
            <a:pPr marL="0" indent="0" algn="l"/>
            <a:endParaRPr lang="en-CA" sz="4600" b="1" dirty="0"/>
          </a:p>
        </p:txBody>
      </p:sp>
      <p:pic>
        <p:nvPicPr>
          <p:cNvPr id="3" name="Picture 2"/>
          <p:cNvPicPr>
            <a:picLocks noChangeAspect="1"/>
          </p:cNvPicPr>
          <p:nvPr/>
        </p:nvPicPr>
        <p:blipFill>
          <a:blip r:embed="rId3"/>
          <a:stretch>
            <a:fillRect/>
          </a:stretch>
        </p:blipFill>
        <p:spPr>
          <a:xfrm>
            <a:off x="2421536" y="3724672"/>
            <a:ext cx="8161727" cy="4930567"/>
          </a:xfrm>
          <a:prstGeom prst="rect">
            <a:avLst/>
          </a:prstGeom>
          <a:effectLst>
            <a:outerShdw blurRad="50800" dist="38100" dir="2700000" algn="tl" rotWithShape="0">
              <a:prstClr val="black">
                <a:alpha val="40000"/>
              </a:prstClr>
            </a:outerShdw>
          </a:effectLst>
        </p:spPr>
      </p:pic>
      <p:cxnSp>
        <p:nvCxnSpPr>
          <p:cNvPr id="14" name="Curved Connector 13"/>
          <p:cNvCxnSpPr/>
          <p:nvPr/>
        </p:nvCxnSpPr>
        <p:spPr bwMode="auto">
          <a:xfrm>
            <a:off x="813768" y="6733272"/>
            <a:ext cx="3528392" cy="1743928"/>
          </a:xfrm>
          <a:prstGeom prst="curvedConnector3">
            <a:avLst>
              <a:gd name="adj1" fmla="val 50000"/>
            </a:avLst>
          </a:prstGeom>
          <a:solidFill>
            <a:srgbClr val="6796EB">
              <a:alpha val="24901"/>
            </a:srgbClr>
          </a:solidFill>
          <a:ln w="7620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68797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2428529"/>
            <a:ext cx="11612164" cy="6097338"/>
          </a:xfrm>
        </p:spPr>
        <p:txBody>
          <a:bodyPr/>
          <a:lstStyle/>
          <a:p>
            <a:pPr algn="l">
              <a:buFont typeface="Arial" panose="020B0604020202020204" pitchFamily="34" charset="0"/>
              <a:buChar char="•"/>
            </a:pPr>
            <a:r>
              <a:rPr lang="fr-CA" sz="4600" b="1" dirty="0"/>
              <a:t>Locales</a:t>
            </a:r>
          </a:p>
          <a:p>
            <a:pPr algn="l">
              <a:spcBef>
                <a:spcPts val="2000"/>
              </a:spcBef>
              <a:buFont typeface="Arial" panose="020B0604020202020204" pitchFamily="34" charset="0"/>
              <a:buChar char="•"/>
            </a:pPr>
            <a:r>
              <a:rPr lang="fr-CA" sz="4600" b="1" dirty="0"/>
              <a:t>Provinciales</a:t>
            </a:r>
          </a:p>
          <a:p>
            <a:pPr algn="l">
              <a:spcBef>
                <a:spcPts val="2000"/>
              </a:spcBef>
              <a:buFont typeface="Arial" panose="020B0604020202020204" pitchFamily="34" charset="0"/>
              <a:buChar char="•"/>
            </a:pPr>
            <a:r>
              <a:rPr lang="fr-CA" sz="4600" b="1" dirty="0"/>
              <a:t>Nationale : ACHD</a:t>
            </a:r>
          </a:p>
          <a:p>
            <a:pPr algn="l">
              <a:spcBef>
                <a:spcPts val="2000"/>
              </a:spcBef>
              <a:buFont typeface="Arial" panose="020B0604020202020204" pitchFamily="34" charset="0"/>
              <a:buChar char="•"/>
            </a:pPr>
            <a:r>
              <a:rPr lang="fr-CA" sz="4600" b="1" dirty="0"/>
              <a:t>Internationale : IFDH</a:t>
            </a:r>
          </a:p>
          <a:p>
            <a:pPr algn="l">
              <a:buFont typeface="Arial" panose="020B0604020202020204" pitchFamily="34" charset="0"/>
              <a:buChar char="•"/>
            </a:pPr>
            <a:endParaRPr lang="en-CA" sz="4600" b="1" dirty="0"/>
          </a:p>
        </p:txBody>
      </p:sp>
      <p:sp>
        <p:nvSpPr>
          <p:cNvPr id="7" name="Title 1"/>
          <p:cNvSpPr txBox="1">
            <a:spLocks/>
          </p:cNvSpPr>
          <p:nvPr/>
        </p:nvSpPr>
        <p:spPr bwMode="auto">
          <a:xfrm>
            <a:off x="4270152" y="268288"/>
            <a:ext cx="822801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Associations professionnelles en hygiène dentaire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56" y="6681519"/>
            <a:ext cx="4092112" cy="208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336" y="6969552"/>
            <a:ext cx="5527856" cy="172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734"/>
          <a:stretch/>
        </p:blipFill>
        <p:spPr>
          <a:xfrm>
            <a:off x="7582520" y="2356520"/>
            <a:ext cx="5172134" cy="3024336"/>
          </a:xfrm>
          <a:prstGeom prst="rect">
            <a:avLst/>
          </a:prstGeom>
        </p:spPr>
      </p:pic>
    </p:spTree>
    <p:extLst>
      <p:ext uri="{BB962C8B-B14F-4D97-AF65-F5344CB8AC3E}">
        <p14:creationId xmlns:p14="http://schemas.microsoft.com/office/powerpoint/2010/main" val="5637035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Associations provinciales</a:t>
            </a:r>
          </a:p>
        </p:txBody>
      </p:sp>
      <p:graphicFrame>
        <p:nvGraphicFramePr>
          <p:cNvPr id="4" name="Diagram 3"/>
          <p:cNvGraphicFramePr/>
          <p:nvPr>
            <p:extLst>
              <p:ext uri="{D42A27DB-BD31-4B8C-83A1-F6EECF244321}">
                <p14:modId xmlns:p14="http://schemas.microsoft.com/office/powerpoint/2010/main" val="1899767039"/>
              </p:ext>
            </p:extLst>
          </p:nvPr>
        </p:nvGraphicFramePr>
        <p:xfrm>
          <a:off x="732321" y="1492424"/>
          <a:ext cx="1154015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4177083980"/>
              </p:ext>
            </p:extLst>
          </p:nvPr>
        </p:nvGraphicFramePr>
        <p:xfrm>
          <a:off x="1820244" y="5380856"/>
          <a:ext cx="9434684"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0588" y="4232859"/>
            <a:ext cx="2410647" cy="7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J:\Admin\Logos_&amp;_Graphics\Provincial logos\BCDHA 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8307" y="4087970"/>
            <a:ext cx="1179861" cy="8697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J:\Admin\Logos_&amp;_Graphics\Provincial logos\MDHA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42560" y="4156720"/>
            <a:ext cx="1700188" cy="7541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9871" y="8007136"/>
            <a:ext cx="2312769" cy="47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J:\Admin\Logos_&amp;_Graphics\Provincial logos\NFLD_logo_small.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8703" y="7973144"/>
            <a:ext cx="1963799" cy="7520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2159" y="7989259"/>
            <a:ext cx="1783997" cy="10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J:\Admin\Logos_&amp;_Graphics\Provincial logos\PEIDHA.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28261" b="12014"/>
          <a:stretch/>
        </p:blipFill>
        <p:spPr bwMode="auto">
          <a:xfrm>
            <a:off x="6646414" y="7973144"/>
            <a:ext cx="2376265" cy="6494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67100" y="4137106"/>
            <a:ext cx="892821" cy="88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53757" y="4152058"/>
            <a:ext cx="1822210" cy="652066"/>
          </a:xfrm>
          <a:prstGeom prst="rect">
            <a:avLst/>
          </a:prstGeom>
        </p:spPr>
      </p:pic>
    </p:spTree>
    <p:extLst>
      <p:ext uri="{BB962C8B-B14F-4D97-AF65-F5344CB8AC3E}">
        <p14:creationId xmlns:p14="http://schemas.microsoft.com/office/powerpoint/2010/main" val="31924868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Associations provinciales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237704" y="1759496"/>
            <a:ext cx="12601400" cy="2973288"/>
          </a:xfrm>
        </p:spPr>
        <p:txBody>
          <a:bodyPr/>
          <a:lstStyle/>
          <a:p>
            <a:pPr marL="0" indent="0"/>
            <a:r>
              <a:rPr lang="fr-CA" sz="4000" b="1" dirty="0"/>
              <a:t>Communiquez avec votre association provinciale :</a:t>
            </a:r>
            <a:endParaRPr lang="fr-CA" sz="4000" b="1" dirty="0">
              <a:solidFill>
                <a:schemeClr val="bg2">
                  <a:lumMod val="75000"/>
                </a:schemeClr>
              </a:solidFill>
            </a:endParaRPr>
          </a:p>
          <a:p>
            <a:pPr marL="0" indent="0"/>
            <a:r>
              <a:rPr lang="en-CA" sz="4400" b="1" kern="1200" dirty="0">
                <a:solidFill>
                  <a:srgbClr val="ED8A05"/>
                </a:solidFill>
              </a:rPr>
              <a:t>cdha.ca/ProvincialAssociations</a:t>
            </a:r>
          </a:p>
          <a:p>
            <a:pPr marL="0" indent="0" algn="l"/>
            <a:endParaRPr lang="en-CA" sz="4600" b="1" dirty="0"/>
          </a:p>
          <a:p>
            <a:pPr marL="0" indent="0" algn="l"/>
            <a:endParaRPr lang="en-CA" sz="4600" b="1" dirty="0"/>
          </a:p>
        </p:txBody>
      </p:sp>
      <p:pic>
        <p:nvPicPr>
          <p:cNvPr id="11" name="Picture 10"/>
          <p:cNvPicPr>
            <a:picLocks noChangeAspect="1"/>
          </p:cNvPicPr>
          <p:nvPr/>
        </p:nvPicPr>
        <p:blipFill>
          <a:blip r:embed="rId3"/>
          <a:stretch>
            <a:fillRect/>
          </a:stretch>
        </p:blipFill>
        <p:spPr>
          <a:xfrm>
            <a:off x="2002400" y="4105098"/>
            <a:ext cx="9000000" cy="3501548"/>
          </a:xfrm>
          <a:prstGeom prst="rect">
            <a:avLst/>
          </a:prstGeom>
          <a:effectLst>
            <a:outerShdw blurRad="50800" dist="38100" dir="2700000" algn="tl" rotWithShape="0">
              <a:prstClr val="black">
                <a:alpha val="40000"/>
              </a:prstClr>
            </a:outerShdw>
          </a:effectLst>
        </p:spPr>
      </p:pic>
      <p:cxnSp>
        <p:nvCxnSpPr>
          <p:cNvPr id="6" name="Curved Connector 5"/>
          <p:cNvCxnSpPr/>
          <p:nvPr/>
        </p:nvCxnSpPr>
        <p:spPr bwMode="auto">
          <a:xfrm>
            <a:off x="298504" y="4257715"/>
            <a:ext cx="1703896" cy="1607600"/>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291916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564432"/>
            <a:ext cx="6264696" cy="6673403"/>
          </a:xfrm>
        </p:spPr>
        <p:txBody>
          <a:bodyPr/>
          <a:lstStyle/>
          <a:p>
            <a:pPr marL="0" indent="0" algn="l"/>
            <a:r>
              <a:rPr lang="fr-CA" sz="3400" b="1" dirty="0">
                <a:solidFill>
                  <a:srgbClr val="ED8A05"/>
                </a:solidFill>
              </a:rPr>
              <a:t>Pourquoi adhérer à l’ACHD?</a:t>
            </a:r>
          </a:p>
          <a:p>
            <a:pPr algn="l">
              <a:spcBef>
                <a:spcPts val="1000"/>
              </a:spcBef>
              <a:spcAft>
                <a:spcPts val="2200"/>
              </a:spcAft>
              <a:buFont typeface="Arial" panose="020B0604020202020204" pitchFamily="34" charset="0"/>
              <a:buChar char="•"/>
            </a:pPr>
            <a:r>
              <a:rPr lang="fr-CA" sz="2800" b="1" dirty="0"/>
              <a:t>Rabais </a:t>
            </a:r>
            <a:r>
              <a:rPr lang="fr-FR" sz="2800" b="1" dirty="0"/>
              <a:t>et avantages réservés aux membres, y compris des </a:t>
            </a:r>
            <a:r>
              <a:rPr lang="fr-FR" sz="2800" b="1" dirty="0">
                <a:solidFill>
                  <a:srgbClr val="ED8A05"/>
                </a:solidFill>
              </a:rPr>
              <a:t>webinaires GRATUITS </a:t>
            </a:r>
            <a:r>
              <a:rPr lang="fr-FR" sz="2800" b="1" dirty="0"/>
              <a:t>et CDHA </a:t>
            </a:r>
            <a:r>
              <a:rPr lang="fr-FR" sz="2800" b="1" dirty="0" err="1"/>
              <a:t>Perks</a:t>
            </a:r>
            <a:endParaRPr lang="fr-CA" sz="2800" b="1" dirty="0"/>
          </a:p>
          <a:p>
            <a:pPr algn="l">
              <a:spcAft>
                <a:spcPts val="2200"/>
              </a:spcAft>
              <a:buFont typeface="Arial" panose="020B0604020202020204" pitchFamily="34" charset="0"/>
              <a:buChar char="•"/>
            </a:pPr>
            <a:r>
              <a:rPr lang="fr-FR" sz="2800" b="1" dirty="0"/>
              <a:t>Programme de leadership étudiant comprenant un volet de bourses</a:t>
            </a:r>
          </a:p>
          <a:p>
            <a:pPr algn="l">
              <a:spcAft>
                <a:spcPts val="2200"/>
              </a:spcAft>
              <a:buFont typeface="Arial" panose="020B0604020202020204" pitchFamily="34" charset="0"/>
              <a:buChar char="•"/>
            </a:pPr>
            <a:r>
              <a:rPr lang="fr-CA" sz="2800" b="1" dirty="0"/>
              <a:t>Réseautage et évènements</a:t>
            </a:r>
          </a:p>
          <a:p>
            <a:pPr algn="l">
              <a:spcAft>
                <a:spcPts val="2200"/>
              </a:spcAft>
              <a:buFont typeface="Arial" panose="020B0604020202020204" pitchFamily="34" charset="0"/>
              <a:buChar char="•"/>
            </a:pPr>
            <a:r>
              <a:rPr lang="fr-CA" sz="2800" b="1" dirty="0"/>
              <a:t>Perfectionnement professionnel et ressources</a:t>
            </a:r>
          </a:p>
          <a:p>
            <a:pPr algn="l">
              <a:spcAft>
                <a:spcPts val="2200"/>
              </a:spcAft>
              <a:buFont typeface="Arial" panose="020B0604020202020204" pitchFamily="34" charset="0"/>
              <a:buChar char="•"/>
            </a:pPr>
            <a:r>
              <a:rPr lang="fr-CA" sz="2800" b="1" dirty="0"/>
              <a:t>Prix et programme de reconnaissance</a:t>
            </a:r>
          </a:p>
          <a:p>
            <a:pPr marL="0" indent="0" algn="l"/>
            <a:r>
              <a:rPr lang="fr-CA" sz="2800" b="1" dirty="0"/>
              <a:t>… et beaucoup plus!</a:t>
            </a:r>
          </a:p>
          <a:p>
            <a:pPr algn="l">
              <a:buFont typeface="Arial" panose="020B0604020202020204" pitchFamily="34" charset="0"/>
              <a:buChar char="•"/>
            </a:pPr>
            <a:endParaRPr lang="en-CA" sz="4400" b="1" dirty="0"/>
          </a:p>
        </p:txBody>
      </p:sp>
      <p:sp>
        <p:nvSpPr>
          <p:cNvPr id="7" name="Title 1"/>
          <p:cNvSpPr txBox="1">
            <a:spLocks/>
          </p:cNvSpPr>
          <p:nvPr/>
        </p:nvSpPr>
        <p:spPr bwMode="auto">
          <a:xfrm>
            <a:off x="4054129" y="0"/>
            <a:ext cx="8784976" cy="120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L’ACHD : Votre association </a:t>
            </a:r>
          </a:p>
          <a:p>
            <a:r>
              <a:rPr lang="fr-CA" sz="3800" dirty="0"/>
              <a:t>professionnelle nationale</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9" name="Picture 8"/>
          <p:cNvPicPr>
            <a:picLocks noChangeAspect="1"/>
          </p:cNvPicPr>
          <p:nvPr/>
        </p:nvPicPr>
        <p:blipFill>
          <a:blip r:embed="rId3"/>
          <a:stretch>
            <a:fillRect/>
          </a:stretch>
        </p:blipFill>
        <p:spPr>
          <a:xfrm>
            <a:off x="6862440" y="5345272"/>
            <a:ext cx="5040000" cy="37800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6862440" y="1636440"/>
            <a:ext cx="5040000" cy="33556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646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708448"/>
            <a:ext cx="7056784" cy="5544616"/>
          </a:xfrm>
        </p:spPr>
        <p:txBody>
          <a:bodyPr/>
          <a:lstStyle/>
          <a:p>
            <a:pPr algn="l">
              <a:spcAft>
                <a:spcPts val="1000"/>
              </a:spcAft>
              <a:buFont typeface="Arial" panose="020B0604020202020204" pitchFamily="34" charset="0"/>
              <a:buChar char="•"/>
            </a:pPr>
            <a:r>
              <a:rPr lang="fr-CA" sz="2900" b="1" dirty="0"/>
              <a:t>Acquérir des aptitudes de leadership</a:t>
            </a:r>
          </a:p>
          <a:p>
            <a:pPr algn="l">
              <a:spcAft>
                <a:spcPts val="1000"/>
              </a:spcAft>
              <a:buFont typeface="Arial" panose="020B0604020202020204" pitchFamily="34" charset="0"/>
              <a:buChar char="•"/>
            </a:pPr>
            <a:r>
              <a:rPr lang="fr-FR" sz="2900" b="1" dirty="0"/>
              <a:t>Tissez des liens avec l’</a:t>
            </a:r>
            <a:r>
              <a:rPr lang="fr-FR" sz="2900" b="1" dirty="0" err="1"/>
              <a:t>ACHD</a:t>
            </a:r>
            <a:r>
              <a:rPr lang="fr-FR" sz="2900" b="1" dirty="0"/>
              <a:t>, les étudiants, les enseignants</a:t>
            </a:r>
          </a:p>
          <a:p>
            <a:pPr algn="l">
              <a:spcAft>
                <a:spcPts val="1000"/>
              </a:spcAft>
              <a:buFont typeface="Arial" panose="020B0604020202020204" pitchFamily="34" charset="0"/>
              <a:buChar char="•"/>
            </a:pPr>
            <a:r>
              <a:rPr lang="fr-CA" sz="2900" b="1" dirty="0"/>
              <a:t>Faire entendre votre voix</a:t>
            </a:r>
          </a:p>
          <a:p>
            <a:pPr algn="l">
              <a:spcAft>
                <a:spcPts val="1000"/>
              </a:spcAft>
              <a:buFont typeface="Arial" panose="020B0604020202020204" pitchFamily="34" charset="0"/>
              <a:buChar char="•"/>
            </a:pPr>
            <a:r>
              <a:rPr lang="fr-CA" sz="2900" b="1" dirty="0"/>
              <a:t>Améliorer votre carrière et aider à façonner l’avenir de votre profession!</a:t>
            </a:r>
          </a:p>
          <a:p>
            <a:pPr algn="l">
              <a:spcAft>
                <a:spcPts val="1000"/>
              </a:spcAft>
              <a:buFont typeface="Arial" panose="020B0604020202020204" pitchFamily="34" charset="0"/>
              <a:buChar char="•"/>
            </a:pPr>
            <a:r>
              <a:rPr lang="fr-CA" sz="2900" b="1" dirty="0"/>
              <a:t>Représentant étudiant débutant – recrutement à l’automne</a:t>
            </a:r>
          </a:p>
          <a:p>
            <a:pPr algn="l">
              <a:spcAft>
                <a:spcPts val="1000"/>
              </a:spcAft>
              <a:buFont typeface="Arial" panose="020B0604020202020204" pitchFamily="34" charset="0"/>
              <a:buChar char="•"/>
            </a:pPr>
            <a:r>
              <a:rPr lang="fr-FR" sz="2900" b="1" dirty="0"/>
              <a:t>Bourse offerte en partenariat avec Colgate</a:t>
            </a:r>
            <a:endParaRPr lang="en-CA" sz="2900" b="1" dirty="0"/>
          </a:p>
        </p:txBody>
      </p:sp>
      <p:sp>
        <p:nvSpPr>
          <p:cNvPr id="7" name="Title 1"/>
          <p:cNvSpPr txBox="1">
            <a:spLocks/>
          </p:cNvSpPr>
          <p:nvPr/>
        </p:nvSpPr>
        <p:spPr bwMode="auto">
          <a:xfrm>
            <a:off x="4126136" y="196280"/>
            <a:ext cx="864096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600" dirty="0"/>
              <a:t>Programme de leadership pour étudiants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797" y="2417467"/>
            <a:ext cx="4785259" cy="3158272"/>
          </a:xfrm>
          <a:prstGeom prst="rect">
            <a:avLst/>
          </a:prstGeom>
          <a:effectLst>
            <a:outerShdw blurRad="50800" dist="38100" dir="2700000" algn="tl" rotWithShape="0">
              <a:prstClr val="black">
                <a:alpha val="40000"/>
              </a:prstClr>
            </a:outerShdw>
          </a:effectLst>
        </p:spPr>
      </p:pic>
      <p:sp>
        <p:nvSpPr>
          <p:cNvPr id="10" name="Content Placeholder 5"/>
          <p:cNvSpPr>
            <a:spLocks noGrp="1"/>
          </p:cNvSpPr>
          <p:nvPr>
            <p:ph sz="quarter" idx="4"/>
          </p:nvPr>
        </p:nvSpPr>
        <p:spPr>
          <a:xfrm>
            <a:off x="741760" y="7829128"/>
            <a:ext cx="11737304" cy="1368152"/>
          </a:xfrm>
        </p:spPr>
        <p:txBody>
          <a:bodyPr/>
          <a:lstStyle/>
          <a:p>
            <a:pPr marL="0" indent="0"/>
            <a:r>
              <a:rPr lang="fr-CA" sz="3200" b="1" i="1" dirty="0"/>
              <a:t>Besoin d’informations supplémentaires?</a:t>
            </a:r>
          </a:p>
          <a:p>
            <a:pPr marL="0" indent="0"/>
            <a:r>
              <a:rPr lang="fr-CA" sz="3200" b="1" dirty="0"/>
              <a:t>Communiquez avec votre </a:t>
            </a:r>
            <a:r>
              <a:rPr lang="fr-CA" sz="3200" b="1" dirty="0">
                <a:solidFill>
                  <a:srgbClr val="ED8A05"/>
                </a:solidFill>
              </a:rPr>
              <a:t>représentant étudiant </a:t>
            </a:r>
          </a:p>
          <a:p>
            <a:pPr marL="0" indent="0"/>
            <a:r>
              <a:rPr lang="en-CA" sz="3200" b="1" dirty="0" err="1"/>
              <a:t>ou</a:t>
            </a:r>
            <a:r>
              <a:rPr lang="en-CA" sz="3200" b="1" dirty="0"/>
              <a:t> </a:t>
            </a:r>
            <a:r>
              <a:rPr lang="en-CA" sz="3200" b="1" dirty="0" err="1"/>
              <a:t>visitez</a:t>
            </a:r>
            <a:r>
              <a:rPr lang="en-CA" sz="3200" b="1" dirty="0"/>
              <a:t> </a:t>
            </a:r>
            <a:r>
              <a:rPr lang="en-CA" sz="3200" b="1" dirty="0">
                <a:solidFill>
                  <a:srgbClr val="ED8A05"/>
                </a:solidFill>
              </a:rPr>
              <a:t>achd.ca/Etudiants</a:t>
            </a:r>
          </a:p>
        </p:txBody>
      </p:sp>
      <p:pic>
        <p:nvPicPr>
          <p:cNvPr id="11" name="Picture 10"/>
          <p:cNvPicPr>
            <a:picLocks noChangeAspect="1"/>
          </p:cNvPicPr>
          <p:nvPr/>
        </p:nvPicPr>
        <p:blipFill>
          <a:blip r:embed="rId4"/>
          <a:stretch>
            <a:fillRect/>
          </a:stretch>
        </p:blipFill>
        <p:spPr>
          <a:xfrm>
            <a:off x="7621797" y="6028928"/>
            <a:ext cx="2926878" cy="720080"/>
          </a:xfrm>
          <a:prstGeom prst="rect">
            <a:avLst/>
          </a:prstGeom>
        </p:spPr>
      </p:pic>
    </p:spTree>
    <p:extLst>
      <p:ext uri="{BB962C8B-B14F-4D97-AF65-F5344CB8AC3E}">
        <p14:creationId xmlns:p14="http://schemas.microsoft.com/office/powerpoint/2010/main" val="20822616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982120" y="268288"/>
            <a:ext cx="885698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700" dirty="0"/>
              <a:t>Programme de leadership pour étudiants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graphicFrame>
        <p:nvGraphicFramePr>
          <p:cNvPr id="5" name="Table 4">
            <a:extLst>
              <a:ext uri="{FF2B5EF4-FFF2-40B4-BE49-F238E27FC236}">
                <a16:creationId xmlns:a16="http://schemas.microsoft.com/office/drawing/2014/main" id="{CB929A74-8324-4176-B056-4891D3DB7E7D}"/>
              </a:ext>
            </a:extLst>
          </p:cNvPr>
          <p:cNvGraphicFramePr>
            <a:graphicFrameLocks noGrp="1"/>
          </p:cNvGraphicFramePr>
          <p:nvPr>
            <p:extLst>
              <p:ext uri="{D42A27DB-BD31-4B8C-83A1-F6EECF244321}">
                <p14:modId xmlns:p14="http://schemas.microsoft.com/office/powerpoint/2010/main" val="681625791"/>
              </p:ext>
            </p:extLst>
          </p:nvPr>
        </p:nvGraphicFramePr>
        <p:xfrm>
          <a:off x="381720" y="1408648"/>
          <a:ext cx="12253797" cy="8148672"/>
        </p:xfrm>
        <a:graphic>
          <a:graphicData uri="http://schemas.openxmlformats.org/drawingml/2006/table">
            <a:tbl>
              <a:tblPr>
                <a:tableStyleId>{D7AC3CCA-C797-4891-BE02-D94E43425B78}</a:tableStyleId>
              </a:tblPr>
              <a:tblGrid>
                <a:gridCol w="2952721">
                  <a:extLst>
                    <a:ext uri="{9D8B030D-6E8A-4147-A177-3AD203B41FA5}">
                      <a16:colId xmlns:a16="http://schemas.microsoft.com/office/drawing/2014/main" val="2718723535"/>
                    </a:ext>
                  </a:extLst>
                </a:gridCol>
                <a:gridCol w="2951935">
                  <a:extLst>
                    <a:ext uri="{9D8B030D-6E8A-4147-A177-3AD203B41FA5}">
                      <a16:colId xmlns:a16="http://schemas.microsoft.com/office/drawing/2014/main" val="3480065439"/>
                    </a:ext>
                  </a:extLst>
                </a:gridCol>
                <a:gridCol w="3765508">
                  <a:extLst>
                    <a:ext uri="{9D8B030D-6E8A-4147-A177-3AD203B41FA5}">
                      <a16:colId xmlns:a16="http://schemas.microsoft.com/office/drawing/2014/main" val="734248398"/>
                    </a:ext>
                  </a:extLst>
                </a:gridCol>
                <a:gridCol w="2583633">
                  <a:extLst>
                    <a:ext uri="{9D8B030D-6E8A-4147-A177-3AD203B41FA5}">
                      <a16:colId xmlns:a16="http://schemas.microsoft.com/office/drawing/2014/main" val="780541501"/>
                    </a:ext>
                  </a:extLst>
                </a:gridCol>
              </a:tblGrid>
              <a:tr h="354333">
                <a:tc>
                  <a:txBody>
                    <a:bodyPr/>
                    <a:lstStyle/>
                    <a:p>
                      <a:pPr algn="l" fontAlgn="b"/>
                      <a:r>
                        <a:rPr lang="fr-CA" sz="1600" b="1" noProof="0" dirty="0">
                          <a:solidFill>
                            <a:srgbClr val="FFFFFF"/>
                          </a:solidFill>
                          <a:latin typeface="Arial" panose="020B0604020202020204" pitchFamily="34" charset="0"/>
                          <a:cs typeface="Arial" panose="020B0604020202020204" pitchFamily="34" charset="0"/>
                        </a:rPr>
                        <a:t>Établissement</a:t>
                      </a:r>
                      <a:endParaRPr lang="en-CA" sz="1600" b="1" i="0" u="none" strike="noStrike" dirty="0">
                        <a:solidFill>
                          <a:srgbClr val="FFFFFF"/>
                        </a:solidFill>
                        <a:effectLst/>
                        <a:latin typeface="Arial" panose="020B0604020202020204" pitchFamily="34" charset="0"/>
                        <a:cs typeface="Arial" panose="020B0604020202020204" pitchFamily="34" charset="0"/>
                      </a:endParaRPr>
                    </a:p>
                  </a:txBody>
                  <a:tcPr marL="2411" marR="2411" marT="2411" marB="0" anchor="ctr">
                    <a:solidFill>
                      <a:schemeClr val="bg2">
                        <a:lumMod val="50000"/>
                      </a:schemeClr>
                    </a:solidFill>
                  </a:tcPr>
                </a:tc>
                <a:tc>
                  <a:txBody>
                    <a:bodyPr/>
                    <a:lstStyle/>
                    <a:p>
                      <a:r>
                        <a:rPr lang="fr-CA" sz="1600" b="1" noProof="0" dirty="0">
                          <a:solidFill>
                            <a:srgbClr val="FFFFFF"/>
                          </a:solidFill>
                          <a:latin typeface="Arial" panose="020B0604020202020204" pitchFamily="34" charset="0"/>
                          <a:cs typeface="Arial" panose="020B0604020202020204" pitchFamily="34" charset="0"/>
                        </a:rPr>
                        <a:t>Représentant</a:t>
                      </a:r>
                      <a:r>
                        <a:rPr lang="fr-CA" sz="1600" b="1" baseline="0" noProof="0" dirty="0">
                          <a:solidFill>
                            <a:srgbClr val="FFFFFF"/>
                          </a:solidFill>
                          <a:latin typeface="Arial" panose="020B0604020202020204" pitchFamily="34" charset="0"/>
                          <a:cs typeface="Arial" panose="020B0604020202020204" pitchFamily="34" charset="0"/>
                        </a:rPr>
                        <a:t> étudiant </a:t>
                      </a:r>
                    </a:p>
                    <a:p>
                      <a:r>
                        <a:rPr lang="fr-CA" sz="1600" b="1" baseline="0" noProof="0" dirty="0">
                          <a:solidFill>
                            <a:srgbClr val="FFFFFF"/>
                          </a:solidFill>
                          <a:latin typeface="Arial" panose="020B0604020202020204" pitchFamily="34" charset="0"/>
                          <a:cs typeface="Arial" panose="020B0604020202020204" pitchFamily="34" charset="0"/>
                        </a:rPr>
                        <a:t>principal</a:t>
                      </a:r>
                      <a:endParaRPr lang="fr-CA" sz="1600" b="1" noProof="0" dirty="0">
                        <a:solidFill>
                          <a:srgbClr val="FFFFFF"/>
                        </a:solidFill>
                        <a:latin typeface="Arial" panose="020B0604020202020204" pitchFamily="34" charset="0"/>
                        <a:cs typeface="Arial" panose="020B0604020202020204" pitchFamily="34" charset="0"/>
                      </a:endParaRPr>
                    </a:p>
                  </a:txBody>
                  <a:tcPr marL="2411" marR="2411" marT="2411" marB="0" anchor="b">
                    <a:solidFill>
                      <a:schemeClr val="bg2">
                        <a:lumMod val="50000"/>
                      </a:schemeClr>
                    </a:solidFill>
                  </a:tcPr>
                </a:tc>
                <a:tc>
                  <a:txBody>
                    <a:bodyPr/>
                    <a:lstStyle/>
                    <a:p>
                      <a:pPr algn="l" fontAlgn="b"/>
                      <a:r>
                        <a:rPr lang="fr-CA" sz="1600" b="1" noProof="0" dirty="0">
                          <a:solidFill>
                            <a:srgbClr val="FFFFFF"/>
                          </a:solidFill>
                          <a:latin typeface="Arial" panose="020B0604020202020204" pitchFamily="34" charset="0"/>
                          <a:cs typeface="Arial" panose="020B0604020202020204" pitchFamily="34" charset="0"/>
                        </a:rPr>
                        <a:t>Établissement</a:t>
                      </a:r>
                      <a:endParaRPr lang="en-CA" sz="1600" b="1" i="0" u="none" strike="noStrike" dirty="0">
                        <a:solidFill>
                          <a:srgbClr val="FFFFFF"/>
                        </a:solidFill>
                        <a:effectLst/>
                        <a:latin typeface="Arial" panose="020B0604020202020204" pitchFamily="34" charset="0"/>
                        <a:cs typeface="Arial" panose="020B0604020202020204" pitchFamily="34" charset="0"/>
                      </a:endParaRPr>
                    </a:p>
                  </a:txBody>
                  <a:tcPr marL="2411" marR="2411" marT="2411" marB="0" anchor="ctr">
                    <a:solidFill>
                      <a:schemeClr val="bg2">
                        <a:lumMod val="50000"/>
                      </a:schemeClr>
                    </a:solidFill>
                  </a:tcPr>
                </a:tc>
                <a:tc>
                  <a:txBody>
                    <a:bodyPr/>
                    <a:lstStyle/>
                    <a:p>
                      <a:r>
                        <a:rPr lang="fr-CA" sz="1600" b="1" noProof="0" dirty="0">
                          <a:solidFill>
                            <a:srgbClr val="FFFFFF"/>
                          </a:solidFill>
                          <a:latin typeface="Arial" panose="020B0604020202020204" pitchFamily="34" charset="0"/>
                          <a:cs typeface="Arial" panose="020B0604020202020204" pitchFamily="34" charset="0"/>
                        </a:rPr>
                        <a:t>Représentant</a:t>
                      </a:r>
                      <a:r>
                        <a:rPr lang="fr-CA" sz="1600" b="1" baseline="0" noProof="0" dirty="0">
                          <a:solidFill>
                            <a:srgbClr val="FFFFFF"/>
                          </a:solidFill>
                          <a:latin typeface="Arial" panose="020B0604020202020204" pitchFamily="34" charset="0"/>
                          <a:cs typeface="Arial" panose="020B0604020202020204" pitchFamily="34" charset="0"/>
                        </a:rPr>
                        <a:t> étudiant principal</a:t>
                      </a:r>
                      <a:endParaRPr lang="fr-CA" sz="1600" b="1" noProof="0" dirty="0">
                        <a:solidFill>
                          <a:srgbClr val="FFFFFF"/>
                        </a:solidFill>
                        <a:latin typeface="Arial" panose="020B0604020202020204" pitchFamily="34" charset="0"/>
                        <a:cs typeface="Arial" panose="020B0604020202020204" pitchFamily="34" charset="0"/>
                      </a:endParaRPr>
                    </a:p>
                  </a:txBody>
                  <a:tcPr marL="2411" marR="2411" marT="2411" marB="0" anchor="b">
                    <a:solidFill>
                      <a:schemeClr val="bg2">
                        <a:lumMod val="50000"/>
                      </a:schemeClr>
                    </a:solidFill>
                  </a:tcPr>
                </a:tc>
                <a:extLst>
                  <a:ext uri="{0D108BD9-81ED-4DB2-BD59-A6C34878D82A}">
                    <a16:rowId xmlns:a16="http://schemas.microsoft.com/office/drawing/2014/main" val="2010659466"/>
                  </a:ext>
                </a:extLst>
              </a:tr>
              <a:tr h="339572">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Algonquin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Alexandra Giurgiu</a:t>
                      </a: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Fanshawe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Krista Kirkland</a:t>
                      </a:r>
                    </a:p>
                  </a:txBody>
                  <a:tcPr marL="2411" marR="2411" marT="2411" marB="0" anchor="ctr"/>
                </a:tc>
                <a:extLst>
                  <a:ext uri="{0D108BD9-81ED-4DB2-BD59-A6C34878D82A}">
                    <a16:rowId xmlns:a16="http://schemas.microsoft.com/office/drawing/2014/main" val="1333177781"/>
                  </a:ext>
                </a:extLst>
              </a:tr>
              <a:tr h="339572">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APLUS Institute</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Connie Ma</a:t>
                      </a:r>
                      <a:endParaRPr lang="pl-PL"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George Brown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Shirley Chan</a:t>
                      </a:r>
                    </a:p>
                  </a:txBody>
                  <a:tcPr marL="2411" marR="2411" marT="2411" marB="0" anchor="ctr"/>
                </a:tc>
                <a:extLst>
                  <a:ext uri="{0D108BD9-81ED-4DB2-BD59-A6C34878D82A}">
                    <a16:rowId xmlns:a16="http://schemas.microsoft.com/office/drawing/2014/main" val="2137915054"/>
                  </a:ext>
                </a:extLst>
              </a:tr>
              <a:tr h="339572">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CADH</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Aniljot</a:t>
                      </a:r>
                      <a:r>
                        <a:rPr lang="en-CA" sz="1600" b="0" i="0" u="none" strike="noStrike" dirty="0">
                          <a:solidFill>
                            <a:schemeClr val="tx2"/>
                          </a:solidFill>
                          <a:effectLst/>
                          <a:latin typeface="Arial" panose="020B0604020202020204" pitchFamily="34" charset="0"/>
                          <a:cs typeface="Arial" panose="020B0604020202020204" pitchFamily="34" charset="0"/>
                        </a:rPr>
                        <a:t> Wander</a:t>
                      </a: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Georgian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Shelby </a:t>
                      </a:r>
                      <a:r>
                        <a:rPr lang="en-CA" sz="1600" b="0" i="0" u="none" strike="noStrike" dirty="0" err="1">
                          <a:solidFill>
                            <a:schemeClr val="tx2"/>
                          </a:solidFill>
                          <a:effectLst/>
                          <a:latin typeface="Arial" panose="020B0604020202020204" pitchFamily="34" charset="0"/>
                          <a:cs typeface="Arial" panose="020B0604020202020204" pitchFamily="34" charset="0"/>
                        </a:rPr>
                        <a:t>Beedie</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3623432847"/>
                  </a:ext>
                </a:extLst>
              </a:tr>
              <a:tr h="339572">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Cambrian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Lourdes Gonzalez</a:t>
                      </a: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John Abbott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Shoshana Kohn</a:t>
                      </a:r>
                    </a:p>
                  </a:txBody>
                  <a:tcPr marL="2411" marR="2411" marT="2411" marB="0" anchor="ctr"/>
                </a:tc>
                <a:extLst>
                  <a:ext uri="{0D108BD9-81ED-4DB2-BD59-A6C34878D82A}">
                    <a16:rowId xmlns:a16="http://schemas.microsoft.com/office/drawing/2014/main" val="4269699960"/>
                  </a:ext>
                </a:extLst>
              </a:tr>
              <a:tr h="339572">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Camosun College</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Olivia Bakker</a:t>
                      </a:r>
                    </a:p>
                  </a:txBody>
                  <a:tcPr marL="2411" marR="2411" marT="2411" marB="0" anchor="ctr"/>
                </a:tc>
                <a:tc>
                  <a:txBody>
                    <a:bodyPr/>
                    <a:lstStyle/>
                    <a:p>
                      <a:pPr algn="l" fontAlgn="ctr"/>
                      <a:r>
                        <a:rPr lang="en-CA" sz="1600" b="1" u="none" strike="noStrike" dirty="0">
                          <a:solidFill>
                            <a:schemeClr val="tx2"/>
                          </a:solidFill>
                          <a:effectLst/>
                          <a:latin typeface="Arial" panose="020B0604020202020204" pitchFamily="34" charset="0"/>
                          <a:cs typeface="Arial" panose="020B0604020202020204" pitchFamily="34" charset="0"/>
                        </a:rPr>
                        <a:t>La </a:t>
                      </a:r>
                      <a:r>
                        <a:rPr lang="en-CA" sz="1600" b="1" u="none" strike="noStrike" dirty="0" err="1">
                          <a:solidFill>
                            <a:schemeClr val="tx2"/>
                          </a:solidFill>
                          <a:effectLst/>
                          <a:latin typeface="Arial" panose="020B0604020202020204" pitchFamily="34" charset="0"/>
                          <a:cs typeface="Arial" panose="020B0604020202020204" pitchFamily="34" charset="0"/>
                        </a:rPr>
                        <a:t>Cité</a:t>
                      </a:r>
                      <a:r>
                        <a:rPr lang="en-CA" sz="1600" b="1" u="none" strike="noStrike" dirty="0">
                          <a:solidFill>
                            <a:schemeClr val="tx2"/>
                          </a:solidFill>
                          <a:effectLst/>
                          <a:latin typeface="Arial" panose="020B0604020202020204" pitchFamily="34" charset="0"/>
                          <a:cs typeface="Arial" panose="020B0604020202020204" pitchFamily="34" charset="0"/>
                        </a:rPr>
                        <a:t> </a:t>
                      </a:r>
                      <a:r>
                        <a:rPr lang="en-CA" sz="1600" b="1" u="none" strike="noStrike" dirty="0" err="1">
                          <a:solidFill>
                            <a:schemeClr val="tx2"/>
                          </a:solidFill>
                          <a:effectLst/>
                          <a:latin typeface="Arial" panose="020B0604020202020204" pitchFamily="34" charset="0"/>
                          <a:cs typeface="Arial" panose="020B0604020202020204" pitchFamily="34" charset="0"/>
                        </a:rPr>
                        <a:t>collégiale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Lyne </a:t>
                      </a:r>
                      <a:r>
                        <a:rPr lang="en-CA" sz="1600" b="0" i="0" u="none" strike="noStrike" dirty="0" err="1">
                          <a:solidFill>
                            <a:schemeClr val="tx2"/>
                          </a:solidFill>
                          <a:effectLst/>
                          <a:latin typeface="Arial" panose="020B0604020202020204" pitchFamily="34" charset="0"/>
                          <a:cs typeface="Arial" panose="020B0604020202020204" pitchFamily="34" charset="0"/>
                        </a:rPr>
                        <a:t>Nerbie</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1254061975"/>
                  </a:ext>
                </a:extLst>
              </a:tr>
              <a:tr h="339572">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Canadore College</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Niagara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Devisha</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Frys</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2396882968"/>
                  </a:ext>
                </a:extLst>
              </a:tr>
              <a:tr h="354333">
                <a:tc>
                  <a:txBody>
                    <a:bodyPr/>
                    <a:lstStyle/>
                    <a:p>
                      <a:pPr algn="l" fontAlgn="b"/>
                      <a:r>
                        <a:rPr lang="en-CA" sz="1600" b="1" u="none" strike="noStrike" dirty="0" err="1">
                          <a:solidFill>
                            <a:schemeClr val="tx2"/>
                          </a:solidFill>
                          <a:effectLst/>
                          <a:latin typeface="Arial" panose="020B0604020202020204" pitchFamily="34" charset="0"/>
                          <a:cs typeface="Arial" panose="020B0604020202020204" pitchFamily="34" charset="0"/>
                        </a:rPr>
                        <a:t>Cégep</a:t>
                      </a:r>
                      <a:r>
                        <a:rPr lang="en-CA" sz="1600" b="1" u="none" strike="noStrike" dirty="0">
                          <a:solidFill>
                            <a:schemeClr val="tx2"/>
                          </a:solidFill>
                          <a:effectLst/>
                          <a:latin typeface="Arial" panose="020B0604020202020204" pitchFamily="34" charset="0"/>
                          <a:cs typeface="Arial" panose="020B0604020202020204" pitchFamily="34" charset="0"/>
                        </a:rPr>
                        <a:t> de Chicoutimi</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b="0" i="1" u="none" strike="noStrike" dirty="0">
                        <a:solidFill>
                          <a:srgbClr val="0070C0"/>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Oulton College</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Morgyn</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Malm</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4043699443"/>
                  </a:ext>
                </a:extLst>
              </a:tr>
              <a:tr h="354333">
                <a:tc>
                  <a:txBody>
                    <a:bodyPr/>
                    <a:lstStyle/>
                    <a:p>
                      <a:pPr algn="l" fontAlgn="b"/>
                      <a:r>
                        <a:rPr lang="en-CA" sz="1600" b="1" u="none" strike="noStrike" dirty="0" err="1">
                          <a:solidFill>
                            <a:schemeClr val="tx2"/>
                          </a:solidFill>
                          <a:effectLst/>
                          <a:latin typeface="Arial" panose="020B0604020202020204" pitchFamily="34" charset="0"/>
                          <a:cs typeface="Arial" panose="020B0604020202020204" pitchFamily="34" charset="0"/>
                        </a:rPr>
                        <a:t>Cégep</a:t>
                      </a:r>
                      <a:r>
                        <a:rPr lang="en-CA" sz="1600" b="1" u="none" strike="noStrike" dirty="0">
                          <a:solidFill>
                            <a:schemeClr val="tx2"/>
                          </a:solidFill>
                          <a:effectLst/>
                          <a:latin typeface="Arial" panose="020B0604020202020204" pitchFamily="34" charset="0"/>
                          <a:cs typeface="Arial" panose="020B0604020202020204" pitchFamily="34" charset="0"/>
                        </a:rPr>
                        <a:t> de </a:t>
                      </a:r>
                      <a:r>
                        <a:rPr lang="en-CA" sz="1600" b="1" u="none" strike="noStrike" dirty="0" err="1">
                          <a:solidFill>
                            <a:schemeClr val="tx2"/>
                          </a:solidFill>
                          <a:effectLst/>
                          <a:latin typeface="Arial" panose="020B0604020202020204" pitchFamily="34" charset="0"/>
                          <a:cs typeface="Arial" panose="020B0604020202020204" pitchFamily="34" charset="0"/>
                        </a:rPr>
                        <a:t>l'Outaouais</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b="0" i="1" u="none" strike="noStrike" dirty="0">
                        <a:solidFill>
                          <a:srgbClr val="0070C0"/>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Oxford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Lida</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Najafzadeh</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Gourabi</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200" b="0" i="0" u="none" strike="noStrike" dirty="0">
                          <a:solidFill>
                            <a:schemeClr val="tx2"/>
                          </a:solidFill>
                          <a:effectLst/>
                          <a:latin typeface="Arial" panose="020B0604020202020204" pitchFamily="34" charset="0"/>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principal</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en-CA" sz="1600" b="0" i="0" u="none" strike="noStrike" dirty="0">
                          <a:solidFill>
                            <a:schemeClr val="tx2"/>
                          </a:solidFill>
                          <a:effectLst/>
                          <a:latin typeface="Arial" panose="020B0604020202020204" pitchFamily="34" charset="0"/>
                          <a:cs typeface="Arial" panose="020B0604020202020204" pitchFamily="34" charset="0"/>
                        </a:rPr>
                        <a:t> / Tristan Howell </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débutant</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1127722324"/>
                  </a:ext>
                </a:extLst>
              </a:tr>
              <a:tr h="354333">
                <a:tc>
                  <a:txBody>
                    <a:bodyPr/>
                    <a:lstStyle/>
                    <a:p>
                      <a:pPr algn="l" fontAlgn="b"/>
                      <a:r>
                        <a:rPr lang="en-CA" sz="1600" b="1" u="none" strike="noStrike" dirty="0" err="1">
                          <a:solidFill>
                            <a:schemeClr val="tx2"/>
                          </a:solidFill>
                          <a:effectLst/>
                          <a:latin typeface="Arial" panose="020B0604020202020204" pitchFamily="34" charset="0"/>
                          <a:cs typeface="Arial" panose="020B0604020202020204" pitchFamily="34" charset="0"/>
                        </a:rPr>
                        <a:t>Cégep</a:t>
                      </a:r>
                      <a:r>
                        <a:rPr lang="en-CA" sz="1600" b="1" u="none" strike="noStrike" dirty="0">
                          <a:solidFill>
                            <a:schemeClr val="tx2"/>
                          </a:solidFill>
                          <a:effectLst/>
                          <a:latin typeface="Arial" panose="020B0604020202020204" pitchFamily="34" charset="0"/>
                          <a:cs typeface="Arial" panose="020B0604020202020204" pitchFamily="34" charset="0"/>
                        </a:rPr>
                        <a:t> de Trois-</a:t>
                      </a:r>
                      <a:r>
                        <a:rPr lang="en-CA" sz="1600" b="1" u="none" strike="noStrike" dirty="0" err="1">
                          <a:solidFill>
                            <a:schemeClr val="tx2"/>
                          </a:solidFill>
                          <a:effectLst/>
                          <a:latin typeface="Arial" panose="020B0604020202020204" pitchFamily="34" charset="0"/>
                          <a:cs typeface="Arial" panose="020B0604020202020204" pitchFamily="34" charset="0"/>
                        </a:rPr>
                        <a:t>Rivières</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b="0" i="1" u="none" strike="noStrike" dirty="0">
                        <a:solidFill>
                          <a:srgbClr val="0070C0"/>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Saskatchewan Polytechnic</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Dalyce</a:t>
                      </a:r>
                      <a:r>
                        <a:rPr lang="en-CA" sz="1600" b="0" i="0" u="none" strike="noStrike" dirty="0">
                          <a:solidFill>
                            <a:schemeClr val="tx2"/>
                          </a:solidFill>
                          <a:effectLst/>
                          <a:latin typeface="Arial" panose="020B0604020202020204" pitchFamily="34" charset="0"/>
                          <a:cs typeface="Arial" panose="020B0604020202020204" pitchFamily="34" charset="0"/>
                        </a:rPr>
                        <a:t> Emmerson</a:t>
                      </a:r>
                    </a:p>
                  </a:txBody>
                  <a:tcPr marL="2411" marR="2411" marT="2411" marB="0" anchor="ctr"/>
                </a:tc>
                <a:extLst>
                  <a:ext uri="{0D108BD9-81ED-4DB2-BD59-A6C34878D82A}">
                    <a16:rowId xmlns:a16="http://schemas.microsoft.com/office/drawing/2014/main" val="831163430"/>
                  </a:ext>
                </a:extLst>
              </a:tr>
              <a:tr h="468339">
                <a:tc>
                  <a:txBody>
                    <a:bodyPr/>
                    <a:lstStyle/>
                    <a:p>
                      <a:pPr algn="l" fontAlgn="b"/>
                      <a:r>
                        <a:rPr lang="en-CA" sz="1600" b="1" u="none" strike="noStrike" dirty="0" err="1">
                          <a:solidFill>
                            <a:schemeClr val="tx2"/>
                          </a:solidFill>
                          <a:effectLst/>
                          <a:latin typeface="Arial" panose="020B0604020202020204" pitchFamily="34" charset="0"/>
                          <a:cs typeface="Arial" panose="020B0604020202020204" pitchFamily="34" charset="0"/>
                        </a:rPr>
                        <a:t>Cégep</a:t>
                      </a:r>
                      <a:r>
                        <a:rPr lang="en-CA" sz="1600" b="1" u="none" strike="noStrike" dirty="0">
                          <a:solidFill>
                            <a:schemeClr val="tx2"/>
                          </a:solidFill>
                          <a:effectLst/>
                          <a:latin typeface="Arial" panose="020B0604020202020204" pitchFamily="34" charset="0"/>
                          <a:cs typeface="Arial" panose="020B0604020202020204" pitchFamily="34" charset="0"/>
                        </a:rPr>
                        <a:t> Edouard-</a:t>
                      </a:r>
                      <a:r>
                        <a:rPr lang="en-CA" sz="1600" b="1" u="none" strike="noStrike" dirty="0" err="1">
                          <a:solidFill>
                            <a:schemeClr val="tx2"/>
                          </a:solidFill>
                          <a:effectLst/>
                          <a:latin typeface="Arial" panose="020B0604020202020204" pitchFamily="34" charset="0"/>
                          <a:cs typeface="Arial" panose="020B0604020202020204" pitchFamily="34" charset="0"/>
                        </a:rPr>
                        <a:t>Montpetit</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b="0" i="1" u="none" strike="noStrike" dirty="0">
                        <a:solidFill>
                          <a:srgbClr val="0070C0"/>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Southern Ontario Dental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Alyssa Church</a:t>
                      </a:r>
                    </a:p>
                  </a:txBody>
                  <a:tcPr marL="2411" marR="2411" marT="2411" marB="0" anchor="ctr"/>
                </a:tc>
                <a:extLst>
                  <a:ext uri="{0D108BD9-81ED-4DB2-BD59-A6C34878D82A}">
                    <a16:rowId xmlns:a16="http://schemas.microsoft.com/office/drawing/2014/main" val="3195278742"/>
                  </a:ext>
                </a:extLst>
              </a:tr>
              <a:tr h="339572">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Cégep Garneau</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Élizabeth</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Thiboutot</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St. Clair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Samantha Ibrahim</a:t>
                      </a:r>
                    </a:p>
                  </a:txBody>
                  <a:tcPr marL="2411" marR="2411" marT="2411" marB="0" anchor="ctr"/>
                </a:tc>
                <a:extLst>
                  <a:ext uri="{0D108BD9-81ED-4DB2-BD59-A6C34878D82A}">
                    <a16:rowId xmlns:a16="http://schemas.microsoft.com/office/drawing/2014/main" val="1698826340"/>
                  </a:ext>
                </a:extLst>
              </a:tr>
              <a:tr h="347592">
                <a:tc>
                  <a:txBody>
                    <a:bodyPr/>
                    <a:lstStyle/>
                    <a:p>
                      <a:pPr algn="l" fontAlgn="b"/>
                      <a:r>
                        <a:rPr lang="en-CA" sz="1600" b="1" u="none" strike="noStrike">
                          <a:solidFill>
                            <a:schemeClr val="tx2"/>
                          </a:solidFill>
                          <a:effectLst/>
                          <a:latin typeface="Arial" panose="020B0604020202020204" pitchFamily="34" charset="0"/>
                          <a:cs typeface="Arial" panose="020B0604020202020204" pitchFamily="34" charset="0"/>
                        </a:rPr>
                        <a:t>CNIH</a:t>
                      </a:r>
                      <a:endParaRPr lang="en-CA" sz="1600" b="1" i="0" u="none" strike="noStrike">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err="1">
                          <a:solidFill>
                            <a:schemeClr val="tx2"/>
                          </a:solidFill>
                          <a:effectLst/>
                          <a:latin typeface="Arial" panose="020B0604020202020204" pitchFamily="34" charset="0"/>
                          <a:cs typeface="Arial" panose="020B0604020202020204" pitchFamily="34" charset="0"/>
                        </a:rPr>
                        <a:t>Saadi</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600" b="0" i="0" u="none" strike="noStrike" dirty="0" err="1">
                          <a:solidFill>
                            <a:schemeClr val="tx2"/>
                          </a:solidFill>
                          <a:effectLst/>
                          <a:latin typeface="Arial" panose="020B0604020202020204" pitchFamily="34" charset="0"/>
                          <a:cs typeface="Arial" panose="020B0604020202020204" pitchFamily="34" charset="0"/>
                        </a:rPr>
                        <a:t>Sadeddin</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Toronto College of Dental Hygiene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Jacqueline MacNeil </a:t>
                      </a:r>
                      <a:r>
                        <a:rPr lang="en-CA" sz="1200" b="0" i="0" u="none" strike="noStrike" dirty="0">
                          <a:solidFill>
                            <a:schemeClr val="tx2"/>
                          </a:solidFill>
                          <a:effectLst/>
                          <a:latin typeface="Arial" panose="020B0604020202020204" pitchFamily="34" charset="0"/>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principal</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en-CA" sz="1600" b="0" i="0" u="none" strike="noStrike" kern="1200" dirty="0">
                          <a:solidFill>
                            <a:schemeClr val="tx2"/>
                          </a:solidFill>
                          <a:effectLst/>
                          <a:latin typeface="Arial" panose="020B0604020202020204" pitchFamily="34" charset="0"/>
                          <a:ea typeface="+mn-ea"/>
                          <a:cs typeface="Arial" panose="020B0604020202020204" pitchFamily="34" charset="0"/>
                        </a:rPr>
                        <a:t> / Marina </a:t>
                      </a:r>
                      <a:r>
                        <a:rPr lang="en-CA" sz="1600" b="0" i="0" u="none" strike="noStrike" kern="1200" dirty="0" err="1">
                          <a:solidFill>
                            <a:schemeClr val="tx2"/>
                          </a:solidFill>
                          <a:effectLst/>
                          <a:latin typeface="Arial" panose="020B0604020202020204" pitchFamily="34" charset="0"/>
                          <a:ea typeface="+mn-ea"/>
                          <a:cs typeface="Arial" panose="020B0604020202020204" pitchFamily="34" charset="0"/>
                        </a:rPr>
                        <a:t>Marcic</a:t>
                      </a:r>
                      <a:r>
                        <a:rPr lang="en-CA" sz="1600" b="0" i="0" u="none" strike="noStrike" kern="1200" dirty="0">
                          <a:solidFill>
                            <a:schemeClr val="tx2"/>
                          </a:solidFill>
                          <a:effectLst/>
                          <a:latin typeface="Arial" panose="020B0604020202020204" pitchFamily="34" charset="0"/>
                          <a:ea typeface="+mn-ea"/>
                          <a:cs typeface="Arial" panose="020B0604020202020204" pitchFamily="34" charset="0"/>
                        </a:rPr>
                        <a:t> </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débutant</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 </a:t>
                      </a:r>
                      <a:endParaRPr lang="en-CA" sz="1600" b="0" i="0" u="none" strike="noStrike" kern="1200" dirty="0">
                        <a:solidFill>
                          <a:schemeClr val="tx2"/>
                        </a:solidFill>
                        <a:effectLst/>
                        <a:latin typeface="Arial" panose="020B0604020202020204" pitchFamily="34" charset="0"/>
                        <a:ea typeface="+mn-ea"/>
                        <a:cs typeface="Arial" panose="020B0604020202020204" pitchFamily="34" charset="0"/>
                      </a:endParaRPr>
                    </a:p>
                  </a:txBody>
                  <a:tcPr marL="2411" marR="2411" marT="2411" marB="0" anchor="ctr"/>
                </a:tc>
                <a:extLst>
                  <a:ext uri="{0D108BD9-81ED-4DB2-BD59-A6C34878D82A}">
                    <a16:rowId xmlns:a16="http://schemas.microsoft.com/office/drawing/2014/main" val="2417688324"/>
                  </a:ext>
                </a:extLst>
              </a:tr>
              <a:tr h="354333">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Collège </a:t>
                      </a:r>
                      <a:r>
                        <a:rPr lang="en-CA" sz="1600" b="1" u="none" strike="noStrike" dirty="0" err="1">
                          <a:solidFill>
                            <a:schemeClr val="tx2"/>
                          </a:solidFill>
                          <a:effectLst/>
                          <a:latin typeface="Arial" panose="020B0604020202020204" pitchFamily="34" charset="0"/>
                          <a:cs typeface="Arial" panose="020B0604020202020204" pitchFamily="34" charset="0"/>
                        </a:rPr>
                        <a:t>Boréal</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University of Alberta</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Jamie </a:t>
                      </a:r>
                      <a:r>
                        <a:rPr lang="en-CA" sz="1600" b="0" i="0" u="none" strike="noStrike" dirty="0" err="1">
                          <a:solidFill>
                            <a:schemeClr val="tx2"/>
                          </a:solidFill>
                          <a:effectLst/>
                          <a:latin typeface="Arial" panose="020B0604020202020204" pitchFamily="34" charset="0"/>
                          <a:cs typeface="Arial" panose="020B0604020202020204" pitchFamily="34" charset="0"/>
                        </a:rPr>
                        <a:t>Foisy</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3225033402"/>
                  </a:ext>
                </a:extLst>
              </a:tr>
              <a:tr h="354333">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Collège de Maisonneuve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University of British Columbia</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Yolanda Lan</a:t>
                      </a:r>
                    </a:p>
                  </a:txBody>
                  <a:tcPr marL="2411" marR="2411" marT="2411" marB="0" anchor="ctr"/>
                </a:tc>
                <a:extLst>
                  <a:ext uri="{0D108BD9-81ED-4DB2-BD59-A6C34878D82A}">
                    <a16:rowId xmlns:a16="http://schemas.microsoft.com/office/drawing/2014/main" val="3273555802"/>
                  </a:ext>
                </a:extLst>
              </a:tr>
              <a:tr h="659486">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College of New Caledonia</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i="1" u="none" strike="noStrike" kern="1200" dirty="0" err="1">
                          <a:solidFill>
                            <a:srgbClr val="0070C0"/>
                          </a:solidFill>
                          <a:effectLst/>
                          <a:latin typeface="Arial" panose="020B0604020202020204" pitchFamily="34" charset="0"/>
                          <a:ea typeface="+mn-ea"/>
                          <a:cs typeface="Arial" panose="020B0604020202020204" pitchFamily="34" charset="0"/>
                        </a:rPr>
                        <a:t>Aucun</a:t>
                      </a:r>
                      <a:endParaRPr lang="en-CA" sz="1600" i="1" u="none" strike="noStrike" kern="1200" dirty="0">
                        <a:solidFill>
                          <a:srgbClr val="0070C0"/>
                        </a:solidFill>
                        <a:effectLst/>
                        <a:latin typeface="Arial" panose="020B0604020202020204" pitchFamily="34" charset="0"/>
                        <a:ea typeface="+mn-ea"/>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University of Manitoba</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Courtney Werner</a:t>
                      </a:r>
                    </a:p>
                  </a:txBody>
                  <a:tcPr marL="2411" marR="2411" marT="2411" marB="0" anchor="ctr"/>
                </a:tc>
                <a:extLst>
                  <a:ext uri="{0D108BD9-81ED-4DB2-BD59-A6C34878D82A}">
                    <a16:rowId xmlns:a16="http://schemas.microsoft.com/office/drawing/2014/main" val="79591832"/>
                  </a:ext>
                </a:extLst>
              </a:tr>
              <a:tr h="432048">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Confederation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Erika </a:t>
                      </a:r>
                      <a:r>
                        <a:rPr lang="en-CA" sz="1600" b="0" i="0" u="none" strike="noStrike" dirty="0" err="1">
                          <a:solidFill>
                            <a:schemeClr val="tx2"/>
                          </a:solidFill>
                          <a:effectLst/>
                          <a:latin typeface="Arial" panose="020B0604020202020204" pitchFamily="34" charset="0"/>
                          <a:cs typeface="Arial" panose="020B0604020202020204" pitchFamily="34" charset="0"/>
                        </a:rPr>
                        <a:t>Mignault</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VCC/Vancouver Community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Alissa Li</a:t>
                      </a:r>
                    </a:p>
                  </a:txBody>
                  <a:tcPr marL="2411" marR="2411" marT="2411" marB="0" anchor="ctr"/>
                </a:tc>
                <a:extLst>
                  <a:ext uri="{0D108BD9-81ED-4DB2-BD59-A6C34878D82A}">
                    <a16:rowId xmlns:a16="http://schemas.microsoft.com/office/drawing/2014/main" val="1801145572"/>
                  </a:ext>
                </a:extLst>
              </a:tr>
              <a:tr h="360040">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Dalhousie University</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Katelyn Moore</a:t>
                      </a:r>
                    </a:p>
                  </a:txBody>
                  <a:tcPr marL="2411" marR="2411" marT="2411" marB="0" anchor="ctr"/>
                </a:tc>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Vancouver College of Dental Hygiene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Brittany </a:t>
                      </a:r>
                      <a:r>
                        <a:rPr lang="en-CA" sz="1600" b="0" i="0" u="none" strike="noStrike" dirty="0" err="1">
                          <a:solidFill>
                            <a:schemeClr val="tx2"/>
                          </a:solidFill>
                          <a:effectLst/>
                          <a:latin typeface="Arial" panose="020B0604020202020204" pitchFamily="34" charset="0"/>
                          <a:cs typeface="Arial" panose="020B0604020202020204" pitchFamily="34" charset="0"/>
                        </a:rPr>
                        <a:t>Huva</a:t>
                      </a:r>
                      <a:r>
                        <a:rPr lang="en-CA" sz="1600" b="0" i="0" u="none" strike="noStrike" dirty="0">
                          <a:solidFill>
                            <a:schemeClr val="tx2"/>
                          </a:solidFill>
                          <a:effectLst/>
                          <a:latin typeface="Arial" panose="020B0604020202020204" pitchFamily="34" charset="0"/>
                          <a:cs typeface="Arial" panose="020B0604020202020204" pitchFamily="34" charset="0"/>
                        </a:rPr>
                        <a:t> </a:t>
                      </a:r>
                      <a:r>
                        <a:rPr lang="en-CA" sz="1200" b="0" i="0" u="none" strike="noStrike" dirty="0">
                          <a:solidFill>
                            <a:schemeClr val="tx2"/>
                          </a:solidFill>
                          <a:effectLst/>
                          <a:latin typeface="Arial" panose="020B0604020202020204" pitchFamily="34" charset="0"/>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principal</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en-CA" sz="1600" b="0" i="0" u="none" strike="noStrike" dirty="0">
                          <a:solidFill>
                            <a:schemeClr val="tx2"/>
                          </a:solidFill>
                          <a:effectLst/>
                          <a:latin typeface="Arial" panose="020B0604020202020204" pitchFamily="34" charset="0"/>
                          <a:cs typeface="Arial" panose="020B0604020202020204" pitchFamily="34" charset="0"/>
                        </a:rPr>
                        <a:t> / Dakota Hilton-Roberts </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r>
                        <a:rPr lang="fr-CA" sz="1200" b="0" i="0" u="none" strike="noStrike" kern="1200" dirty="0">
                          <a:solidFill>
                            <a:schemeClr val="tx2"/>
                          </a:solidFill>
                          <a:effectLst/>
                          <a:latin typeface="Arial" panose="020B0604020202020204" pitchFamily="34" charset="0"/>
                          <a:ea typeface="+mn-ea"/>
                          <a:cs typeface="Arial" panose="020B0604020202020204" pitchFamily="34" charset="0"/>
                        </a:rPr>
                        <a:t>débutant</a:t>
                      </a:r>
                      <a:r>
                        <a:rPr lang="en-CA" sz="1200" b="0" i="0" u="none" strike="noStrike" kern="1200" dirty="0">
                          <a:solidFill>
                            <a:schemeClr val="tx2"/>
                          </a:solidFill>
                          <a:effectLst/>
                          <a:latin typeface="Arial" panose="020B0604020202020204" pitchFamily="34" charset="0"/>
                          <a:ea typeface="+mn-ea"/>
                          <a:cs typeface="Arial" panose="020B0604020202020204" pitchFamily="34" charset="0"/>
                        </a:rPr>
                        <a:t>)</a:t>
                      </a:r>
                      <a:endParaRPr lang="en-CA" sz="1600" b="0"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extLst>
                  <a:ext uri="{0D108BD9-81ED-4DB2-BD59-A6C34878D82A}">
                    <a16:rowId xmlns:a16="http://schemas.microsoft.com/office/drawing/2014/main" val="2893653923"/>
                  </a:ext>
                </a:extLst>
              </a:tr>
              <a:tr h="468339">
                <a:tc>
                  <a:txBody>
                    <a:bodyPr/>
                    <a:lstStyle/>
                    <a:p>
                      <a:pPr algn="l" fontAlgn="b"/>
                      <a:r>
                        <a:rPr lang="en-CA" sz="1600" b="1" u="none" strike="noStrike" dirty="0">
                          <a:solidFill>
                            <a:schemeClr val="tx2"/>
                          </a:solidFill>
                          <a:effectLst/>
                          <a:latin typeface="Arial" panose="020B0604020202020204" pitchFamily="34" charset="0"/>
                          <a:cs typeface="Arial" panose="020B0604020202020204" pitchFamily="34" charset="0"/>
                        </a:rPr>
                        <a:t>Durham College</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Valerie Perry</a:t>
                      </a:r>
                    </a:p>
                  </a:txBody>
                  <a:tcPr marL="2411" marR="2411" marT="2411" marB="0" anchor="ctr"/>
                </a:tc>
                <a:tc>
                  <a:txBody>
                    <a:bodyPr/>
                    <a:lstStyle/>
                    <a:p>
                      <a:pPr algn="l" fontAlgn="b"/>
                      <a:r>
                        <a:rPr lang="en-CA" sz="1600" b="1" u="none" strike="noStrike" dirty="0" err="1">
                          <a:solidFill>
                            <a:schemeClr val="tx2"/>
                          </a:solidFill>
                          <a:effectLst/>
                          <a:latin typeface="Arial" panose="020B0604020202020204" pitchFamily="34" charset="0"/>
                          <a:cs typeface="Arial" panose="020B0604020202020204" pitchFamily="34" charset="0"/>
                        </a:rPr>
                        <a:t>VIU</a:t>
                      </a:r>
                      <a:r>
                        <a:rPr lang="en-CA" sz="1600" b="1" u="none" strike="noStrike" dirty="0">
                          <a:solidFill>
                            <a:schemeClr val="tx2"/>
                          </a:solidFill>
                          <a:effectLst/>
                          <a:latin typeface="Arial" panose="020B0604020202020204" pitchFamily="34" charset="0"/>
                          <a:cs typeface="Arial" panose="020B0604020202020204" pitchFamily="34" charset="0"/>
                        </a:rPr>
                        <a:t>/Vancouver Island University</a:t>
                      </a:r>
                      <a:endParaRPr lang="en-CA" sz="1600" b="1" i="0" u="none" strike="noStrike" dirty="0">
                        <a:solidFill>
                          <a:schemeClr val="tx2"/>
                        </a:solidFill>
                        <a:effectLst/>
                        <a:latin typeface="Arial" panose="020B0604020202020204" pitchFamily="34" charset="0"/>
                        <a:cs typeface="Arial" panose="020B0604020202020204" pitchFamily="34" charset="0"/>
                      </a:endParaRPr>
                    </a:p>
                  </a:txBody>
                  <a:tcPr marL="2411" marR="2411" marT="2411" marB="0" anchor="ctr"/>
                </a:tc>
                <a:tc>
                  <a:txBody>
                    <a:bodyPr/>
                    <a:lstStyle/>
                    <a:p>
                      <a:pPr algn="l" fontAlgn="b"/>
                      <a:r>
                        <a:rPr lang="en-CA" sz="1600" b="0" i="0" u="none" strike="noStrike" dirty="0">
                          <a:solidFill>
                            <a:schemeClr val="tx2"/>
                          </a:solidFill>
                          <a:effectLst/>
                          <a:latin typeface="Arial" panose="020B0604020202020204" pitchFamily="34" charset="0"/>
                          <a:cs typeface="Arial" panose="020B0604020202020204" pitchFamily="34" charset="0"/>
                        </a:rPr>
                        <a:t>Amy Edgar</a:t>
                      </a:r>
                    </a:p>
                  </a:txBody>
                  <a:tcPr marL="2411" marR="2411" marT="2411" marB="0" anchor="ctr"/>
                </a:tc>
                <a:extLst>
                  <a:ext uri="{0D108BD9-81ED-4DB2-BD59-A6C34878D82A}">
                    <a16:rowId xmlns:a16="http://schemas.microsoft.com/office/drawing/2014/main" val="243664452"/>
                  </a:ext>
                </a:extLst>
              </a:tr>
            </a:tbl>
          </a:graphicData>
        </a:graphic>
      </p:graphicFrame>
    </p:spTree>
    <p:extLst>
      <p:ext uri="{BB962C8B-B14F-4D97-AF65-F5344CB8AC3E}">
        <p14:creationId xmlns:p14="http://schemas.microsoft.com/office/powerpoint/2010/main" val="8823785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564432"/>
            <a:ext cx="8712968" cy="7992888"/>
          </a:xfrm>
        </p:spPr>
        <p:txBody>
          <a:bodyPr/>
          <a:lstStyle/>
          <a:p>
            <a:pPr algn="l">
              <a:spcAft>
                <a:spcPts val="2200"/>
              </a:spcAft>
              <a:buFont typeface="Arial" panose="020B0604020202020204" pitchFamily="34" charset="0"/>
              <a:buChar char="•"/>
            </a:pPr>
            <a:r>
              <a:rPr lang="fr-FR" sz="3300" b="1" dirty="0"/>
              <a:t>Conférence nationale de l’</a:t>
            </a:r>
            <a:r>
              <a:rPr lang="fr-FR" sz="3300" b="1" dirty="0" err="1"/>
              <a:t>ACHD</a:t>
            </a:r>
            <a:r>
              <a:rPr lang="fr-FR" sz="3300" b="1" dirty="0"/>
              <a:t> et assemblée générale annuelle (AGA) : </a:t>
            </a:r>
            <a:r>
              <a:rPr lang="fr-FR" sz="3300" dirty="0"/>
              <a:t>du 19 au 21 octobre 2017 à Ottawa, Ontario</a:t>
            </a:r>
          </a:p>
          <a:p>
            <a:pPr algn="l">
              <a:spcAft>
                <a:spcPts val="2200"/>
              </a:spcAft>
              <a:buFont typeface="Arial" panose="020B0604020202020204" pitchFamily="34" charset="0"/>
              <a:buChar char="•"/>
            </a:pPr>
            <a:r>
              <a:rPr lang="fr-CA" sz="3300" b="1" dirty="0"/>
              <a:t>Semaine nationale des hygiénistes </a:t>
            </a:r>
            <a:r>
              <a:rPr lang="fr-CA" sz="3300" b="1" dirty="0" err="1"/>
              <a:t>dentaires</a:t>
            </a:r>
            <a:r>
              <a:rPr lang="fr-CA" sz="3300" baseline="30000" dirty="0" err="1"/>
              <a:t>MC</a:t>
            </a:r>
            <a:r>
              <a:rPr lang="fr-CA" sz="3300" baseline="30000" dirty="0"/>
              <a:t> </a:t>
            </a:r>
            <a:r>
              <a:rPr lang="fr-CA" sz="3300" b="1" dirty="0"/>
              <a:t>: </a:t>
            </a:r>
            <a:r>
              <a:rPr lang="fr-CA" sz="3300" dirty="0"/>
              <a:t>du 7 au 13 avril 2018</a:t>
            </a:r>
          </a:p>
          <a:p>
            <a:pPr algn="l">
              <a:spcAft>
                <a:spcPts val="2200"/>
              </a:spcAft>
              <a:buFont typeface="Arial" panose="020B0604020202020204" pitchFamily="34" charset="0"/>
              <a:buChar char="•"/>
            </a:pPr>
            <a:r>
              <a:rPr lang="fr-CA" sz="3300" b="1" dirty="0"/>
              <a:t>AGA provinciales et salons professionnels tout au long de l’année</a:t>
            </a:r>
          </a:p>
          <a:p>
            <a:pPr algn="l">
              <a:spcAft>
                <a:spcPts val="1000"/>
              </a:spcAft>
              <a:buFont typeface="Arial" panose="020B0604020202020204" pitchFamily="34" charset="0"/>
              <a:buChar char="•"/>
            </a:pPr>
            <a:r>
              <a:rPr lang="fr-CA" sz="3300" b="1" dirty="0"/>
              <a:t>Activités de sensibilisation des communautés :</a:t>
            </a:r>
          </a:p>
          <a:p>
            <a:pPr lvl="1" algn="l">
              <a:spcAft>
                <a:spcPts val="1000"/>
              </a:spcAft>
              <a:buFont typeface="Arial" panose="020B0604020202020204" pitchFamily="34" charset="0"/>
              <a:buChar char="•"/>
            </a:pPr>
            <a:r>
              <a:rPr lang="fr-CA" sz="2800" dirty="0"/>
              <a:t>Gift from the Heart – le 7 avril 2018</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Réseautage et évènements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43" y="3519797"/>
            <a:ext cx="3084052" cy="27374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469" y="6460976"/>
            <a:ext cx="3807891" cy="1413085"/>
          </a:xfrm>
          <a:prstGeom prst="rect">
            <a:avLst/>
          </a:prstGeom>
        </p:spPr>
      </p:pic>
      <p:pic>
        <p:nvPicPr>
          <p:cNvPr id="4" name="Picture 3" descr="A screenshot of a cell phone&#10;&#10;Description generated with high confidence">
            <a:extLst>
              <a:ext uri="{FF2B5EF4-FFF2-40B4-BE49-F238E27FC236}">
                <a16:creationId xmlns:a16="http://schemas.microsoft.com/office/drawing/2014/main" id="{069C119E-8608-4257-ADE2-ED769E861855}"/>
              </a:ext>
            </a:extLst>
          </p:cNvPr>
          <p:cNvPicPr>
            <a:picLocks noChangeAspect="1"/>
          </p:cNvPicPr>
          <p:nvPr/>
        </p:nvPicPr>
        <p:blipFill>
          <a:blip r:embed="rId5"/>
          <a:stretch>
            <a:fillRect/>
          </a:stretch>
        </p:blipFill>
        <p:spPr>
          <a:xfrm>
            <a:off x="8707469" y="2156004"/>
            <a:ext cx="4140000" cy="870828"/>
          </a:xfrm>
          <a:prstGeom prst="rect">
            <a:avLst/>
          </a:prstGeom>
        </p:spPr>
      </p:pic>
    </p:spTree>
    <p:extLst>
      <p:ext uri="{BB962C8B-B14F-4D97-AF65-F5344CB8AC3E}">
        <p14:creationId xmlns:p14="http://schemas.microsoft.com/office/powerpoint/2010/main" val="805879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rot="21268631">
            <a:off x="5998604" y="2177700"/>
            <a:ext cx="4680000" cy="1376471"/>
          </a:xfrm>
          <a:prstGeom prst="rect">
            <a:avLst/>
          </a:prstGeom>
          <a:effectLst>
            <a:outerShdw blurRad="50800" dist="38100" dir="2700000" algn="tl" rotWithShape="0">
              <a:prstClr val="black">
                <a:alpha val="40000"/>
              </a:prstClr>
            </a:outerShdw>
          </a:effectLst>
        </p:spPr>
      </p:pic>
      <p:sp>
        <p:nvSpPr>
          <p:cNvPr id="6" name="Content Placeholder 5"/>
          <p:cNvSpPr>
            <a:spLocks noGrp="1"/>
          </p:cNvSpPr>
          <p:nvPr>
            <p:ph sz="quarter" idx="4"/>
          </p:nvPr>
        </p:nvSpPr>
        <p:spPr>
          <a:xfrm>
            <a:off x="237704" y="1420416"/>
            <a:ext cx="9123337" cy="6673403"/>
          </a:xfrm>
        </p:spPr>
        <p:txBody>
          <a:bodyPr/>
          <a:lstStyle/>
          <a:p>
            <a:pPr marL="0" indent="0" algn="l">
              <a:spcAft>
                <a:spcPts val="1000"/>
              </a:spcAft>
            </a:pPr>
            <a:r>
              <a:rPr lang="fr-CA" sz="4400" b="1" dirty="0"/>
              <a:t>Publications </a:t>
            </a:r>
            <a:endParaRPr lang="fr-CA" sz="6000" b="1" dirty="0"/>
          </a:p>
          <a:p>
            <a:pPr marL="1314450" lvl="1" indent="-857250" algn="l">
              <a:spcBef>
                <a:spcPts val="1000"/>
              </a:spcBef>
              <a:spcAft>
                <a:spcPts val="0"/>
              </a:spcAft>
              <a:buFont typeface="Arial" panose="020B0604020202020204" pitchFamily="34" charset="0"/>
              <a:buChar char="•"/>
            </a:pPr>
            <a:r>
              <a:rPr lang="fr-CA" sz="3000" b="1" i="1" dirty="0"/>
              <a:t>Oh Canada! </a:t>
            </a:r>
          </a:p>
          <a:p>
            <a:pPr marL="1314450" lvl="1" indent="-857250" algn="l">
              <a:spcBef>
                <a:spcPts val="1000"/>
              </a:spcBef>
              <a:spcAft>
                <a:spcPts val="0"/>
              </a:spcAft>
              <a:buFont typeface="Arial" panose="020B0604020202020204" pitchFamily="34" charset="0"/>
              <a:buChar char="•"/>
            </a:pPr>
            <a:r>
              <a:rPr lang="fr-CA" sz="3000" b="1" dirty="0"/>
              <a:t>JCHD  </a:t>
            </a:r>
          </a:p>
          <a:p>
            <a:pPr marL="1314450" lvl="1" indent="-857250" algn="l">
              <a:spcBef>
                <a:spcPts val="1000"/>
              </a:spcBef>
              <a:spcAft>
                <a:spcPts val="0"/>
              </a:spcAft>
              <a:buFont typeface="Arial" panose="020B0604020202020204" pitchFamily="34" charset="0"/>
              <a:buChar char="•"/>
            </a:pPr>
            <a:r>
              <a:rPr lang="fr-CA" sz="3000" b="1" dirty="0"/>
              <a:t>Nouvelles en ligne</a:t>
            </a:r>
          </a:p>
          <a:p>
            <a:pPr marL="1314450" lvl="1" indent="-857250" algn="l">
              <a:spcBef>
                <a:spcPts val="1000"/>
              </a:spcBef>
              <a:spcAft>
                <a:spcPts val="0"/>
              </a:spcAft>
              <a:buFont typeface="Arial" panose="020B0604020202020204" pitchFamily="34" charset="0"/>
              <a:buChar char="•"/>
            </a:pPr>
            <a:r>
              <a:rPr lang="fr-CA" sz="3000" b="1" dirty="0"/>
              <a:t>Fiches de renseignements</a:t>
            </a:r>
          </a:p>
          <a:p>
            <a:pPr marL="1314450" lvl="1" indent="-857250" algn="l">
              <a:spcBef>
                <a:spcPts val="1000"/>
              </a:spcBef>
              <a:spcAft>
                <a:spcPts val="0"/>
              </a:spcAft>
              <a:buFont typeface="Arial" panose="020B0604020202020204" pitchFamily="34" charset="0"/>
              <a:buChar char="•"/>
            </a:pPr>
            <a:r>
              <a:rPr lang="fr-CA" sz="3000" b="1" dirty="0"/>
              <a:t>Code de déontologie</a:t>
            </a:r>
          </a:p>
          <a:p>
            <a:pPr marL="1314450" lvl="1" indent="-857250" algn="l">
              <a:spcBef>
                <a:spcPts val="1000"/>
              </a:spcBef>
              <a:spcAft>
                <a:spcPts val="0"/>
              </a:spcAft>
              <a:buFont typeface="Arial" panose="020B0604020202020204" pitchFamily="34" charset="0"/>
              <a:buChar char="•"/>
            </a:pPr>
            <a:r>
              <a:rPr lang="fr-CA" sz="3000" b="1" dirty="0"/>
              <a:t>Document sur les compétences d’entrée en pratique et les normes nationales </a:t>
            </a:r>
          </a:p>
          <a:p>
            <a:pPr marL="1314450" lvl="1" indent="-857250" algn="l">
              <a:spcBef>
                <a:spcPts val="1000"/>
              </a:spcBef>
              <a:spcAft>
                <a:spcPts val="0"/>
              </a:spcAft>
              <a:buFont typeface="Arial" panose="020B0604020202020204" pitchFamily="34" charset="0"/>
              <a:buChar char="•"/>
            </a:pPr>
            <a:r>
              <a:rPr lang="fr-CA" sz="3000" b="1" dirty="0"/>
              <a:t>Marché de l’emploi et enquêtes sur l’emploi</a:t>
            </a:r>
          </a:p>
          <a:p>
            <a:pPr marL="1314450" lvl="1" indent="-857250" algn="l">
              <a:spcBef>
                <a:spcPts val="1000"/>
              </a:spcBef>
              <a:spcAft>
                <a:spcPts val="0"/>
              </a:spcAft>
              <a:buFont typeface="Arial" panose="020B0604020202020204" pitchFamily="34" charset="0"/>
              <a:buChar char="•"/>
            </a:pPr>
            <a:r>
              <a:rPr lang="fr-CA" sz="3000" b="1" dirty="0"/>
              <a:t>Lignes directrices de la pratique clinique</a:t>
            </a:r>
          </a:p>
          <a:p>
            <a:pPr marL="1314450" lvl="1" indent="-857250" algn="l">
              <a:spcBef>
                <a:spcPts val="1000"/>
              </a:spcBef>
              <a:spcAft>
                <a:spcPts val="1000"/>
              </a:spcAft>
              <a:buFont typeface="Arial" panose="020B0604020202020204" pitchFamily="34" charset="0"/>
              <a:buChar char="•"/>
            </a:pPr>
            <a:r>
              <a:rPr lang="fr-CA" sz="3000" b="1" dirty="0"/>
              <a:t>Exposés de position/Déclarations</a:t>
            </a:r>
          </a:p>
          <a:p>
            <a:pPr marL="457200" lvl="1" indent="0" algn="l">
              <a:spcBef>
                <a:spcPts val="1000"/>
              </a:spcBef>
              <a:spcAft>
                <a:spcPts val="0"/>
              </a:spcAft>
            </a:pPr>
            <a:r>
              <a:rPr lang="fr-CA" sz="3000" b="1" dirty="0"/>
              <a:t>… et beaucoup plus!</a:t>
            </a:r>
          </a:p>
        </p:txBody>
      </p:sp>
      <p:sp>
        <p:nvSpPr>
          <p:cNvPr id="7" name="Title 1"/>
          <p:cNvSpPr txBox="1">
            <a:spLocks/>
          </p:cNvSpPr>
          <p:nvPr/>
        </p:nvSpPr>
        <p:spPr bwMode="auto">
          <a:xfrm>
            <a:off x="4126136" y="268288"/>
            <a:ext cx="842493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Perfectionnement professionnel et ressources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09" b="1910"/>
          <a:stretch/>
        </p:blipFill>
        <p:spPr>
          <a:xfrm rot="503223">
            <a:off x="9505354" y="2903497"/>
            <a:ext cx="2773333" cy="359044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rot="1052384">
            <a:off x="9549193" y="6496476"/>
            <a:ext cx="2880000" cy="1731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90372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900" dirty="0"/>
              <a:t>Adhésion à titre de membre étudiant</a:t>
            </a:r>
          </a:p>
        </p:txBody>
      </p:sp>
      <p:sp>
        <p:nvSpPr>
          <p:cNvPr id="6" name="Title 1"/>
          <p:cNvSpPr>
            <a:spLocks noGrp="1"/>
          </p:cNvSpPr>
          <p:nvPr>
            <p:ph type="title"/>
          </p:nvPr>
        </p:nvSpPr>
        <p:spPr>
          <a:xfrm>
            <a:off x="444500" y="1348408"/>
            <a:ext cx="12115800" cy="17281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algn="ctr"/>
            <a:r>
              <a:rPr lang="fr-CA" sz="5200" b="1" dirty="0">
                <a:solidFill>
                  <a:srgbClr val="3F3F3F"/>
                </a:solidFill>
                <a:ea typeface="+mj-ea"/>
                <a:sym typeface="Herculanum" pitchFamily="-84" charset="0"/>
              </a:rPr>
              <a:t>L’Adhésion étudiante est </a:t>
            </a:r>
            <a:r>
              <a:rPr lang="fr-CA" sz="5400" b="1" dirty="0">
                <a:solidFill>
                  <a:srgbClr val="ED8A05"/>
                </a:solidFill>
                <a:ea typeface="+mn-ea"/>
              </a:rPr>
              <a:t>GRATUITE!</a:t>
            </a:r>
          </a:p>
        </p:txBody>
      </p:sp>
      <p:sp>
        <p:nvSpPr>
          <p:cNvPr id="8" name="Content Placeholder 2"/>
          <p:cNvSpPr>
            <a:spLocks noGrp="1"/>
          </p:cNvSpPr>
          <p:nvPr>
            <p:ph idx="1"/>
          </p:nvPr>
        </p:nvSpPr>
        <p:spPr>
          <a:xfrm>
            <a:off x="4125914" y="4240382"/>
            <a:ext cx="8434386" cy="17167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algn="ctr">
              <a:spcBef>
                <a:spcPct val="0"/>
              </a:spcBef>
              <a:buNone/>
            </a:pPr>
            <a:r>
              <a:rPr lang="fr-CA" sz="4400" b="1" dirty="0">
                <a:solidFill>
                  <a:srgbClr val="5E2082"/>
                </a:solidFill>
                <a:sym typeface="Palatino" pitchFamily="-84" charset="0"/>
              </a:rPr>
              <a:t>Nouveaux membres étudiants</a:t>
            </a:r>
            <a:r>
              <a:rPr lang="fr-CA" sz="4400" b="1" dirty="0"/>
              <a:t> </a:t>
            </a:r>
            <a:r>
              <a:rPr lang="fr-CA" sz="4400" b="1" dirty="0">
                <a:solidFill>
                  <a:srgbClr val="5E2082"/>
                </a:solidFill>
                <a:sym typeface="Palatino" pitchFamily="-84" charset="0"/>
              </a:rPr>
              <a:t>:</a:t>
            </a:r>
            <a:r>
              <a:rPr lang="fr-CA" sz="4400" b="1" dirty="0">
                <a:solidFill>
                  <a:srgbClr val="5E2082"/>
                </a:solidFill>
                <a:ea typeface="+mn-ea"/>
                <a:sym typeface="Palatino" pitchFamily="-84" charset="0"/>
              </a:rPr>
              <a:t> </a:t>
            </a:r>
          </a:p>
          <a:p>
            <a:r>
              <a:rPr lang="fr-CA" sz="4400" b="1" dirty="0">
                <a:solidFill>
                  <a:srgbClr val="ED8A05"/>
                </a:solidFill>
              </a:rPr>
              <a:t>achd.ca/Adherer</a:t>
            </a:r>
          </a:p>
          <a:p>
            <a:pPr algn="ctr">
              <a:spcBef>
                <a:spcPct val="0"/>
              </a:spcBef>
              <a:buNone/>
            </a:pPr>
            <a:endParaRPr lang="fr-CA" sz="4400" b="1" dirty="0">
              <a:solidFill>
                <a:srgbClr val="5E2082"/>
              </a:solidFill>
              <a:ea typeface="+mn-ea"/>
              <a:sym typeface="Palatino" pitchFamily="-84" charset="0"/>
            </a:endParaRPr>
          </a:p>
          <a:p>
            <a:pPr algn="ctr">
              <a:spcBef>
                <a:spcPct val="0"/>
              </a:spcBef>
              <a:buNone/>
            </a:pPr>
            <a:r>
              <a:rPr lang="fr-CA" sz="4400" b="1" dirty="0">
                <a:solidFill>
                  <a:srgbClr val="5E2082"/>
                </a:solidFill>
                <a:ea typeface="+mn-ea"/>
                <a:sym typeface="Palatino" pitchFamily="-84" charset="0"/>
              </a:rPr>
              <a:t>Membres étudiants actuels : </a:t>
            </a:r>
          </a:p>
          <a:p>
            <a:pPr algn="ctr">
              <a:spcBef>
                <a:spcPct val="0"/>
              </a:spcBef>
              <a:buNone/>
            </a:pPr>
            <a:r>
              <a:rPr lang="fr-CA" sz="4400" b="1" dirty="0">
                <a:solidFill>
                  <a:srgbClr val="ED8A05"/>
                </a:solidFill>
              </a:rPr>
              <a:t>achd.ca/Renouveler</a:t>
            </a:r>
            <a:r>
              <a:rPr lang="fr-CA" sz="4400" b="1" dirty="0">
                <a:solidFill>
                  <a:srgbClr val="FF0000"/>
                </a:solidFill>
                <a:ea typeface="+mn-ea"/>
                <a:sym typeface="Palatino" pitchFamily="-84" charset="0"/>
              </a:rPr>
              <a:t> </a:t>
            </a:r>
          </a:p>
        </p:txBody>
      </p:sp>
      <p:cxnSp>
        <p:nvCxnSpPr>
          <p:cNvPr id="10" name="Curved Connector 9"/>
          <p:cNvCxnSpPr/>
          <p:nvPr/>
        </p:nvCxnSpPr>
        <p:spPr bwMode="auto">
          <a:xfrm rot="10800000" flipV="1">
            <a:off x="3406056" y="5358861"/>
            <a:ext cx="1728304" cy="1411621"/>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16" y="3724672"/>
            <a:ext cx="2260800" cy="50310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47447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1" y="1636440"/>
            <a:ext cx="6912767" cy="6673403"/>
          </a:xfrm>
        </p:spPr>
        <p:txBody>
          <a:bodyPr/>
          <a:lstStyle/>
          <a:p>
            <a:pPr marL="0" indent="0" algn="l">
              <a:spcAft>
                <a:spcPts val="1000"/>
              </a:spcAft>
            </a:pPr>
            <a:r>
              <a:rPr lang="fr-CA" sz="4400" b="1" dirty="0"/>
              <a:t>Perfectionnement professionnel</a:t>
            </a:r>
          </a:p>
          <a:p>
            <a:pPr marL="1314450" lvl="1" indent="-857250" algn="l">
              <a:spcBef>
                <a:spcPts val="1000"/>
              </a:spcBef>
              <a:spcAft>
                <a:spcPts val="1600"/>
              </a:spcAft>
              <a:buFont typeface="Arial" panose="020B0604020202020204" pitchFamily="34" charset="0"/>
              <a:buChar char="•"/>
            </a:pPr>
            <a:r>
              <a:rPr lang="fr-FR" sz="4000" b="1" dirty="0"/>
              <a:t>Tous les webinaires sont maintenant </a:t>
            </a:r>
            <a:r>
              <a:rPr lang="fr-FR" sz="4000" b="1" kern="1200" dirty="0">
                <a:solidFill>
                  <a:srgbClr val="ED8A05"/>
                </a:solidFill>
              </a:rPr>
              <a:t>GRATUITS</a:t>
            </a:r>
            <a:endParaRPr lang="fr-CA" sz="4000" b="1" kern="1200" dirty="0">
              <a:solidFill>
                <a:srgbClr val="ED8A05"/>
              </a:solidFill>
            </a:endParaRPr>
          </a:p>
          <a:p>
            <a:pPr marL="1314450" lvl="1" indent="-857250" algn="l">
              <a:spcBef>
                <a:spcPts val="1000"/>
              </a:spcBef>
              <a:spcAft>
                <a:spcPts val="1600"/>
              </a:spcAft>
              <a:buFont typeface="Arial" panose="020B0604020202020204" pitchFamily="34" charset="0"/>
              <a:buChar char="•"/>
            </a:pPr>
            <a:r>
              <a:rPr lang="fr-CA" sz="4000" b="1" dirty="0"/>
              <a:t>Conférences </a:t>
            </a:r>
          </a:p>
          <a:p>
            <a:pPr marL="1314450" lvl="1" indent="-857250" algn="l">
              <a:spcBef>
                <a:spcPts val="1000"/>
              </a:spcBef>
              <a:spcAft>
                <a:spcPts val="1600"/>
              </a:spcAft>
              <a:buFont typeface="Arial" panose="020B0604020202020204" pitchFamily="34" charset="0"/>
              <a:buChar char="•"/>
            </a:pPr>
            <a:r>
              <a:rPr lang="fr-CA" sz="4000" b="1" dirty="0"/>
              <a:t>Cours</a:t>
            </a:r>
          </a:p>
          <a:p>
            <a:pPr marL="1314450" lvl="1" indent="-857250" algn="l">
              <a:spcBef>
                <a:spcPts val="1000"/>
              </a:spcBef>
              <a:spcAft>
                <a:spcPts val="1600"/>
              </a:spcAft>
              <a:buFont typeface="Arial" panose="020B0604020202020204" pitchFamily="34" charset="0"/>
              <a:buChar char="•"/>
            </a:pPr>
            <a:r>
              <a:rPr lang="fr-CA" sz="4000" b="1" dirty="0"/>
              <a:t>Ateliers</a:t>
            </a:r>
            <a:endParaRPr lang="fr-CA" sz="3600" b="1" dirty="0">
              <a:solidFill>
                <a:schemeClr val="bg2">
                  <a:lumMod val="75000"/>
                </a:schemeClr>
              </a:solidFill>
            </a:endParaRPr>
          </a:p>
        </p:txBody>
      </p:sp>
      <p:sp>
        <p:nvSpPr>
          <p:cNvPr id="7" name="Title 1"/>
          <p:cNvSpPr txBox="1">
            <a:spLocks/>
          </p:cNvSpPr>
          <p:nvPr/>
        </p:nvSpPr>
        <p:spPr bwMode="auto">
          <a:xfrm>
            <a:off x="3982120" y="1960"/>
            <a:ext cx="8228012" cy="113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Perfectionnement professionnel et ressources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10" name="Content Placeholder 5"/>
          <p:cNvSpPr>
            <a:spLocks noGrp="1"/>
          </p:cNvSpPr>
          <p:nvPr>
            <p:ph sz="quarter" idx="4"/>
          </p:nvPr>
        </p:nvSpPr>
        <p:spPr>
          <a:xfrm>
            <a:off x="741760" y="8117160"/>
            <a:ext cx="11737304" cy="792088"/>
          </a:xfrm>
        </p:spPr>
        <p:txBody>
          <a:bodyPr/>
          <a:lstStyle/>
          <a:p>
            <a:pPr marL="0" indent="0"/>
            <a:r>
              <a:rPr lang="en-CA" sz="4400" b="1" kern="1200" dirty="0">
                <a:solidFill>
                  <a:srgbClr val="ED8A05"/>
                </a:solidFill>
              </a:rPr>
              <a:t>achd.ca/Education</a:t>
            </a:r>
          </a:p>
          <a:p>
            <a:pPr marL="0" indent="0"/>
            <a:r>
              <a:rPr lang="en-CA" sz="4400" b="1" kern="1200" dirty="0">
                <a:solidFill>
                  <a:srgbClr val="ED8A05"/>
                </a:solidFill>
              </a:rPr>
              <a:t>cdha.ca/Education</a:t>
            </a:r>
            <a:endParaRPr lang="en-CA" sz="4400" b="1" kern="1200" dirty="0">
              <a:solidFill>
                <a:srgbClr val="ED8A05"/>
              </a:solidFill>
              <a:hlinkClick r:id="rId3"/>
            </a:endParaRPr>
          </a:p>
        </p:txBody>
      </p:sp>
      <p:pic>
        <p:nvPicPr>
          <p:cNvPr id="12" name="Picture 11"/>
          <p:cNvPicPr>
            <a:picLocks noChangeAspect="1"/>
          </p:cNvPicPr>
          <p:nvPr/>
        </p:nvPicPr>
        <p:blipFill>
          <a:blip r:embed="rId4"/>
          <a:stretch>
            <a:fillRect/>
          </a:stretch>
        </p:blipFill>
        <p:spPr>
          <a:xfrm>
            <a:off x="5966056" y="5762838"/>
            <a:ext cx="4680000" cy="170625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D8CAF34-EEE4-4901-BE5F-B56B46484326}"/>
              </a:ext>
            </a:extLst>
          </p:cNvPr>
          <p:cNvPicPr>
            <a:picLocks noChangeAspect="1"/>
          </p:cNvPicPr>
          <p:nvPr/>
        </p:nvPicPr>
        <p:blipFill>
          <a:blip r:embed="rId5"/>
          <a:stretch>
            <a:fillRect/>
          </a:stretch>
        </p:blipFill>
        <p:spPr>
          <a:xfrm>
            <a:off x="6841585" y="4220766"/>
            <a:ext cx="4680000" cy="1706250"/>
          </a:xfrm>
          <a:prstGeom prst="rect">
            <a:avLst/>
          </a:prstGeom>
          <a:ln>
            <a:noFill/>
          </a:ln>
          <a:effectLst>
            <a:outerShdw blurRad="50800" dist="38100" dir="2700000" algn="tl" rotWithShape="0">
              <a:prstClr val="black">
                <a:alpha val="40000"/>
              </a:prstClr>
            </a:outerShdw>
          </a:effectLst>
        </p:spPr>
      </p:pic>
      <p:pic>
        <p:nvPicPr>
          <p:cNvPr id="1026" name="Picture 2" descr="CDHA_Perks">
            <a:extLst>
              <a:ext uri="{FF2B5EF4-FFF2-40B4-BE49-F238E27FC236}">
                <a16:creationId xmlns:a16="http://schemas.microsoft.com/office/drawing/2014/main" id="{E470CAEA-1B20-4D91-B22D-EE6E63785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260" y="2604619"/>
            <a:ext cx="4680000" cy="17138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828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09712" y="1636440"/>
            <a:ext cx="6480721" cy="6673403"/>
          </a:xfrm>
        </p:spPr>
        <p:txBody>
          <a:bodyPr/>
          <a:lstStyle/>
          <a:p>
            <a:pPr marL="0" indent="0">
              <a:spcAft>
                <a:spcPts val="1000"/>
              </a:spcAft>
            </a:pPr>
            <a:r>
              <a:rPr lang="fr-CA" sz="7200" b="1" dirty="0">
                <a:solidFill>
                  <a:srgbClr val="ED8A05"/>
                </a:solidFill>
              </a:rPr>
              <a:t>achd.ca</a:t>
            </a:r>
          </a:p>
          <a:p>
            <a:pPr marL="0" indent="0">
              <a:spcAft>
                <a:spcPts val="1000"/>
              </a:spcAft>
            </a:pPr>
            <a:r>
              <a:rPr lang="fr-CA" sz="7200" b="1" dirty="0">
                <a:solidFill>
                  <a:srgbClr val="ED8A05"/>
                </a:solidFill>
              </a:rPr>
              <a:t>cdha.ca</a:t>
            </a:r>
          </a:p>
          <a:p>
            <a:pPr marL="0" indent="0">
              <a:spcBef>
                <a:spcPts val="1000"/>
              </a:spcBef>
              <a:spcAft>
                <a:spcPts val="0"/>
              </a:spcAft>
            </a:pPr>
            <a:r>
              <a:rPr lang="fr-CA" sz="4200" b="1" dirty="0"/>
              <a:t>Votre principale source </a:t>
            </a:r>
          </a:p>
          <a:p>
            <a:pPr marL="0" indent="0">
              <a:spcBef>
                <a:spcPts val="1000"/>
              </a:spcBef>
              <a:spcAft>
                <a:spcPts val="1600"/>
              </a:spcAft>
            </a:pPr>
            <a:r>
              <a:rPr lang="fr-CA" sz="4200" b="1" dirty="0"/>
              <a:t>d’information!</a:t>
            </a:r>
          </a:p>
        </p:txBody>
      </p:sp>
      <p:sp>
        <p:nvSpPr>
          <p:cNvPr id="7" name="Title 1"/>
          <p:cNvSpPr txBox="1">
            <a:spLocks/>
          </p:cNvSpPr>
          <p:nvPr/>
        </p:nvSpPr>
        <p:spPr bwMode="auto">
          <a:xfrm>
            <a:off x="4125913" y="196280"/>
            <a:ext cx="8228012" cy="86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Perfectionnement professionnel et ressources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4" name="Picture 3" descr="A screenshot of a social media post&#10;&#10;Description generated with very high confidence">
            <a:extLst>
              <a:ext uri="{FF2B5EF4-FFF2-40B4-BE49-F238E27FC236}">
                <a16:creationId xmlns:a16="http://schemas.microsoft.com/office/drawing/2014/main" id="{FBA42654-E751-40CC-A52D-979A459FD076}"/>
              </a:ext>
            </a:extLst>
          </p:cNvPr>
          <p:cNvPicPr>
            <a:picLocks noChangeAspect="1"/>
          </p:cNvPicPr>
          <p:nvPr/>
        </p:nvPicPr>
        <p:blipFill>
          <a:blip r:embed="rId3"/>
          <a:stretch>
            <a:fillRect/>
          </a:stretch>
        </p:blipFill>
        <p:spPr>
          <a:xfrm>
            <a:off x="6755760" y="1609800"/>
            <a:ext cx="5760000" cy="61694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41885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852464"/>
            <a:ext cx="11612165" cy="6673403"/>
          </a:xfrm>
        </p:spPr>
        <p:txBody>
          <a:bodyPr/>
          <a:lstStyle/>
          <a:p>
            <a:pPr marL="0" indent="0" algn="l">
              <a:spcAft>
                <a:spcPts val="1000"/>
              </a:spcAft>
            </a:pPr>
            <a:r>
              <a:rPr lang="fr-CA" sz="5200" b="1" dirty="0"/>
              <a:t>ACHD en ligne</a:t>
            </a:r>
            <a:endParaRPr lang="fr-CA" sz="5200" b="1" dirty="0">
              <a:solidFill>
                <a:srgbClr val="FF0000"/>
              </a:solidFill>
            </a:endParaRPr>
          </a:p>
          <a:p>
            <a:pPr marL="571500" indent="-571500" algn="l">
              <a:spcBef>
                <a:spcPts val="1000"/>
              </a:spcBef>
              <a:spcAft>
                <a:spcPts val="2200"/>
              </a:spcAft>
              <a:buFont typeface="Arial" panose="020B0604020202020204" pitchFamily="34" charset="0"/>
              <a:buChar char="•"/>
            </a:pPr>
            <a:r>
              <a:rPr lang="fr-CA" sz="4400" b="1" dirty="0"/>
              <a:t>Guichet emplois : </a:t>
            </a:r>
            <a:r>
              <a:rPr lang="en-CA" sz="4400" b="1" kern="1200" dirty="0">
                <a:solidFill>
                  <a:srgbClr val="ED8A05"/>
                </a:solidFill>
              </a:rPr>
              <a:t>achd.ca/</a:t>
            </a:r>
            <a:r>
              <a:rPr lang="en-CA" sz="4400" b="1" kern="1200" dirty="0" err="1">
                <a:solidFill>
                  <a:srgbClr val="ED8A05"/>
                </a:solidFill>
              </a:rPr>
              <a:t>Emplois</a:t>
            </a:r>
            <a:r>
              <a:rPr lang="fr-CA" sz="4400" b="1" dirty="0">
                <a:solidFill>
                  <a:schemeClr val="bg2">
                    <a:lumMod val="75000"/>
                  </a:schemeClr>
                </a:solidFill>
              </a:rPr>
              <a:t> </a:t>
            </a:r>
          </a:p>
          <a:p>
            <a:pPr marL="571500" indent="-571500" algn="l">
              <a:spcBef>
                <a:spcPts val="1000"/>
              </a:spcBef>
              <a:spcAft>
                <a:spcPts val="2200"/>
              </a:spcAft>
              <a:buFont typeface="Arial" panose="020B0604020202020204" pitchFamily="34" charset="0"/>
              <a:buChar char="•"/>
            </a:pPr>
            <a:r>
              <a:rPr lang="fr-CA" sz="4400" b="1" dirty="0"/>
              <a:t>Site Web à l’intention des consommateurs :</a:t>
            </a:r>
          </a:p>
          <a:p>
            <a:pPr marL="0" indent="0">
              <a:spcBef>
                <a:spcPts val="1000"/>
              </a:spcBef>
              <a:spcAft>
                <a:spcPts val="2200"/>
              </a:spcAft>
            </a:pPr>
            <a:r>
              <a:rPr lang="fr-CA" sz="4400" b="1" kern="1200" dirty="0">
                <a:solidFill>
                  <a:srgbClr val="ED8A05"/>
                </a:solidFill>
              </a:rPr>
              <a:t>dentalhygienecanada.ca</a:t>
            </a:r>
            <a:endParaRPr lang="fr-CA" sz="5400" b="1" kern="1200" dirty="0">
              <a:solidFill>
                <a:srgbClr val="ED8A05"/>
              </a:solidFill>
            </a:endParaRP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Perfectionnement professionnel et ressources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096" y="6677000"/>
            <a:ext cx="5472608" cy="2845756"/>
          </a:xfrm>
          <a:prstGeom prst="rect">
            <a:avLst/>
          </a:prstGeom>
        </p:spPr>
      </p:pic>
    </p:spTree>
    <p:extLst>
      <p:ext uri="{BB962C8B-B14F-4D97-AF65-F5344CB8AC3E}">
        <p14:creationId xmlns:p14="http://schemas.microsoft.com/office/powerpoint/2010/main" val="40520322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7704" y="1636440"/>
            <a:ext cx="8920808" cy="6048672"/>
          </a:xfrm>
        </p:spPr>
        <p:txBody>
          <a:bodyPr/>
          <a:lstStyle/>
          <a:p>
            <a:pPr algn="l">
              <a:spcAft>
                <a:spcPts val="1600"/>
              </a:spcAft>
              <a:buFont typeface="Arial" panose="020B0604020202020204" pitchFamily="34" charset="0"/>
              <a:buChar char="•"/>
            </a:pPr>
            <a:r>
              <a:rPr lang="fr-CA" sz="3800" b="1" dirty="0"/>
              <a:t>GoodLife Fitness : près de </a:t>
            </a:r>
            <a:r>
              <a:rPr lang="fr-CA" sz="3800" b="1" dirty="0">
                <a:solidFill>
                  <a:srgbClr val="ED8A05"/>
                </a:solidFill>
              </a:rPr>
              <a:t>50 % de rabais</a:t>
            </a:r>
            <a:r>
              <a:rPr lang="fr-CA" sz="3800" b="1" dirty="0">
                <a:solidFill>
                  <a:srgbClr val="FF0000"/>
                </a:solidFill>
              </a:rPr>
              <a:t> </a:t>
            </a:r>
            <a:r>
              <a:rPr lang="fr-CA" sz="3600" b="1" i="1" dirty="0"/>
              <a:t>(Énergie Cardio au Québec)</a:t>
            </a:r>
            <a:endParaRPr lang="fr-CA" sz="3800" b="1" i="1" dirty="0"/>
          </a:p>
          <a:p>
            <a:pPr algn="l">
              <a:spcBef>
                <a:spcPts val="1000"/>
              </a:spcBef>
              <a:spcAft>
                <a:spcPts val="1600"/>
              </a:spcAft>
              <a:buFont typeface="Arial" panose="020B0604020202020204" pitchFamily="34" charset="0"/>
              <a:buChar char="•"/>
            </a:pPr>
            <a:r>
              <a:rPr lang="fr-FR" sz="3800" b="1" dirty="0"/>
              <a:t>Rabais sur des hôtels dans le monde entier : jusqu’à </a:t>
            </a:r>
            <a:r>
              <a:rPr lang="fr-FR" sz="3800" b="1" dirty="0">
                <a:solidFill>
                  <a:srgbClr val="ED8A05"/>
                </a:solidFill>
              </a:rPr>
              <a:t>50 % de rabais </a:t>
            </a:r>
          </a:p>
          <a:p>
            <a:pPr algn="l">
              <a:spcBef>
                <a:spcPts val="1000"/>
              </a:spcBef>
              <a:spcAft>
                <a:spcPts val="1600"/>
              </a:spcAft>
              <a:buFont typeface="Arial" panose="020B0604020202020204" pitchFamily="34" charset="0"/>
              <a:buChar char="•"/>
            </a:pPr>
            <a:r>
              <a:rPr lang="fr-CA" sz="3800" b="1" dirty="0"/>
              <a:t>Rabais : National Car Rental, librairie en ligne de l’ACHD, FedEx</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Rabais</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741760" y="8405192"/>
            <a:ext cx="11737304" cy="792088"/>
          </a:xfrm>
        </p:spPr>
        <p:txBody>
          <a:bodyPr/>
          <a:lstStyle/>
          <a:p>
            <a:pPr marL="0" indent="0"/>
            <a:r>
              <a:rPr lang="fr-CA" sz="5400" b="1" kern="1200" dirty="0">
                <a:solidFill>
                  <a:srgbClr val="ED8A05"/>
                </a:solidFill>
              </a:rPr>
              <a:t>achd.ca/Avantages</a:t>
            </a:r>
          </a:p>
        </p:txBody>
      </p:sp>
      <p:pic>
        <p:nvPicPr>
          <p:cNvPr id="10" name="Picture 4" descr="Goodlife Fitness">
            <a:hlinkClick r:id="rId3"/>
          </p:cNvPr>
          <p:cNvPicPr>
            <a:picLocks noChangeAspect="1" noChangeArrowheads="1"/>
          </p:cNvPicPr>
          <p:nvPr/>
        </p:nvPicPr>
        <p:blipFill>
          <a:blip r:embed="rId4" cstate="print"/>
          <a:srcRect/>
          <a:stretch>
            <a:fillRect/>
          </a:stretch>
        </p:blipFill>
        <p:spPr bwMode="auto">
          <a:xfrm>
            <a:off x="9826331" y="1707845"/>
            <a:ext cx="2520000" cy="1232002"/>
          </a:xfrm>
          <a:prstGeom prst="rect">
            <a:avLst/>
          </a:prstGeom>
          <a:noFill/>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6706" y="5092824"/>
            <a:ext cx="2652325" cy="156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629" y="3220616"/>
            <a:ext cx="3592171"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753" y="7148087"/>
            <a:ext cx="1720230" cy="486152"/>
          </a:xfrm>
          <a:prstGeom prst="rect">
            <a:avLst/>
          </a:prstGeom>
        </p:spPr>
      </p:pic>
    </p:spTree>
    <p:extLst>
      <p:ext uri="{BB962C8B-B14F-4D97-AF65-F5344CB8AC3E}">
        <p14:creationId xmlns:p14="http://schemas.microsoft.com/office/powerpoint/2010/main" val="4746556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636440"/>
            <a:ext cx="11612165" cy="2664296"/>
          </a:xfrm>
        </p:spPr>
        <p:txBody>
          <a:bodyPr/>
          <a:lstStyle/>
          <a:p>
            <a:pPr marL="0" indent="0" algn="l">
              <a:spcAft>
                <a:spcPts val="1000"/>
              </a:spcAft>
            </a:pPr>
            <a:r>
              <a:rPr lang="en-CA" sz="4400" b="1" dirty="0" err="1"/>
              <a:t>Webinaires</a:t>
            </a:r>
            <a:r>
              <a:rPr lang="en-CA" sz="4400" b="1" dirty="0"/>
              <a:t> de </a:t>
            </a:r>
            <a:r>
              <a:rPr lang="en-CA" sz="4400" b="1" dirty="0" err="1"/>
              <a:t>l’ACHD</a:t>
            </a:r>
            <a:endParaRPr lang="en-CA" sz="4400" b="1" dirty="0"/>
          </a:p>
          <a:p>
            <a:pPr algn="l">
              <a:spcAft>
                <a:spcPts val="1000"/>
              </a:spcAft>
              <a:buFont typeface="Arial" panose="020B0604020202020204" pitchFamily="34" charset="0"/>
              <a:buChar char="•"/>
            </a:pPr>
            <a:r>
              <a:rPr lang="en-CA" sz="4000" b="1" dirty="0"/>
              <a:t> </a:t>
            </a:r>
            <a:r>
              <a:rPr lang="en-CA" sz="4000" b="1" dirty="0" err="1">
                <a:solidFill>
                  <a:srgbClr val="ED8A05"/>
                </a:solidFill>
              </a:rPr>
              <a:t>NOUVEL</a:t>
            </a:r>
            <a:r>
              <a:rPr lang="en-CA" sz="4000" b="1" dirty="0">
                <a:solidFill>
                  <a:srgbClr val="ED8A05"/>
                </a:solidFill>
              </a:rPr>
              <a:t> </a:t>
            </a:r>
            <a:r>
              <a:rPr lang="en-CA" sz="4000" b="1" dirty="0" err="1"/>
              <a:t>avantage</a:t>
            </a:r>
            <a:r>
              <a:rPr lang="en-CA" sz="4000" b="1" dirty="0"/>
              <a:t> pour les </a:t>
            </a:r>
            <a:r>
              <a:rPr lang="en-CA" sz="4000" b="1" dirty="0" err="1"/>
              <a:t>membres</a:t>
            </a:r>
            <a:endParaRPr lang="en-CA" sz="4000" b="1" dirty="0"/>
          </a:p>
          <a:p>
            <a:pPr algn="l">
              <a:spcAft>
                <a:spcPts val="1000"/>
              </a:spcAft>
              <a:buFont typeface="Arial" panose="020B0604020202020204" pitchFamily="34" charset="0"/>
              <a:buChar char="•"/>
            </a:pPr>
            <a:r>
              <a:rPr lang="fr-FR" sz="4000" b="1" dirty="0"/>
              <a:t>Tous les webinaires en direct et sur demande</a:t>
            </a:r>
            <a:endParaRPr lang="en-CA" sz="40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FR" dirty="0"/>
              <a:t>Gratuit avec votre adhésion</a:t>
            </a:r>
          </a:p>
        </p:txBody>
      </p:sp>
      <p:sp>
        <p:nvSpPr>
          <p:cNvPr id="8" name="Rectangle 7"/>
          <p:cNvSpPr/>
          <p:nvPr/>
        </p:nvSpPr>
        <p:spPr>
          <a:xfrm>
            <a:off x="6345947" y="4522857"/>
            <a:ext cx="312906" cy="707886"/>
          </a:xfrm>
          <a:prstGeom prst="rect">
            <a:avLst/>
          </a:prstGeom>
        </p:spPr>
        <p:txBody>
          <a:bodyPr wrap="none">
            <a:spAutoFit/>
          </a:bodyPr>
          <a:lstStyle/>
          <a:p>
            <a:r>
              <a:rPr lang="en-CA"/>
              <a:t> </a:t>
            </a:r>
          </a:p>
        </p:txBody>
      </p:sp>
      <p:sp>
        <p:nvSpPr>
          <p:cNvPr id="11" name="Content Placeholder 5"/>
          <p:cNvSpPr>
            <a:spLocks noGrp="1"/>
          </p:cNvSpPr>
          <p:nvPr>
            <p:ph sz="quarter" idx="4"/>
          </p:nvPr>
        </p:nvSpPr>
        <p:spPr>
          <a:xfrm>
            <a:off x="741760" y="8549208"/>
            <a:ext cx="11737304" cy="792088"/>
          </a:xfrm>
        </p:spPr>
        <p:txBody>
          <a:bodyPr/>
          <a:lstStyle/>
          <a:p>
            <a:pPr marL="0" indent="0"/>
            <a:r>
              <a:rPr lang="en-CA" sz="5400" b="1" dirty="0">
                <a:solidFill>
                  <a:srgbClr val="ED8A05"/>
                </a:solidFill>
              </a:rPr>
              <a:t>cdha.ca/Webinars</a:t>
            </a:r>
          </a:p>
        </p:txBody>
      </p:sp>
      <p:pic>
        <p:nvPicPr>
          <p:cNvPr id="9" name="Picture 2" descr="CDHA_Perks">
            <a:extLst>
              <a:ext uri="{FF2B5EF4-FFF2-40B4-BE49-F238E27FC236}">
                <a16:creationId xmlns:a16="http://schemas.microsoft.com/office/drawing/2014/main" id="{3358B50C-4438-4E0B-936F-91FF35E42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12" y="4566724"/>
            <a:ext cx="7609258" cy="27864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141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FR" dirty="0"/>
              <a:t>Gratuit avec votre adhésion</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10" name="Content Placeholder 5"/>
          <p:cNvSpPr>
            <a:spLocks noGrp="1"/>
          </p:cNvSpPr>
          <p:nvPr>
            <p:ph sz="quarter" idx="4"/>
          </p:nvPr>
        </p:nvSpPr>
        <p:spPr>
          <a:xfrm>
            <a:off x="237704" y="1564432"/>
            <a:ext cx="8136904" cy="2664296"/>
          </a:xfrm>
        </p:spPr>
        <p:txBody>
          <a:bodyPr/>
          <a:lstStyle/>
          <a:p>
            <a:pPr marL="0" indent="0" algn="l">
              <a:spcAft>
                <a:spcPts val="1000"/>
              </a:spcAft>
            </a:pPr>
            <a:r>
              <a:rPr lang="fr-CA" sz="4000" b="1" dirty="0" err="1"/>
              <a:t>CPS</a:t>
            </a:r>
            <a:endParaRPr lang="fr-CA" sz="3600" b="1" dirty="0">
              <a:solidFill>
                <a:schemeClr val="bg2">
                  <a:lumMod val="75000"/>
                </a:schemeClr>
              </a:solidFill>
            </a:endParaRPr>
          </a:p>
          <a:p>
            <a:pPr algn="l">
              <a:spcAft>
                <a:spcPts val="1000"/>
              </a:spcAft>
              <a:buFont typeface="Arial" panose="020B0604020202020204" pitchFamily="34" charset="0"/>
              <a:buChar char="•"/>
            </a:pPr>
            <a:r>
              <a:rPr lang="fr-CA" sz="3600" b="1" dirty="0"/>
              <a:t>Compendium des produits et spécialités pharmaceutiques en ligne</a:t>
            </a:r>
          </a:p>
          <a:p>
            <a:pPr algn="l">
              <a:spcAft>
                <a:spcPts val="1000"/>
              </a:spcAft>
              <a:buFont typeface="Arial" panose="020B0604020202020204" pitchFamily="34" charset="0"/>
              <a:buChar char="•"/>
            </a:pPr>
            <a:r>
              <a:rPr lang="fr-CA" sz="3600" b="1" dirty="0"/>
              <a:t> </a:t>
            </a:r>
            <a:r>
              <a:rPr lang="en-CA" sz="3600" b="1" kern="1200" dirty="0" err="1">
                <a:solidFill>
                  <a:srgbClr val="ED8A05"/>
                </a:solidFill>
              </a:rPr>
              <a:t>Valeur</a:t>
            </a:r>
            <a:r>
              <a:rPr lang="en-CA" sz="3600" b="1" kern="1200" dirty="0">
                <a:solidFill>
                  <a:srgbClr val="ED8A05"/>
                </a:solidFill>
              </a:rPr>
              <a:t> de 369 $</a:t>
            </a:r>
            <a:r>
              <a:rPr lang="en-CA" sz="3600" b="1" dirty="0">
                <a:solidFill>
                  <a:srgbClr val="660066"/>
                </a:solidFill>
              </a:rPr>
              <a:t>, mais </a:t>
            </a:r>
            <a:r>
              <a:rPr lang="en-CA" sz="3600" b="1" dirty="0" err="1"/>
              <a:t>vous</a:t>
            </a:r>
            <a:r>
              <a:rPr lang="en-CA" sz="3600" b="1" dirty="0"/>
              <a:t> </a:t>
            </a:r>
            <a:r>
              <a:rPr lang="en-CA" sz="3600" b="1" dirty="0" err="1"/>
              <a:t>pouvez</a:t>
            </a:r>
            <a:r>
              <a:rPr lang="en-CA" sz="3600" b="1" dirty="0"/>
              <a:t> y accéder </a:t>
            </a:r>
            <a:r>
              <a:rPr lang="en-CA" sz="3600" b="1" kern="1200" dirty="0">
                <a:solidFill>
                  <a:srgbClr val="ED8A05"/>
                </a:solidFill>
              </a:rPr>
              <a:t>GRATUITEMENT</a:t>
            </a:r>
            <a:r>
              <a:rPr lang="en-CA" sz="3600" b="1" dirty="0"/>
              <a:t>!</a:t>
            </a:r>
          </a:p>
        </p:txBody>
      </p:sp>
      <p:sp>
        <p:nvSpPr>
          <p:cNvPr id="12" name="Content Placeholder 5"/>
          <p:cNvSpPr>
            <a:spLocks noGrp="1"/>
          </p:cNvSpPr>
          <p:nvPr>
            <p:ph sz="quarter" idx="4"/>
          </p:nvPr>
        </p:nvSpPr>
        <p:spPr>
          <a:xfrm>
            <a:off x="741760" y="8333184"/>
            <a:ext cx="11737304" cy="792088"/>
          </a:xfrm>
        </p:spPr>
        <p:txBody>
          <a:bodyPr/>
          <a:lstStyle/>
          <a:p>
            <a:pPr marL="0" indent="0"/>
            <a:r>
              <a:rPr lang="en-CA" sz="5400" b="1" kern="1200" dirty="0">
                <a:solidFill>
                  <a:srgbClr val="ED8A05"/>
                </a:solidFill>
              </a:rPr>
              <a:t>achd.ca/cps-en-ligne</a:t>
            </a:r>
          </a:p>
        </p:txBody>
      </p:sp>
      <p:pic>
        <p:nvPicPr>
          <p:cNvPr id="9" name="Picture 8"/>
          <p:cNvPicPr>
            <a:picLocks noChangeAspect="1"/>
          </p:cNvPicPr>
          <p:nvPr/>
        </p:nvPicPr>
        <p:blipFill>
          <a:blip r:embed="rId3"/>
          <a:stretch>
            <a:fillRect/>
          </a:stretch>
        </p:blipFill>
        <p:spPr>
          <a:xfrm>
            <a:off x="8790450" y="2284512"/>
            <a:ext cx="3112550" cy="1245020"/>
          </a:xfrm>
          <a:prstGeom prst="rect">
            <a:avLst/>
          </a:prstGeom>
        </p:spPr>
      </p:pic>
      <p:pic>
        <p:nvPicPr>
          <p:cNvPr id="13" name="Picture 12"/>
          <p:cNvPicPr>
            <a:picLocks noChangeAspect="1"/>
          </p:cNvPicPr>
          <p:nvPr/>
        </p:nvPicPr>
        <p:blipFill>
          <a:blip r:embed="rId4"/>
          <a:stretch>
            <a:fillRect/>
          </a:stretch>
        </p:blipFill>
        <p:spPr>
          <a:xfrm>
            <a:off x="1672018" y="5884912"/>
            <a:ext cx="2098723" cy="2026579"/>
          </a:xfrm>
          <a:prstGeom prst="rect">
            <a:avLst/>
          </a:prstGeom>
          <a:effectLst>
            <a:outerShdw blurRad="50800" dist="38100" dir="2700000" algn="tl" rotWithShape="0">
              <a:prstClr val="black">
                <a:alpha val="40000"/>
              </a:prstClr>
            </a:outerShdw>
          </a:effectLst>
        </p:spPr>
      </p:pic>
      <p:sp>
        <p:nvSpPr>
          <p:cNvPr id="14" name="Content Placeholder 5"/>
          <p:cNvSpPr>
            <a:spLocks noGrp="1"/>
          </p:cNvSpPr>
          <p:nvPr>
            <p:ph sz="quarter" idx="4"/>
          </p:nvPr>
        </p:nvSpPr>
        <p:spPr>
          <a:xfrm>
            <a:off x="4125913" y="5812904"/>
            <a:ext cx="8228012" cy="2251188"/>
          </a:xfrm>
        </p:spPr>
        <p:txBody>
          <a:bodyPr/>
          <a:lstStyle/>
          <a:p>
            <a:pPr marL="57150" lvl="1" indent="0" algn="l">
              <a:spcAft>
                <a:spcPts val="1000"/>
              </a:spcAft>
            </a:pPr>
            <a:r>
              <a:rPr lang="en-US" sz="2400" b="1" i="1" dirty="0">
                <a:solidFill>
                  <a:schemeClr val="bg2">
                    <a:lumMod val="75000"/>
                  </a:schemeClr>
                </a:solidFill>
              </a:rPr>
              <a:t>“</a:t>
            </a:r>
            <a:r>
              <a:rPr lang="fr-FR" sz="2400" b="1" i="1" dirty="0">
                <a:solidFill>
                  <a:schemeClr val="bg2">
                    <a:lumMod val="75000"/>
                  </a:schemeClr>
                </a:solidFill>
              </a:rPr>
              <a:t>J’adore l’avoir à portée de la main pour tous mes clients et j’aime les mises à jour fréquentes, car je suis sûre de disposer des renseignements les plus exacts. Je ne sais pas comment j’ai pu m’en passer!</a:t>
            </a:r>
            <a:r>
              <a:rPr lang="en-US" sz="2400" b="1" i="1" dirty="0">
                <a:solidFill>
                  <a:schemeClr val="bg2">
                    <a:lumMod val="75000"/>
                  </a:schemeClr>
                </a:solidFill>
              </a:rPr>
              <a:t>”</a:t>
            </a:r>
          </a:p>
          <a:p>
            <a:pPr marL="57150" lvl="1" indent="0" algn="l">
              <a:spcAft>
                <a:spcPts val="1000"/>
              </a:spcAft>
            </a:pPr>
            <a:r>
              <a:rPr lang="en-US" sz="2400" dirty="0">
                <a:solidFill>
                  <a:schemeClr val="bg2">
                    <a:lumMod val="75000"/>
                  </a:schemeClr>
                </a:solidFill>
              </a:rPr>
              <a:t>– Denise Mulligan, </a:t>
            </a:r>
            <a:r>
              <a:rPr lang="en-US" sz="2400" dirty="0" err="1">
                <a:solidFill>
                  <a:schemeClr val="bg2">
                    <a:lumMod val="75000"/>
                  </a:schemeClr>
                </a:solidFill>
              </a:rPr>
              <a:t>membre</a:t>
            </a:r>
            <a:r>
              <a:rPr lang="en-US" sz="2400" dirty="0">
                <a:solidFill>
                  <a:schemeClr val="bg2">
                    <a:lumMod val="75000"/>
                  </a:schemeClr>
                </a:solidFill>
              </a:rPr>
              <a:t> de </a:t>
            </a:r>
            <a:r>
              <a:rPr lang="en-US" sz="2400" dirty="0" err="1">
                <a:solidFill>
                  <a:schemeClr val="bg2">
                    <a:lumMod val="75000"/>
                  </a:schemeClr>
                </a:solidFill>
              </a:rPr>
              <a:t>l’ACHD</a:t>
            </a:r>
            <a:endParaRPr lang="en-CA" sz="2400" dirty="0">
              <a:solidFill>
                <a:schemeClr val="bg2">
                  <a:lumMod val="75000"/>
                </a:schemeClr>
              </a:solidFill>
            </a:endParaRPr>
          </a:p>
        </p:txBody>
      </p:sp>
    </p:spTree>
    <p:extLst>
      <p:ext uri="{BB962C8B-B14F-4D97-AF65-F5344CB8AC3E}">
        <p14:creationId xmlns:p14="http://schemas.microsoft.com/office/powerpoint/2010/main" val="39682855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59" y="1420416"/>
            <a:ext cx="11612165" cy="2785690"/>
          </a:xfrm>
        </p:spPr>
        <p:txBody>
          <a:bodyPr/>
          <a:lstStyle/>
          <a:p>
            <a:pPr marL="0" indent="0" algn="l">
              <a:spcAft>
                <a:spcPts val="1000"/>
              </a:spcAft>
            </a:pPr>
            <a:r>
              <a:rPr lang="fr-CA" sz="3600" b="1" dirty="0"/>
              <a:t>CDHA Perks</a:t>
            </a:r>
          </a:p>
          <a:p>
            <a:pPr algn="l">
              <a:spcAft>
                <a:spcPts val="1000"/>
              </a:spcAft>
              <a:buFont typeface="Arial" panose="020B0604020202020204" pitchFamily="34" charset="0"/>
              <a:buChar char="•"/>
            </a:pPr>
            <a:r>
              <a:rPr lang="fr-FR" sz="3200" b="1" dirty="0"/>
              <a:t>Plus de 365 000 rabais sur des achats, des restaurants, des voyages et des divertissements partout en Amérique du Nord, y compris des rabais sur la </a:t>
            </a:r>
            <a:r>
              <a:rPr lang="fr-FR" sz="3200" b="1" kern="1200" dirty="0">
                <a:solidFill>
                  <a:srgbClr val="ED8A05"/>
                </a:solidFill>
              </a:rPr>
              <a:t>pizza</a:t>
            </a:r>
            <a:r>
              <a:rPr lang="fr-FR" sz="3200" b="1" dirty="0"/>
              <a:t>, les </a:t>
            </a:r>
            <a:r>
              <a:rPr lang="fr-FR" sz="3200" b="1" kern="1200" dirty="0">
                <a:solidFill>
                  <a:srgbClr val="ED8A05"/>
                </a:solidFill>
              </a:rPr>
              <a:t>bars</a:t>
            </a:r>
            <a:r>
              <a:rPr lang="fr-FR" sz="3200" b="1" dirty="0"/>
              <a:t> et le </a:t>
            </a:r>
            <a:r>
              <a:rPr lang="fr-FR" sz="3200" b="1" kern="1200" dirty="0">
                <a:solidFill>
                  <a:srgbClr val="ED8A05"/>
                </a:solidFill>
              </a:rPr>
              <a:t>mini-golf</a:t>
            </a:r>
            <a:r>
              <a:rPr lang="fr-FR" sz="3200" b="1" dirty="0"/>
              <a:t>!</a:t>
            </a:r>
            <a:endParaRPr lang="fr-CA" sz="32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Gratuit avec l’adhésion</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813768" y="4444752"/>
            <a:ext cx="3096344" cy="1337672"/>
          </a:xfrm>
        </p:spPr>
        <p:txBody>
          <a:bodyPr/>
          <a:lstStyle/>
          <a:p>
            <a:pPr marL="57150" lvl="1" indent="0">
              <a:spcAft>
                <a:spcPts val="1000"/>
              </a:spcAft>
            </a:pPr>
            <a:r>
              <a:rPr lang="fr-CA" sz="3200" dirty="0">
                <a:solidFill>
                  <a:schemeClr val="bg2">
                    <a:lumMod val="75000"/>
                  </a:schemeClr>
                </a:solidFill>
              </a:rPr>
              <a:t>Cliquez sur l’image pour visionner une courte vidéo </a:t>
            </a:r>
          </a:p>
          <a:p>
            <a:pPr marL="57150" lvl="1" indent="0">
              <a:spcAft>
                <a:spcPts val="1000"/>
              </a:spcAft>
            </a:pPr>
            <a:r>
              <a:rPr lang="fr-CA" dirty="0">
                <a:solidFill>
                  <a:schemeClr val="bg2">
                    <a:lumMod val="75000"/>
                  </a:schemeClr>
                </a:solidFill>
              </a:rPr>
              <a:t>(en anglais)</a:t>
            </a:r>
          </a:p>
        </p:txBody>
      </p:sp>
      <p:cxnSp>
        <p:nvCxnSpPr>
          <p:cNvPr id="10" name="Curved Connector 9"/>
          <p:cNvCxnSpPr/>
          <p:nvPr/>
        </p:nvCxnSpPr>
        <p:spPr bwMode="auto">
          <a:xfrm>
            <a:off x="4150432" y="5134352"/>
            <a:ext cx="1703896" cy="1607600"/>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Content Placeholder 5"/>
          <p:cNvSpPr>
            <a:spLocks noGrp="1"/>
          </p:cNvSpPr>
          <p:nvPr>
            <p:ph sz="quarter" idx="4"/>
          </p:nvPr>
        </p:nvSpPr>
        <p:spPr>
          <a:xfrm>
            <a:off x="741760" y="8549208"/>
            <a:ext cx="11737304" cy="792088"/>
          </a:xfrm>
        </p:spPr>
        <p:txBody>
          <a:bodyPr/>
          <a:lstStyle/>
          <a:p>
            <a:pPr marL="0" indent="0"/>
            <a:r>
              <a:rPr lang="en-CA" sz="5400" b="1" kern="1200" dirty="0">
                <a:solidFill>
                  <a:srgbClr val="ED8A05"/>
                </a:solidFill>
              </a:rPr>
              <a:t>achd.ca/CDHAPerks</a:t>
            </a:r>
          </a:p>
        </p:txBody>
      </p:sp>
      <p:pic>
        <p:nvPicPr>
          <p:cNvPr id="12" name="Picture 11">
            <a:hlinkClick r:id="rId3"/>
            <a:extLst>
              <a:ext uri="{FF2B5EF4-FFF2-40B4-BE49-F238E27FC236}">
                <a16:creationId xmlns:a16="http://schemas.microsoft.com/office/drawing/2014/main" id="{24DB0F95-9136-404E-B596-8C57035301AA}"/>
              </a:ext>
            </a:extLst>
          </p:cNvPr>
          <p:cNvPicPr>
            <a:picLocks noChangeAspect="1"/>
          </p:cNvPicPr>
          <p:nvPr/>
        </p:nvPicPr>
        <p:blipFill>
          <a:blip r:embed="rId4"/>
          <a:stretch>
            <a:fillRect/>
          </a:stretch>
        </p:blipFill>
        <p:spPr>
          <a:xfrm rot="1310361">
            <a:off x="7174109" y="4018198"/>
            <a:ext cx="3550738" cy="4205050"/>
          </a:xfrm>
          <a:prstGeom prst="rect">
            <a:avLst/>
          </a:prstGeom>
        </p:spPr>
      </p:pic>
    </p:spTree>
    <p:extLst>
      <p:ext uri="{BB962C8B-B14F-4D97-AF65-F5344CB8AC3E}">
        <p14:creationId xmlns:p14="http://schemas.microsoft.com/office/powerpoint/2010/main" val="28393080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97745" y="1492424"/>
            <a:ext cx="8712967" cy="5976664"/>
          </a:xfrm>
        </p:spPr>
        <p:txBody>
          <a:bodyPr/>
          <a:lstStyle/>
          <a:p>
            <a:pPr marL="0" indent="0" algn="l">
              <a:spcAft>
                <a:spcPts val="1000"/>
              </a:spcAft>
            </a:pPr>
            <a:r>
              <a:rPr lang="fr-CA" sz="3600" b="1" dirty="0"/>
              <a:t>Les membres étudiants ont accès à :</a:t>
            </a:r>
          </a:p>
          <a:p>
            <a:pPr algn="l">
              <a:spcAft>
                <a:spcPts val="1000"/>
              </a:spcAft>
              <a:buFont typeface="Arial" panose="020B0604020202020204" pitchFamily="34" charset="0"/>
              <a:buChar char="•"/>
            </a:pPr>
            <a:r>
              <a:rPr lang="fr-CA" sz="2800" dirty="0"/>
              <a:t>Des économies sur l’assurance habitation et l’assurance automobile</a:t>
            </a:r>
          </a:p>
          <a:p>
            <a:pPr algn="l">
              <a:spcAft>
                <a:spcPts val="1000"/>
              </a:spcAft>
              <a:buFont typeface="Arial" panose="020B0604020202020204" pitchFamily="34" charset="0"/>
              <a:buChar char="•"/>
            </a:pPr>
            <a:r>
              <a:rPr lang="fr-CA" sz="2800" dirty="0"/>
              <a:t>Les services d’un conseiller financier</a:t>
            </a:r>
          </a:p>
          <a:p>
            <a:pPr marL="0" indent="0" algn="l">
              <a:spcAft>
                <a:spcPts val="1000"/>
              </a:spcAft>
            </a:pPr>
            <a:endParaRPr lang="fr-CA" sz="1800" b="1" dirty="0"/>
          </a:p>
          <a:p>
            <a:pPr marL="0" indent="0" algn="l">
              <a:spcAft>
                <a:spcPts val="1000"/>
              </a:spcAft>
            </a:pPr>
            <a:r>
              <a:rPr lang="fr-CA" sz="3600" b="1" dirty="0"/>
              <a:t>Les avantages futurs dont vous pourriez bénéficier :</a:t>
            </a:r>
          </a:p>
          <a:p>
            <a:pPr marL="457200" indent="-457200" algn="l">
              <a:spcAft>
                <a:spcPts val="1000"/>
              </a:spcAft>
              <a:buFont typeface="Arial" panose="020B0604020202020204" pitchFamily="34" charset="0"/>
              <a:buChar char="•"/>
            </a:pPr>
            <a:r>
              <a:rPr lang="fr-FR" sz="2800" dirty="0"/>
              <a:t>CDHA </a:t>
            </a:r>
            <a:r>
              <a:rPr lang="fr-FR" sz="2800" dirty="0" err="1"/>
              <a:t>Protect</a:t>
            </a:r>
            <a:r>
              <a:rPr lang="fr-FR" sz="2800" dirty="0"/>
              <a:t> : programme d’assurance responsabilité professionnelle individuelle</a:t>
            </a:r>
          </a:p>
          <a:p>
            <a:pPr marL="457200" indent="-457200" algn="l">
              <a:spcAft>
                <a:spcPts val="1000"/>
              </a:spcAft>
              <a:buFont typeface="Arial" panose="020B0604020202020204" pitchFamily="34" charset="0"/>
              <a:buChar char="•"/>
            </a:pPr>
            <a:r>
              <a:rPr lang="fr-CA" sz="2800" dirty="0"/>
              <a:t>L’assurance invalidité, l’assurance vie et l’assurance en cas de décès par accident</a:t>
            </a:r>
          </a:p>
          <a:p>
            <a:pPr marL="457200" indent="-457200" algn="l">
              <a:spcAft>
                <a:spcPts val="1000"/>
              </a:spcAft>
              <a:buFont typeface="Arial" panose="020B0604020202020204" pitchFamily="34" charset="0"/>
              <a:buChar char="•"/>
            </a:pPr>
            <a:r>
              <a:rPr lang="fr-CA" sz="2800" dirty="0"/>
              <a:t>Le programme d’assurance à l’intention des entreprises  </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Programmes d’assurance</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10" name="Content Placeholder 5"/>
          <p:cNvSpPr txBox="1">
            <a:spLocks/>
          </p:cNvSpPr>
          <p:nvPr/>
        </p:nvSpPr>
        <p:spPr>
          <a:xfrm>
            <a:off x="597744" y="8549208"/>
            <a:ext cx="11881319" cy="792088"/>
          </a:xfrm>
          <a:prstGeom prst="rect">
            <a:avLst/>
          </a:prstGeom>
        </p:spPr>
        <p:txBody>
          <a:bodyPr/>
          <a:lst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a:lstStyle>
          <a:p>
            <a:pPr marL="0" indent="0"/>
            <a:r>
              <a:rPr lang="en-CA" sz="5400" b="1" dirty="0">
                <a:solidFill>
                  <a:srgbClr val="ED8A05"/>
                </a:solidFill>
              </a:rPr>
              <a:t>achd.ca/Avantages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859" y="1688529"/>
            <a:ext cx="1800000" cy="15599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5368" y="6460976"/>
            <a:ext cx="2581809" cy="1309613"/>
          </a:xfrm>
          <a:prstGeom prst="rect">
            <a:avLst/>
          </a:prstGeom>
        </p:spPr>
      </p:pic>
      <p:pic>
        <p:nvPicPr>
          <p:cNvPr id="12" name="Picture 11"/>
          <p:cNvPicPr>
            <a:picLocks noChangeAspect="1"/>
          </p:cNvPicPr>
          <p:nvPr/>
        </p:nvPicPr>
        <p:blipFill>
          <a:blip r:embed="rId5"/>
          <a:stretch>
            <a:fillRect/>
          </a:stretch>
        </p:blipFill>
        <p:spPr>
          <a:xfrm>
            <a:off x="10246816" y="5318264"/>
            <a:ext cx="1825722" cy="710664"/>
          </a:xfrm>
          <a:prstGeom prst="rect">
            <a:avLst/>
          </a:prstGeom>
        </p:spPr>
      </p:pic>
      <p:pic>
        <p:nvPicPr>
          <p:cNvPr id="13" name="Picture 12"/>
          <p:cNvPicPr>
            <a:picLocks noChangeAspect="1"/>
          </p:cNvPicPr>
          <p:nvPr/>
        </p:nvPicPr>
        <p:blipFill>
          <a:blip r:embed="rId6"/>
          <a:stretch>
            <a:fillRect/>
          </a:stretch>
        </p:blipFill>
        <p:spPr>
          <a:xfrm>
            <a:off x="9238704" y="3667107"/>
            <a:ext cx="3681194" cy="1082704"/>
          </a:xfrm>
          <a:prstGeom prst="rect">
            <a:avLst/>
          </a:prstGeom>
        </p:spPr>
      </p:pic>
    </p:spTree>
    <p:extLst>
      <p:ext uri="{BB962C8B-B14F-4D97-AF65-F5344CB8AC3E}">
        <p14:creationId xmlns:p14="http://schemas.microsoft.com/office/powerpoint/2010/main" val="31069767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8" y="772344"/>
            <a:ext cx="12115800" cy="1656184"/>
          </a:xfrm>
        </p:spPr>
        <p:txBody>
          <a:bodyPr/>
          <a:lstStyle/>
          <a:p>
            <a:r>
              <a:rPr lang="fr-CA" sz="5400" b="1" dirty="0"/>
              <a:t>Adhésion à titre d’étudiant diplômé</a:t>
            </a:r>
          </a:p>
        </p:txBody>
      </p:sp>
      <p:sp>
        <p:nvSpPr>
          <p:cNvPr id="3" name="Content Placeholder 2"/>
          <p:cNvSpPr>
            <a:spLocks noGrp="1"/>
          </p:cNvSpPr>
          <p:nvPr>
            <p:ph idx="1"/>
          </p:nvPr>
        </p:nvSpPr>
        <p:spPr>
          <a:xfrm>
            <a:off x="3910112" y="3220616"/>
            <a:ext cx="8136904" cy="1872208"/>
          </a:xfrm>
        </p:spPr>
        <p:txBody>
          <a:bodyPr/>
          <a:lstStyle/>
          <a:p>
            <a:r>
              <a:rPr lang="fr-CA" sz="4600" b="1" dirty="0"/>
              <a:t>L’adhésion </a:t>
            </a:r>
            <a:r>
              <a:rPr lang="fr-CA" sz="4600" b="1" kern="1200" dirty="0">
                <a:solidFill>
                  <a:srgbClr val="ED8A05"/>
                </a:solidFill>
              </a:rPr>
              <a:t>GRATUITE</a:t>
            </a:r>
            <a:r>
              <a:rPr lang="fr-CA" sz="4600" b="1" dirty="0">
                <a:solidFill>
                  <a:srgbClr val="FF0000"/>
                </a:solidFill>
              </a:rPr>
              <a:t> </a:t>
            </a:r>
            <a:r>
              <a:rPr lang="fr-CA" sz="4600" b="1" dirty="0"/>
              <a:t>à l’ACHD à titre d’étudiant diplômé comprend l’assurance responsabilité professionnelle </a:t>
            </a:r>
          </a:p>
          <a:p>
            <a:endParaRPr lang="en-CA" sz="4600" b="1" dirty="0"/>
          </a:p>
        </p:txBody>
      </p:sp>
      <p:sp>
        <p:nvSpPr>
          <p:cNvPr id="6" name="Title 1"/>
          <p:cNvSpPr txBox="1">
            <a:spLocks/>
          </p:cNvSpPr>
          <p:nvPr/>
        </p:nvSpPr>
        <p:spPr bwMode="auto">
          <a:xfrm>
            <a:off x="4126136" y="196280"/>
            <a:ext cx="864118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700" dirty="0"/>
              <a:t>Les prochaines étapes de votre carrière après l’obtention de votre diplôme</a:t>
            </a:r>
          </a:p>
        </p:txBody>
      </p:sp>
      <p:cxnSp>
        <p:nvCxnSpPr>
          <p:cNvPr id="9" name="Curved Connector 8"/>
          <p:cNvCxnSpPr/>
          <p:nvPr/>
        </p:nvCxnSpPr>
        <p:spPr bwMode="auto">
          <a:xfrm rot="10800000" flipV="1">
            <a:off x="3478064" y="6460974"/>
            <a:ext cx="2232248" cy="1296145"/>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 name="Picture 4"/>
          <p:cNvPicPr>
            <a:picLocks noChangeAspect="1"/>
          </p:cNvPicPr>
          <p:nvPr/>
        </p:nvPicPr>
        <p:blipFill>
          <a:blip r:embed="rId3"/>
          <a:stretch>
            <a:fillRect/>
          </a:stretch>
        </p:blipFill>
        <p:spPr>
          <a:xfrm>
            <a:off x="1030024" y="2912164"/>
            <a:ext cx="2088000" cy="5421020"/>
          </a:xfrm>
          <a:prstGeom prst="rect">
            <a:avLst/>
          </a:prstGeom>
          <a:effectLst>
            <a:outerShdw blurRad="50800" dist="38100" dir="2700000" algn="tl" rotWithShape="0">
              <a:prstClr val="black">
                <a:alpha val="40000"/>
              </a:prstClr>
            </a:outerShdw>
          </a:effectLst>
        </p:spPr>
      </p:pic>
      <p:sp>
        <p:nvSpPr>
          <p:cNvPr id="8" name="Content Placeholder 5"/>
          <p:cNvSpPr txBox="1">
            <a:spLocks/>
          </p:cNvSpPr>
          <p:nvPr/>
        </p:nvSpPr>
        <p:spPr>
          <a:xfrm>
            <a:off x="597744" y="8549208"/>
            <a:ext cx="11881319" cy="792088"/>
          </a:xfrm>
          <a:prstGeom prst="rect">
            <a:avLst/>
          </a:prstGeom>
        </p:spPr>
        <p:txBody>
          <a:bodyPr/>
          <a:lstStyle>
            <a:lvl1pPr marL="342900" indent="-342900" algn="ctr" rtl="0" eaLnBrk="0" fontAlgn="base" hangingPunct="0">
              <a:spcBef>
                <a:spcPct val="0"/>
              </a:spcBef>
              <a:spcAft>
                <a:spcPct val="0"/>
              </a:spcAft>
              <a:defRPr sz="3400">
                <a:solidFill>
                  <a:srgbClr val="5E2082"/>
                </a:solidFill>
                <a:latin typeface="Arial"/>
                <a:ea typeface="+mn-ea"/>
                <a:cs typeface="Arial"/>
                <a:sym typeface="Palatino" pitchFamily="-84" charset="0"/>
              </a:defRPr>
            </a:lvl1pPr>
            <a:lvl2pPr marL="742950" indent="-285750" algn="ctr" rtl="0" eaLnBrk="0" fontAlgn="base" hangingPunct="0">
              <a:spcBef>
                <a:spcPct val="0"/>
              </a:spcBef>
              <a:spcAft>
                <a:spcPct val="0"/>
              </a:spcAft>
              <a:defRPr sz="3400">
                <a:solidFill>
                  <a:srgbClr val="5E2082"/>
                </a:solidFill>
                <a:latin typeface="Arial"/>
                <a:ea typeface="+mn-ea"/>
                <a:cs typeface="Arial"/>
                <a:sym typeface="Palatino" pitchFamily="-84" charset="0"/>
              </a:defRPr>
            </a:lvl2pPr>
            <a:lvl3pPr marL="11430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3pPr>
            <a:lvl4pPr marL="16002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4pPr>
            <a:lvl5pPr marL="2057400" indent="-228600" algn="ctr" rtl="0" eaLnBrk="0" fontAlgn="base" hangingPunct="0">
              <a:spcBef>
                <a:spcPct val="0"/>
              </a:spcBef>
              <a:spcAft>
                <a:spcPct val="0"/>
              </a:spcAft>
              <a:defRPr sz="3400">
                <a:solidFill>
                  <a:srgbClr val="5E2082"/>
                </a:solidFill>
                <a:latin typeface="Arial"/>
                <a:ea typeface="+mn-ea"/>
                <a:cs typeface="Arial"/>
                <a:sym typeface="Palatino" pitchFamily="-84" charset="0"/>
              </a:defRPr>
            </a:lvl5pPr>
            <a:lvl6pPr marL="457200" algn="ctr" rtl="0" fontAlgn="base">
              <a:spcBef>
                <a:spcPct val="0"/>
              </a:spcBef>
              <a:spcAft>
                <a:spcPct val="0"/>
              </a:spcAft>
              <a:defRPr sz="3400">
                <a:solidFill>
                  <a:schemeClr val="tx1"/>
                </a:solidFill>
                <a:latin typeface="+mn-lt"/>
                <a:ea typeface="+mn-ea"/>
                <a:cs typeface="+mn-cs"/>
                <a:sym typeface="Palatino" charset="0"/>
              </a:defRPr>
            </a:lvl6pPr>
            <a:lvl7pPr marL="914400" algn="ctr" rtl="0" fontAlgn="base">
              <a:spcBef>
                <a:spcPct val="0"/>
              </a:spcBef>
              <a:spcAft>
                <a:spcPct val="0"/>
              </a:spcAft>
              <a:defRPr sz="3400">
                <a:solidFill>
                  <a:schemeClr val="tx1"/>
                </a:solidFill>
                <a:latin typeface="+mn-lt"/>
                <a:ea typeface="+mn-ea"/>
                <a:cs typeface="+mn-cs"/>
                <a:sym typeface="Palatino" charset="0"/>
              </a:defRPr>
            </a:lvl7pPr>
            <a:lvl8pPr marL="1371600" algn="ctr" rtl="0" fontAlgn="base">
              <a:spcBef>
                <a:spcPct val="0"/>
              </a:spcBef>
              <a:spcAft>
                <a:spcPct val="0"/>
              </a:spcAft>
              <a:defRPr sz="3400">
                <a:solidFill>
                  <a:schemeClr val="tx1"/>
                </a:solidFill>
                <a:latin typeface="+mn-lt"/>
                <a:ea typeface="+mn-ea"/>
                <a:cs typeface="+mn-cs"/>
                <a:sym typeface="Palatino" charset="0"/>
              </a:defRPr>
            </a:lvl8pPr>
            <a:lvl9pPr marL="1828800" algn="ctr" rtl="0" fontAlgn="base">
              <a:spcBef>
                <a:spcPct val="0"/>
              </a:spcBef>
              <a:spcAft>
                <a:spcPct val="0"/>
              </a:spcAft>
              <a:defRPr sz="3400">
                <a:solidFill>
                  <a:schemeClr val="tx1"/>
                </a:solidFill>
                <a:latin typeface="+mn-lt"/>
                <a:ea typeface="+mn-ea"/>
                <a:cs typeface="+mn-cs"/>
                <a:sym typeface="Palatino" charset="0"/>
              </a:defRPr>
            </a:lvl9pPr>
          </a:lstStyle>
          <a:p>
            <a:pPr marL="0" indent="0"/>
            <a:r>
              <a:rPr lang="en-CA" sz="4800" b="1" dirty="0">
                <a:solidFill>
                  <a:srgbClr val="ED8A05"/>
                </a:solidFill>
              </a:rPr>
              <a:t>achd.ca/miseajouretudiante</a:t>
            </a:r>
          </a:p>
        </p:txBody>
      </p:sp>
    </p:spTree>
    <p:extLst>
      <p:ext uri="{BB962C8B-B14F-4D97-AF65-F5344CB8AC3E}">
        <p14:creationId xmlns:p14="http://schemas.microsoft.com/office/powerpoint/2010/main" val="6528964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09712" y="1708448"/>
            <a:ext cx="12529392" cy="5544616"/>
          </a:xfrm>
        </p:spPr>
        <p:txBody>
          <a:bodyPr/>
          <a:lstStyle/>
          <a:p>
            <a:pPr marL="0" indent="0">
              <a:spcAft>
                <a:spcPts val="0"/>
              </a:spcAft>
            </a:pPr>
            <a:r>
              <a:rPr lang="en-CA" sz="5100" b="1" dirty="0">
                <a:solidFill>
                  <a:schemeClr val="bg2">
                    <a:lumMod val="75000"/>
                  </a:schemeClr>
                </a:solidFill>
              </a:rPr>
              <a:t>Êtes-vous prêts à jouer un rôle dans l’ACHD ou à renouveler votre adhésion? </a:t>
            </a:r>
            <a:endParaRPr lang="en-CA" sz="5100" b="1" dirty="0"/>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C’est maintenant à votre tour!</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9" name="Content Placeholder 5"/>
          <p:cNvSpPr>
            <a:spLocks noGrp="1"/>
          </p:cNvSpPr>
          <p:nvPr>
            <p:ph sz="quarter" idx="4"/>
          </p:nvPr>
        </p:nvSpPr>
        <p:spPr>
          <a:xfrm>
            <a:off x="4342160" y="3508648"/>
            <a:ext cx="8208912" cy="5544616"/>
          </a:xfrm>
        </p:spPr>
        <p:txBody>
          <a:bodyPr/>
          <a:lstStyle/>
          <a:p>
            <a:pPr marL="0" indent="0">
              <a:spcAft>
                <a:spcPts val="0"/>
              </a:spcAft>
            </a:pPr>
            <a:r>
              <a:rPr lang="en-CA" sz="4400" b="1" dirty="0" err="1"/>
              <a:t>Adhérez</a:t>
            </a:r>
            <a:r>
              <a:rPr lang="en-CA" sz="4400" b="1" dirty="0"/>
              <a:t> :</a:t>
            </a:r>
          </a:p>
          <a:p>
            <a:pPr marL="0" indent="0">
              <a:spcAft>
                <a:spcPts val="2000"/>
              </a:spcAft>
            </a:pPr>
            <a:r>
              <a:rPr lang="en-CA" sz="4400" b="1" dirty="0">
                <a:solidFill>
                  <a:srgbClr val="ED8A05"/>
                </a:solidFill>
              </a:rPr>
              <a:t>achd.ca/Adherer</a:t>
            </a:r>
          </a:p>
          <a:p>
            <a:pPr marL="0" indent="0">
              <a:spcBef>
                <a:spcPts val="2000"/>
              </a:spcBef>
              <a:spcAft>
                <a:spcPts val="0"/>
              </a:spcAft>
            </a:pPr>
            <a:r>
              <a:rPr lang="en-CA" sz="4400" b="1" dirty="0" err="1"/>
              <a:t>Renouvelez</a:t>
            </a:r>
            <a:r>
              <a:rPr lang="en-CA" sz="4400" b="1" dirty="0"/>
              <a:t> :</a:t>
            </a:r>
          </a:p>
          <a:p>
            <a:pPr marL="0" indent="0">
              <a:spcAft>
                <a:spcPts val="2000"/>
              </a:spcAft>
            </a:pPr>
            <a:r>
              <a:rPr lang="en-CA" sz="4400" b="1" dirty="0">
                <a:solidFill>
                  <a:srgbClr val="ED8A05"/>
                </a:solidFill>
              </a:rPr>
              <a:t>achd.ca/Renouveler </a:t>
            </a:r>
          </a:p>
          <a:p>
            <a:pPr marL="0" indent="0">
              <a:spcBef>
                <a:spcPts val="2000"/>
              </a:spcBef>
              <a:spcAft>
                <a:spcPts val="0"/>
              </a:spcAft>
            </a:pPr>
            <a:r>
              <a:rPr lang="en-CA" sz="4400" b="1" dirty="0"/>
              <a:t>Téléphonez-nous :</a:t>
            </a:r>
          </a:p>
          <a:p>
            <a:pPr marL="0" indent="0">
              <a:spcAft>
                <a:spcPts val="2000"/>
              </a:spcAft>
            </a:pPr>
            <a:r>
              <a:rPr lang="en-CA" sz="4400" b="1" dirty="0">
                <a:solidFill>
                  <a:srgbClr val="ED8A05"/>
                </a:solidFill>
              </a:rPr>
              <a:t>1-800-267-5235</a:t>
            </a:r>
          </a:p>
        </p:txBody>
      </p:sp>
      <p:cxnSp>
        <p:nvCxnSpPr>
          <p:cNvPr id="10" name="Curved Connector 9"/>
          <p:cNvCxnSpPr/>
          <p:nvPr/>
        </p:nvCxnSpPr>
        <p:spPr bwMode="auto">
          <a:xfrm rot="10800000" flipV="1">
            <a:off x="3765872" y="3868686"/>
            <a:ext cx="2016448" cy="1512169"/>
          </a:xfrm>
          <a:prstGeom prst="curvedConnector3">
            <a:avLst/>
          </a:prstGeom>
          <a:solidFill>
            <a:srgbClr val="6796EB">
              <a:alpha val="24901"/>
            </a:srgbClr>
          </a:solidFill>
          <a:ln w="57150" cap="flat" cmpd="sng" algn="ctr">
            <a:solidFill>
              <a:srgbClr val="00B050">
                <a:alpha val="50000"/>
              </a:srgb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808" y="3652664"/>
            <a:ext cx="2260800" cy="50310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18299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5912" y="268288"/>
            <a:ext cx="8569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Adhésion à titre de membre étudiant</a:t>
            </a:r>
          </a:p>
        </p:txBody>
      </p:sp>
      <p:sp>
        <p:nvSpPr>
          <p:cNvPr id="6" name="Title 1"/>
          <p:cNvSpPr>
            <a:spLocks noGrp="1"/>
          </p:cNvSpPr>
          <p:nvPr>
            <p:ph type="title"/>
          </p:nvPr>
        </p:nvSpPr>
        <p:spPr>
          <a:xfrm>
            <a:off x="444500" y="1852464"/>
            <a:ext cx="12115800" cy="8910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r>
              <a:rPr lang="en-CA" sz="5400" b="1" dirty="0" err="1"/>
              <a:t>Concours</a:t>
            </a:r>
            <a:r>
              <a:rPr lang="en-CA" sz="5400" b="1" dirty="0"/>
              <a:t> de </a:t>
            </a:r>
            <a:r>
              <a:rPr lang="en-CA" sz="5400" b="1" dirty="0" err="1"/>
              <a:t>dîner</a:t>
            </a:r>
            <a:r>
              <a:rPr lang="en-CA" sz="5400" b="1" dirty="0"/>
              <a:t> pizza</a:t>
            </a:r>
            <a:endParaRPr lang="en-CA" sz="5400" b="1" dirty="0">
              <a:solidFill>
                <a:srgbClr val="ED8A05"/>
              </a:solidFill>
              <a:ea typeface="+mn-ea"/>
            </a:endParaRPr>
          </a:p>
        </p:txBody>
      </p:sp>
      <p:sp>
        <p:nvSpPr>
          <p:cNvPr id="8" name="Content Placeholder 2"/>
          <p:cNvSpPr>
            <a:spLocks noGrp="1"/>
          </p:cNvSpPr>
          <p:nvPr>
            <p:ph idx="1"/>
          </p:nvPr>
        </p:nvSpPr>
        <p:spPr>
          <a:xfrm>
            <a:off x="2253928" y="2852812"/>
            <a:ext cx="9145016" cy="12319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r>
              <a:rPr lang="fr-FR" sz="3600" b="1" dirty="0"/>
              <a:t>Adhérez à l’</a:t>
            </a:r>
            <a:r>
              <a:rPr lang="fr-FR" sz="3600" b="1" dirty="0" err="1"/>
              <a:t>ACHD</a:t>
            </a:r>
            <a:r>
              <a:rPr lang="fr-FR" sz="3600" b="1" dirty="0"/>
              <a:t> ou renouvelez votre adhésion et vous pourriez gagner! </a:t>
            </a:r>
            <a:endParaRPr lang="en-CA" sz="3600" b="1" dirty="0">
              <a:solidFill>
                <a:srgbClr val="5E2082"/>
              </a:solidFill>
              <a:sym typeface="Palatino" pitchFamily="-84" charset="0"/>
            </a:endParaRPr>
          </a:p>
        </p:txBody>
      </p:sp>
      <p:pic>
        <p:nvPicPr>
          <p:cNvPr id="2" name="Picture 1"/>
          <p:cNvPicPr>
            <a:picLocks noChangeAspect="1"/>
          </p:cNvPicPr>
          <p:nvPr/>
        </p:nvPicPr>
        <p:blipFill>
          <a:blip r:embed="rId3"/>
          <a:stretch>
            <a:fillRect/>
          </a:stretch>
        </p:blipFill>
        <p:spPr>
          <a:xfrm rot="19157238">
            <a:off x="1430586" y="2823407"/>
            <a:ext cx="1251793" cy="1251793"/>
          </a:xfrm>
          <a:prstGeom prst="rect">
            <a:avLst/>
          </a:prstGeom>
        </p:spPr>
      </p:pic>
      <p:pic>
        <p:nvPicPr>
          <p:cNvPr id="3" name="Picture 2"/>
          <p:cNvPicPr>
            <a:picLocks noChangeAspect="1"/>
          </p:cNvPicPr>
          <p:nvPr/>
        </p:nvPicPr>
        <p:blipFill rotWithShape="1">
          <a:blip r:embed="rId4"/>
          <a:srcRect l="8503" t="3183" r="5623" b="4503"/>
          <a:stretch/>
        </p:blipFill>
        <p:spPr>
          <a:xfrm>
            <a:off x="2208621" y="4372744"/>
            <a:ext cx="8587558" cy="49314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41062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392" y="1600213"/>
            <a:ext cx="4800560" cy="36004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888" y="6677000"/>
            <a:ext cx="3816647" cy="2826906"/>
          </a:xfrm>
          <a:prstGeom prst="rect">
            <a:avLst/>
          </a:prstGeom>
        </p:spPr>
      </p:pic>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a:t>Communiquez avec nous</a:t>
            </a:r>
          </a:p>
        </p:txBody>
      </p:sp>
      <p:sp>
        <p:nvSpPr>
          <p:cNvPr id="11" name="Content Placeholder 5"/>
          <p:cNvSpPr>
            <a:spLocks noGrp="1"/>
          </p:cNvSpPr>
          <p:nvPr>
            <p:ph sz="quarter" idx="4"/>
          </p:nvPr>
        </p:nvSpPr>
        <p:spPr>
          <a:xfrm>
            <a:off x="5456770" y="7325072"/>
            <a:ext cx="5566297" cy="648071"/>
          </a:xfrm>
        </p:spPr>
        <p:txBody>
          <a:bodyPr/>
          <a:lstStyle/>
          <a:p>
            <a:pPr marL="0" indent="0">
              <a:spcAft>
                <a:spcPts val="1000"/>
              </a:spcAft>
            </a:pPr>
            <a:r>
              <a:rPr lang="en-CA" sz="4000" b="1" dirty="0"/>
              <a:t>info@achd.ca </a:t>
            </a:r>
          </a:p>
          <a:p>
            <a:pPr marL="0" indent="0">
              <a:spcAft>
                <a:spcPts val="2000"/>
              </a:spcAft>
            </a:pPr>
            <a:r>
              <a:rPr lang="en-CA" sz="4000" b="1" dirty="0"/>
              <a:t>adhesion@achd.ca </a:t>
            </a:r>
          </a:p>
        </p:txBody>
      </p:sp>
      <p:sp>
        <p:nvSpPr>
          <p:cNvPr id="12" name="Content Placeholder 5"/>
          <p:cNvSpPr>
            <a:spLocks noGrp="1"/>
          </p:cNvSpPr>
          <p:nvPr>
            <p:ph sz="quarter" idx="4"/>
          </p:nvPr>
        </p:nvSpPr>
        <p:spPr>
          <a:xfrm>
            <a:off x="1972603" y="5216896"/>
            <a:ext cx="3634458" cy="648071"/>
          </a:xfrm>
        </p:spPr>
        <p:txBody>
          <a:bodyPr/>
          <a:lstStyle/>
          <a:p>
            <a:pPr marL="0" indent="0">
              <a:spcAft>
                <a:spcPts val="1000"/>
              </a:spcAft>
            </a:pPr>
            <a:r>
              <a:rPr lang="en-CA" sz="4000" b="1" dirty="0"/>
              <a:t>achd.ca cdha.ca</a:t>
            </a:r>
          </a:p>
        </p:txBody>
      </p:sp>
      <p:sp>
        <p:nvSpPr>
          <p:cNvPr id="15" name="Content Placeholder 5"/>
          <p:cNvSpPr>
            <a:spLocks noGrp="1"/>
          </p:cNvSpPr>
          <p:nvPr>
            <p:ph sz="quarter" idx="4"/>
          </p:nvPr>
        </p:nvSpPr>
        <p:spPr>
          <a:xfrm>
            <a:off x="6857439" y="5216896"/>
            <a:ext cx="3994498" cy="812032"/>
          </a:xfrm>
        </p:spPr>
        <p:txBody>
          <a:bodyPr/>
          <a:lstStyle/>
          <a:p>
            <a:pPr marL="0" indent="0">
              <a:spcAft>
                <a:spcPts val="1000"/>
              </a:spcAft>
            </a:pPr>
            <a:r>
              <a:rPr lang="en-CA" sz="4000" b="1" dirty="0"/>
              <a:t>1.800.267.5235</a:t>
            </a:r>
          </a:p>
          <a:p>
            <a:pPr marL="0" indent="0">
              <a:spcAft>
                <a:spcPts val="2000"/>
              </a:spcAft>
            </a:pPr>
            <a:r>
              <a:rPr lang="en-CA" sz="2800" b="1" dirty="0"/>
              <a:t>(8 h 30 – 16 h 30 HE)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832" y="1636440"/>
            <a:ext cx="4800000" cy="3600000"/>
          </a:xfrm>
          <a:prstGeom prst="rect">
            <a:avLst/>
          </a:prstGeom>
        </p:spPr>
      </p:pic>
    </p:spTree>
    <p:extLst>
      <p:ext uri="{BB962C8B-B14F-4D97-AF65-F5344CB8AC3E}">
        <p14:creationId xmlns:p14="http://schemas.microsoft.com/office/powerpoint/2010/main" val="20099484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en-CA" dirty="0" err="1"/>
              <a:t>Communiquez</a:t>
            </a:r>
            <a:r>
              <a:rPr lang="en-CA" dirty="0"/>
              <a:t> avec nous</a:t>
            </a:r>
          </a:p>
        </p:txBody>
      </p:sp>
      <p:sp>
        <p:nvSpPr>
          <p:cNvPr id="10" name="Content Placeholder 5"/>
          <p:cNvSpPr>
            <a:spLocks noGrp="1"/>
          </p:cNvSpPr>
          <p:nvPr>
            <p:ph sz="quarter" idx="4"/>
          </p:nvPr>
        </p:nvSpPr>
        <p:spPr>
          <a:xfrm>
            <a:off x="165696" y="3292625"/>
            <a:ext cx="5472607" cy="648071"/>
          </a:xfrm>
        </p:spPr>
        <p:txBody>
          <a:bodyPr/>
          <a:lstStyle/>
          <a:p>
            <a:pPr marL="0" indent="0">
              <a:spcAft>
                <a:spcPts val="2000"/>
              </a:spcAft>
            </a:pPr>
            <a:r>
              <a:rPr lang="en-CA" sz="2800" dirty="0"/>
              <a:t>twitter.com/theCDHA</a:t>
            </a:r>
          </a:p>
        </p:txBody>
      </p:sp>
      <p:sp>
        <p:nvSpPr>
          <p:cNvPr id="13" name="Content Placeholder 5"/>
          <p:cNvSpPr>
            <a:spLocks noGrp="1"/>
          </p:cNvSpPr>
          <p:nvPr>
            <p:ph sz="quarter" idx="4"/>
          </p:nvPr>
        </p:nvSpPr>
        <p:spPr>
          <a:xfrm>
            <a:off x="309712" y="8477200"/>
            <a:ext cx="6120680"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1000"/>
              </a:spcAft>
            </a:pPr>
            <a:r>
              <a:rPr lang="en-CA" sz="2800" dirty="0" err="1"/>
              <a:t>Communautés</a:t>
            </a:r>
            <a:r>
              <a:rPr lang="en-CA" sz="2800" dirty="0"/>
              <a:t> </a:t>
            </a:r>
            <a:r>
              <a:rPr lang="en-CA" sz="2800" dirty="0" err="1"/>
              <a:t>en</a:t>
            </a:r>
            <a:r>
              <a:rPr lang="en-CA" sz="2800" dirty="0"/>
              <a:t> </a:t>
            </a:r>
            <a:r>
              <a:rPr lang="en-CA" sz="2800" dirty="0" err="1"/>
              <a:t>ligne</a:t>
            </a:r>
            <a:r>
              <a:rPr lang="en-CA" sz="2800" dirty="0"/>
              <a:t> de </a:t>
            </a:r>
            <a:r>
              <a:rPr lang="en-CA" sz="2800" dirty="0" err="1"/>
              <a:t>l’ACHD</a:t>
            </a:r>
            <a:endParaRPr lang="en-CA" sz="2800" dirty="0"/>
          </a:p>
          <a:p>
            <a:pPr marL="0" indent="0">
              <a:spcAft>
                <a:spcPts val="1000"/>
              </a:spcAft>
            </a:pPr>
            <a:r>
              <a:rPr lang="en-CA" sz="2800" dirty="0"/>
              <a:t>community.cdha.ca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888" y="1564432"/>
            <a:ext cx="2232248" cy="16741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049" y="6842319"/>
            <a:ext cx="2035586" cy="152668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579" y="1708449"/>
            <a:ext cx="1920214" cy="144016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5362" y="6316960"/>
            <a:ext cx="3072340" cy="2304255"/>
          </a:xfrm>
          <a:prstGeom prst="rect">
            <a:avLst/>
          </a:prstGeom>
        </p:spPr>
      </p:pic>
      <p:sp>
        <p:nvSpPr>
          <p:cNvPr id="14" name="Content Placeholder 5"/>
          <p:cNvSpPr>
            <a:spLocks noGrp="1"/>
          </p:cNvSpPr>
          <p:nvPr>
            <p:ph sz="quarter" idx="4"/>
          </p:nvPr>
        </p:nvSpPr>
        <p:spPr>
          <a:xfrm>
            <a:off x="5710312" y="8477201"/>
            <a:ext cx="6862440" cy="6480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marL="0" indent="0">
              <a:spcAft>
                <a:spcPts val="2000"/>
              </a:spcAft>
            </a:pPr>
            <a:r>
              <a:rPr lang="en-CA" sz="2800" dirty="0"/>
              <a:t>youtube.com/theCDHA</a:t>
            </a:r>
          </a:p>
        </p:txBody>
      </p:sp>
      <p:sp>
        <p:nvSpPr>
          <p:cNvPr id="12" name="Content Placeholder 5"/>
          <p:cNvSpPr>
            <a:spLocks noGrp="1"/>
          </p:cNvSpPr>
          <p:nvPr>
            <p:ph sz="quarter" idx="4"/>
          </p:nvPr>
        </p:nvSpPr>
        <p:spPr>
          <a:xfrm>
            <a:off x="3267988" y="6100116"/>
            <a:ext cx="5754692" cy="648892"/>
          </a:xfrm>
        </p:spPr>
        <p:txBody>
          <a:bodyPr/>
          <a:lstStyle/>
          <a:p>
            <a:pPr marL="0" indent="0">
              <a:spcAft>
                <a:spcPts val="2000"/>
              </a:spcAft>
            </a:pPr>
            <a:r>
              <a:rPr lang="en-CA" sz="2800" dirty="0"/>
              <a:t>instagram.com/thecdha</a:t>
            </a:r>
          </a:p>
        </p:txBody>
      </p:sp>
      <p:sp>
        <p:nvSpPr>
          <p:cNvPr id="18" name="Content Placeholder 5"/>
          <p:cNvSpPr>
            <a:spLocks noGrp="1"/>
          </p:cNvSpPr>
          <p:nvPr>
            <p:ph sz="quarter" idx="4"/>
          </p:nvPr>
        </p:nvSpPr>
        <p:spPr>
          <a:xfrm>
            <a:off x="5472608" y="3238618"/>
            <a:ext cx="7438504" cy="1080119"/>
          </a:xfrm>
        </p:spPr>
        <p:txBody>
          <a:bodyPr/>
          <a:lstStyle/>
          <a:p>
            <a:pPr marL="0" indent="0">
              <a:spcAft>
                <a:spcPts val="1000"/>
              </a:spcAft>
            </a:pPr>
            <a:r>
              <a:rPr lang="en-CA" sz="2800" dirty="0"/>
              <a:t>facebook.com/groups/CDHAstudents</a:t>
            </a:r>
          </a:p>
          <a:p>
            <a:pPr marL="0" indent="0">
              <a:spcAft>
                <a:spcPts val="2000"/>
              </a:spcAft>
            </a:pPr>
            <a:r>
              <a:rPr lang="en-CA" sz="2800" dirty="0"/>
              <a:t>facebook.com/theCDHA</a:t>
            </a:r>
          </a:p>
        </p:txBody>
      </p:sp>
      <p:pic>
        <p:nvPicPr>
          <p:cNvPr id="19" name="Picture 18"/>
          <p:cNvPicPr>
            <a:picLocks noChangeAspect="1"/>
          </p:cNvPicPr>
          <p:nvPr/>
        </p:nvPicPr>
        <p:blipFill>
          <a:blip r:embed="rId7"/>
          <a:stretch>
            <a:fillRect/>
          </a:stretch>
        </p:blipFill>
        <p:spPr>
          <a:xfrm>
            <a:off x="5196052" y="4516760"/>
            <a:ext cx="1898563" cy="1590495"/>
          </a:xfrm>
          <a:prstGeom prst="rect">
            <a:avLst/>
          </a:prstGeom>
        </p:spPr>
      </p:pic>
    </p:spTree>
    <p:extLst>
      <p:ext uri="{BB962C8B-B14F-4D97-AF65-F5344CB8AC3E}">
        <p14:creationId xmlns:p14="http://schemas.microsoft.com/office/powerpoint/2010/main" val="24025296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09713" y="1852465"/>
            <a:ext cx="12385376" cy="5544616"/>
          </a:xfrm>
        </p:spPr>
        <p:txBody>
          <a:bodyPr/>
          <a:lstStyle/>
          <a:p>
            <a:pPr marL="0" indent="0">
              <a:spcAft>
                <a:spcPts val="1000"/>
              </a:spcAft>
            </a:pPr>
            <a:r>
              <a:rPr lang="en-CA" sz="3800" b="1" dirty="0"/>
              <a:t>L’association canadienne des hygiénistes dentaires</a:t>
            </a:r>
          </a:p>
          <a:p>
            <a:pPr marL="0" indent="0">
              <a:spcAft>
                <a:spcPts val="1000"/>
              </a:spcAft>
            </a:pPr>
            <a:r>
              <a:rPr lang="en-CA" sz="3800" b="1" dirty="0"/>
              <a:t>1122, rue Wellington Ouest</a:t>
            </a:r>
          </a:p>
          <a:p>
            <a:pPr marL="0" indent="0">
              <a:spcAft>
                <a:spcPts val="1000"/>
              </a:spcAft>
            </a:pPr>
            <a:r>
              <a:rPr lang="en-CA" sz="3800" b="1" dirty="0"/>
              <a:t>Ottawa (Ontario)  K1Y 2Y7</a:t>
            </a:r>
          </a:p>
          <a:p>
            <a:pPr marL="0" indent="0">
              <a:spcAft>
                <a:spcPts val="1000"/>
              </a:spcAft>
            </a:pPr>
            <a:r>
              <a:rPr lang="en-CA" sz="3800" b="1" dirty="0">
                <a:solidFill>
                  <a:schemeClr val="bg2">
                    <a:lumMod val="75000"/>
                  </a:schemeClr>
                </a:solidFill>
              </a:rPr>
              <a:t>tél.</a:t>
            </a:r>
            <a:r>
              <a:rPr lang="en-CA" sz="3800" b="1" dirty="0"/>
              <a:t> 613-224-5515  | </a:t>
            </a:r>
            <a:r>
              <a:rPr lang="en-CA" sz="3800" b="1" dirty="0" err="1">
                <a:solidFill>
                  <a:schemeClr val="bg2">
                    <a:lumMod val="75000"/>
                  </a:schemeClr>
                </a:solidFill>
              </a:rPr>
              <a:t>s.f.</a:t>
            </a:r>
            <a:r>
              <a:rPr lang="en-CA" sz="3800" b="1" dirty="0">
                <a:solidFill>
                  <a:schemeClr val="bg2">
                    <a:lumMod val="75000"/>
                  </a:schemeClr>
                </a:solidFill>
              </a:rPr>
              <a:t> </a:t>
            </a:r>
            <a:r>
              <a:rPr lang="en-CA" sz="3800" b="1" dirty="0"/>
              <a:t>1-800-267-5235</a:t>
            </a:r>
          </a:p>
          <a:p>
            <a:pPr marL="0" indent="0">
              <a:spcAft>
                <a:spcPts val="1000"/>
              </a:spcAft>
            </a:pPr>
            <a:r>
              <a:rPr lang="en-CA" sz="3800" b="1" dirty="0">
                <a:solidFill>
                  <a:schemeClr val="bg2">
                    <a:lumMod val="75000"/>
                  </a:schemeClr>
                </a:solidFill>
              </a:rPr>
              <a:t>téléc.</a:t>
            </a:r>
            <a:r>
              <a:rPr lang="en-CA" sz="3800" b="1" dirty="0"/>
              <a:t> 613-224-7283</a:t>
            </a:r>
          </a:p>
          <a:p>
            <a:pPr marL="0" indent="0">
              <a:spcAft>
                <a:spcPts val="1000"/>
              </a:spcAft>
            </a:pPr>
            <a:r>
              <a:rPr lang="en-CA" sz="3800" b="1" dirty="0"/>
              <a:t>info@achd.ca  |  adhesion@achd.ca</a:t>
            </a:r>
          </a:p>
          <a:p>
            <a:pPr marL="0" indent="0">
              <a:spcAft>
                <a:spcPts val="1000"/>
              </a:spcAft>
            </a:pPr>
            <a:r>
              <a:rPr lang="en-CA" sz="3800" b="1" dirty="0"/>
              <a:t>achd.ca  |  cdha.ca</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75" y="7291385"/>
            <a:ext cx="3177250" cy="16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693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5912" y="268288"/>
            <a:ext cx="85691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Message de la présidente</a:t>
            </a:r>
          </a:p>
        </p:txBody>
      </p:sp>
      <p:sp>
        <p:nvSpPr>
          <p:cNvPr id="3" name="Rectangle 2"/>
          <p:cNvSpPr/>
          <p:nvPr/>
        </p:nvSpPr>
        <p:spPr>
          <a:xfrm>
            <a:off x="1101800" y="1636440"/>
            <a:ext cx="10801200" cy="1697901"/>
          </a:xfrm>
          <a:prstGeom prst="rect">
            <a:avLst/>
          </a:prstGeom>
        </p:spPr>
        <p:txBody>
          <a:bodyPr wrap="square">
            <a:normAutofit/>
          </a:bodyPr>
          <a:lstStyle/>
          <a:p>
            <a:pPr marL="57150" lvl="1" indent="0" algn="ctr">
              <a:spcAft>
                <a:spcPts val="1000"/>
              </a:spcAft>
            </a:pPr>
            <a:r>
              <a:rPr lang="fr-CA" sz="3200" b="1" dirty="0">
                <a:solidFill>
                  <a:schemeClr val="bg2">
                    <a:lumMod val="75000"/>
                  </a:schemeClr>
                </a:solidFill>
                <a:latin typeface="Arial"/>
                <a:ea typeface="+mn-ea"/>
                <a:cs typeface="Arial"/>
              </a:rPr>
              <a:t>Cliquez sur l’image ci-dessous pour visionner </a:t>
            </a:r>
          </a:p>
          <a:p>
            <a:pPr marL="57150" lvl="1" indent="0" algn="ctr">
              <a:spcAft>
                <a:spcPts val="1000"/>
              </a:spcAft>
            </a:pPr>
            <a:r>
              <a:rPr lang="fr-CA" sz="3200" b="1" dirty="0">
                <a:solidFill>
                  <a:schemeClr val="bg2">
                    <a:lumMod val="75000"/>
                  </a:schemeClr>
                </a:solidFill>
                <a:latin typeface="Arial"/>
                <a:ea typeface="+mn-ea"/>
                <a:cs typeface="Arial"/>
              </a:rPr>
              <a:t>une courte vidéo de Gerry Cool </a:t>
            </a:r>
            <a:r>
              <a:rPr lang="fr-CA" sz="2000" b="1" dirty="0">
                <a:solidFill>
                  <a:schemeClr val="bg2">
                    <a:lumMod val="75000"/>
                  </a:schemeClr>
                </a:solidFill>
                <a:latin typeface="Arial"/>
                <a:ea typeface="+mn-ea"/>
                <a:cs typeface="Arial"/>
              </a:rPr>
              <a:t>(en anglais)</a:t>
            </a:r>
          </a:p>
        </p:txBody>
      </p:sp>
      <p:pic>
        <p:nvPicPr>
          <p:cNvPr id="7" name="Picture 6">
            <a:hlinkClick r:id="rId3"/>
          </p:cNvPr>
          <p:cNvPicPr>
            <a:picLocks noChangeAspect="1"/>
          </p:cNvPicPr>
          <p:nvPr/>
        </p:nvPicPr>
        <p:blipFill>
          <a:blip r:embed="rId4"/>
          <a:stretch>
            <a:fillRect/>
          </a:stretch>
        </p:blipFill>
        <p:spPr>
          <a:xfrm>
            <a:off x="4259572" y="3272295"/>
            <a:ext cx="4413647" cy="50284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42318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996480"/>
            <a:ext cx="12115800" cy="2044700"/>
          </a:xfrm>
        </p:spPr>
        <p:txBody>
          <a:bodyPr/>
          <a:lstStyle/>
          <a:p>
            <a:r>
              <a:rPr lang="en-CA" sz="8800" b="1" dirty="0"/>
              <a:t>Notre mission</a:t>
            </a:r>
          </a:p>
        </p:txBody>
      </p:sp>
      <p:sp>
        <p:nvSpPr>
          <p:cNvPr id="3" name="Content Placeholder 2"/>
          <p:cNvSpPr>
            <a:spLocks noGrp="1"/>
          </p:cNvSpPr>
          <p:nvPr>
            <p:ph idx="1"/>
          </p:nvPr>
        </p:nvSpPr>
        <p:spPr>
          <a:xfrm>
            <a:off x="444500" y="4168180"/>
            <a:ext cx="12115800" cy="1231900"/>
          </a:xfrm>
        </p:spPr>
        <p:txBody>
          <a:bodyPr/>
          <a:lstStyle/>
          <a:p>
            <a:r>
              <a:rPr lang="fr-CA" sz="4600" b="1" dirty="0"/>
              <a:t>L’ACHD existe pour que ses membres puissent fournir des soins buccodentaires préventifs et thérapeutiques de qualité et promouvoir la santé à la population canadienne. </a:t>
            </a:r>
            <a:endParaRPr lang="fr-CA" sz="4600" dirty="0"/>
          </a:p>
        </p:txBody>
      </p:sp>
      <p:sp>
        <p:nvSpPr>
          <p:cNvPr id="6"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L’ACDH : Votre association nationale</a:t>
            </a:r>
          </a:p>
        </p:txBody>
      </p:sp>
    </p:spTree>
    <p:extLst>
      <p:ext uri="{BB962C8B-B14F-4D97-AF65-F5344CB8AC3E}">
        <p14:creationId xmlns:p14="http://schemas.microsoft.com/office/powerpoint/2010/main" val="19665034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
            <p:extLst>
              <p:ext uri="{D42A27DB-BD31-4B8C-83A1-F6EECF244321}">
                <p14:modId xmlns:p14="http://schemas.microsoft.com/office/powerpoint/2010/main" val="216380238"/>
              </p:ext>
            </p:extLst>
          </p:nvPr>
        </p:nvGraphicFramePr>
        <p:xfrm>
          <a:off x="6574408" y="1778184"/>
          <a:ext cx="5544616" cy="6987048"/>
        </p:xfrm>
        <a:graphic>
          <a:graphicData uri="http://schemas.openxmlformats.org/drawingml/2006/table">
            <a:tbl>
              <a:tblPr firstRow="1" bandRow="1">
                <a:tableStyleId>{E8034E78-7F5D-4C2E-B375-FC64B27BC917}</a:tableStyleId>
              </a:tblPr>
              <a:tblGrid>
                <a:gridCol w="374441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76064">
                <a:tc>
                  <a:txBody>
                    <a:bodyPr/>
                    <a:lstStyle/>
                    <a:p>
                      <a:r>
                        <a:rPr lang="fr-CA" sz="2800" noProof="0" dirty="0">
                          <a:solidFill>
                            <a:srgbClr val="FFFFFF"/>
                          </a:solidFill>
                          <a:latin typeface="Arial" panose="020B0604020202020204" pitchFamily="34" charset="0"/>
                          <a:cs typeface="Arial" panose="020B0604020202020204" pitchFamily="34" charset="0"/>
                        </a:rPr>
                        <a:t>Province/Territoire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fr-CA" sz="2800" noProof="0" dirty="0">
                          <a:solidFill>
                            <a:srgbClr val="FFFFFF"/>
                          </a:solidFill>
                          <a:latin typeface="Arial" panose="020B0604020202020204" pitchFamily="34" charset="0"/>
                          <a:cs typeface="Arial" panose="020B0604020202020204" pitchFamily="34" charset="0"/>
                        </a:rPr>
                        <a:t>Année</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Ontario</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1947</a:t>
                      </a: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Saskatchewan</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1948</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Île-du-Prince-Édouard</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1950</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Alberta</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1951</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Colombie-Britannique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1951</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Manitoba</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1952</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Nouveau-Brunswick</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1953</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Nouvelle-Écosse</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1955</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Yukon</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1958</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Québec</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1962</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34902">
                <a:tc>
                  <a:txBody>
                    <a:bodyPr/>
                    <a:lstStyle/>
                    <a:p>
                      <a:r>
                        <a:rPr lang="fr-CA" sz="2400" noProof="0" dirty="0">
                          <a:solidFill>
                            <a:schemeClr val="tx2"/>
                          </a:solidFill>
                          <a:latin typeface="Arial" panose="020B0604020202020204" pitchFamily="34" charset="0"/>
                          <a:cs typeface="Arial" panose="020B0604020202020204" pitchFamily="34" charset="0"/>
                        </a:rPr>
                        <a:t>Territoires du Nord-Ouest</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1967</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527062">
                <a:tc>
                  <a:txBody>
                    <a:bodyPr/>
                    <a:lstStyle/>
                    <a:p>
                      <a:r>
                        <a:rPr lang="fr-CA" sz="2400" noProof="0" dirty="0">
                          <a:solidFill>
                            <a:schemeClr val="tx2"/>
                          </a:solidFill>
                          <a:latin typeface="Arial" panose="020B0604020202020204" pitchFamily="34" charset="0"/>
                          <a:cs typeface="Arial" panose="020B0604020202020204" pitchFamily="34" charset="0"/>
                        </a:rPr>
                        <a:t>Terre-Neuve-et-Labrador</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CA" sz="2400" noProof="0" dirty="0">
                          <a:solidFill>
                            <a:schemeClr val="tx2"/>
                          </a:solidFill>
                          <a:latin typeface="Arial" panose="020B0604020202020204" pitchFamily="34" charset="0"/>
                          <a:cs typeface="Arial" panose="020B0604020202020204" pitchFamily="34" charset="0"/>
                        </a:rPr>
                        <a:t>1968</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L’historique de l’hygiène dentaire</a:t>
            </a:r>
          </a:p>
        </p:txBody>
      </p:sp>
      <p:pic>
        <p:nvPicPr>
          <p:cNvPr id="10" name="Picture 190"/>
          <p:cNvPicPr>
            <a:picLocks noChangeAspect="1" noChangeArrowheads="1"/>
          </p:cNvPicPr>
          <p:nvPr/>
        </p:nvPicPr>
        <p:blipFill>
          <a:blip r:embed="rId3" cstate="print"/>
          <a:srcRect/>
          <a:stretch>
            <a:fillRect/>
          </a:stretch>
        </p:blipFill>
        <p:spPr bwMode="auto">
          <a:xfrm>
            <a:off x="381720" y="7124709"/>
            <a:ext cx="3312368" cy="225161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12" y="1380452"/>
            <a:ext cx="5120009" cy="3928396"/>
          </a:xfrm>
          <a:prstGeom prst="rect">
            <a:avLst/>
          </a:prstGeom>
          <a:noFill/>
          <a:ln>
            <a:noFill/>
          </a:ln>
        </p:spPr>
      </p:pic>
      <p:pic>
        <p:nvPicPr>
          <p:cNvPr id="11" name="Picture 8" descr="hygienistPatient"/>
          <p:cNvPicPr>
            <a:picLocks noChangeAspect="1" noChangeArrowheads="1"/>
          </p:cNvPicPr>
          <p:nvPr/>
        </p:nvPicPr>
        <p:blipFill>
          <a:blip r:embed="rId5" cstate="print"/>
          <a:srcRect/>
          <a:stretch>
            <a:fillRect/>
          </a:stretch>
        </p:blipFill>
        <p:spPr bwMode="auto">
          <a:xfrm>
            <a:off x="3118024" y="5504529"/>
            <a:ext cx="2712860" cy="3240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79420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926336" y="2284512"/>
            <a:ext cx="6336704" cy="909637"/>
          </a:xfrm>
        </p:spPr>
        <p:txBody>
          <a:bodyPr/>
          <a:lstStyle/>
          <a:p>
            <a:r>
              <a:rPr lang="fr-CA" sz="5000" dirty="0"/>
              <a:t>Personnel</a:t>
            </a:r>
          </a:p>
        </p:txBody>
      </p:sp>
      <p:sp>
        <p:nvSpPr>
          <p:cNvPr id="7" name="Title 1"/>
          <p:cNvSpPr txBox="1">
            <a:spLocks/>
          </p:cNvSpPr>
          <p:nvPr/>
        </p:nvSpPr>
        <p:spPr bwMode="auto">
          <a:xfrm>
            <a:off x="4125912" y="0"/>
            <a:ext cx="8713191" cy="12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sz="3800" dirty="0"/>
              <a:t>Un personnel compétent à votre service</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sp>
        <p:nvSpPr>
          <p:cNvPr id="10" name="Text Placeholder 2"/>
          <p:cNvSpPr txBox="1">
            <a:spLocks/>
          </p:cNvSpPr>
          <p:nvPr/>
        </p:nvSpPr>
        <p:spPr bwMode="auto">
          <a:xfrm>
            <a:off x="0" y="2428528"/>
            <a:ext cx="547828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marL="0" indent="0" algn="ctr" rtl="0" eaLnBrk="0" fontAlgn="base" hangingPunct="0">
              <a:spcBef>
                <a:spcPct val="0"/>
              </a:spcBef>
              <a:spcAft>
                <a:spcPct val="0"/>
              </a:spcAft>
              <a:buNone/>
              <a:defRPr sz="2400" b="1">
                <a:solidFill>
                  <a:srgbClr val="5E2082"/>
                </a:solidFill>
                <a:latin typeface="Arial"/>
                <a:ea typeface="+mn-ea"/>
                <a:cs typeface="Arial"/>
                <a:sym typeface="Palatino" pitchFamily="-84" charset="0"/>
              </a:defRPr>
            </a:lvl1pPr>
            <a:lvl2pPr marL="457200" indent="0" algn="ctr" rtl="0" eaLnBrk="0" fontAlgn="base" hangingPunct="0">
              <a:spcBef>
                <a:spcPct val="0"/>
              </a:spcBef>
              <a:spcAft>
                <a:spcPct val="0"/>
              </a:spcAft>
              <a:buNone/>
              <a:defRPr sz="2000" b="1">
                <a:solidFill>
                  <a:srgbClr val="5E2082"/>
                </a:solidFill>
                <a:latin typeface="Arial"/>
                <a:ea typeface="+mn-ea"/>
                <a:cs typeface="Arial"/>
                <a:sym typeface="Palatino" pitchFamily="-84" charset="0"/>
              </a:defRPr>
            </a:lvl2pPr>
            <a:lvl3pPr marL="914400" indent="0" algn="ctr" rtl="0" eaLnBrk="0" fontAlgn="base" hangingPunct="0">
              <a:spcBef>
                <a:spcPct val="0"/>
              </a:spcBef>
              <a:spcAft>
                <a:spcPct val="0"/>
              </a:spcAft>
              <a:buNone/>
              <a:defRPr sz="1800" b="1">
                <a:solidFill>
                  <a:srgbClr val="5E2082"/>
                </a:solidFill>
                <a:latin typeface="Arial"/>
                <a:ea typeface="+mn-ea"/>
                <a:cs typeface="Arial"/>
                <a:sym typeface="Palatino" pitchFamily="-84" charset="0"/>
              </a:defRPr>
            </a:lvl3pPr>
            <a:lvl4pPr marL="1371600" indent="0" algn="ctr" rtl="0" eaLnBrk="0" fontAlgn="base" hangingPunct="0">
              <a:spcBef>
                <a:spcPct val="0"/>
              </a:spcBef>
              <a:spcAft>
                <a:spcPct val="0"/>
              </a:spcAft>
              <a:buNone/>
              <a:defRPr sz="1600" b="1">
                <a:solidFill>
                  <a:srgbClr val="5E2082"/>
                </a:solidFill>
                <a:latin typeface="Arial"/>
                <a:ea typeface="+mn-ea"/>
                <a:cs typeface="Arial"/>
                <a:sym typeface="Palatino" pitchFamily="-84" charset="0"/>
              </a:defRPr>
            </a:lvl4pPr>
            <a:lvl5pPr marL="1828800" indent="0" algn="ctr" rtl="0" eaLnBrk="0" fontAlgn="base" hangingPunct="0">
              <a:spcBef>
                <a:spcPct val="0"/>
              </a:spcBef>
              <a:spcAft>
                <a:spcPct val="0"/>
              </a:spcAft>
              <a:buNone/>
              <a:defRPr sz="1600" b="1">
                <a:solidFill>
                  <a:srgbClr val="5E2082"/>
                </a:solidFill>
                <a:latin typeface="Arial"/>
                <a:ea typeface="+mn-ea"/>
                <a:cs typeface="Arial"/>
                <a:sym typeface="Palatino" pitchFamily="-84" charset="0"/>
              </a:defRPr>
            </a:lvl5pPr>
            <a:lvl6pPr marL="2286000" indent="0" algn="ctr" rtl="0" fontAlgn="base">
              <a:spcBef>
                <a:spcPct val="0"/>
              </a:spcBef>
              <a:spcAft>
                <a:spcPct val="0"/>
              </a:spcAft>
              <a:buNone/>
              <a:defRPr sz="1600" b="1">
                <a:solidFill>
                  <a:schemeClr val="tx1"/>
                </a:solidFill>
                <a:latin typeface="+mn-lt"/>
                <a:ea typeface="+mn-ea"/>
                <a:cs typeface="+mn-cs"/>
                <a:sym typeface="Palatino" charset="0"/>
              </a:defRPr>
            </a:lvl6pPr>
            <a:lvl7pPr marL="2743200" indent="0" algn="ctr" rtl="0" fontAlgn="base">
              <a:spcBef>
                <a:spcPct val="0"/>
              </a:spcBef>
              <a:spcAft>
                <a:spcPct val="0"/>
              </a:spcAft>
              <a:buNone/>
              <a:defRPr sz="1600" b="1">
                <a:solidFill>
                  <a:schemeClr val="tx1"/>
                </a:solidFill>
                <a:latin typeface="+mn-lt"/>
                <a:ea typeface="+mn-ea"/>
                <a:cs typeface="+mn-cs"/>
                <a:sym typeface="Palatino" charset="0"/>
              </a:defRPr>
            </a:lvl7pPr>
            <a:lvl8pPr marL="3200400" indent="0" algn="ctr" rtl="0" fontAlgn="base">
              <a:spcBef>
                <a:spcPct val="0"/>
              </a:spcBef>
              <a:spcAft>
                <a:spcPct val="0"/>
              </a:spcAft>
              <a:buNone/>
              <a:defRPr sz="1600" b="1">
                <a:solidFill>
                  <a:schemeClr val="tx1"/>
                </a:solidFill>
                <a:latin typeface="+mn-lt"/>
                <a:ea typeface="+mn-ea"/>
                <a:cs typeface="+mn-cs"/>
                <a:sym typeface="Palatino" charset="0"/>
              </a:defRPr>
            </a:lvl8pPr>
            <a:lvl9pPr marL="3657600" indent="0" algn="ctr" rtl="0" fontAlgn="base">
              <a:spcBef>
                <a:spcPct val="0"/>
              </a:spcBef>
              <a:spcAft>
                <a:spcPct val="0"/>
              </a:spcAft>
              <a:buNone/>
              <a:defRPr sz="1600" b="1">
                <a:solidFill>
                  <a:schemeClr val="tx1"/>
                </a:solidFill>
                <a:latin typeface="+mn-lt"/>
                <a:ea typeface="+mn-ea"/>
                <a:cs typeface="+mn-cs"/>
                <a:sym typeface="Palatino" charset="0"/>
              </a:defRPr>
            </a:lvl9pPr>
          </a:lstStyle>
          <a:p>
            <a:r>
              <a:rPr lang="fr-CA" sz="5000" dirty="0"/>
              <a:t>Conseil</a:t>
            </a:r>
            <a:endParaRPr lang="en-CA" sz="5000" kern="0" dirty="0"/>
          </a:p>
        </p:txBody>
      </p:sp>
      <p:sp>
        <p:nvSpPr>
          <p:cNvPr id="11" name="Text Placeholder 4"/>
          <p:cNvSpPr txBox="1">
            <a:spLocks/>
          </p:cNvSpPr>
          <p:nvPr/>
        </p:nvSpPr>
        <p:spPr bwMode="auto">
          <a:xfrm>
            <a:off x="0" y="6316960"/>
            <a:ext cx="547828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marL="0" indent="0" algn="ctr" rtl="0" eaLnBrk="0" fontAlgn="base" hangingPunct="0">
              <a:spcBef>
                <a:spcPct val="0"/>
              </a:spcBef>
              <a:spcAft>
                <a:spcPct val="0"/>
              </a:spcAft>
              <a:buNone/>
              <a:defRPr sz="2400" b="1">
                <a:solidFill>
                  <a:srgbClr val="5E2082"/>
                </a:solidFill>
                <a:latin typeface="Arial"/>
                <a:ea typeface="+mn-ea"/>
                <a:cs typeface="Arial"/>
                <a:sym typeface="Palatino" pitchFamily="-84" charset="0"/>
              </a:defRPr>
            </a:lvl1pPr>
            <a:lvl2pPr marL="457200" indent="0" algn="ctr" rtl="0" eaLnBrk="0" fontAlgn="base" hangingPunct="0">
              <a:spcBef>
                <a:spcPct val="0"/>
              </a:spcBef>
              <a:spcAft>
                <a:spcPct val="0"/>
              </a:spcAft>
              <a:buNone/>
              <a:defRPr sz="2000" b="1">
                <a:solidFill>
                  <a:srgbClr val="5E2082"/>
                </a:solidFill>
                <a:latin typeface="Arial"/>
                <a:ea typeface="+mn-ea"/>
                <a:cs typeface="Arial"/>
                <a:sym typeface="Palatino" pitchFamily="-84" charset="0"/>
              </a:defRPr>
            </a:lvl2pPr>
            <a:lvl3pPr marL="914400" indent="0" algn="ctr" rtl="0" eaLnBrk="0" fontAlgn="base" hangingPunct="0">
              <a:spcBef>
                <a:spcPct val="0"/>
              </a:spcBef>
              <a:spcAft>
                <a:spcPct val="0"/>
              </a:spcAft>
              <a:buNone/>
              <a:defRPr sz="1800" b="1">
                <a:solidFill>
                  <a:srgbClr val="5E2082"/>
                </a:solidFill>
                <a:latin typeface="Arial"/>
                <a:ea typeface="+mn-ea"/>
                <a:cs typeface="Arial"/>
                <a:sym typeface="Palatino" pitchFamily="-84" charset="0"/>
              </a:defRPr>
            </a:lvl3pPr>
            <a:lvl4pPr marL="1371600" indent="0" algn="ctr" rtl="0" eaLnBrk="0" fontAlgn="base" hangingPunct="0">
              <a:spcBef>
                <a:spcPct val="0"/>
              </a:spcBef>
              <a:spcAft>
                <a:spcPct val="0"/>
              </a:spcAft>
              <a:buNone/>
              <a:defRPr sz="1600" b="1">
                <a:solidFill>
                  <a:srgbClr val="5E2082"/>
                </a:solidFill>
                <a:latin typeface="Arial"/>
                <a:ea typeface="+mn-ea"/>
                <a:cs typeface="Arial"/>
                <a:sym typeface="Palatino" pitchFamily="-84" charset="0"/>
              </a:defRPr>
            </a:lvl4pPr>
            <a:lvl5pPr marL="1828800" indent="0" algn="ctr" rtl="0" eaLnBrk="0" fontAlgn="base" hangingPunct="0">
              <a:spcBef>
                <a:spcPct val="0"/>
              </a:spcBef>
              <a:spcAft>
                <a:spcPct val="0"/>
              </a:spcAft>
              <a:buNone/>
              <a:defRPr sz="1600" b="1">
                <a:solidFill>
                  <a:srgbClr val="5E2082"/>
                </a:solidFill>
                <a:latin typeface="Arial"/>
                <a:ea typeface="+mn-ea"/>
                <a:cs typeface="Arial"/>
                <a:sym typeface="Palatino" pitchFamily="-84" charset="0"/>
              </a:defRPr>
            </a:lvl5pPr>
            <a:lvl6pPr marL="2286000" indent="0" algn="ctr" rtl="0" fontAlgn="base">
              <a:spcBef>
                <a:spcPct val="0"/>
              </a:spcBef>
              <a:spcAft>
                <a:spcPct val="0"/>
              </a:spcAft>
              <a:buNone/>
              <a:defRPr sz="1600" b="1">
                <a:solidFill>
                  <a:schemeClr val="tx1"/>
                </a:solidFill>
                <a:latin typeface="+mn-lt"/>
                <a:ea typeface="+mn-ea"/>
                <a:cs typeface="+mn-cs"/>
                <a:sym typeface="Palatino" charset="0"/>
              </a:defRPr>
            </a:lvl6pPr>
            <a:lvl7pPr marL="2743200" indent="0" algn="ctr" rtl="0" fontAlgn="base">
              <a:spcBef>
                <a:spcPct val="0"/>
              </a:spcBef>
              <a:spcAft>
                <a:spcPct val="0"/>
              </a:spcAft>
              <a:buNone/>
              <a:defRPr sz="1600" b="1">
                <a:solidFill>
                  <a:schemeClr val="tx1"/>
                </a:solidFill>
                <a:latin typeface="+mn-lt"/>
                <a:ea typeface="+mn-ea"/>
                <a:cs typeface="+mn-cs"/>
                <a:sym typeface="Palatino" charset="0"/>
              </a:defRPr>
            </a:lvl7pPr>
            <a:lvl8pPr marL="3200400" indent="0" algn="ctr" rtl="0" fontAlgn="base">
              <a:spcBef>
                <a:spcPct val="0"/>
              </a:spcBef>
              <a:spcAft>
                <a:spcPct val="0"/>
              </a:spcAft>
              <a:buNone/>
              <a:defRPr sz="1600" b="1">
                <a:solidFill>
                  <a:schemeClr val="tx1"/>
                </a:solidFill>
                <a:latin typeface="+mn-lt"/>
                <a:ea typeface="+mn-ea"/>
                <a:cs typeface="+mn-cs"/>
                <a:sym typeface="Palatino" charset="0"/>
              </a:defRPr>
            </a:lvl8pPr>
            <a:lvl9pPr marL="3657600" indent="0" algn="ctr" rtl="0" fontAlgn="base">
              <a:spcBef>
                <a:spcPct val="0"/>
              </a:spcBef>
              <a:spcAft>
                <a:spcPct val="0"/>
              </a:spcAft>
              <a:buNone/>
              <a:defRPr sz="1600" b="1">
                <a:solidFill>
                  <a:schemeClr val="tx1"/>
                </a:solidFill>
                <a:latin typeface="+mn-lt"/>
                <a:ea typeface="+mn-ea"/>
                <a:cs typeface="+mn-cs"/>
                <a:sym typeface="Palatino" charset="0"/>
              </a:defRPr>
            </a:lvl9pPr>
          </a:lstStyle>
          <a:p>
            <a:r>
              <a:rPr lang="en-CA" sz="5000" kern="0" dirty="0"/>
              <a:t>Personnel</a:t>
            </a:r>
          </a:p>
        </p:txBody>
      </p:sp>
      <p:sp>
        <p:nvSpPr>
          <p:cNvPr id="15" name="Content Placeholder 5"/>
          <p:cNvSpPr txBox="1">
            <a:spLocks/>
          </p:cNvSpPr>
          <p:nvPr/>
        </p:nvSpPr>
        <p:spPr bwMode="auto">
          <a:xfrm>
            <a:off x="0" y="3508649"/>
            <a:ext cx="5479952"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defPPr>
              <a:defRPr lang="en-US"/>
            </a:defPPr>
            <a:lvl1pPr marL="0" indent="0" algn="ctr" eaLnBrk="0" hangingPunct="0">
              <a:spcAft>
                <a:spcPts val="2000"/>
              </a:spcAft>
              <a:defRPr sz="3600" b="1">
                <a:solidFill>
                  <a:srgbClr val="ED8A05"/>
                </a:solidFill>
                <a:latin typeface="Arial"/>
                <a:ea typeface="+mn-ea"/>
                <a:cs typeface="Arial"/>
              </a:defRPr>
            </a:lvl1pPr>
            <a:lvl2pPr marL="742950" indent="-285750" algn="ctr" eaLnBrk="0" hangingPunct="0">
              <a:defRPr sz="2000">
                <a:solidFill>
                  <a:srgbClr val="5E2082"/>
                </a:solidFill>
                <a:latin typeface="Arial"/>
                <a:ea typeface="+mn-ea"/>
                <a:cs typeface="Arial"/>
              </a:defRPr>
            </a:lvl2pPr>
            <a:lvl3pPr marL="1143000" indent="-228600" algn="ctr" eaLnBrk="0" hangingPunct="0">
              <a:defRPr sz="1800">
                <a:solidFill>
                  <a:srgbClr val="5E2082"/>
                </a:solidFill>
                <a:latin typeface="Arial"/>
                <a:ea typeface="+mn-ea"/>
                <a:cs typeface="Arial"/>
              </a:defRPr>
            </a:lvl3pPr>
            <a:lvl4pPr marL="1600200" indent="-228600" algn="ctr" eaLnBrk="0" hangingPunct="0">
              <a:defRPr sz="1600">
                <a:solidFill>
                  <a:srgbClr val="5E2082"/>
                </a:solidFill>
                <a:latin typeface="Arial"/>
                <a:ea typeface="+mn-ea"/>
                <a:cs typeface="Arial"/>
              </a:defRPr>
            </a:lvl4pPr>
            <a:lvl5pPr marL="2057400" indent="-228600" algn="ctr" eaLnBrk="0" hangingPunct="0">
              <a:defRPr sz="1600">
                <a:solidFill>
                  <a:srgbClr val="5E2082"/>
                </a:solidFill>
                <a:latin typeface="Arial"/>
                <a:ea typeface="+mn-ea"/>
                <a:cs typeface="Arial"/>
              </a:defRPr>
            </a:lvl5pPr>
            <a:lvl6pPr marL="457200" algn="ctr" fontAlgn="base">
              <a:spcBef>
                <a:spcPct val="0"/>
              </a:spcBef>
              <a:spcAft>
                <a:spcPct val="0"/>
              </a:spcAft>
              <a:defRPr sz="1600">
                <a:solidFill>
                  <a:schemeClr val="tx1"/>
                </a:solidFill>
                <a:latin typeface="+mn-lt"/>
                <a:ea typeface="+mn-ea"/>
              </a:defRPr>
            </a:lvl6pPr>
            <a:lvl7pPr marL="914400" algn="ctr" fontAlgn="base">
              <a:spcBef>
                <a:spcPct val="0"/>
              </a:spcBef>
              <a:spcAft>
                <a:spcPct val="0"/>
              </a:spcAft>
              <a:defRPr sz="1600">
                <a:solidFill>
                  <a:schemeClr val="tx1"/>
                </a:solidFill>
                <a:latin typeface="+mn-lt"/>
                <a:ea typeface="+mn-ea"/>
              </a:defRPr>
            </a:lvl7pPr>
            <a:lvl8pPr marL="1371600" algn="ctr" fontAlgn="base">
              <a:spcBef>
                <a:spcPct val="0"/>
              </a:spcBef>
              <a:spcAft>
                <a:spcPct val="0"/>
              </a:spcAft>
              <a:defRPr sz="1600">
                <a:solidFill>
                  <a:schemeClr val="tx1"/>
                </a:solidFill>
                <a:latin typeface="+mn-lt"/>
                <a:ea typeface="+mn-ea"/>
              </a:defRPr>
            </a:lvl8pPr>
            <a:lvl9pPr marL="1828800" algn="ctr" fontAlgn="base">
              <a:spcBef>
                <a:spcPct val="0"/>
              </a:spcBef>
              <a:spcAft>
                <a:spcPct val="0"/>
              </a:spcAft>
              <a:defRPr sz="1600">
                <a:solidFill>
                  <a:schemeClr val="tx1"/>
                </a:solidFill>
                <a:latin typeface="+mn-lt"/>
                <a:ea typeface="+mn-ea"/>
              </a:defRPr>
            </a:lvl9pPr>
          </a:lstStyle>
          <a:p>
            <a:r>
              <a:rPr lang="en-CA" dirty="0"/>
              <a:t>cdha.ca/Board</a:t>
            </a:r>
          </a:p>
        </p:txBody>
      </p:sp>
      <p:sp>
        <p:nvSpPr>
          <p:cNvPr id="16" name="Content Placeholder 5">
            <a:hlinkClick r:id="rId3"/>
          </p:cNvPr>
          <p:cNvSpPr txBox="1">
            <a:spLocks/>
          </p:cNvSpPr>
          <p:nvPr/>
        </p:nvSpPr>
        <p:spPr bwMode="auto">
          <a:xfrm>
            <a:off x="0" y="7397081"/>
            <a:ext cx="547828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defPPr>
              <a:defRPr lang="en-US"/>
            </a:defPPr>
            <a:lvl1pPr marL="0" indent="0" algn="ctr" eaLnBrk="0" hangingPunct="0">
              <a:spcAft>
                <a:spcPts val="2000"/>
              </a:spcAft>
              <a:defRPr sz="3600" b="1">
                <a:solidFill>
                  <a:srgbClr val="ED8A05"/>
                </a:solidFill>
                <a:latin typeface="Arial"/>
                <a:ea typeface="+mn-ea"/>
                <a:cs typeface="Arial"/>
              </a:defRPr>
            </a:lvl1pPr>
            <a:lvl2pPr marL="742950" indent="-285750" algn="ctr" eaLnBrk="0" hangingPunct="0">
              <a:defRPr sz="2000">
                <a:solidFill>
                  <a:srgbClr val="5E2082"/>
                </a:solidFill>
                <a:latin typeface="Arial"/>
                <a:ea typeface="+mn-ea"/>
                <a:cs typeface="Arial"/>
              </a:defRPr>
            </a:lvl2pPr>
            <a:lvl3pPr marL="1143000" indent="-228600" algn="ctr" eaLnBrk="0" hangingPunct="0">
              <a:defRPr sz="1800">
                <a:solidFill>
                  <a:srgbClr val="5E2082"/>
                </a:solidFill>
                <a:latin typeface="Arial"/>
                <a:ea typeface="+mn-ea"/>
                <a:cs typeface="Arial"/>
              </a:defRPr>
            </a:lvl3pPr>
            <a:lvl4pPr marL="1600200" indent="-228600" algn="ctr" eaLnBrk="0" hangingPunct="0">
              <a:defRPr sz="1600">
                <a:solidFill>
                  <a:srgbClr val="5E2082"/>
                </a:solidFill>
                <a:latin typeface="Arial"/>
                <a:ea typeface="+mn-ea"/>
                <a:cs typeface="Arial"/>
              </a:defRPr>
            </a:lvl4pPr>
            <a:lvl5pPr marL="2057400" indent="-228600" algn="ctr" eaLnBrk="0" hangingPunct="0">
              <a:defRPr sz="1600">
                <a:solidFill>
                  <a:srgbClr val="5E2082"/>
                </a:solidFill>
                <a:latin typeface="Arial"/>
                <a:ea typeface="+mn-ea"/>
                <a:cs typeface="Arial"/>
              </a:defRPr>
            </a:lvl5pPr>
            <a:lvl6pPr marL="457200" algn="ctr" fontAlgn="base">
              <a:spcBef>
                <a:spcPct val="0"/>
              </a:spcBef>
              <a:spcAft>
                <a:spcPct val="0"/>
              </a:spcAft>
              <a:defRPr sz="1600">
                <a:solidFill>
                  <a:schemeClr val="tx1"/>
                </a:solidFill>
                <a:latin typeface="+mn-lt"/>
                <a:ea typeface="+mn-ea"/>
              </a:defRPr>
            </a:lvl6pPr>
            <a:lvl7pPr marL="914400" algn="ctr" fontAlgn="base">
              <a:spcBef>
                <a:spcPct val="0"/>
              </a:spcBef>
              <a:spcAft>
                <a:spcPct val="0"/>
              </a:spcAft>
              <a:defRPr sz="1600">
                <a:solidFill>
                  <a:schemeClr val="tx1"/>
                </a:solidFill>
                <a:latin typeface="+mn-lt"/>
                <a:ea typeface="+mn-ea"/>
              </a:defRPr>
            </a:lvl7pPr>
            <a:lvl8pPr marL="1371600" algn="ctr" fontAlgn="base">
              <a:spcBef>
                <a:spcPct val="0"/>
              </a:spcBef>
              <a:spcAft>
                <a:spcPct val="0"/>
              </a:spcAft>
              <a:defRPr sz="1600">
                <a:solidFill>
                  <a:schemeClr val="tx1"/>
                </a:solidFill>
                <a:latin typeface="+mn-lt"/>
                <a:ea typeface="+mn-ea"/>
              </a:defRPr>
            </a:lvl8pPr>
            <a:lvl9pPr marL="1828800" algn="ctr" fontAlgn="base">
              <a:spcBef>
                <a:spcPct val="0"/>
              </a:spcBef>
              <a:spcAft>
                <a:spcPct val="0"/>
              </a:spcAft>
              <a:defRPr sz="1600">
                <a:solidFill>
                  <a:schemeClr val="tx1"/>
                </a:solidFill>
                <a:latin typeface="+mn-lt"/>
                <a:ea typeface="+mn-ea"/>
              </a:defRPr>
            </a:lvl9pPr>
          </a:lstStyle>
          <a:p>
            <a:r>
              <a:rPr lang="en-CA" dirty="0"/>
              <a:t>cdha.ca/Team</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952" y="1780816"/>
            <a:ext cx="6480000" cy="3240000"/>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5478280" y="5392981"/>
            <a:ext cx="6480000" cy="395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16872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3729" y="1996480"/>
            <a:ext cx="7200800" cy="3000995"/>
          </a:xfrm>
        </p:spPr>
        <p:txBody>
          <a:bodyPr/>
          <a:lstStyle/>
          <a:p>
            <a:pPr algn="l">
              <a:spcAft>
                <a:spcPts val="2000"/>
              </a:spcAft>
              <a:buFont typeface="Arial" panose="020B0604020202020204" pitchFamily="34" charset="0"/>
              <a:buChar char="•"/>
            </a:pPr>
            <a:r>
              <a:rPr lang="fr-CA" sz="4400" b="1" dirty="0"/>
              <a:t>Organismes nationaux</a:t>
            </a:r>
          </a:p>
          <a:p>
            <a:pPr algn="l">
              <a:spcBef>
                <a:spcPts val="1000"/>
              </a:spcBef>
              <a:spcAft>
                <a:spcPts val="2000"/>
              </a:spcAft>
              <a:buFont typeface="Arial" panose="020B0604020202020204" pitchFamily="34" charset="0"/>
              <a:buChar char="•"/>
            </a:pPr>
            <a:r>
              <a:rPr lang="fr-CA" sz="4400" b="1" dirty="0"/>
              <a:t>Organismes provinciaux de réglementation</a:t>
            </a:r>
          </a:p>
          <a:p>
            <a:pPr algn="l">
              <a:spcBef>
                <a:spcPts val="1000"/>
              </a:spcBef>
              <a:spcAft>
                <a:spcPts val="2000"/>
              </a:spcAft>
              <a:buFont typeface="Arial" panose="020B0604020202020204" pitchFamily="34" charset="0"/>
              <a:buChar char="•"/>
            </a:pPr>
            <a:r>
              <a:rPr lang="fr-CA" sz="4400" b="1" dirty="0"/>
              <a:t>Associations professionnelles</a:t>
            </a:r>
          </a:p>
          <a:p>
            <a:pPr algn="l">
              <a:spcBef>
                <a:spcPts val="1000"/>
              </a:spcBef>
              <a:spcAft>
                <a:spcPts val="2000"/>
              </a:spcAft>
              <a:buFont typeface="Arial" panose="020B0604020202020204" pitchFamily="34" charset="0"/>
              <a:buChar char="•"/>
            </a:pPr>
            <a:r>
              <a:rPr lang="fr-CA" sz="4400" b="1" dirty="0"/>
              <a:t>Associations provinciales</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Organismes d’hygiène dentaire  </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7870552" y="2644552"/>
            <a:ext cx="4768357" cy="3980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73500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741760" y="5143253"/>
            <a:ext cx="10729192" cy="3838003"/>
          </a:xfrm>
        </p:spPr>
        <p:txBody>
          <a:bodyPr/>
          <a:lstStyle/>
          <a:p>
            <a:pPr algn="l">
              <a:spcAft>
                <a:spcPts val="2000"/>
              </a:spcAft>
              <a:buFont typeface="Arial" panose="020B0604020202020204" pitchFamily="34" charset="0"/>
              <a:buChar char="•"/>
            </a:pPr>
            <a:r>
              <a:rPr lang="fr-CA" sz="4400" b="1" dirty="0"/>
              <a:t>Commission de l’agrément dentaire du Canada (CADC)</a:t>
            </a:r>
          </a:p>
          <a:p>
            <a:pPr algn="l">
              <a:spcBef>
                <a:spcPts val="2000"/>
              </a:spcBef>
              <a:buFont typeface="Arial" panose="020B0604020202020204" pitchFamily="34" charset="0"/>
              <a:buChar char="•"/>
            </a:pPr>
            <a:r>
              <a:rPr lang="fr-CA" sz="4400" b="1" dirty="0"/>
              <a:t>Bureau national de la certification en hygiène dentaire (BNCHD)</a:t>
            </a:r>
          </a:p>
        </p:txBody>
      </p:sp>
      <p:sp>
        <p:nvSpPr>
          <p:cNvPr id="7" name="Title 1"/>
          <p:cNvSpPr txBox="1">
            <a:spLocks/>
          </p:cNvSpPr>
          <p:nvPr/>
        </p:nvSpPr>
        <p:spPr bwMode="auto">
          <a:xfrm>
            <a:off x="4125913" y="268288"/>
            <a:ext cx="82280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eaLnBrk="0" hangingPunct="0">
              <a:defRPr>
                <a:solidFill>
                  <a:srgbClr val="5E2082"/>
                </a:solidFill>
                <a:latin typeface="Arial"/>
                <a:ea typeface="MS PGothic" pitchFamily="34" charset="-128"/>
                <a:cs typeface="Arial"/>
              </a:defRPr>
            </a:lvl1pPr>
            <a:lvl2pPr defTabSz="457200" eaLnBrk="0" hangingPunct="0">
              <a:defRPr>
                <a:solidFill>
                  <a:srgbClr val="5E2082"/>
                </a:solidFill>
                <a:latin typeface="Arial" pitchFamily="34" charset="0"/>
                <a:ea typeface="MS PGothic" pitchFamily="34" charset="-128"/>
                <a:cs typeface="Arial" charset="0"/>
              </a:defRPr>
            </a:lvl2pPr>
            <a:lvl3pPr defTabSz="457200" eaLnBrk="0" hangingPunct="0">
              <a:defRPr>
                <a:solidFill>
                  <a:srgbClr val="5E2082"/>
                </a:solidFill>
                <a:latin typeface="Arial" pitchFamily="34" charset="0"/>
                <a:ea typeface="MS PGothic" pitchFamily="34" charset="-128"/>
                <a:cs typeface="Arial" charset="0"/>
              </a:defRPr>
            </a:lvl3pPr>
            <a:lvl4pPr defTabSz="457200" eaLnBrk="0" hangingPunct="0">
              <a:defRPr>
                <a:solidFill>
                  <a:srgbClr val="5E2082"/>
                </a:solidFill>
                <a:latin typeface="Arial" pitchFamily="34" charset="0"/>
                <a:ea typeface="MS PGothic" pitchFamily="34" charset="-128"/>
                <a:cs typeface="Arial" charset="0"/>
              </a:defRPr>
            </a:lvl4pPr>
            <a:lvl5pPr defTabSz="457200" eaLnBrk="0" hangingPunct="0">
              <a:defRPr>
                <a:solidFill>
                  <a:srgbClr val="5E2082"/>
                </a:solidFill>
                <a:latin typeface="Arial" pitchFamily="34" charset="0"/>
                <a:ea typeface="MS PGothic" pitchFamily="34" charset="-128"/>
                <a:cs typeface="Arial" charset="0"/>
              </a:defRPr>
            </a:lvl5pPr>
            <a:lvl6pPr marL="457200" defTabSz="457200" fontAlgn="base">
              <a:spcBef>
                <a:spcPct val="0"/>
              </a:spcBef>
              <a:spcAft>
                <a:spcPct val="0"/>
              </a:spcAft>
              <a:defRPr>
                <a:solidFill>
                  <a:srgbClr val="5E2082"/>
                </a:solidFill>
                <a:latin typeface="Arial" pitchFamily="34" charset="0"/>
                <a:ea typeface="MS PGothic" pitchFamily="34" charset="-128"/>
              </a:defRPr>
            </a:lvl6pPr>
            <a:lvl7pPr marL="914400" defTabSz="457200" fontAlgn="base">
              <a:spcBef>
                <a:spcPct val="0"/>
              </a:spcBef>
              <a:spcAft>
                <a:spcPct val="0"/>
              </a:spcAft>
              <a:defRPr>
                <a:solidFill>
                  <a:srgbClr val="5E2082"/>
                </a:solidFill>
                <a:latin typeface="Arial" pitchFamily="34" charset="0"/>
                <a:ea typeface="MS PGothic" pitchFamily="34" charset="-128"/>
              </a:defRPr>
            </a:lvl7pPr>
            <a:lvl8pPr marL="1371600" defTabSz="457200" fontAlgn="base">
              <a:spcBef>
                <a:spcPct val="0"/>
              </a:spcBef>
              <a:spcAft>
                <a:spcPct val="0"/>
              </a:spcAft>
              <a:defRPr>
                <a:solidFill>
                  <a:srgbClr val="5E2082"/>
                </a:solidFill>
                <a:latin typeface="Arial" pitchFamily="34" charset="0"/>
                <a:ea typeface="MS PGothic" pitchFamily="34" charset="-128"/>
              </a:defRPr>
            </a:lvl8pPr>
            <a:lvl9pPr marL="1828800" defTabSz="457200" fontAlgn="base">
              <a:spcBef>
                <a:spcPct val="0"/>
              </a:spcBef>
              <a:spcAft>
                <a:spcPct val="0"/>
              </a:spcAft>
              <a:defRPr>
                <a:solidFill>
                  <a:srgbClr val="5E2082"/>
                </a:solidFill>
                <a:latin typeface="Arial" pitchFamily="34" charset="0"/>
                <a:ea typeface="MS PGothic" pitchFamily="34" charset="-128"/>
              </a:defRPr>
            </a:lvl9pPr>
          </a:lstStyle>
          <a:p>
            <a:r>
              <a:rPr lang="fr-CA" dirty="0"/>
              <a:t>Organismes nationaux</a:t>
            </a:r>
          </a:p>
        </p:txBody>
      </p:sp>
      <p:sp>
        <p:nvSpPr>
          <p:cNvPr id="8" name="Rectangle 7"/>
          <p:cNvSpPr/>
          <p:nvPr/>
        </p:nvSpPr>
        <p:spPr>
          <a:xfrm>
            <a:off x="6345947" y="4522857"/>
            <a:ext cx="312906" cy="707886"/>
          </a:xfrm>
          <a:prstGeom prst="rect">
            <a:avLst/>
          </a:prstGeom>
        </p:spPr>
        <p:txBody>
          <a:bodyPr wrap="none">
            <a:spAutoFit/>
          </a:bodyPr>
          <a:lstStyle/>
          <a:p>
            <a:r>
              <a:rPr lang="en-CA" dirty="0"/>
              <a:t> </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231" y="1996480"/>
            <a:ext cx="3011649" cy="271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Shot 2015-09-21 at 12.49.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800" y="2068488"/>
            <a:ext cx="4536504" cy="2714148"/>
          </a:xfrm>
          <a:prstGeom prst="rect">
            <a:avLst/>
          </a:prstGeom>
        </p:spPr>
      </p:pic>
    </p:spTree>
    <p:extLst>
      <p:ext uri="{BB962C8B-B14F-4D97-AF65-F5344CB8AC3E}">
        <p14:creationId xmlns:p14="http://schemas.microsoft.com/office/powerpoint/2010/main" val="907380906"/>
      </p:ext>
    </p:extLst>
  </p:cSld>
  <p:clrMapOvr>
    <a:masterClrMapping/>
  </p:clrMapOvr>
  <p:transition/>
</p:sld>
</file>

<file path=ppt/theme/theme1.xml><?xml version="1.0" encoding="utf-8"?>
<a:theme xmlns:a="http://schemas.openxmlformats.org/drawingml/2006/main" name="Title &amp; Subtitle">
  <a:themeElements>
    <a:clrScheme name="Custom 1">
      <a:dk1>
        <a:srgbClr val="808080"/>
      </a:dk1>
      <a:lt1>
        <a:srgbClr val="5F7BAE"/>
      </a:lt1>
      <a:dk2>
        <a:srgbClr val="A08451"/>
      </a:dk2>
      <a:lt2>
        <a:srgbClr val="000000"/>
      </a:lt2>
      <a:accent1>
        <a:srgbClr val="6796EB"/>
      </a:accent1>
      <a:accent2>
        <a:srgbClr val="333399"/>
      </a:accent2>
      <a:accent3>
        <a:srgbClr val="CDC2B3"/>
      </a:accent3>
      <a:accent4>
        <a:srgbClr val="506894"/>
      </a:accent4>
      <a:accent5>
        <a:srgbClr val="B8C9F3"/>
      </a:accent5>
      <a:accent6>
        <a:srgbClr val="2D2D8A"/>
      </a:accent6>
      <a:hlink>
        <a:srgbClr val="7030A0"/>
      </a:hlink>
      <a:folHlink>
        <a:srgbClr val="7030A0"/>
      </a:folHlink>
    </a:clrScheme>
    <a:fontScheme name="Title &amp; Subtitle">
      <a:majorFont>
        <a:latin typeface="Herculanum"/>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796EB">
            <a:alpha val="24901"/>
          </a:srgbClr>
        </a:solidFill>
        <a:ln w="25400" cap="flat" cmpd="sng" algn="ctr">
          <a:solidFill>
            <a:srgbClr val="5F7BAE">
              <a:alpha val="50000"/>
            </a:srgb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5F7BAE"/>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13586</TotalTime>
  <Pages>0</Pages>
  <Words>2685</Words>
  <Characters>0</Characters>
  <Application>Microsoft Office PowerPoint</Application>
  <PresentationFormat>Custom</PresentationFormat>
  <Lines>0</Lines>
  <Paragraphs>476</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MS PGothic</vt:lpstr>
      <vt:lpstr>Arial</vt:lpstr>
      <vt:lpstr>Calibri</vt:lpstr>
      <vt:lpstr>Courier New</vt:lpstr>
      <vt:lpstr>Herculanum</vt:lpstr>
      <vt:lpstr>Palatino</vt:lpstr>
      <vt:lpstr>ヒラギノ明朝 ProN W3</vt:lpstr>
      <vt:lpstr>Title &amp; Subtitle</vt:lpstr>
      <vt:lpstr>Custom Design</vt:lpstr>
      <vt:lpstr>PowerPoint Presentation</vt:lpstr>
      <vt:lpstr>L’Adhésion étudiante est GRATUITE!</vt:lpstr>
      <vt:lpstr>Concours de dîner pizza</vt:lpstr>
      <vt:lpstr>PowerPoint Presentation</vt:lpstr>
      <vt:lpstr>Notre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Adhésion à titre d’étudiant diplômé</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attendance in children?</dc:title>
  <dc:creator>Harris, Rebecca</dc:creator>
  <cp:lastModifiedBy>Sarah Dokken</cp:lastModifiedBy>
  <cp:revision>470</cp:revision>
  <cp:lastPrinted>2015-09-17T13:05:31Z</cp:lastPrinted>
  <dcterms:modified xsi:type="dcterms:W3CDTF">2017-08-30T14:21:48Z</dcterms:modified>
</cp:coreProperties>
</file>