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6"/>
  </p:notesMasterIdLst>
  <p:handoutMasterIdLst>
    <p:handoutMasterId r:id="rId37"/>
  </p:handoutMasterIdLst>
  <p:sldIdLst>
    <p:sldId id="257" r:id="rId3"/>
    <p:sldId id="256" r:id="rId4"/>
    <p:sldId id="291" r:id="rId5"/>
    <p:sldId id="286" r:id="rId6"/>
    <p:sldId id="258" r:id="rId7"/>
    <p:sldId id="265" r:id="rId8"/>
    <p:sldId id="259" r:id="rId9"/>
    <p:sldId id="260" r:id="rId10"/>
    <p:sldId id="261" r:id="rId11"/>
    <p:sldId id="262" r:id="rId12"/>
    <p:sldId id="263" r:id="rId13"/>
    <p:sldId id="277" r:id="rId14"/>
    <p:sldId id="264" r:id="rId15"/>
    <p:sldId id="284" r:id="rId16"/>
    <p:sldId id="266" r:id="rId17"/>
    <p:sldId id="271" r:id="rId18"/>
    <p:sldId id="285" r:id="rId19"/>
    <p:sldId id="267" r:id="rId20"/>
    <p:sldId id="268" r:id="rId21"/>
    <p:sldId id="282" r:id="rId22"/>
    <p:sldId id="283" r:id="rId23"/>
    <p:sldId id="287" r:id="rId24"/>
    <p:sldId id="269" r:id="rId25"/>
    <p:sldId id="294" r:id="rId26"/>
    <p:sldId id="293" r:id="rId27"/>
    <p:sldId id="289" r:id="rId28"/>
    <p:sldId id="281" r:id="rId29"/>
    <p:sldId id="270" r:id="rId30"/>
    <p:sldId id="273" r:id="rId31"/>
    <p:sldId id="274" r:id="rId32"/>
    <p:sldId id="280" r:id="rId33"/>
    <p:sldId id="292" r:id="rId34"/>
    <p:sldId id="276" r:id="rId35"/>
  </p:sldIdLst>
  <p:sldSz cx="13004800"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Nathalie LFeldberg" initials="" lastIdx="3" clrIdx="1"/>
  <p:cmAuthor id="2" name="Sarah Dokken" initials="SD" lastIdx="23" clrIdx="2">
    <p:extLst>
      <p:ext uri="{19B8F6BF-5375-455C-9EA6-DF929625EA0E}">
        <p15:presenceInfo xmlns:p15="http://schemas.microsoft.com/office/powerpoint/2012/main" userId="S-1-5-21-759155841-2438136175-1576044980-21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2082"/>
    <a:srgbClr val="FFFFFF"/>
    <a:srgbClr val="E4FA12"/>
    <a:srgbClr val="8C32C0"/>
    <a:srgbClr val="B9ACE4"/>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57692" autoAdjust="0"/>
  </p:normalViewPr>
  <p:slideViewPr>
    <p:cSldViewPr>
      <p:cViewPr varScale="1">
        <p:scale>
          <a:sx n="36" d="100"/>
          <a:sy n="36" d="100"/>
        </p:scale>
        <p:origin x="1858" y="38"/>
      </p:cViewPr>
      <p:guideLst>
        <p:guide orient="horz" pos="3072"/>
        <p:guide pos="4096"/>
      </p:guideLst>
    </p:cSldViewPr>
  </p:slideViewPr>
  <p:outlineViewPr>
    <p:cViewPr>
      <p:scale>
        <a:sx n="33" d="100"/>
        <a:sy n="33" d="100"/>
      </p:scale>
      <p:origin x="0" y="24600"/>
    </p:cViewPr>
  </p:outlineViewPr>
  <p:notesTextViewPr>
    <p:cViewPr>
      <p:scale>
        <a:sx n="100" d="100"/>
        <a:sy n="100" d="100"/>
      </p:scale>
      <p:origin x="0" y="0"/>
    </p:cViewPr>
  </p:notesTextViewPr>
  <p:notesViewPr>
    <p:cSldViewPr>
      <p:cViewPr>
        <p:scale>
          <a:sx n="100" d="100"/>
          <a:sy n="100" d="100"/>
        </p:scale>
        <p:origin x="-1890" y="245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CC2BD-9C52-45FA-9222-CC62EA0F0A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7BE442A2-57D8-4441-90AA-DF30E148DF10}">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C.-B.</a:t>
          </a:r>
        </a:p>
      </dgm:t>
    </dgm:pt>
    <dgm:pt modelId="{51114BC3-247D-460B-AFF7-77AE05348E1C}" type="parTrans" cxnId="{461E6CA4-8BA2-4ED3-A382-F6545A5CEB01}">
      <dgm:prSet/>
      <dgm:spPr/>
      <dgm:t>
        <a:bodyPr/>
        <a:lstStyle/>
        <a:p>
          <a:endParaRPr lang="en-CA"/>
        </a:p>
      </dgm:t>
    </dgm:pt>
    <dgm:pt modelId="{D81F75A2-0874-48DB-A128-ADBE7E91C377}" type="sibTrans" cxnId="{461E6CA4-8BA2-4ED3-A382-F6545A5CEB01}">
      <dgm:prSet/>
      <dgm:spPr/>
      <dgm:t>
        <a:bodyPr/>
        <a:lstStyle/>
        <a:p>
          <a:endParaRPr lang="en-CA"/>
        </a:p>
      </dgm:t>
    </dgm:pt>
    <dgm:pt modelId="{2081CB79-63E9-49D3-BE7F-87919D7AECC7}">
      <dgm:prSet phldrT="[Text]"/>
      <dgm:spPr>
        <a:solidFill>
          <a:schemeClr val="bg2">
            <a:lumMod val="75000"/>
          </a:schemeClr>
        </a:solidFill>
        <a:ln>
          <a:solidFill>
            <a:schemeClr val="bg2">
              <a:lumMod val="75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British Columbia Dental Hygienists Association (BCDHA)</a:t>
          </a:r>
        </a:p>
      </dgm:t>
    </dgm:pt>
    <dgm:pt modelId="{DD72B41B-7315-46A3-8E9C-D2840978F321}" type="parTrans" cxnId="{963B4E8B-64AA-44F8-8FBD-940F76B4E277}">
      <dgm:prSet/>
      <dgm:spPr/>
      <dgm:t>
        <a:bodyPr/>
        <a:lstStyle/>
        <a:p>
          <a:endParaRPr lang="en-CA"/>
        </a:p>
      </dgm:t>
    </dgm:pt>
    <dgm:pt modelId="{B6CF1ECC-98CD-4943-898B-5E8FBF805E81}" type="sibTrans" cxnId="{963B4E8B-64AA-44F8-8FBD-940F76B4E277}">
      <dgm:prSet/>
      <dgm:spPr/>
      <dgm:t>
        <a:bodyPr/>
        <a:lstStyle/>
        <a:p>
          <a:endParaRPr lang="en-CA"/>
        </a:p>
      </dgm:t>
    </dgm:pt>
    <dgm:pt modelId="{34302FCD-2EEC-476A-AEB6-CD80002654B7}">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Alb.</a:t>
          </a:r>
        </a:p>
      </dgm:t>
    </dgm:pt>
    <dgm:pt modelId="{8C51E922-18A1-452C-89B0-F1AAC3F313E3}" type="parTrans" cxnId="{7572588D-3E7A-4230-B9B6-C99F2C47D303}">
      <dgm:prSet/>
      <dgm:spPr/>
      <dgm:t>
        <a:bodyPr/>
        <a:lstStyle/>
        <a:p>
          <a:endParaRPr lang="en-CA"/>
        </a:p>
      </dgm:t>
    </dgm:pt>
    <dgm:pt modelId="{D4717042-3B62-4791-ABB0-4E61B37597EC}" type="sibTrans" cxnId="{7572588D-3E7A-4230-B9B6-C99F2C47D303}">
      <dgm:prSet/>
      <dgm:spPr/>
      <dgm:t>
        <a:bodyPr/>
        <a:lstStyle/>
        <a:p>
          <a:endParaRPr lang="en-CA"/>
        </a:p>
      </dgm:t>
    </dgm:pt>
    <dgm:pt modelId="{62F492B9-E6D3-4EFC-8A58-ACC534D536C9}">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
          </a:r>
        </a:p>
      </dgm:t>
    </dgm:pt>
    <dgm:pt modelId="{C21CF462-1069-434C-970F-480F64B1DBEB}" type="parTrans" cxnId="{7A78139A-83D3-48F6-935D-1AD51BF7F659}">
      <dgm:prSet/>
      <dgm:spPr/>
      <dgm:t>
        <a:bodyPr/>
        <a:lstStyle/>
        <a:p>
          <a:endParaRPr lang="en-CA"/>
        </a:p>
      </dgm:t>
    </dgm:pt>
    <dgm:pt modelId="{177FD8F6-308E-43EC-B00E-085CE6C39CB2}" type="sibTrans" cxnId="{7A78139A-83D3-48F6-935D-1AD51BF7F659}">
      <dgm:prSet/>
      <dgm:spPr/>
      <dgm:t>
        <a:bodyPr/>
        <a:lstStyle/>
        <a:p>
          <a:endParaRPr lang="en-CA"/>
        </a:p>
      </dgm:t>
    </dgm:pt>
    <dgm:pt modelId="{4FA78AB2-4174-410A-91CB-28723AD28C0C}">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t>
          </a:r>
        </a:p>
      </dgm:t>
    </dgm:pt>
    <dgm:pt modelId="{E436A434-683B-4311-A0C3-83797A392C7D}" type="parTrans" cxnId="{428B5373-6C06-49F1-9145-03A102BBBE50}">
      <dgm:prSet/>
      <dgm:spPr/>
      <dgm:t>
        <a:bodyPr/>
        <a:lstStyle/>
        <a:p>
          <a:endParaRPr lang="en-CA"/>
        </a:p>
      </dgm:t>
    </dgm:pt>
    <dgm:pt modelId="{664924B1-2B8B-463F-9A34-BC5875CB8E4A}" type="sibTrans" cxnId="{428B5373-6C06-49F1-9145-03A102BBBE50}">
      <dgm:prSet/>
      <dgm:spPr/>
      <dgm:t>
        <a:bodyPr/>
        <a:lstStyle/>
        <a:p>
          <a:endParaRPr lang="en-CA"/>
        </a:p>
      </dgm:t>
    </dgm:pt>
    <dgm:pt modelId="{DCD67CC6-FC09-4AFC-B3F5-9D6C24619769}">
      <dgm:prSet phldrT="[Text]"/>
      <dgm:spPr>
        <a:solidFill>
          <a:schemeClr val="bg2">
            <a:lumMod val="75000"/>
          </a:schemeClr>
        </a:solidFill>
        <a:ln>
          <a:solidFill>
            <a:schemeClr val="bg2">
              <a:lumMod val="75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Registered Dental Hygienists of Alberta (CRDHA)</a:t>
          </a:r>
        </a:p>
      </dgm:t>
    </dgm:pt>
    <dgm:pt modelId="{F6A4206A-8C9F-4D09-A710-A838F4815889}" type="parTrans" cxnId="{A441789C-175D-47C2-8E8D-4F45DFF4178E}">
      <dgm:prSet/>
      <dgm:spPr/>
      <dgm:t>
        <a:bodyPr/>
        <a:lstStyle/>
        <a:p>
          <a:endParaRPr lang="en-CA"/>
        </a:p>
      </dgm:t>
    </dgm:pt>
    <dgm:pt modelId="{5CDEA242-4369-41FA-B50E-7BFC3F021E12}" type="sibTrans" cxnId="{A441789C-175D-47C2-8E8D-4F45DFF4178E}">
      <dgm:prSet/>
      <dgm:spPr/>
      <dgm:t>
        <a:bodyPr/>
        <a:lstStyle/>
        <a:p>
          <a:endParaRPr lang="en-CA"/>
        </a:p>
      </dgm:t>
    </dgm:pt>
    <dgm:pt modelId="{F936808C-0C63-4318-8341-774FA949B02C}">
      <dgm:prSet/>
      <dgm:spPr>
        <a:solidFill>
          <a:schemeClr val="bg2">
            <a:lumMod val="75000"/>
          </a:schemeClr>
        </a:solidFill>
        <a:ln>
          <a:solidFill>
            <a:schemeClr val="bg2">
              <a:lumMod val="75000"/>
              <a:alpha val="90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Saskatchewan Dental Hygienists Association (SDHA)</a:t>
          </a:r>
          <a:endParaRPr lang="en-CA" dirty="0">
            <a:latin typeface="Arial" panose="020B0604020202020204" pitchFamily="34" charset="0"/>
            <a:cs typeface="Arial" panose="020B0604020202020204" pitchFamily="34" charset="0"/>
          </a:endParaRPr>
        </a:p>
      </dgm:t>
    </dgm:pt>
    <dgm:pt modelId="{B2024551-4285-4E49-B857-4008B7BFC99C}" type="parTrans" cxnId="{00AE7ED1-9AB1-42D5-8D4A-E58026DCB6CC}">
      <dgm:prSet/>
      <dgm:spPr/>
      <dgm:t>
        <a:bodyPr/>
        <a:lstStyle/>
        <a:p>
          <a:endParaRPr lang="en-CA"/>
        </a:p>
      </dgm:t>
    </dgm:pt>
    <dgm:pt modelId="{34C5EF14-C727-47B1-9C6D-0CEE2E20E5E6}" type="sibTrans" cxnId="{00AE7ED1-9AB1-42D5-8D4A-E58026DCB6CC}">
      <dgm:prSet/>
      <dgm:spPr/>
      <dgm:t>
        <a:bodyPr/>
        <a:lstStyle/>
        <a:p>
          <a:endParaRPr lang="en-CA"/>
        </a:p>
      </dgm:t>
    </dgm:pt>
    <dgm:pt modelId="{68C6F643-C4D8-4924-A40E-7A6D9A29340F}">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a:t>
          </a:r>
        </a:p>
      </dgm:t>
    </dgm:pt>
    <dgm:pt modelId="{75ED5C37-12E1-4AA4-AEA8-23A0C161285A}" type="parTrans" cxnId="{868A8E3F-FC3C-420B-9647-72827565E741}">
      <dgm:prSet/>
      <dgm:spPr/>
      <dgm:t>
        <a:bodyPr/>
        <a:lstStyle/>
        <a:p>
          <a:endParaRPr lang="en-CA"/>
        </a:p>
      </dgm:t>
    </dgm:pt>
    <dgm:pt modelId="{EFBD58A6-5147-48F5-9273-5DDED799072E}" type="sibTrans" cxnId="{868A8E3F-FC3C-420B-9647-72827565E741}">
      <dgm:prSet/>
      <dgm:spPr/>
      <dgm:t>
        <a:bodyPr/>
        <a:lstStyle/>
        <a:p>
          <a:endParaRPr lang="en-CA"/>
        </a:p>
      </dgm:t>
    </dgm:pt>
    <dgm:pt modelId="{A214EF6D-5F3B-4DF5-8041-EED230AD99B7}">
      <dgm:prSet/>
      <dgm:spPr>
        <a:solidFill>
          <a:schemeClr val="bg2">
            <a:lumMod val="75000"/>
          </a:schemeClr>
        </a:solidFill>
        <a:ln>
          <a:solidFill>
            <a:schemeClr val="bg2">
              <a:lumMod val="75000"/>
              <a:alpha val="90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Manitoba Dental Hygienists Association (MDHA)</a:t>
          </a:r>
        </a:p>
      </dgm:t>
    </dgm:pt>
    <dgm:pt modelId="{C21A5090-BD21-41BC-BDEB-1121B3F7A9F7}" type="parTrans" cxnId="{B46121F7-F637-4F7D-B4B2-81E313266138}">
      <dgm:prSet/>
      <dgm:spPr/>
      <dgm:t>
        <a:bodyPr/>
        <a:lstStyle/>
        <a:p>
          <a:endParaRPr lang="en-CA"/>
        </a:p>
      </dgm:t>
    </dgm:pt>
    <dgm:pt modelId="{B68E70E6-1847-4AB6-86E0-6D5B772A4139}" type="sibTrans" cxnId="{B46121F7-F637-4F7D-B4B2-81E313266138}">
      <dgm:prSet/>
      <dgm:spPr/>
      <dgm:t>
        <a:bodyPr/>
        <a:lstStyle/>
        <a:p>
          <a:endParaRPr lang="en-CA"/>
        </a:p>
      </dgm:t>
    </dgm:pt>
    <dgm:pt modelId="{A4584B20-8A01-44C7-AEF1-8DB4167F60D9}">
      <dgm:prSet phldrT="[Text]"/>
      <dgm:spPr>
        <a:solidFill>
          <a:schemeClr val="bg2">
            <a:lumMod val="75000"/>
          </a:schemeClr>
        </a:solidFill>
        <a:ln>
          <a:solidFill>
            <a:schemeClr val="bg2">
              <a:lumMod val="75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Ontario Dental Hygienists Association (ODHA)</a:t>
          </a:r>
        </a:p>
      </dgm:t>
    </dgm:pt>
    <dgm:pt modelId="{322A1C91-B30F-4EA2-9DDC-E2C59655FE7B}" type="parTrans" cxnId="{C9E17B51-D1F8-4969-8B92-E3E377FB0400}">
      <dgm:prSet/>
      <dgm:spPr/>
      <dgm:t>
        <a:bodyPr/>
        <a:lstStyle/>
        <a:p>
          <a:endParaRPr lang="en-CA"/>
        </a:p>
      </dgm:t>
    </dgm:pt>
    <dgm:pt modelId="{2E9B79E5-C5D5-42C7-A3A7-7A5EBBDFFA54}" type="sibTrans" cxnId="{C9E17B51-D1F8-4969-8B92-E3E377FB0400}">
      <dgm:prSet/>
      <dgm:spPr/>
      <dgm:t>
        <a:bodyPr/>
        <a:lstStyle/>
        <a:p>
          <a:endParaRPr lang="en-CA"/>
        </a:p>
      </dgm:t>
    </dgm:pt>
    <dgm:pt modelId="{7D098F8C-8F03-4623-962E-ECEE6151EE27}" type="pres">
      <dgm:prSet presAssocID="{DE5CC2BD-9C52-45FA-9222-CC62EA0F0AD9}" presName="Name0" presStyleCnt="0">
        <dgm:presLayoutVars>
          <dgm:dir/>
          <dgm:animLvl val="lvl"/>
          <dgm:resizeHandles val="exact"/>
        </dgm:presLayoutVars>
      </dgm:prSet>
      <dgm:spPr/>
    </dgm:pt>
    <dgm:pt modelId="{7666677D-9176-4E8F-938A-8AFB60A92E25}" type="pres">
      <dgm:prSet presAssocID="{7BE442A2-57D8-4441-90AA-DF30E148DF10}" presName="composite" presStyleCnt="0"/>
      <dgm:spPr/>
    </dgm:pt>
    <dgm:pt modelId="{5651D9E2-73A2-4984-B4A1-1923A648FFD9}" type="pres">
      <dgm:prSet presAssocID="{7BE442A2-57D8-4441-90AA-DF30E148DF10}" presName="parTx" presStyleLbl="alignNode1" presStyleIdx="0" presStyleCnt="5">
        <dgm:presLayoutVars>
          <dgm:chMax val="0"/>
          <dgm:chPref val="0"/>
          <dgm:bulletEnabled val="1"/>
        </dgm:presLayoutVars>
      </dgm:prSet>
      <dgm:spPr/>
    </dgm:pt>
    <dgm:pt modelId="{6714B9EB-6082-43B2-B635-7925F28EA4CB}" type="pres">
      <dgm:prSet presAssocID="{7BE442A2-57D8-4441-90AA-DF30E148DF10}" presName="desTx" presStyleLbl="alignAccFollowNode1" presStyleIdx="0" presStyleCnt="5">
        <dgm:presLayoutVars>
          <dgm:bulletEnabled val="1"/>
        </dgm:presLayoutVars>
      </dgm:prSet>
      <dgm:spPr/>
    </dgm:pt>
    <dgm:pt modelId="{1C50081A-92D9-4C8B-BF2E-5CC49B960471}" type="pres">
      <dgm:prSet presAssocID="{D81F75A2-0874-48DB-A128-ADBE7E91C377}" presName="space" presStyleCnt="0"/>
      <dgm:spPr/>
    </dgm:pt>
    <dgm:pt modelId="{BE77EEE9-2A89-4DCE-982E-299EBE490C5B}" type="pres">
      <dgm:prSet presAssocID="{34302FCD-2EEC-476A-AEB6-CD80002654B7}" presName="composite" presStyleCnt="0"/>
      <dgm:spPr/>
    </dgm:pt>
    <dgm:pt modelId="{8299ADA9-B2C9-49BB-BE28-395D08FC4EAB}" type="pres">
      <dgm:prSet presAssocID="{34302FCD-2EEC-476A-AEB6-CD80002654B7}" presName="parTx" presStyleLbl="alignNode1" presStyleIdx="1" presStyleCnt="5">
        <dgm:presLayoutVars>
          <dgm:chMax val="0"/>
          <dgm:chPref val="0"/>
          <dgm:bulletEnabled val="1"/>
        </dgm:presLayoutVars>
      </dgm:prSet>
      <dgm:spPr/>
    </dgm:pt>
    <dgm:pt modelId="{61CC3076-AE9D-4C35-BEFF-D3B347116939}" type="pres">
      <dgm:prSet presAssocID="{34302FCD-2EEC-476A-AEB6-CD80002654B7}" presName="desTx" presStyleLbl="alignAccFollowNode1" presStyleIdx="1" presStyleCnt="5">
        <dgm:presLayoutVars>
          <dgm:bulletEnabled val="1"/>
        </dgm:presLayoutVars>
      </dgm:prSet>
      <dgm:spPr/>
    </dgm:pt>
    <dgm:pt modelId="{0CE5B18D-3B26-46C3-B4DB-50C8FEF262A9}" type="pres">
      <dgm:prSet presAssocID="{D4717042-3B62-4791-ABB0-4E61B37597EC}" presName="space" presStyleCnt="0"/>
      <dgm:spPr/>
    </dgm:pt>
    <dgm:pt modelId="{87ED5C9C-F5B3-49B9-A97F-76ABAEE95F1E}" type="pres">
      <dgm:prSet presAssocID="{62F492B9-E6D3-4EFC-8A58-ACC534D536C9}" presName="composite" presStyleCnt="0"/>
      <dgm:spPr/>
    </dgm:pt>
    <dgm:pt modelId="{BCF38EBC-47DF-4608-8B65-9B0E490BCD6D}" type="pres">
      <dgm:prSet presAssocID="{62F492B9-E6D3-4EFC-8A58-ACC534D536C9}" presName="parTx" presStyleLbl="alignNode1" presStyleIdx="2" presStyleCnt="5">
        <dgm:presLayoutVars>
          <dgm:chMax val="0"/>
          <dgm:chPref val="0"/>
          <dgm:bulletEnabled val="1"/>
        </dgm:presLayoutVars>
      </dgm:prSet>
      <dgm:spPr/>
    </dgm:pt>
    <dgm:pt modelId="{97E8F15F-58EC-4436-A3E0-870C6A5B5CA1}" type="pres">
      <dgm:prSet presAssocID="{62F492B9-E6D3-4EFC-8A58-ACC534D536C9}" presName="desTx" presStyleLbl="alignAccFollowNode1" presStyleIdx="2" presStyleCnt="5">
        <dgm:presLayoutVars>
          <dgm:bulletEnabled val="1"/>
        </dgm:presLayoutVars>
      </dgm:prSet>
      <dgm:spPr/>
    </dgm:pt>
    <dgm:pt modelId="{E960E8A2-AABA-4738-8699-73A1A91E6A63}" type="pres">
      <dgm:prSet presAssocID="{177FD8F6-308E-43EC-B00E-085CE6C39CB2}" presName="space" presStyleCnt="0"/>
      <dgm:spPr/>
    </dgm:pt>
    <dgm:pt modelId="{857DB0C5-3313-4731-811E-AF02DCB71A37}" type="pres">
      <dgm:prSet presAssocID="{68C6F643-C4D8-4924-A40E-7A6D9A29340F}" presName="composite" presStyleCnt="0"/>
      <dgm:spPr/>
    </dgm:pt>
    <dgm:pt modelId="{BA1063A0-F888-4AEA-8ADE-63F6ACF5A9CE}" type="pres">
      <dgm:prSet presAssocID="{68C6F643-C4D8-4924-A40E-7A6D9A29340F}" presName="parTx" presStyleLbl="alignNode1" presStyleIdx="3" presStyleCnt="5">
        <dgm:presLayoutVars>
          <dgm:chMax val="0"/>
          <dgm:chPref val="0"/>
          <dgm:bulletEnabled val="1"/>
        </dgm:presLayoutVars>
      </dgm:prSet>
      <dgm:spPr/>
    </dgm:pt>
    <dgm:pt modelId="{E6B8A2A2-401D-4E60-970D-13EB50D6E7E0}" type="pres">
      <dgm:prSet presAssocID="{68C6F643-C4D8-4924-A40E-7A6D9A29340F}" presName="desTx" presStyleLbl="alignAccFollowNode1" presStyleIdx="3" presStyleCnt="5">
        <dgm:presLayoutVars>
          <dgm:bulletEnabled val="1"/>
        </dgm:presLayoutVars>
      </dgm:prSet>
      <dgm:spPr/>
    </dgm:pt>
    <dgm:pt modelId="{DFF2F101-1D9F-41A1-96FA-21972175833F}" type="pres">
      <dgm:prSet presAssocID="{EFBD58A6-5147-48F5-9273-5DDED799072E}" presName="space" presStyleCnt="0"/>
      <dgm:spPr/>
    </dgm:pt>
    <dgm:pt modelId="{621D81F8-8B52-4612-B755-F2E6817259FE}" type="pres">
      <dgm:prSet presAssocID="{4FA78AB2-4174-410A-91CB-28723AD28C0C}" presName="composite" presStyleCnt="0"/>
      <dgm:spPr/>
    </dgm:pt>
    <dgm:pt modelId="{AB9E57A2-48E2-4719-AB73-FDCD121987F9}" type="pres">
      <dgm:prSet presAssocID="{4FA78AB2-4174-410A-91CB-28723AD28C0C}" presName="parTx" presStyleLbl="alignNode1" presStyleIdx="4" presStyleCnt="5">
        <dgm:presLayoutVars>
          <dgm:chMax val="0"/>
          <dgm:chPref val="0"/>
          <dgm:bulletEnabled val="1"/>
        </dgm:presLayoutVars>
      </dgm:prSet>
      <dgm:spPr/>
    </dgm:pt>
    <dgm:pt modelId="{83F4DD8A-662B-4DBD-B95D-A6805ABD0259}" type="pres">
      <dgm:prSet presAssocID="{4FA78AB2-4174-410A-91CB-28723AD28C0C}" presName="desTx" presStyleLbl="alignAccFollowNode1" presStyleIdx="4" presStyleCnt="5">
        <dgm:presLayoutVars>
          <dgm:bulletEnabled val="1"/>
        </dgm:presLayoutVars>
      </dgm:prSet>
      <dgm:spPr/>
    </dgm:pt>
  </dgm:ptLst>
  <dgm:cxnLst>
    <dgm:cxn modelId="{F9A2B307-2FAF-4022-9424-158C53B0BDEC}" type="presOf" srcId="{62F492B9-E6D3-4EFC-8A58-ACC534D536C9}" destId="{BCF38EBC-47DF-4608-8B65-9B0E490BCD6D}" srcOrd="0" destOrd="0" presId="urn:microsoft.com/office/officeart/2005/8/layout/hList1"/>
    <dgm:cxn modelId="{504FC70F-F65E-4314-AE3C-E770963266E9}" type="presOf" srcId="{4FA78AB2-4174-410A-91CB-28723AD28C0C}" destId="{AB9E57A2-48E2-4719-AB73-FDCD121987F9}" srcOrd="0" destOrd="0" presId="urn:microsoft.com/office/officeart/2005/8/layout/hList1"/>
    <dgm:cxn modelId="{2EAF4212-417C-476C-8FEB-F59B4BB63F78}" type="presOf" srcId="{7BE442A2-57D8-4441-90AA-DF30E148DF10}" destId="{5651D9E2-73A2-4984-B4A1-1923A648FFD9}" srcOrd="0" destOrd="0" presId="urn:microsoft.com/office/officeart/2005/8/layout/hList1"/>
    <dgm:cxn modelId="{C209872A-F35A-462E-9427-1445E79AD77D}" type="presOf" srcId="{A4584B20-8A01-44C7-AEF1-8DB4167F60D9}" destId="{83F4DD8A-662B-4DBD-B95D-A6805ABD0259}" srcOrd="0" destOrd="0" presId="urn:microsoft.com/office/officeart/2005/8/layout/hList1"/>
    <dgm:cxn modelId="{868A8E3F-FC3C-420B-9647-72827565E741}" srcId="{DE5CC2BD-9C52-45FA-9222-CC62EA0F0AD9}" destId="{68C6F643-C4D8-4924-A40E-7A6D9A29340F}" srcOrd="3" destOrd="0" parTransId="{75ED5C37-12E1-4AA4-AEA8-23A0C161285A}" sibTransId="{EFBD58A6-5147-48F5-9273-5DDED799072E}"/>
    <dgm:cxn modelId="{1AC66E62-5072-4BB3-919A-E612ED9D10DB}" type="presOf" srcId="{2081CB79-63E9-49D3-BE7F-87919D7AECC7}" destId="{6714B9EB-6082-43B2-B635-7925F28EA4CB}" srcOrd="0" destOrd="0" presId="urn:microsoft.com/office/officeart/2005/8/layout/hList1"/>
    <dgm:cxn modelId="{362D7146-ACE7-41B1-A5BC-79D4B938A948}" type="presOf" srcId="{DCD67CC6-FC09-4AFC-B3F5-9D6C24619769}" destId="{61CC3076-AE9D-4C35-BEFF-D3B347116939}" srcOrd="0" destOrd="0" presId="urn:microsoft.com/office/officeart/2005/8/layout/hList1"/>
    <dgm:cxn modelId="{C9E17B51-D1F8-4969-8B92-E3E377FB0400}" srcId="{4FA78AB2-4174-410A-91CB-28723AD28C0C}" destId="{A4584B20-8A01-44C7-AEF1-8DB4167F60D9}" srcOrd="0" destOrd="0" parTransId="{322A1C91-B30F-4EA2-9DDC-E2C59655FE7B}" sibTransId="{2E9B79E5-C5D5-42C7-A3A7-7A5EBBDFFA54}"/>
    <dgm:cxn modelId="{428B5373-6C06-49F1-9145-03A102BBBE50}" srcId="{DE5CC2BD-9C52-45FA-9222-CC62EA0F0AD9}" destId="{4FA78AB2-4174-410A-91CB-28723AD28C0C}" srcOrd="4" destOrd="0" parTransId="{E436A434-683B-4311-A0C3-83797A392C7D}" sibTransId="{664924B1-2B8B-463F-9A34-BC5875CB8E4A}"/>
    <dgm:cxn modelId="{F31E948A-3D8B-4F67-9997-AD992E2EB68A}" type="presOf" srcId="{DE5CC2BD-9C52-45FA-9222-CC62EA0F0AD9}" destId="{7D098F8C-8F03-4623-962E-ECEE6151EE27}" srcOrd="0" destOrd="0" presId="urn:microsoft.com/office/officeart/2005/8/layout/hList1"/>
    <dgm:cxn modelId="{963B4E8B-64AA-44F8-8FBD-940F76B4E277}" srcId="{7BE442A2-57D8-4441-90AA-DF30E148DF10}" destId="{2081CB79-63E9-49D3-BE7F-87919D7AECC7}" srcOrd="0" destOrd="0" parTransId="{DD72B41B-7315-46A3-8E9C-D2840978F321}" sibTransId="{B6CF1ECC-98CD-4943-898B-5E8FBF805E81}"/>
    <dgm:cxn modelId="{7572588D-3E7A-4230-B9B6-C99F2C47D303}" srcId="{DE5CC2BD-9C52-45FA-9222-CC62EA0F0AD9}" destId="{34302FCD-2EEC-476A-AEB6-CD80002654B7}" srcOrd="1" destOrd="0" parTransId="{8C51E922-18A1-452C-89B0-F1AAC3F313E3}" sibTransId="{D4717042-3B62-4791-ABB0-4E61B37597EC}"/>
    <dgm:cxn modelId="{7A78139A-83D3-48F6-935D-1AD51BF7F659}" srcId="{DE5CC2BD-9C52-45FA-9222-CC62EA0F0AD9}" destId="{62F492B9-E6D3-4EFC-8A58-ACC534D536C9}" srcOrd="2" destOrd="0" parTransId="{C21CF462-1069-434C-970F-480F64B1DBEB}" sibTransId="{177FD8F6-308E-43EC-B00E-085CE6C39CB2}"/>
    <dgm:cxn modelId="{A441789C-175D-47C2-8E8D-4F45DFF4178E}" srcId="{34302FCD-2EEC-476A-AEB6-CD80002654B7}" destId="{DCD67CC6-FC09-4AFC-B3F5-9D6C24619769}" srcOrd="0" destOrd="0" parTransId="{F6A4206A-8C9F-4D09-A710-A838F4815889}" sibTransId="{5CDEA242-4369-41FA-B50E-7BFC3F021E12}"/>
    <dgm:cxn modelId="{461E6CA4-8BA2-4ED3-A382-F6545A5CEB01}" srcId="{DE5CC2BD-9C52-45FA-9222-CC62EA0F0AD9}" destId="{7BE442A2-57D8-4441-90AA-DF30E148DF10}" srcOrd="0" destOrd="0" parTransId="{51114BC3-247D-460B-AFF7-77AE05348E1C}" sibTransId="{D81F75A2-0874-48DB-A128-ADBE7E91C377}"/>
    <dgm:cxn modelId="{15FD52CF-F803-4BA2-ADEE-7C8B8F3696BC}" type="presOf" srcId="{A214EF6D-5F3B-4DF5-8041-EED230AD99B7}" destId="{E6B8A2A2-401D-4E60-970D-13EB50D6E7E0}" srcOrd="0" destOrd="0" presId="urn:microsoft.com/office/officeart/2005/8/layout/hList1"/>
    <dgm:cxn modelId="{00AE7ED1-9AB1-42D5-8D4A-E58026DCB6CC}" srcId="{62F492B9-E6D3-4EFC-8A58-ACC534D536C9}" destId="{F936808C-0C63-4318-8341-774FA949B02C}" srcOrd="0" destOrd="0" parTransId="{B2024551-4285-4E49-B857-4008B7BFC99C}" sibTransId="{34C5EF14-C727-47B1-9C6D-0CEE2E20E5E6}"/>
    <dgm:cxn modelId="{D0581CDC-E582-40BD-B391-0FA81383D06A}" type="presOf" srcId="{F936808C-0C63-4318-8341-774FA949B02C}" destId="{97E8F15F-58EC-4436-A3E0-870C6A5B5CA1}" srcOrd="0" destOrd="0" presId="urn:microsoft.com/office/officeart/2005/8/layout/hList1"/>
    <dgm:cxn modelId="{5B40D9E3-7652-49AE-B64C-6288A4FBB3B4}" type="presOf" srcId="{34302FCD-2EEC-476A-AEB6-CD80002654B7}" destId="{8299ADA9-B2C9-49BB-BE28-395D08FC4EAB}" srcOrd="0" destOrd="0" presId="urn:microsoft.com/office/officeart/2005/8/layout/hList1"/>
    <dgm:cxn modelId="{B36B18EE-3594-4DFD-91BC-DA48B99B94C6}" type="presOf" srcId="{68C6F643-C4D8-4924-A40E-7A6D9A29340F}" destId="{BA1063A0-F888-4AEA-8ADE-63F6ACF5A9CE}" srcOrd="0" destOrd="0" presId="urn:microsoft.com/office/officeart/2005/8/layout/hList1"/>
    <dgm:cxn modelId="{B46121F7-F637-4F7D-B4B2-81E313266138}" srcId="{68C6F643-C4D8-4924-A40E-7A6D9A29340F}" destId="{A214EF6D-5F3B-4DF5-8041-EED230AD99B7}" srcOrd="0" destOrd="0" parTransId="{C21A5090-BD21-41BC-BDEB-1121B3F7A9F7}" sibTransId="{B68E70E6-1847-4AB6-86E0-6D5B772A4139}"/>
    <dgm:cxn modelId="{A8A5B635-1627-46C9-BAE1-BD3E85D979B4}" type="presParOf" srcId="{7D098F8C-8F03-4623-962E-ECEE6151EE27}" destId="{7666677D-9176-4E8F-938A-8AFB60A92E25}" srcOrd="0" destOrd="0" presId="urn:microsoft.com/office/officeart/2005/8/layout/hList1"/>
    <dgm:cxn modelId="{0367AB25-6257-447B-B2CA-2B53AC07F53D}" type="presParOf" srcId="{7666677D-9176-4E8F-938A-8AFB60A92E25}" destId="{5651D9E2-73A2-4984-B4A1-1923A648FFD9}" srcOrd="0" destOrd="0" presId="urn:microsoft.com/office/officeart/2005/8/layout/hList1"/>
    <dgm:cxn modelId="{817F3686-176F-47AA-9331-4B097390E2E7}" type="presParOf" srcId="{7666677D-9176-4E8F-938A-8AFB60A92E25}" destId="{6714B9EB-6082-43B2-B635-7925F28EA4CB}" srcOrd="1" destOrd="0" presId="urn:microsoft.com/office/officeart/2005/8/layout/hList1"/>
    <dgm:cxn modelId="{FB3DA127-23DB-4C82-A90E-BF9825F2546B}" type="presParOf" srcId="{7D098F8C-8F03-4623-962E-ECEE6151EE27}" destId="{1C50081A-92D9-4C8B-BF2E-5CC49B960471}" srcOrd="1" destOrd="0" presId="urn:microsoft.com/office/officeart/2005/8/layout/hList1"/>
    <dgm:cxn modelId="{5ECA8D9E-8CC3-4876-8503-B1E99DE86C0C}" type="presParOf" srcId="{7D098F8C-8F03-4623-962E-ECEE6151EE27}" destId="{BE77EEE9-2A89-4DCE-982E-299EBE490C5B}" srcOrd="2" destOrd="0" presId="urn:microsoft.com/office/officeart/2005/8/layout/hList1"/>
    <dgm:cxn modelId="{E745B9C4-A1CC-44C0-89E2-5FC099F0B073}" type="presParOf" srcId="{BE77EEE9-2A89-4DCE-982E-299EBE490C5B}" destId="{8299ADA9-B2C9-49BB-BE28-395D08FC4EAB}" srcOrd="0" destOrd="0" presId="urn:microsoft.com/office/officeart/2005/8/layout/hList1"/>
    <dgm:cxn modelId="{553BFB33-37A1-46A6-AE4C-292E0A5028AD}" type="presParOf" srcId="{BE77EEE9-2A89-4DCE-982E-299EBE490C5B}" destId="{61CC3076-AE9D-4C35-BEFF-D3B347116939}" srcOrd="1" destOrd="0" presId="urn:microsoft.com/office/officeart/2005/8/layout/hList1"/>
    <dgm:cxn modelId="{934929BB-909F-43EE-A788-751785C842D7}" type="presParOf" srcId="{7D098F8C-8F03-4623-962E-ECEE6151EE27}" destId="{0CE5B18D-3B26-46C3-B4DB-50C8FEF262A9}" srcOrd="3" destOrd="0" presId="urn:microsoft.com/office/officeart/2005/8/layout/hList1"/>
    <dgm:cxn modelId="{CEA5BE9F-1DFD-47FD-84DC-E5AA2DC86D83}" type="presParOf" srcId="{7D098F8C-8F03-4623-962E-ECEE6151EE27}" destId="{87ED5C9C-F5B3-49B9-A97F-76ABAEE95F1E}" srcOrd="4" destOrd="0" presId="urn:microsoft.com/office/officeart/2005/8/layout/hList1"/>
    <dgm:cxn modelId="{20F696E6-EA77-4F93-AD61-478E34C3A9D9}" type="presParOf" srcId="{87ED5C9C-F5B3-49B9-A97F-76ABAEE95F1E}" destId="{BCF38EBC-47DF-4608-8B65-9B0E490BCD6D}" srcOrd="0" destOrd="0" presId="urn:microsoft.com/office/officeart/2005/8/layout/hList1"/>
    <dgm:cxn modelId="{444FBE9E-25EF-4C34-94EB-E6F7AE1B6940}" type="presParOf" srcId="{87ED5C9C-F5B3-49B9-A97F-76ABAEE95F1E}" destId="{97E8F15F-58EC-4436-A3E0-870C6A5B5CA1}" srcOrd="1" destOrd="0" presId="urn:microsoft.com/office/officeart/2005/8/layout/hList1"/>
    <dgm:cxn modelId="{0F8D0251-4A5D-45AA-92FD-DABFE09F5339}" type="presParOf" srcId="{7D098F8C-8F03-4623-962E-ECEE6151EE27}" destId="{E960E8A2-AABA-4738-8699-73A1A91E6A63}" srcOrd="5" destOrd="0" presId="urn:microsoft.com/office/officeart/2005/8/layout/hList1"/>
    <dgm:cxn modelId="{8C267940-A45C-486A-BFC2-4C5C0FF3BE0E}" type="presParOf" srcId="{7D098F8C-8F03-4623-962E-ECEE6151EE27}" destId="{857DB0C5-3313-4731-811E-AF02DCB71A37}" srcOrd="6" destOrd="0" presId="urn:microsoft.com/office/officeart/2005/8/layout/hList1"/>
    <dgm:cxn modelId="{78DC49FC-C13D-41CC-B67D-4D42205A5BA9}" type="presParOf" srcId="{857DB0C5-3313-4731-811E-AF02DCB71A37}" destId="{BA1063A0-F888-4AEA-8ADE-63F6ACF5A9CE}" srcOrd="0" destOrd="0" presId="urn:microsoft.com/office/officeart/2005/8/layout/hList1"/>
    <dgm:cxn modelId="{DFAFD052-E571-43BC-A529-BECEA1E9F2EB}" type="presParOf" srcId="{857DB0C5-3313-4731-811E-AF02DCB71A37}" destId="{E6B8A2A2-401D-4E60-970D-13EB50D6E7E0}" srcOrd="1" destOrd="0" presId="urn:microsoft.com/office/officeart/2005/8/layout/hList1"/>
    <dgm:cxn modelId="{460AAA9C-9F17-40C8-98F4-BC27EB608208}" type="presParOf" srcId="{7D098F8C-8F03-4623-962E-ECEE6151EE27}" destId="{DFF2F101-1D9F-41A1-96FA-21972175833F}" srcOrd="7" destOrd="0" presId="urn:microsoft.com/office/officeart/2005/8/layout/hList1"/>
    <dgm:cxn modelId="{6A01E2C3-16A5-4A2C-8907-41467B1A178F}" type="presParOf" srcId="{7D098F8C-8F03-4623-962E-ECEE6151EE27}" destId="{621D81F8-8B52-4612-B755-F2E6817259FE}" srcOrd="8" destOrd="0" presId="urn:microsoft.com/office/officeart/2005/8/layout/hList1"/>
    <dgm:cxn modelId="{8D3A94B1-0A7A-4519-A2B2-33EDEF2D2715}" type="presParOf" srcId="{621D81F8-8B52-4612-B755-F2E6817259FE}" destId="{AB9E57A2-48E2-4719-AB73-FDCD121987F9}" srcOrd="0" destOrd="0" presId="urn:microsoft.com/office/officeart/2005/8/layout/hList1"/>
    <dgm:cxn modelId="{A7AA90E5-E5A8-4419-BEC5-1EFF0EA166CF}" type="presParOf" srcId="{621D81F8-8B52-4612-B755-F2E6817259FE}" destId="{83F4DD8A-662B-4DBD-B95D-A6805ABD02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CC2BD-9C52-45FA-9222-CC62EA0F0A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FE942FB1-2B71-41FA-BABB-9E557235E1E9}">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Î.-P.-É.</a:t>
          </a:r>
        </a:p>
      </dgm:t>
    </dgm:pt>
    <dgm:pt modelId="{382E5E0B-1BFB-419A-98EE-6C06052746EA}" type="parTrans" cxnId="{7E0B58D3-8112-4A55-8CBF-1BD6A64D4FF1}">
      <dgm:prSet/>
      <dgm:spPr/>
      <dgm:t>
        <a:bodyPr/>
        <a:lstStyle/>
        <a:p>
          <a:endParaRPr lang="en-CA"/>
        </a:p>
      </dgm:t>
    </dgm:pt>
    <dgm:pt modelId="{B8B48ECD-10EE-4587-A57D-F814AE1DA372}" type="sibTrans" cxnId="{7E0B58D3-8112-4A55-8CBF-1BD6A64D4FF1}">
      <dgm:prSet/>
      <dgm:spPr/>
      <dgm:t>
        <a:bodyPr/>
        <a:lstStyle/>
        <a:p>
          <a:endParaRPr lang="en-CA"/>
        </a:p>
      </dgm:t>
    </dgm:pt>
    <dgm:pt modelId="{1B1378C9-13F1-4708-83C4-870CE737C854}">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dgm:t>
    </dgm:pt>
    <dgm:pt modelId="{C8678141-172B-48C7-A4C2-AD0F2DFF0937}" type="parTrans" cxnId="{FF818D29-C2A6-4C95-94E5-93A16E8A6D97}">
      <dgm:prSet/>
      <dgm:spPr/>
      <dgm:t>
        <a:bodyPr/>
        <a:lstStyle/>
        <a:p>
          <a:endParaRPr lang="en-CA"/>
        </a:p>
      </dgm:t>
    </dgm:pt>
    <dgm:pt modelId="{61757E2C-E81B-40BA-9235-9B589ECF3283}" type="sibTrans" cxnId="{FF818D29-C2A6-4C95-94E5-93A16E8A6D97}">
      <dgm:prSet/>
      <dgm:spPr/>
      <dgm:t>
        <a:bodyPr/>
        <a:lstStyle/>
        <a:p>
          <a:endParaRPr lang="en-CA"/>
        </a:p>
      </dgm:t>
    </dgm:pt>
    <dgm:pt modelId="{E217B15D-0043-4827-A248-81F56261D54B}">
      <dgm:prSet phldrT="[Text]"/>
      <dgm:spPr>
        <a:solidFill>
          <a:schemeClr val="bg2">
            <a:lumMod val="75000"/>
          </a:schemeClr>
        </a:solidFill>
        <a:ln>
          <a:solidFill>
            <a:schemeClr val="bg2">
              <a:lumMod val="75000"/>
            </a:schemeClr>
          </a:solidFill>
        </a:ln>
      </dgm:spPr>
      <dgm:t>
        <a:bodyPr/>
        <a:lstStyle/>
        <a:p>
          <a:pPr algn="l"/>
          <a:r>
            <a:rPr lang="fr-CA" b="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Nouveau-Brunswick </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(AHDNB)</a:t>
          </a:r>
        </a:p>
      </dgm:t>
    </dgm:pt>
    <dgm:pt modelId="{9990E5B3-435C-4426-A42C-0131678FB0FA}" type="parTrans" cxnId="{ACCDD215-AF1E-410B-9793-773CA17914F0}">
      <dgm:prSet/>
      <dgm:spPr/>
      <dgm:t>
        <a:bodyPr/>
        <a:lstStyle/>
        <a:p>
          <a:endParaRPr lang="en-CA"/>
        </a:p>
      </dgm:t>
    </dgm:pt>
    <dgm:pt modelId="{BC5AA394-7955-42B5-8D5D-073D94A701F7}" type="sibTrans" cxnId="{ACCDD215-AF1E-410B-9793-773CA17914F0}">
      <dgm:prSet/>
      <dgm:spPr/>
      <dgm:t>
        <a:bodyPr/>
        <a:lstStyle/>
        <a:p>
          <a:endParaRPr lang="en-CA"/>
        </a:p>
      </dgm:t>
    </dgm:pt>
    <dgm:pt modelId="{3272E349-BCE3-49B3-A47E-BD938E44765B}">
      <dgm:prSet phldrT="[Text]"/>
      <dgm:spPr>
        <a:solidFill>
          <a:schemeClr val="bg2">
            <a:lumMod val="75000"/>
          </a:schemeClr>
        </a:solidFill>
        <a:ln>
          <a:solidFill>
            <a:schemeClr val="bg2">
              <a:lumMod val="75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Prince Edward Island Dental Hygienists Association (</a:t>
          </a:r>
          <a:r>
            <a:rPr lang="en-CA" b="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PEIDHA</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gm:t>
    </dgm:pt>
    <dgm:pt modelId="{9997BCAE-83AD-4C80-9510-C814798BFCC8}" type="parTrans" cxnId="{BED2AC25-A83C-4B8E-94A1-00378A603546}">
      <dgm:prSet/>
      <dgm:spPr/>
      <dgm:t>
        <a:bodyPr/>
        <a:lstStyle/>
        <a:p>
          <a:endParaRPr lang="en-CA"/>
        </a:p>
      </dgm:t>
    </dgm:pt>
    <dgm:pt modelId="{A2C7C1E0-C658-4DD3-BE26-4A5FF9F2A3FE}" type="sibTrans" cxnId="{BED2AC25-A83C-4B8E-94A1-00378A603546}">
      <dgm:prSet/>
      <dgm:spPr/>
      <dgm:t>
        <a:bodyPr/>
        <a:lstStyle/>
        <a:p>
          <a:endParaRPr lang="en-CA"/>
        </a:p>
      </dgm:t>
    </dgm:pt>
    <dgm:pt modelId="{F6060EF2-D336-429A-9A34-3C3B4B3CC7E8}">
      <dgm:prSet phldrT="[Text]"/>
      <dgm:spPr>
        <a:solidFill>
          <a:schemeClr val="bg2">
            <a:lumMod val="75000"/>
          </a:schemeClr>
        </a:solidFill>
        <a:ln>
          <a:solidFill>
            <a:schemeClr val="bg2">
              <a:lumMod val="75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N.-É.</a:t>
          </a:r>
        </a:p>
      </dgm:t>
    </dgm:pt>
    <dgm:pt modelId="{08DCF88B-8452-4673-9328-8B6FF18B2C15}" type="parTrans" cxnId="{E955AA0B-88A2-4D44-9C54-5D4890D05B24}">
      <dgm:prSet/>
      <dgm:spPr/>
      <dgm:t>
        <a:bodyPr/>
        <a:lstStyle/>
        <a:p>
          <a:endParaRPr lang="en-CA"/>
        </a:p>
      </dgm:t>
    </dgm:pt>
    <dgm:pt modelId="{91263CDA-FA3B-4C1F-81D2-3039D9347558}" type="sibTrans" cxnId="{E955AA0B-88A2-4D44-9C54-5D4890D05B24}">
      <dgm:prSet/>
      <dgm:spPr/>
      <dgm:t>
        <a:bodyPr/>
        <a:lstStyle/>
        <a:p>
          <a:endParaRPr lang="en-CA"/>
        </a:p>
      </dgm:t>
    </dgm:pt>
    <dgm:pt modelId="{2A6D785B-655C-415C-8BC7-76EB23F36114}">
      <dgm:prSet phldrT="[Text]"/>
      <dgm:spPr>
        <a:solidFill>
          <a:schemeClr val="bg2">
            <a:lumMod val="75000"/>
          </a:schemeClr>
        </a:solidFill>
        <a:ln>
          <a:solidFill>
            <a:schemeClr val="bg2">
              <a:lumMod val="75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Dental Hygienists of Nova Scotia (CDHNS)</a:t>
          </a:r>
        </a:p>
      </dgm:t>
    </dgm:pt>
    <dgm:pt modelId="{3C95EE03-76F7-4DF9-8486-05AA1A2C4797}" type="parTrans" cxnId="{CB891492-C1FD-4CA4-B1DD-539E54BA969C}">
      <dgm:prSet/>
      <dgm:spPr/>
      <dgm:t>
        <a:bodyPr/>
        <a:lstStyle/>
        <a:p>
          <a:endParaRPr lang="en-CA"/>
        </a:p>
      </dgm:t>
    </dgm:pt>
    <dgm:pt modelId="{2E9B52EF-4D22-477E-B5C5-1979C11EB0C2}" type="sibTrans" cxnId="{CB891492-C1FD-4CA4-B1DD-539E54BA969C}">
      <dgm:prSet/>
      <dgm:spPr/>
      <dgm:t>
        <a:bodyPr/>
        <a:lstStyle/>
        <a:p>
          <a:endParaRPr lang="en-CA"/>
        </a:p>
      </dgm:t>
    </dgm:pt>
    <dgm:pt modelId="{5E2D73E5-E3E2-4237-8507-FA6FB700589A}">
      <dgm:prSet phldrT="[Text]"/>
      <dgm:spPr>
        <a:solidFill>
          <a:schemeClr val="bg2">
            <a:lumMod val="75000"/>
          </a:schemeClr>
        </a:solidFill>
        <a:ln>
          <a:solidFill>
            <a:schemeClr val="bg2">
              <a:lumMod val="75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T.-N.-L.</a:t>
          </a:r>
        </a:p>
      </dgm:t>
    </dgm:pt>
    <dgm:pt modelId="{6F6AED59-4DCE-4B3D-BB9F-871A72057369}" type="parTrans" cxnId="{15228A2C-A7A5-4826-9E9E-FE4DDADEE6F8}">
      <dgm:prSet/>
      <dgm:spPr/>
      <dgm:t>
        <a:bodyPr/>
        <a:lstStyle/>
        <a:p>
          <a:endParaRPr lang="en-CA"/>
        </a:p>
      </dgm:t>
    </dgm:pt>
    <dgm:pt modelId="{41D9D848-F84E-45B4-9A24-46D4141B42DE}" type="sibTrans" cxnId="{15228A2C-A7A5-4826-9E9E-FE4DDADEE6F8}">
      <dgm:prSet/>
      <dgm:spPr/>
      <dgm:t>
        <a:bodyPr/>
        <a:lstStyle/>
        <a:p>
          <a:endParaRPr lang="en-CA"/>
        </a:p>
      </dgm:t>
    </dgm:pt>
    <dgm:pt modelId="{97314BC0-4DF8-4422-AF5F-2DD552677D45}">
      <dgm:prSet phldrT="[Text]"/>
      <dgm:spPr>
        <a:solidFill>
          <a:schemeClr val="bg2">
            <a:lumMod val="75000"/>
          </a:schemeClr>
        </a:solidFill>
        <a:ln>
          <a:solidFill>
            <a:schemeClr val="bg2">
              <a:lumMod val="75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Newfoundland and Labrador Dental Hygienists Association (NLDHA)</a:t>
          </a:r>
        </a:p>
      </dgm:t>
    </dgm:pt>
    <dgm:pt modelId="{F5F803F3-0907-4D6B-A87B-21D08F97088D}" type="parTrans" cxnId="{B7CAF365-791E-4408-B7A3-F98A53445B13}">
      <dgm:prSet/>
      <dgm:spPr/>
      <dgm:t>
        <a:bodyPr/>
        <a:lstStyle/>
        <a:p>
          <a:endParaRPr lang="en-CA"/>
        </a:p>
      </dgm:t>
    </dgm:pt>
    <dgm:pt modelId="{F6FB37F0-8002-4A17-A617-BAACD8089D40}" type="sibTrans" cxnId="{B7CAF365-791E-4408-B7A3-F98A53445B13}">
      <dgm:prSet/>
      <dgm:spPr/>
      <dgm:t>
        <a:bodyPr/>
        <a:lstStyle/>
        <a:p>
          <a:endParaRPr lang="en-CA"/>
        </a:p>
      </dgm:t>
    </dgm:pt>
    <dgm:pt modelId="{7D098F8C-8F03-4623-962E-ECEE6151EE27}" type="pres">
      <dgm:prSet presAssocID="{DE5CC2BD-9C52-45FA-9222-CC62EA0F0AD9}" presName="Name0" presStyleCnt="0">
        <dgm:presLayoutVars>
          <dgm:dir/>
          <dgm:animLvl val="lvl"/>
          <dgm:resizeHandles val="exact"/>
        </dgm:presLayoutVars>
      </dgm:prSet>
      <dgm:spPr/>
    </dgm:pt>
    <dgm:pt modelId="{A798AEF3-2A7C-4C7A-9EA9-58B570AEDF58}" type="pres">
      <dgm:prSet presAssocID="{1B1378C9-13F1-4708-83C4-870CE737C854}" presName="composite" presStyleCnt="0"/>
      <dgm:spPr/>
    </dgm:pt>
    <dgm:pt modelId="{CD06537E-C7C4-4272-87E5-7713C38BE7EA}" type="pres">
      <dgm:prSet presAssocID="{1B1378C9-13F1-4708-83C4-870CE737C854}" presName="parTx" presStyleLbl="alignNode1" presStyleIdx="0" presStyleCnt="4">
        <dgm:presLayoutVars>
          <dgm:chMax val="0"/>
          <dgm:chPref val="0"/>
          <dgm:bulletEnabled val="1"/>
        </dgm:presLayoutVars>
      </dgm:prSet>
      <dgm:spPr/>
    </dgm:pt>
    <dgm:pt modelId="{EABA2D2F-632B-486B-8B14-EFCA20ECF2B5}" type="pres">
      <dgm:prSet presAssocID="{1B1378C9-13F1-4708-83C4-870CE737C854}" presName="desTx" presStyleLbl="alignAccFollowNode1" presStyleIdx="0" presStyleCnt="4">
        <dgm:presLayoutVars>
          <dgm:bulletEnabled val="1"/>
        </dgm:presLayoutVars>
      </dgm:prSet>
      <dgm:spPr/>
    </dgm:pt>
    <dgm:pt modelId="{85106C79-2EAF-464E-B72A-5EB27DF4AC79}" type="pres">
      <dgm:prSet presAssocID="{61757E2C-E81B-40BA-9235-9B589ECF3283}" presName="space" presStyleCnt="0"/>
      <dgm:spPr/>
    </dgm:pt>
    <dgm:pt modelId="{5BB4FCB0-FC1D-409B-A7A8-8D70C6C942D1}" type="pres">
      <dgm:prSet presAssocID="{F6060EF2-D336-429A-9A34-3C3B4B3CC7E8}" presName="composite" presStyleCnt="0"/>
      <dgm:spPr/>
    </dgm:pt>
    <dgm:pt modelId="{E08359FC-740D-4E85-8E9B-831512C52D92}" type="pres">
      <dgm:prSet presAssocID="{F6060EF2-D336-429A-9A34-3C3B4B3CC7E8}" presName="parTx" presStyleLbl="alignNode1" presStyleIdx="1" presStyleCnt="4">
        <dgm:presLayoutVars>
          <dgm:chMax val="0"/>
          <dgm:chPref val="0"/>
          <dgm:bulletEnabled val="1"/>
        </dgm:presLayoutVars>
      </dgm:prSet>
      <dgm:spPr/>
    </dgm:pt>
    <dgm:pt modelId="{9133C486-A64B-4C7A-99E9-6AB3910BB433}" type="pres">
      <dgm:prSet presAssocID="{F6060EF2-D336-429A-9A34-3C3B4B3CC7E8}" presName="desTx" presStyleLbl="alignAccFollowNode1" presStyleIdx="1" presStyleCnt="4" custScaleY="100937">
        <dgm:presLayoutVars>
          <dgm:bulletEnabled val="1"/>
        </dgm:presLayoutVars>
      </dgm:prSet>
      <dgm:spPr/>
    </dgm:pt>
    <dgm:pt modelId="{B521ABC0-BBF7-44D0-8ECB-F16DFB7F1505}" type="pres">
      <dgm:prSet presAssocID="{91263CDA-FA3B-4C1F-81D2-3039D9347558}" presName="space" presStyleCnt="0"/>
      <dgm:spPr/>
    </dgm:pt>
    <dgm:pt modelId="{237B7119-7624-47B8-9749-1E829E04792C}" type="pres">
      <dgm:prSet presAssocID="{FE942FB1-2B71-41FA-BABB-9E557235E1E9}" presName="composite" presStyleCnt="0"/>
      <dgm:spPr/>
    </dgm:pt>
    <dgm:pt modelId="{F873C9B1-3FD6-4913-88C3-3F89C62D8FA0}" type="pres">
      <dgm:prSet presAssocID="{FE942FB1-2B71-41FA-BABB-9E557235E1E9}" presName="parTx" presStyleLbl="alignNode1" presStyleIdx="2" presStyleCnt="4" custLinFactNeighborX="3542">
        <dgm:presLayoutVars>
          <dgm:chMax val="0"/>
          <dgm:chPref val="0"/>
          <dgm:bulletEnabled val="1"/>
        </dgm:presLayoutVars>
      </dgm:prSet>
      <dgm:spPr/>
    </dgm:pt>
    <dgm:pt modelId="{8DB2ECFF-6513-495A-B5CC-521954EB1ED4}" type="pres">
      <dgm:prSet presAssocID="{FE942FB1-2B71-41FA-BABB-9E557235E1E9}" presName="desTx" presStyleLbl="alignAccFollowNode1" presStyleIdx="2" presStyleCnt="4" custLinFactNeighborX="3542">
        <dgm:presLayoutVars>
          <dgm:bulletEnabled val="1"/>
        </dgm:presLayoutVars>
      </dgm:prSet>
      <dgm:spPr/>
    </dgm:pt>
    <dgm:pt modelId="{C21AA3FE-1D08-485F-94F2-E127D551A971}" type="pres">
      <dgm:prSet presAssocID="{B8B48ECD-10EE-4587-A57D-F814AE1DA372}" presName="space" presStyleCnt="0"/>
      <dgm:spPr/>
    </dgm:pt>
    <dgm:pt modelId="{B6AA0E66-8E28-4CE8-BA35-DF4F9FDFCBEF}" type="pres">
      <dgm:prSet presAssocID="{5E2D73E5-E3E2-4237-8507-FA6FB700589A}" presName="composite" presStyleCnt="0"/>
      <dgm:spPr/>
    </dgm:pt>
    <dgm:pt modelId="{7AB15545-5716-4C5B-AE45-EFC572CC399E}" type="pres">
      <dgm:prSet presAssocID="{5E2D73E5-E3E2-4237-8507-FA6FB700589A}" presName="parTx" presStyleLbl="alignNode1" presStyleIdx="3" presStyleCnt="4">
        <dgm:presLayoutVars>
          <dgm:chMax val="0"/>
          <dgm:chPref val="0"/>
          <dgm:bulletEnabled val="1"/>
        </dgm:presLayoutVars>
      </dgm:prSet>
      <dgm:spPr/>
    </dgm:pt>
    <dgm:pt modelId="{F521330F-B8DD-464B-BF61-EFCC38F59A08}" type="pres">
      <dgm:prSet presAssocID="{5E2D73E5-E3E2-4237-8507-FA6FB700589A}" presName="desTx" presStyleLbl="alignAccFollowNode1" presStyleIdx="3" presStyleCnt="4">
        <dgm:presLayoutVars>
          <dgm:bulletEnabled val="1"/>
        </dgm:presLayoutVars>
      </dgm:prSet>
      <dgm:spPr/>
    </dgm:pt>
  </dgm:ptLst>
  <dgm:cxnLst>
    <dgm:cxn modelId="{E955AA0B-88A2-4D44-9C54-5D4890D05B24}" srcId="{DE5CC2BD-9C52-45FA-9222-CC62EA0F0AD9}" destId="{F6060EF2-D336-429A-9A34-3C3B4B3CC7E8}" srcOrd="1" destOrd="0" parTransId="{08DCF88B-8452-4673-9328-8B6FF18B2C15}" sibTransId="{91263CDA-FA3B-4C1F-81D2-3039D9347558}"/>
    <dgm:cxn modelId="{73B1CA0B-A976-46D3-B605-F3E12B20B411}" type="presOf" srcId="{FE942FB1-2B71-41FA-BABB-9E557235E1E9}" destId="{F873C9B1-3FD6-4913-88C3-3F89C62D8FA0}" srcOrd="0" destOrd="0" presId="urn:microsoft.com/office/officeart/2005/8/layout/hList1"/>
    <dgm:cxn modelId="{ACCDD215-AF1E-410B-9793-773CA17914F0}" srcId="{1B1378C9-13F1-4708-83C4-870CE737C854}" destId="{E217B15D-0043-4827-A248-81F56261D54B}" srcOrd="0" destOrd="0" parTransId="{9990E5B3-435C-4426-A42C-0131678FB0FA}" sibTransId="{BC5AA394-7955-42B5-8D5D-073D94A701F7}"/>
    <dgm:cxn modelId="{11F15318-26EF-45A6-97CB-0241B155F8B5}" type="presOf" srcId="{5E2D73E5-E3E2-4237-8507-FA6FB700589A}" destId="{7AB15545-5716-4C5B-AE45-EFC572CC399E}" srcOrd="0" destOrd="0" presId="urn:microsoft.com/office/officeart/2005/8/layout/hList1"/>
    <dgm:cxn modelId="{BED2AC25-A83C-4B8E-94A1-00378A603546}" srcId="{FE942FB1-2B71-41FA-BABB-9E557235E1E9}" destId="{3272E349-BCE3-49B3-A47E-BD938E44765B}" srcOrd="0" destOrd="0" parTransId="{9997BCAE-83AD-4C80-9510-C814798BFCC8}" sibTransId="{A2C7C1E0-C658-4DD3-BE26-4A5FF9F2A3FE}"/>
    <dgm:cxn modelId="{FF818D29-C2A6-4C95-94E5-93A16E8A6D97}" srcId="{DE5CC2BD-9C52-45FA-9222-CC62EA0F0AD9}" destId="{1B1378C9-13F1-4708-83C4-870CE737C854}" srcOrd="0" destOrd="0" parTransId="{C8678141-172B-48C7-A4C2-AD0F2DFF0937}" sibTransId="{61757E2C-E81B-40BA-9235-9B589ECF3283}"/>
    <dgm:cxn modelId="{15228A2C-A7A5-4826-9E9E-FE4DDADEE6F8}" srcId="{DE5CC2BD-9C52-45FA-9222-CC62EA0F0AD9}" destId="{5E2D73E5-E3E2-4237-8507-FA6FB700589A}" srcOrd="3" destOrd="0" parTransId="{6F6AED59-4DCE-4B3D-BB9F-871A72057369}" sibTransId="{41D9D848-F84E-45B4-9A24-46D4141B42DE}"/>
    <dgm:cxn modelId="{EDB03132-8EF4-47C2-A75C-2CD1591DBEC0}" type="presOf" srcId="{DE5CC2BD-9C52-45FA-9222-CC62EA0F0AD9}" destId="{7D098F8C-8F03-4623-962E-ECEE6151EE27}" srcOrd="0" destOrd="0" presId="urn:microsoft.com/office/officeart/2005/8/layout/hList1"/>
    <dgm:cxn modelId="{B7CAF365-791E-4408-B7A3-F98A53445B13}" srcId="{5E2D73E5-E3E2-4237-8507-FA6FB700589A}" destId="{97314BC0-4DF8-4422-AF5F-2DD552677D45}" srcOrd="0" destOrd="0" parTransId="{F5F803F3-0907-4D6B-A87B-21D08F97088D}" sibTransId="{F6FB37F0-8002-4A17-A617-BAACD8089D40}"/>
    <dgm:cxn modelId="{86236F6A-E8E7-4D18-B5B1-3BF11D475CA5}" type="presOf" srcId="{2A6D785B-655C-415C-8BC7-76EB23F36114}" destId="{9133C486-A64B-4C7A-99E9-6AB3910BB433}" srcOrd="0" destOrd="0" presId="urn:microsoft.com/office/officeart/2005/8/layout/hList1"/>
    <dgm:cxn modelId="{EFF61C79-FDCD-4F93-8783-62762F25B547}" type="presOf" srcId="{3272E349-BCE3-49B3-A47E-BD938E44765B}" destId="{8DB2ECFF-6513-495A-B5CC-521954EB1ED4}" srcOrd="0" destOrd="0" presId="urn:microsoft.com/office/officeart/2005/8/layout/hList1"/>
    <dgm:cxn modelId="{BB047E90-4439-40CD-B1A1-9595BF2895B5}" type="presOf" srcId="{F6060EF2-D336-429A-9A34-3C3B4B3CC7E8}" destId="{E08359FC-740D-4E85-8E9B-831512C52D92}" srcOrd="0" destOrd="0" presId="urn:microsoft.com/office/officeart/2005/8/layout/hList1"/>
    <dgm:cxn modelId="{CB891492-C1FD-4CA4-B1DD-539E54BA969C}" srcId="{F6060EF2-D336-429A-9A34-3C3B4B3CC7E8}" destId="{2A6D785B-655C-415C-8BC7-76EB23F36114}" srcOrd="0" destOrd="0" parTransId="{3C95EE03-76F7-4DF9-8486-05AA1A2C4797}" sibTransId="{2E9B52EF-4D22-477E-B5C5-1979C11EB0C2}"/>
    <dgm:cxn modelId="{117509A5-845C-43AF-B0C6-DDDEA2D45490}" type="presOf" srcId="{E217B15D-0043-4827-A248-81F56261D54B}" destId="{EABA2D2F-632B-486B-8B14-EFCA20ECF2B5}" srcOrd="0" destOrd="0" presId="urn:microsoft.com/office/officeart/2005/8/layout/hList1"/>
    <dgm:cxn modelId="{7E0B58D3-8112-4A55-8CBF-1BD6A64D4FF1}" srcId="{DE5CC2BD-9C52-45FA-9222-CC62EA0F0AD9}" destId="{FE942FB1-2B71-41FA-BABB-9E557235E1E9}" srcOrd="2" destOrd="0" parTransId="{382E5E0B-1BFB-419A-98EE-6C06052746EA}" sibTransId="{B8B48ECD-10EE-4587-A57D-F814AE1DA372}"/>
    <dgm:cxn modelId="{70F99AF3-8966-4402-9732-618CF3828804}" type="presOf" srcId="{1B1378C9-13F1-4708-83C4-870CE737C854}" destId="{CD06537E-C7C4-4272-87E5-7713C38BE7EA}" srcOrd="0" destOrd="0" presId="urn:microsoft.com/office/officeart/2005/8/layout/hList1"/>
    <dgm:cxn modelId="{116911F6-3728-4B76-B0DD-2A76628739A8}" type="presOf" srcId="{97314BC0-4DF8-4422-AF5F-2DD552677D45}" destId="{F521330F-B8DD-464B-BF61-EFCC38F59A08}" srcOrd="0" destOrd="0" presId="urn:microsoft.com/office/officeart/2005/8/layout/hList1"/>
    <dgm:cxn modelId="{8487671D-B4FC-41DC-B1A7-394D91A84BC2}" type="presParOf" srcId="{7D098F8C-8F03-4623-962E-ECEE6151EE27}" destId="{A798AEF3-2A7C-4C7A-9EA9-58B570AEDF58}" srcOrd="0" destOrd="0" presId="urn:microsoft.com/office/officeart/2005/8/layout/hList1"/>
    <dgm:cxn modelId="{0754D846-0821-4D8B-90ED-0F34E8EE3351}" type="presParOf" srcId="{A798AEF3-2A7C-4C7A-9EA9-58B570AEDF58}" destId="{CD06537E-C7C4-4272-87E5-7713C38BE7EA}" srcOrd="0" destOrd="0" presId="urn:microsoft.com/office/officeart/2005/8/layout/hList1"/>
    <dgm:cxn modelId="{A4D57CDE-3113-4C59-AE53-4C13BBF1031B}" type="presParOf" srcId="{A798AEF3-2A7C-4C7A-9EA9-58B570AEDF58}" destId="{EABA2D2F-632B-486B-8B14-EFCA20ECF2B5}" srcOrd="1" destOrd="0" presId="urn:microsoft.com/office/officeart/2005/8/layout/hList1"/>
    <dgm:cxn modelId="{FD1A7EF2-9D55-4F7F-96C0-2D3D47B9424F}" type="presParOf" srcId="{7D098F8C-8F03-4623-962E-ECEE6151EE27}" destId="{85106C79-2EAF-464E-B72A-5EB27DF4AC79}" srcOrd="1" destOrd="0" presId="urn:microsoft.com/office/officeart/2005/8/layout/hList1"/>
    <dgm:cxn modelId="{78B74BE8-CB95-4A9E-961A-BE251B76B989}" type="presParOf" srcId="{7D098F8C-8F03-4623-962E-ECEE6151EE27}" destId="{5BB4FCB0-FC1D-409B-A7A8-8D70C6C942D1}" srcOrd="2" destOrd="0" presId="urn:microsoft.com/office/officeart/2005/8/layout/hList1"/>
    <dgm:cxn modelId="{7C57EE67-55F8-4D14-B76C-1BA30702474A}" type="presParOf" srcId="{5BB4FCB0-FC1D-409B-A7A8-8D70C6C942D1}" destId="{E08359FC-740D-4E85-8E9B-831512C52D92}" srcOrd="0" destOrd="0" presId="urn:microsoft.com/office/officeart/2005/8/layout/hList1"/>
    <dgm:cxn modelId="{F0A6C304-897C-4FF8-893C-84C6E861F21D}" type="presParOf" srcId="{5BB4FCB0-FC1D-409B-A7A8-8D70C6C942D1}" destId="{9133C486-A64B-4C7A-99E9-6AB3910BB433}" srcOrd="1" destOrd="0" presId="urn:microsoft.com/office/officeart/2005/8/layout/hList1"/>
    <dgm:cxn modelId="{05380371-3E5F-4D02-8F4E-0F43FB0CD2B5}" type="presParOf" srcId="{7D098F8C-8F03-4623-962E-ECEE6151EE27}" destId="{B521ABC0-BBF7-44D0-8ECB-F16DFB7F1505}" srcOrd="3" destOrd="0" presId="urn:microsoft.com/office/officeart/2005/8/layout/hList1"/>
    <dgm:cxn modelId="{B8B63355-C1DD-4608-89A8-06539B571BB6}" type="presParOf" srcId="{7D098F8C-8F03-4623-962E-ECEE6151EE27}" destId="{237B7119-7624-47B8-9749-1E829E04792C}" srcOrd="4" destOrd="0" presId="urn:microsoft.com/office/officeart/2005/8/layout/hList1"/>
    <dgm:cxn modelId="{05F2539E-FD9F-4EC5-84E8-8D98D9DA2810}" type="presParOf" srcId="{237B7119-7624-47B8-9749-1E829E04792C}" destId="{F873C9B1-3FD6-4913-88C3-3F89C62D8FA0}" srcOrd="0" destOrd="0" presId="urn:microsoft.com/office/officeart/2005/8/layout/hList1"/>
    <dgm:cxn modelId="{8E980713-4CAE-4AF9-9728-BC5784E35EB8}" type="presParOf" srcId="{237B7119-7624-47B8-9749-1E829E04792C}" destId="{8DB2ECFF-6513-495A-B5CC-521954EB1ED4}" srcOrd="1" destOrd="0" presId="urn:microsoft.com/office/officeart/2005/8/layout/hList1"/>
    <dgm:cxn modelId="{BD542E36-38BD-4C9C-BDED-8401FB266972}" type="presParOf" srcId="{7D098F8C-8F03-4623-962E-ECEE6151EE27}" destId="{C21AA3FE-1D08-485F-94F2-E127D551A971}" srcOrd="5" destOrd="0" presId="urn:microsoft.com/office/officeart/2005/8/layout/hList1"/>
    <dgm:cxn modelId="{2E909317-0104-42FA-B8D3-9D0F5AF75BB8}" type="presParOf" srcId="{7D098F8C-8F03-4623-962E-ECEE6151EE27}" destId="{B6AA0E66-8E28-4CE8-BA35-DF4F9FDFCBEF}" srcOrd="6" destOrd="0" presId="urn:microsoft.com/office/officeart/2005/8/layout/hList1"/>
    <dgm:cxn modelId="{15EE2D4E-5986-4139-9434-0FBF967D87D9}" type="presParOf" srcId="{B6AA0E66-8E28-4CE8-BA35-DF4F9FDFCBEF}" destId="{7AB15545-5716-4C5B-AE45-EFC572CC399E}" srcOrd="0" destOrd="0" presId="urn:microsoft.com/office/officeart/2005/8/layout/hList1"/>
    <dgm:cxn modelId="{6AC9DBB5-28DF-4AF9-BC4F-0F0A8FD99F0D}" type="presParOf" srcId="{B6AA0E66-8E28-4CE8-BA35-DF4F9FDFCBEF}" destId="{F521330F-B8DD-464B-BF61-EFCC38F59A0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1D9E2-73A2-4984-B4A1-1923A648FFD9}">
      <dsp:nvSpPr>
        <dsp:cNvPr id="0" name=""/>
        <dsp:cNvSpPr/>
      </dsp:nvSpPr>
      <dsp:spPr>
        <a:xfrm>
          <a:off x="5409" y="243921"/>
          <a:ext cx="2073621"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C.-B.</a:t>
          </a:r>
        </a:p>
      </dsp:txBody>
      <dsp:txXfrm>
        <a:off x="5409" y="243921"/>
        <a:ext cx="2073621" cy="547200"/>
      </dsp:txXfrm>
    </dsp:sp>
    <dsp:sp modelId="{6714B9EB-6082-43B2-B635-7925F28EA4CB}">
      <dsp:nvSpPr>
        <dsp:cNvPr id="0" name=""/>
        <dsp:cNvSpPr/>
      </dsp:nvSpPr>
      <dsp:spPr>
        <a:xfrm>
          <a:off x="5409" y="791121"/>
          <a:ext cx="2073621" cy="1773269"/>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British Columbia Dental Hygienists Association (BCDHA)</a:t>
          </a:r>
        </a:p>
      </dsp:txBody>
      <dsp:txXfrm>
        <a:off x="5409" y="791121"/>
        <a:ext cx="2073621" cy="1773269"/>
      </dsp:txXfrm>
    </dsp:sp>
    <dsp:sp modelId="{8299ADA9-B2C9-49BB-BE28-395D08FC4EAB}">
      <dsp:nvSpPr>
        <dsp:cNvPr id="0" name=""/>
        <dsp:cNvSpPr/>
      </dsp:nvSpPr>
      <dsp:spPr>
        <a:xfrm>
          <a:off x="2369338" y="243921"/>
          <a:ext cx="2073621"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Alb.</a:t>
          </a:r>
        </a:p>
      </dsp:txBody>
      <dsp:txXfrm>
        <a:off x="2369338" y="243921"/>
        <a:ext cx="2073621" cy="547200"/>
      </dsp:txXfrm>
    </dsp:sp>
    <dsp:sp modelId="{61CC3076-AE9D-4C35-BEFF-D3B347116939}">
      <dsp:nvSpPr>
        <dsp:cNvPr id="0" name=""/>
        <dsp:cNvSpPr/>
      </dsp:nvSpPr>
      <dsp:spPr>
        <a:xfrm>
          <a:off x="2369338" y="791121"/>
          <a:ext cx="2073621" cy="1773269"/>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Registered Dental Hygienists of Alberta (CRDHA)</a:t>
          </a:r>
        </a:p>
      </dsp:txBody>
      <dsp:txXfrm>
        <a:off x="2369338" y="791121"/>
        <a:ext cx="2073621" cy="1773269"/>
      </dsp:txXfrm>
    </dsp:sp>
    <dsp:sp modelId="{BCF38EBC-47DF-4608-8B65-9B0E490BCD6D}">
      <dsp:nvSpPr>
        <dsp:cNvPr id="0" name=""/>
        <dsp:cNvSpPr/>
      </dsp:nvSpPr>
      <dsp:spPr>
        <a:xfrm>
          <a:off x="4733267" y="243921"/>
          <a:ext cx="2073621"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
          </a:r>
        </a:p>
      </dsp:txBody>
      <dsp:txXfrm>
        <a:off x="4733267" y="243921"/>
        <a:ext cx="2073621" cy="547200"/>
      </dsp:txXfrm>
    </dsp:sp>
    <dsp:sp modelId="{97E8F15F-58EC-4436-A3E0-870C6A5B5CA1}">
      <dsp:nvSpPr>
        <dsp:cNvPr id="0" name=""/>
        <dsp:cNvSpPr/>
      </dsp:nvSpPr>
      <dsp:spPr>
        <a:xfrm>
          <a:off x="4733267" y="791121"/>
          <a:ext cx="2073621" cy="1773269"/>
        </a:xfrm>
        <a:prstGeom prst="rect">
          <a:avLst/>
        </a:prstGeom>
        <a:solidFill>
          <a:schemeClr val="bg2">
            <a:lumMod val="75000"/>
          </a:schemeClr>
        </a:solidFill>
        <a:ln w="25400" cap="flat" cmpd="sng" algn="ctr">
          <a:solidFill>
            <a:schemeClr val="bg2">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Saskatchewan Dental Hygienists Association (SDHA)</a:t>
          </a:r>
          <a:endParaRPr lang="en-CA" sz="1900" kern="1200" dirty="0">
            <a:latin typeface="Arial" panose="020B0604020202020204" pitchFamily="34" charset="0"/>
            <a:cs typeface="Arial" panose="020B0604020202020204" pitchFamily="34" charset="0"/>
          </a:endParaRPr>
        </a:p>
      </dsp:txBody>
      <dsp:txXfrm>
        <a:off x="4733267" y="791121"/>
        <a:ext cx="2073621" cy="1773269"/>
      </dsp:txXfrm>
    </dsp:sp>
    <dsp:sp modelId="{BA1063A0-F888-4AEA-8ADE-63F6ACF5A9CE}">
      <dsp:nvSpPr>
        <dsp:cNvPr id="0" name=""/>
        <dsp:cNvSpPr/>
      </dsp:nvSpPr>
      <dsp:spPr>
        <a:xfrm>
          <a:off x="7097196" y="243921"/>
          <a:ext cx="2073621"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a:t>
          </a:r>
        </a:p>
      </dsp:txBody>
      <dsp:txXfrm>
        <a:off x="7097196" y="243921"/>
        <a:ext cx="2073621" cy="547200"/>
      </dsp:txXfrm>
    </dsp:sp>
    <dsp:sp modelId="{E6B8A2A2-401D-4E60-970D-13EB50D6E7E0}">
      <dsp:nvSpPr>
        <dsp:cNvPr id="0" name=""/>
        <dsp:cNvSpPr/>
      </dsp:nvSpPr>
      <dsp:spPr>
        <a:xfrm>
          <a:off x="7097196" y="791121"/>
          <a:ext cx="2073621" cy="1773269"/>
        </a:xfrm>
        <a:prstGeom prst="rect">
          <a:avLst/>
        </a:prstGeom>
        <a:solidFill>
          <a:schemeClr val="bg2">
            <a:lumMod val="75000"/>
          </a:schemeClr>
        </a:solidFill>
        <a:ln w="25400" cap="flat" cmpd="sng" algn="ctr">
          <a:solidFill>
            <a:schemeClr val="bg2">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Manitoba Dental Hygienists Association (MDHA)</a:t>
          </a:r>
        </a:p>
      </dsp:txBody>
      <dsp:txXfrm>
        <a:off x="7097196" y="791121"/>
        <a:ext cx="2073621" cy="1773269"/>
      </dsp:txXfrm>
    </dsp:sp>
    <dsp:sp modelId="{AB9E57A2-48E2-4719-AB73-FDCD121987F9}">
      <dsp:nvSpPr>
        <dsp:cNvPr id="0" name=""/>
        <dsp:cNvSpPr/>
      </dsp:nvSpPr>
      <dsp:spPr>
        <a:xfrm>
          <a:off x="9461125" y="243921"/>
          <a:ext cx="2073621"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t>
          </a:r>
        </a:p>
      </dsp:txBody>
      <dsp:txXfrm>
        <a:off x="9461125" y="243921"/>
        <a:ext cx="2073621" cy="547200"/>
      </dsp:txXfrm>
    </dsp:sp>
    <dsp:sp modelId="{83F4DD8A-662B-4DBD-B95D-A6805ABD0259}">
      <dsp:nvSpPr>
        <dsp:cNvPr id="0" name=""/>
        <dsp:cNvSpPr/>
      </dsp:nvSpPr>
      <dsp:spPr>
        <a:xfrm>
          <a:off x="9461125" y="791121"/>
          <a:ext cx="2073621" cy="1773269"/>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Ontario Dental Hygienists Association (ODHA)</a:t>
          </a:r>
        </a:p>
      </dsp:txBody>
      <dsp:txXfrm>
        <a:off x="9461125" y="791121"/>
        <a:ext cx="2073621" cy="1773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6537E-C7C4-4272-87E5-7713C38BE7EA}">
      <dsp:nvSpPr>
        <dsp:cNvPr id="0" name=""/>
        <dsp:cNvSpPr/>
      </dsp:nvSpPr>
      <dsp:spPr>
        <a:xfrm>
          <a:off x="3547" y="89753"/>
          <a:ext cx="2132938"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dsp:txBody>
      <dsp:txXfrm>
        <a:off x="3547" y="89753"/>
        <a:ext cx="2132938" cy="547200"/>
      </dsp:txXfrm>
    </dsp:sp>
    <dsp:sp modelId="{EABA2D2F-632B-486B-8B14-EFCA20ECF2B5}">
      <dsp:nvSpPr>
        <dsp:cNvPr id="0" name=""/>
        <dsp:cNvSpPr/>
      </dsp:nvSpPr>
      <dsp:spPr>
        <a:xfrm>
          <a:off x="3547" y="636953"/>
          <a:ext cx="2132938" cy="1793572"/>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A" sz="19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Nouveau-Brunswick </a:t>
          </a: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(AHDNB)</a:t>
          </a:r>
        </a:p>
      </dsp:txBody>
      <dsp:txXfrm>
        <a:off x="3547" y="636953"/>
        <a:ext cx="2132938" cy="1793572"/>
      </dsp:txXfrm>
    </dsp:sp>
    <dsp:sp modelId="{E08359FC-740D-4E85-8E9B-831512C52D92}">
      <dsp:nvSpPr>
        <dsp:cNvPr id="0" name=""/>
        <dsp:cNvSpPr/>
      </dsp:nvSpPr>
      <dsp:spPr>
        <a:xfrm>
          <a:off x="2435097" y="85552"/>
          <a:ext cx="2132938"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N.-É.</a:t>
          </a:r>
        </a:p>
      </dsp:txBody>
      <dsp:txXfrm>
        <a:off x="2435097" y="85552"/>
        <a:ext cx="2132938" cy="547200"/>
      </dsp:txXfrm>
    </dsp:sp>
    <dsp:sp modelId="{9133C486-A64B-4C7A-99E9-6AB3910BB433}">
      <dsp:nvSpPr>
        <dsp:cNvPr id="0" name=""/>
        <dsp:cNvSpPr/>
      </dsp:nvSpPr>
      <dsp:spPr>
        <a:xfrm>
          <a:off x="2435097" y="624349"/>
          <a:ext cx="2132938" cy="1810378"/>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Dental Hygienists of Nova Scotia (CDHNS)</a:t>
          </a:r>
        </a:p>
      </dsp:txBody>
      <dsp:txXfrm>
        <a:off x="2435097" y="624349"/>
        <a:ext cx="2132938" cy="1810378"/>
      </dsp:txXfrm>
    </dsp:sp>
    <dsp:sp modelId="{F873C9B1-3FD6-4913-88C3-3F89C62D8FA0}">
      <dsp:nvSpPr>
        <dsp:cNvPr id="0" name=""/>
        <dsp:cNvSpPr/>
      </dsp:nvSpPr>
      <dsp:spPr>
        <a:xfrm>
          <a:off x="4942196" y="89753"/>
          <a:ext cx="2132938"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Î.-P.-É.</a:t>
          </a:r>
        </a:p>
      </dsp:txBody>
      <dsp:txXfrm>
        <a:off x="4942196" y="89753"/>
        <a:ext cx="2132938" cy="547200"/>
      </dsp:txXfrm>
    </dsp:sp>
    <dsp:sp modelId="{8DB2ECFF-6513-495A-B5CC-521954EB1ED4}">
      <dsp:nvSpPr>
        <dsp:cNvPr id="0" name=""/>
        <dsp:cNvSpPr/>
      </dsp:nvSpPr>
      <dsp:spPr>
        <a:xfrm>
          <a:off x="4942196" y="636953"/>
          <a:ext cx="2132938" cy="1793572"/>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Prince Edward Island Dental Hygienists Association (</a:t>
          </a:r>
          <a:r>
            <a:rPr lang="en-CA" sz="1900" b="0" kern="120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PEIDHA</a:t>
          </a: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sp:txBody>
      <dsp:txXfrm>
        <a:off x="4942196" y="636953"/>
        <a:ext cx="2132938" cy="1793572"/>
      </dsp:txXfrm>
    </dsp:sp>
    <dsp:sp modelId="{7AB15545-5716-4C5B-AE45-EFC572CC399E}">
      <dsp:nvSpPr>
        <dsp:cNvPr id="0" name=""/>
        <dsp:cNvSpPr/>
      </dsp:nvSpPr>
      <dsp:spPr>
        <a:xfrm>
          <a:off x="7298197" y="89753"/>
          <a:ext cx="2132938" cy="547200"/>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T.-N.-L.</a:t>
          </a:r>
        </a:p>
      </dsp:txBody>
      <dsp:txXfrm>
        <a:off x="7298197" y="89753"/>
        <a:ext cx="2132938" cy="547200"/>
      </dsp:txXfrm>
    </dsp:sp>
    <dsp:sp modelId="{F521330F-B8DD-464B-BF61-EFCC38F59A08}">
      <dsp:nvSpPr>
        <dsp:cNvPr id="0" name=""/>
        <dsp:cNvSpPr/>
      </dsp:nvSpPr>
      <dsp:spPr>
        <a:xfrm>
          <a:off x="7298197" y="636953"/>
          <a:ext cx="2132938" cy="1793572"/>
        </a:xfrm>
        <a:prstGeom prst="rect">
          <a:avLst/>
        </a:prstGeom>
        <a:solidFill>
          <a:schemeClr val="bg2">
            <a:lumMod val="7500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Newfoundland and Labrador Dental Hygienists Association (NLDHA)</a:t>
          </a:r>
        </a:p>
      </dsp:txBody>
      <dsp:txXfrm>
        <a:off x="7298197" y="636953"/>
        <a:ext cx="2132938" cy="179357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06/09/2018</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dirty="0"/>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06/09/2018</a:t>
            </a:fld>
            <a:endParaRPr lang="en-GB" alt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GB"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dirty="0"/>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dha.ca/Rene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Félicitations d’avoir choisi une carrière gratifiante! L’exposé qui suit vous présentera l’Association canadienne des hygiénistes dentaires, aussi appelée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et vous montrera comment l’adhésion à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peut rendre la carrière que vous commencez encore plus enrichissante.</a:t>
            </a: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Afin de vous préparer en vue de votre carrière, vous aurez besoin de soutien, d’accès aux ressources nécessaires et d’occasions de perfectionnement professionnel. C’est là où l’ACHD peut vous aider!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organisations provinciales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provincial ou territorial de réglementation approprié. Les exigences de certification ou d’autorisation et les champs d’activités varient selon la province et le territoire.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Tree>
    <p:extLst>
      <p:ext uri="{BB962C8B-B14F-4D97-AF65-F5344CB8AC3E}">
        <p14:creationId xmlns:p14="http://schemas.microsoft.com/office/powerpoint/2010/main" val="301947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des renseignements supplémentaires, y compris les coordonnées de chaque organisme provincial de réglementation,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dirty="0"/>
          </a:p>
        </p:txBody>
      </p:sp>
    </p:spTree>
    <p:extLst>
      <p:ext uri="{BB962C8B-B14F-4D97-AF65-F5344CB8AC3E}">
        <p14:creationId xmlns:p14="http://schemas.microsoft.com/office/powerpoint/2010/main" val="95221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CA" sz="1600" b="1" kern="1200" dirty="0">
                <a:solidFill>
                  <a:schemeClr val="tx1"/>
                </a:solidFill>
                <a:effectLst/>
                <a:latin typeface="+mn-lt"/>
                <a:ea typeface="MS PGothic" pitchFamily="34" charset="-128"/>
                <a:cs typeface="MS PGothic" charset="0"/>
              </a:rPr>
              <a:t>Les associations professionnelles en</a:t>
            </a:r>
            <a:r>
              <a:rPr lang="fr-CA" sz="1600" b="1" kern="1200" baseline="0" dirty="0">
                <a:solidFill>
                  <a:schemeClr val="tx1"/>
                </a:solidFill>
                <a:effectLst/>
                <a:latin typeface="+mn-lt"/>
                <a:ea typeface="MS PGothic" pitchFamily="34" charset="-128"/>
                <a:cs typeface="MS PGothic" charset="0"/>
              </a:rPr>
              <a:t> </a:t>
            </a:r>
            <a:r>
              <a:rPr lang="fr-CA" sz="1600" b="1" kern="1200" dirty="0">
                <a:solidFill>
                  <a:schemeClr val="tx1"/>
                </a:solidFill>
                <a:effectLst/>
                <a:latin typeface="+mn-lt"/>
                <a:ea typeface="MS PGothic" pitchFamily="34" charset="-128"/>
                <a:cs typeface="MS PGothic" charset="0"/>
              </a:rPr>
              <a:t>hygiène dentaire </a:t>
            </a:r>
            <a:r>
              <a:rPr lang="fr-CA" sz="1600" kern="1200" dirty="0">
                <a:solidFill>
                  <a:schemeClr val="tx1"/>
                </a:solidFill>
                <a:effectLst/>
                <a:latin typeface="+mn-lt"/>
                <a:ea typeface="MS PGothic" pitchFamily="34" charset="-128"/>
                <a:cs typeface="MS PGothic" charset="0"/>
              </a:rPr>
              <a:t>sont mises en place pour faire avancer la profession et pour défendre les droits de ses membres, des hygiénistes dentaires et des étudiants. Il existe différents types d’associations professionnelles. En voici des exemples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locales ou les sociétés </a:t>
            </a:r>
            <a:r>
              <a:rPr lang="fr-CA" sz="1600" kern="1200" dirty="0">
                <a:solidFill>
                  <a:schemeClr val="tx1"/>
                </a:solidFill>
                <a:effectLst/>
                <a:latin typeface="+mn-lt"/>
                <a:ea typeface="MS PGothic" pitchFamily="34" charset="-128"/>
                <a:cs typeface="MS PGothic" charset="0"/>
              </a:rPr>
              <a:t>représentent les hygiénistes dentaires au sein de leur communauté immédiate.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provinciales </a:t>
            </a:r>
            <a:r>
              <a:rPr lang="fr-CA" sz="1600" kern="1200" dirty="0">
                <a:solidFill>
                  <a:schemeClr val="tx1"/>
                </a:solidFill>
                <a:effectLst/>
                <a:latin typeface="+mn-lt"/>
                <a:ea typeface="MS PGothic" pitchFamily="34" charset="-128"/>
                <a:cs typeface="MS PGothic" charset="0"/>
              </a:rPr>
              <a:t>représentent les hygiénistes dentaires à l’échelle provinciale. Les besoins des hygiénistes dentaires peuvent varier sensiblement d’une province ou d’un territoire à l’autre.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L’ACHD</a:t>
            </a:r>
            <a:r>
              <a:rPr lang="fr-CA" sz="16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lvl="0" indent="-171450">
              <a:buFont typeface="Arial"/>
              <a:buChar char="•"/>
            </a:pPr>
            <a:r>
              <a:rPr lang="fr-CA" sz="1600" kern="1200" dirty="0">
                <a:solidFill>
                  <a:schemeClr val="accent6"/>
                </a:solidFill>
                <a:effectLst/>
                <a:latin typeface="+mn-lt"/>
                <a:ea typeface="MS PGothic" pitchFamily="34" charset="-128"/>
                <a:cs typeface="MS PGothic" charset="0"/>
              </a:rPr>
              <a:t>La</a:t>
            </a:r>
            <a:r>
              <a:rPr lang="fr-CA" sz="1600" b="1" kern="1200" dirty="0">
                <a:solidFill>
                  <a:schemeClr val="tx1"/>
                </a:solidFill>
                <a:effectLst/>
                <a:latin typeface="+mn-lt"/>
                <a:ea typeface="MS PGothic" pitchFamily="34" charset="-128"/>
                <a:cs typeface="MS PGothic" charset="0"/>
              </a:rPr>
              <a:t> Fédération internationale des hygiénistes dentaires (IFDH) </a:t>
            </a:r>
            <a:r>
              <a:rPr lang="fr-CA" sz="1600" kern="1200" dirty="0">
                <a:solidFill>
                  <a:schemeClr val="tx1"/>
                </a:solidFill>
                <a:effectLst/>
                <a:latin typeface="+mn-lt"/>
                <a:ea typeface="MS PGothic" pitchFamily="34" charset="-128"/>
                <a:cs typeface="MS PGothic" charset="0"/>
              </a:rPr>
              <a:t>rassemble les hygiénistes dentaires de 23 pays à travers le monde dans le but de promouvoir la santé buccale à l’échelle mondiale.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224082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 Il est important de noter que les associations provinciales de l’Alberta, de la Saskatchewan et de la Nouvelle-Écosse agissent aussi à titre d’organisme de réglementation de leur province. En Colombie-Britannique, l’organisme de réglementation perçoit toutes les cotisations des hygiénistes dentaires en exercice dans cette province et les frais comprennent l’adhésion nationale et l’adhésion provinciale.</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dirty="0"/>
          </a:p>
        </p:txBody>
      </p:sp>
    </p:spTree>
    <p:extLst>
      <p:ext uri="{BB962C8B-B14F-4D97-AF65-F5344CB8AC3E}">
        <p14:creationId xmlns:p14="http://schemas.microsoft.com/office/powerpoint/2010/main" val="1240615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la liste complète des associations provinciales, consultez le site Web de l’ACHD.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L’ACHD vous encourage à vous joindre à votre association nationale</a:t>
            </a:r>
            <a:r>
              <a:rPr lang="fr-CA" sz="1600" kern="1200" baseline="0" dirty="0">
                <a:solidFill>
                  <a:schemeClr val="tx1"/>
                </a:solidFill>
                <a:effectLst/>
                <a:latin typeface="+mn-lt"/>
                <a:ea typeface="MS PGothic" pitchFamily="34" charset="-128"/>
                <a:cs typeface="MS PGothic" charset="0"/>
              </a:rPr>
              <a:t> et à vos associations </a:t>
            </a:r>
            <a:r>
              <a:rPr lang="fr-CA" sz="1600" kern="1200" dirty="0">
                <a:solidFill>
                  <a:schemeClr val="tx1"/>
                </a:solidFill>
                <a:effectLst/>
                <a:latin typeface="+mn-lt"/>
                <a:ea typeface="MS PGothic" pitchFamily="34" charset="-128"/>
                <a:cs typeface="MS PGothic" charset="0"/>
              </a:rPr>
              <a:t>provinciales et locales, car elles sont complémentaires.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14</a:t>
            </a:fld>
            <a:endParaRPr lang="en-GB" altLang="en-US" dirty="0"/>
          </a:p>
        </p:txBody>
      </p:sp>
    </p:spTree>
    <p:extLst>
      <p:ext uri="{BB962C8B-B14F-4D97-AF65-F5344CB8AC3E}">
        <p14:creationId xmlns:p14="http://schemas.microsoft.com/office/powerpoint/2010/main" val="222353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Pourquoi adhérer à l’ACHD?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À titre de membre étudiant, vous avez accès aux avantages et aux rabais réservés aux membres, à un programme de leadership réservé aux étudiants, au réseautage et à des évènements, au perfectionnement professionnel et à diverses ressources, et à des prix et des programmes de reconnaissance qui vous aideront à lancer votre carrière.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15</a:t>
            </a:fld>
            <a:endParaRPr lang="en-GB" altLang="en-US" dirty="0"/>
          </a:p>
        </p:txBody>
      </p:sp>
    </p:spTree>
    <p:extLst>
      <p:ext uri="{BB962C8B-B14F-4D97-AF65-F5344CB8AC3E}">
        <p14:creationId xmlns:p14="http://schemas.microsoft.com/office/powerpoint/2010/main" val="56266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Les représentants étudiants sont les principaux agents de liaison entre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le corps enseignant et les étudiants et ils font la promotion de l’adhésion à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ainsi qu’à ses programmes et à ses services. Chaque automne, un représentant étudiant débutant est choisi pour aider le représentant étudiant principal jusqu’au printemps. L’automne suivant, le représentant étudiant débutant passera au rôle de représentant étudiant principal. Dans le cas des programmes accélérés, les dates peuvent varier un peu. Veuillez visiter le site Web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a:t>
            </a:r>
            <a:endParaRPr lang="en-CA" sz="1600" kern="1200" dirty="0">
              <a:solidFill>
                <a:schemeClr val="tx1"/>
              </a:solidFill>
              <a:effectLst/>
              <a:latin typeface="+mn-lt"/>
              <a:ea typeface="MS PGothic" pitchFamily="34" charset="-128"/>
              <a:cs typeface="MS PGothic" charset="0"/>
            </a:endParaRPr>
          </a:p>
          <a:p>
            <a:endParaRPr lang="en-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Grâce au partenariat avec Colgate, les personnes qui seront sélectionnées à titre de représentants étudiants débutants recevront une bourse. La bourse sera offerte lorsque le représentant étudiant débutant passera au poste de représentant étudiant principal.</a:t>
            </a:r>
          </a:p>
          <a:p>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Assumer le rôle de représentant étudiant vous permettra d’acquérir des aptitudes de leadership et de tisser des liens avec votre association, votre établissement et vos pairs. Découvrez qui est votre représentant étudiant sénior et envisagez de vous porter candidat au poste de représentant </a:t>
            </a:r>
            <a:r>
              <a:rPr lang="fr-CA" sz="1600" b="0" dirty="0"/>
              <a:t>débutant</a:t>
            </a:r>
            <a:r>
              <a:rPr lang="fr-CA" sz="1600" kern="1200" dirty="0">
                <a:solidFill>
                  <a:schemeClr val="tx1"/>
                </a:solidFill>
                <a:effectLst/>
                <a:latin typeface="+mn-lt"/>
                <a:ea typeface="MS PGothic" pitchFamily="34" charset="-128"/>
                <a:cs typeface="MS PGothic" charset="0"/>
              </a:rPr>
              <a:t> cet automne.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dirty="0"/>
          </a:p>
        </p:txBody>
      </p:sp>
    </p:spTree>
    <p:extLst>
      <p:ext uri="{BB962C8B-B14F-4D97-AF65-F5344CB8AC3E}">
        <p14:creationId xmlns:p14="http://schemas.microsoft.com/office/powerpoint/2010/main" val="415203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Voici une liste d’établissements et de leurs représentants étudiants correspondants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Communiquez avec votre représentant étudiant si vous avez des questions ou des commentaires pour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dirty="0"/>
          </a:p>
        </p:txBody>
      </p:sp>
    </p:spTree>
    <p:extLst>
      <p:ext uri="{BB962C8B-B14F-4D97-AF65-F5344CB8AC3E}">
        <p14:creationId xmlns:p14="http://schemas.microsoft.com/office/powerpoint/2010/main" val="1100442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CA" sz="1600" kern="1200" dirty="0">
                <a:solidFill>
                  <a:schemeClr val="tx1"/>
                </a:solidFill>
                <a:effectLst/>
                <a:latin typeface="+mn-lt"/>
                <a:ea typeface="MS PGothic" pitchFamily="34" charset="-128"/>
                <a:cs typeface="MS PGothic" charset="0"/>
              </a:rPr>
              <a:t>Les évènements de l’ACHD comprennent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Semaine nationale des hygiénistes dentaires – </a:t>
            </a:r>
            <a:r>
              <a:rPr lang="fr-CA" sz="1600" kern="1200" dirty="0">
                <a:solidFill>
                  <a:schemeClr val="tx1"/>
                </a:solidFill>
                <a:effectLst/>
                <a:latin typeface="+mn-lt"/>
                <a:ea typeface="MS PGothic" pitchFamily="34" charset="-128"/>
                <a:cs typeface="MS PGothic" charset="0"/>
              </a:rPr>
              <a:t>Cet évènement national annuel a lieu en avril et veille à sensibiliser davantage le public à l’importance de la santé buccale et au rôle des hygiénistes dentaires.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Demeurez à l’affût de l’ACHD aux assemblées provinciales et aux conférences dentaires </a:t>
            </a:r>
            <a:r>
              <a:rPr lang="fr-CA" sz="1600" kern="1200" dirty="0">
                <a:solidFill>
                  <a:schemeClr val="tx1"/>
                </a:solidFill>
                <a:effectLst/>
                <a:latin typeface="+mn-lt"/>
                <a:ea typeface="MS PGothic" pitchFamily="34" charset="-128"/>
                <a:cs typeface="MS PGothic" charset="0"/>
              </a:rPr>
              <a:t>comme la PDC et l’ODA.</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Évènements de sensibilisation de la communauté – </a:t>
            </a:r>
            <a:r>
              <a:rPr lang="fr-CA" sz="1600" kern="1200" dirty="0">
                <a:solidFill>
                  <a:schemeClr val="tx1"/>
                </a:solidFill>
                <a:effectLst/>
                <a:latin typeface="+mn-lt"/>
                <a:ea typeface="MS PGothic" pitchFamily="34" charset="-128"/>
                <a:cs typeface="MS PGothic" charset="0"/>
              </a:rPr>
              <a:t>L’ACHD appuie aussi les évènements qui aident à promouvoir la santé buccale dans la communauté et à sensibiliser le public à la profession.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Les évènements comprennent </a:t>
            </a:r>
            <a:r>
              <a:rPr lang="en-CA" sz="1600"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Gift from the Heart »</a:t>
            </a:r>
            <a:r>
              <a:rPr lang="fr-CA" sz="1200" kern="1200" dirty="0">
                <a:solidFill>
                  <a:schemeClr val="tx1"/>
                </a:solidFill>
                <a:effectLst/>
                <a:latin typeface="+mn-lt"/>
                <a:ea typeface="MS PGothic" pitchFamily="34" charset="-128"/>
                <a:cs typeface="MS PGothic" charset="0"/>
              </a:rPr>
              <a:t>.</a:t>
            </a:r>
          </a:p>
          <a:p>
            <a:pPr marL="171450" lvl="0" indent="-171450">
              <a:buFont typeface="Arial"/>
              <a:buChar char="•"/>
            </a:pPr>
            <a:r>
              <a:rPr lang="fr-CA" sz="1200" b="1" kern="1200" dirty="0">
                <a:solidFill>
                  <a:schemeClr val="tx1"/>
                </a:solidFill>
                <a:effectLst/>
                <a:latin typeface="+mn-lt"/>
                <a:ea typeface="MS PGothic" pitchFamily="34" charset="-128"/>
                <a:cs typeface="MS PGothic" charset="0"/>
              </a:rPr>
              <a:t>Un sommet et une conférence nationale —</a:t>
            </a:r>
            <a:r>
              <a:rPr lang="fr-CA" sz="1200" kern="1200" dirty="0">
                <a:solidFill>
                  <a:schemeClr val="tx1"/>
                </a:solidFill>
                <a:effectLst/>
                <a:latin typeface="+mn-lt"/>
                <a:ea typeface="MS PGothic" pitchFamily="34" charset="-128"/>
                <a:cs typeface="MS PGothic" charset="0"/>
              </a:rPr>
              <a:t>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tient un sommet et une conférence nationale en alternance tous les deux ans. Le sommet met l’accent sur le leadership et comprend aussi une composante de perfectionnement professionnel. La conférence traite des dernières questions, tendances et études qui ont des répercussions sur la pratique de l’hygiène dentaire au Canada. En 2019, la conférence sera tenue à St. John’s, Terre-Neuve.</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dirty="0"/>
          </a:p>
        </p:txBody>
      </p:sp>
    </p:spTree>
    <p:extLst>
      <p:ext uri="{BB962C8B-B14F-4D97-AF65-F5344CB8AC3E}">
        <p14:creationId xmlns:p14="http://schemas.microsoft.com/office/powerpoint/2010/main" val="49691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L’ACHD a plusieurs ressources à vous offrir :</a:t>
            </a:r>
          </a:p>
          <a:p>
            <a:pPr marL="171450" indent="-171450">
              <a:buFont typeface="Arial"/>
              <a:buChar char="•"/>
            </a:pP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Les publications – l’ACHD offre une grande variété de publications à ses membres comprenant :</a:t>
            </a:r>
          </a:p>
          <a:p>
            <a:pPr lvl="0"/>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Le magazine pour les membres</a:t>
            </a:r>
            <a:r>
              <a:rPr lang="fr-CA" sz="1600" b="1" kern="1200" dirty="0">
                <a:solidFill>
                  <a:schemeClr val="tx1"/>
                </a:solidFill>
                <a:effectLst/>
                <a:latin typeface="+mn-lt"/>
                <a:ea typeface="MS PGothic" pitchFamily="34" charset="-128"/>
                <a:cs typeface="MS PGothic" charset="0"/>
              </a:rPr>
              <a:t> </a:t>
            </a:r>
            <a:r>
              <a:rPr lang="fr-CA" sz="1600" b="1" i="1" kern="1200" dirty="0">
                <a:solidFill>
                  <a:schemeClr val="tx1"/>
                </a:solidFill>
                <a:effectLst/>
                <a:latin typeface="+mn-lt"/>
                <a:ea typeface="MS PGothic" pitchFamily="34" charset="-128"/>
                <a:cs typeface="MS PGothic" charset="0"/>
              </a:rPr>
              <a:t>Oh Canada!</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La publication scientifique</a:t>
            </a:r>
            <a:r>
              <a:rPr lang="fr-CA" sz="1600" b="1" kern="1200" dirty="0">
                <a:solidFill>
                  <a:schemeClr val="tx1"/>
                </a:solidFill>
                <a:effectLst/>
                <a:latin typeface="+mn-lt"/>
                <a:ea typeface="MS PGothic" pitchFamily="34" charset="-128"/>
                <a:cs typeface="MS PGothic" charset="0"/>
              </a:rPr>
              <a:t> le </a:t>
            </a:r>
            <a:r>
              <a:rPr lang="fr-CA" sz="1600" b="1" i="1" kern="1200" dirty="0">
                <a:solidFill>
                  <a:schemeClr val="tx1"/>
                </a:solidFill>
                <a:effectLst/>
                <a:latin typeface="+mn-lt"/>
                <a:ea typeface="MS PGothic" pitchFamily="34" charset="-128"/>
                <a:cs typeface="MS PGothic" charset="0"/>
              </a:rPr>
              <a:t>Journal canadien de l’hygiène dentaire</a:t>
            </a:r>
            <a:r>
              <a:rPr lang="fr-CA" sz="1600" b="1" kern="1200" dirty="0">
                <a:solidFill>
                  <a:schemeClr val="tx1"/>
                </a:solidFill>
                <a:effectLst/>
                <a:latin typeface="+mn-lt"/>
                <a:ea typeface="MS PGothic" pitchFamily="34" charset="-128"/>
                <a:cs typeface="MS PGothic" charset="0"/>
              </a:rPr>
              <a:t> (CJDH)</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b="1" kern="1200" dirty="0">
                <a:solidFill>
                  <a:schemeClr val="tx1"/>
                </a:solidFill>
                <a:effectLst/>
                <a:latin typeface="+mn-lt"/>
                <a:ea typeface="MS PGothic" pitchFamily="34" charset="-128"/>
                <a:cs typeface="MS PGothic" charset="0"/>
              </a:rPr>
              <a:t>Les journaux en ligne </a:t>
            </a:r>
            <a:r>
              <a:rPr lang="fr-CA" sz="1600" kern="1200" dirty="0">
                <a:solidFill>
                  <a:schemeClr val="tx1"/>
                </a:solidFill>
                <a:effectLst/>
                <a:latin typeface="+mn-lt"/>
                <a:ea typeface="MS PGothic" pitchFamily="34" charset="-128"/>
                <a:cs typeface="MS PGothic" charset="0"/>
              </a:rPr>
              <a:t>publiés deux fois par mois</a:t>
            </a:r>
            <a:r>
              <a:rPr lang="fr-CA" sz="1600" b="1"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Les lignes directrices de la pratique clinique</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Des exposés de position et des déclarations fondés sur les preuves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Et encore plus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dirty="0"/>
          </a:p>
        </p:txBody>
      </p:sp>
    </p:spTree>
    <p:extLst>
      <p:ext uri="{BB962C8B-B14F-4D97-AF65-F5344CB8AC3E}">
        <p14:creationId xmlns:p14="http://schemas.microsoft.com/office/powerpoint/2010/main" val="112974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L’adhésion à l’ACHD est GRATUITE pour les étudiants. Inscrivez-vous en ligne à </a:t>
            </a:r>
            <a:r>
              <a:rPr lang="fr-CA" sz="1600" u="sng" kern="1200" dirty="0">
                <a:solidFill>
                  <a:schemeClr val="tx1"/>
                </a:solidFill>
                <a:effectLst/>
                <a:latin typeface="+mn-lt"/>
                <a:ea typeface="MS PGothic" pitchFamily="34" charset="-128"/>
                <a:cs typeface="MS PGothic" charset="0"/>
                <a:hlinkClick r:id="" action="ppaction://noaction"/>
              </a:rPr>
              <a:t>achd.ca/Adherer</a:t>
            </a:r>
            <a:r>
              <a:rPr lang="fr-CA" sz="1600" kern="1200" dirty="0">
                <a:solidFill>
                  <a:schemeClr val="tx1"/>
                </a:solidFill>
                <a:effectLst/>
                <a:latin typeface="+mn-lt"/>
                <a:ea typeface="MS PGothic" pitchFamily="34" charset="-128"/>
                <a:cs typeface="MS PGothic" charset="0"/>
              </a:rPr>
              <a:t>. Si vous êtes déjà membre étudiant de l’ACHD, vous devez renouveler votre adhésion en ligne avant le 31 octobre de chaque année pour ne pas perdre l’accès à vos avantages. </a:t>
            </a:r>
            <a:r>
              <a:rPr lang="fr-CA" sz="1600" kern="1200" dirty="0">
                <a:solidFill>
                  <a:schemeClr val="tx1"/>
                </a:solidFill>
                <a:effectLst/>
                <a:latin typeface="+mn-lt"/>
                <a:ea typeface="MS PGothic" pitchFamily="34" charset="-128"/>
                <a:cs typeface="MS PGothic" charset="0"/>
                <a:hlinkClick r:id="rId3"/>
              </a:rPr>
              <a:t>Visitez le site </a:t>
            </a:r>
            <a:r>
              <a:rPr lang="fr-CA" sz="1600" u="none" strike="noStrike" kern="1200" dirty="0">
                <a:solidFill>
                  <a:schemeClr val="tx1"/>
                </a:solidFill>
                <a:effectLst/>
                <a:latin typeface="+mn-lt"/>
                <a:ea typeface="MS PGothic" pitchFamily="34" charset="-128"/>
                <a:cs typeface="MS PGothic" charset="0"/>
                <a:hlinkClick r:id="rId3"/>
              </a:rPr>
              <a:t>achd.ca/Renouveler.</a:t>
            </a:r>
            <a:r>
              <a:rPr lang="fr-CA" sz="1600" u="sng" strike="noStrike" kern="1200" dirty="0">
                <a:solidFill>
                  <a:schemeClr val="tx1"/>
                </a:solidFill>
                <a:effectLst/>
                <a:latin typeface="+mn-lt"/>
                <a:ea typeface="MS PGothic" pitchFamily="34" charset="-128"/>
                <a:cs typeface="MS PGothic" charset="0"/>
                <a:hlinkClick r:id="rId3"/>
              </a:rPr>
              <a:t> </a:t>
            </a: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offre aussi plusieurs occasions de perfectionnement professionnel, des conférences et ateliers en personne, ainsi que des cours et des webinaires en ligne sur une variété de sujets en hygiène dentaire. </a:t>
            </a:r>
            <a:r>
              <a:rPr lang="fr-CA" sz="1600" kern="1200" dirty="0">
                <a:solidFill>
                  <a:schemeClr val="tx1"/>
                </a:solidFill>
                <a:effectLst/>
                <a:latin typeface="+mn-lt"/>
                <a:ea typeface="MS PGothic" pitchFamily="34" charset="-128"/>
                <a:cs typeface="MS PGothic" charset="0"/>
              </a:rPr>
              <a:t>La plupart des occasions sont offertes aux étudiants à tarifs réduits et certains cours ou webinaires sont même offerts gratuitement.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voir la liste complète des conférences, des ateliers, des cours et des webinaires offerts à la librairie en ligne de l’ACHD,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Le site Web de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est votre source primaire d’information et il est maintenant compatible avec les appareils mobiles!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dirty="0"/>
          </a:p>
        </p:txBody>
      </p:sp>
    </p:spTree>
    <p:extLst>
      <p:ext uri="{BB962C8B-B14F-4D97-AF65-F5344CB8AC3E}">
        <p14:creationId xmlns:p14="http://schemas.microsoft.com/office/powerpoint/2010/main" val="426333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Vous pouvez vous rendre à la section </a:t>
            </a:r>
            <a:r>
              <a:rPr lang="fr-CA" sz="1600" b="1" kern="1200" dirty="0">
                <a:solidFill>
                  <a:schemeClr val="tx1"/>
                </a:solidFill>
                <a:effectLst/>
                <a:latin typeface="+mn-lt"/>
                <a:ea typeface="MS PGothic" pitchFamily="34" charset="-128"/>
                <a:cs typeface="MS PGothic" charset="0"/>
              </a:rPr>
              <a:t>guichet emploi</a:t>
            </a:r>
            <a:r>
              <a:rPr lang="fr-CA" sz="1600" kern="1200" dirty="0">
                <a:solidFill>
                  <a:schemeClr val="tx1"/>
                </a:solidFill>
                <a:effectLst/>
                <a:latin typeface="+mn-lt"/>
                <a:ea typeface="MS PGothic" pitchFamily="34" charset="-128"/>
                <a:cs typeface="MS PGothic" charset="0"/>
              </a:rPr>
              <a:t> du site Web de l’ACHD, c’est l’endroit idéal pour permettre aux nouveaux diplômés de trouver des possibilités d’emploi.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Veuillez aussi visiter notre nouveau site Web pour les consommateurs, </a:t>
            </a:r>
            <a:r>
              <a:rPr lang="fr-CA" sz="1600" b="1" kern="1200" dirty="0">
                <a:solidFill>
                  <a:schemeClr val="tx1"/>
                </a:solidFill>
                <a:effectLst/>
                <a:latin typeface="+mn-lt"/>
                <a:ea typeface="MS PGothic" pitchFamily="34" charset="-128"/>
                <a:cs typeface="MS PGothic" charset="0"/>
              </a:rPr>
              <a:t>dentalhygienecanada.ca</a:t>
            </a:r>
            <a:r>
              <a:rPr lang="fr-CA" sz="1600" kern="1200" dirty="0">
                <a:solidFill>
                  <a:schemeClr val="tx1"/>
                </a:solidFill>
                <a:effectLst/>
                <a:latin typeface="+mn-lt"/>
                <a:ea typeface="MS PGothic" pitchFamily="34" charset="-128"/>
                <a:cs typeface="MS PGothic" charset="0"/>
              </a:rPr>
              <a:t>,</a:t>
            </a:r>
            <a:r>
              <a:rPr lang="fr-CA" sz="1600" b="1"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afin d’avoir accès à de l’information précieuse sur la santé buccale, à des activités amusantes et éducatives pour les enfants, et à notre moteur de recherche de l’ACHD, « Trouver un hygiéniste dentaire en pratique autonome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dirty="0"/>
          </a:p>
        </p:txBody>
      </p:sp>
    </p:spTree>
    <p:extLst>
      <p:ext uri="{BB962C8B-B14F-4D97-AF65-F5344CB8AC3E}">
        <p14:creationId xmlns:p14="http://schemas.microsoft.com/office/powerpoint/2010/main" val="1511364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vise constamment à améliorer la valeur de votre adhésion. L’association est heureuse d’offrir une multitude de programmes de rabais, y compris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600" b="1" kern="1200" dirty="0">
                <a:solidFill>
                  <a:schemeClr val="tx1"/>
                </a:solidFill>
                <a:effectLst/>
                <a:latin typeface="+mn-lt"/>
                <a:ea typeface="MS PGothic" pitchFamily="34" charset="-128"/>
                <a:cs typeface="MS PGothic" charset="0"/>
              </a:rPr>
              <a:t>RED Corner Store </a:t>
            </a:r>
            <a:r>
              <a:rPr lang="fr-CA" sz="1600" kern="1200" dirty="0">
                <a:solidFill>
                  <a:schemeClr val="tx1"/>
                </a:solidFill>
                <a:effectLst/>
                <a:latin typeface="+mn-lt"/>
                <a:ea typeface="MS PGothic" pitchFamily="34" charset="-128"/>
                <a:cs typeface="MS PGothic" charset="0"/>
              </a:rPr>
              <a:t>- bénéficiez de rabais sur des produits de grandes marques telles que LG, </a:t>
            </a:r>
            <a:r>
              <a:rPr lang="fr-CA" sz="1600" kern="1200" dirty="0" err="1">
                <a:solidFill>
                  <a:schemeClr val="tx1"/>
                </a:solidFill>
                <a:effectLst/>
                <a:latin typeface="+mn-lt"/>
                <a:ea typeface="MS PGothic" pitchFamily="34" charset="-128"/>
                <a:cs typeface="MS PGothic" charset="0"/>
              </a:rPr>
              <a:t>Vitamix</a:t>
            </a:r>
            <a:r>
              <a:rPr lang="fr-CA" sz="1600" kern="1200" dirty="0">
                <a:solidFill>
                  <a:schemeClr val="tx1"/>
                </a:solidFill>
                <a:effectLst/>
                <a:latin typeface="+mn-lt"/>
                <a:ea typeface="MS PGothic" pitchFamily="34" charset="-128"/>
                <a:cs typeface="MS PGothic" charset="0"/>
              </a:rPr>
              <a:t>, </a:t>
            </a:r>
            <a:r>
              <a:rPr lang="fr-CA" sz="1600" kern="1200" dirty="0" err="1">
                <a:solidFill>
                  <a:schemeClr val="tx1"/>
                </a:solidFill>
                <a:effectLst/>
                <a:latin typeface="+mn-lt"/>
                <a:ea typeface="MS PGothic" pitchFamily="34" charset="-128"/>
                <a:cs typeface="MS PGothic" charset="0"/>
              </a:rPr>
              <a:t>Thule</a:t>
            </a:r>
            <a:r>
              <a:rPr lang="fr-CA" sz="1600" kern="1200" dirty="0">
                <a:solidFill>
                  <a:schemeClr val="tx1"/>
                </a:solidFill>
                <a:effectLst/>
                <a:latin typeface="+mn-lt"/>
                <a:ea typeface="MS PGothic" pitchFamily="34" charset="-128"/>
                <a:cs typeface="MS PGothic" charset="0"/>
              </a:rPr>
              <a:t>, Kate </a:t>
            </a:r>
            <a:r>
              <a:rPr lang="fr-CA" sz="1600" kern="1200" dirty="0" err="1">
                <a:solidFill>
                  <a:schemeClr val="tx1"/>
                </a:solidFill>
                <a:effectLst/>
                <a:latin typeface="+mn-lt"/>
                <a:ea typeface="MS PGothic" pitchFamily="34" charset="-128"/>
                <a:cs typeface="MS PGothic" charset="0"/>
              </a:rPr>
              <a:t>Spade</a:t>
            </a:r>
            <a:r>
              <a:rPr lang="fr-CA" sz="1600" kern="1200" dirty="0">
                <a:solidFill>
                  <a:schemeClr val="tx1"/>
                </a:solidFill>
                <a:effectLst/>
                <a:latin typeface="+mn-lt"/>
                <a:ea typeface="MS PGothic" pitchFamily="34" charset="-128"/>
                <a:cs typeface="MS PGothic" charset="0"/>
              </a:rPr>
              <a:t>, </a:t>
            </a:r>
            <a:r>
              <a:rPr lang="fr-CA" sz="1600" kern="1200" dirty="0" err="1">
                <a:solidFill>
                  <a:schemeClr val="tx1"/>
                </a:solidFill>
                <a:effectLst/>
                <a:latin typeface="+mn-lt"/>
                <a:ea typeface="MS PGothic" pitchFamily="34" charset="-128"/>
                <a:cs typeface="MS PGothic" charset="0"/>
              </a:rPr>
              <a:t>Breville</a:t>
            </a:r>
            <a:r>
              <a:rPr lang="fr-CA" sz="1600" kern="1200" dirty="0">
                <a:solidFill>
                  <a:schemeClr val="tx1"/>
                </a:solidFill>
                <a:effectLst/>
                <a:latin typeface="+mn-lt"/>
                <a:ea typeface="MS PGothic" pitchFamily="34" charset="-128"/>
                <a:cs typeface="MS PGothic" charset="0"/>
              </a:rPr>
              <a:t>, Swarovski et encore plus. </a:t>
            </a:r>
          </a:p>
          <a:p>
            <a:pPr marL="171450" lvl="0" indent="-171450">
              <a:buFont typeface="Arial" panose="020B0604020202020204" pitchFamily="34" charset="0"/>
              <a:buChar char="•"/>
            </a:pPr>
            <a:r>
              <a:rPr lang="fr-CA" sz="1600" b="1" kern="1200" dirty="0" err="1">
                <a:solidFill>
                  <a:schemeClr val="tx1"/>
                </a:solidFill>
                <a:effectLst/>
                <a:latin typeface="+mn-lt"/>
                <a:ea typeface="MS PGothic" pitchFamily="34" charset="-128"/>
                <a:cs typeface="MS PGothic" charset="0"/>
              </a:rPr>
              <a:t>GoodLife</a:t>
            </a:r>
            <a:r>
              <a:rPr lang="fr-CA" sz="1600" b="1" kern="1200" dirty="0">
                <a:solidFill>
                  <a:schemeClr val="tx1"/>
                </a:solidFill>
                <a:effectLst/>
                <a:latin typeface="+mn-lt"/>
                <a:ea typeface="MS PGothic" pitchFamily="34" charset="-128"/>
                <a:cs typeface="MS PGothic" charset="0"/>
              </a:rPr>
              <a:t> Fitness </a:t>
            </a:r>
            <a:r>
              <a:rPr lang="fr-CA" sz="1600" kern="1200" dirty="0">
                <a:solidFill>
                  <a:schemeClr val="tx1"/>
                </a:solidFill>
                <a:effectLst/>
                <a:latin typeface="+mn-lt"/>
                <a:ea typeface="MS PGothic" pitchFamily="34" charset="-128"/>
                <a:cs typeface="MS PGothic" charset="0"/>
              </a:rPr>
              <a:t>— offre 50 % de rabais sur le prix d’un abonnement annuel. </a:t>
            </a:r>
          </a:p>
          <a:p>
            <a:pPr marL="171450" lvl="0" indent="-171450">
              <a:buFont typeface="Arial" panose="020B0604020202020204" pitchFamily="34" charset="0"/>
              <a:buChar char="•"/>
            </a:pPr>
            <a:endParaRPr lang="fr-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Consultez le site Web de 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pour obtenir plus de détails.</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dirty="0"/>
          </a:p>
        </p:txBody>
      </p:sp>
    </p:spTree>
    <p:extLst>
      <p:ext uri="{BB962C8B-B14F-4D97-AF65-F5344CB8AC3E}">
        <p14:creationId xmlns:p14="http://schemas.microsoft.com/office/powerpoint/2010/main" val="3944572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Vous avez aussi :</a:t>
            </a:r>
          </a:p>
          <a:p>
            <a:endParaRPr lang="fr-FR" sz="1600" kern="1200" dirty="0">
              <a:solidFill>
                <a:schemeClr val="tx1"/>
              </a:solidFill>
              <a:effectLst/>
              <a:latin typeface="+mn-lt"/>
              <a:ea typeface="MS PGothic" pitchFamily="34" charset="-128"/>
              <a:cs typeface="MS PGothic" charset="0"/>
            </a:endParaRPr>
          </a:p>
          <a:p>
            <a:pPr marL="285750" indent="-2857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L’accès à un inventaire mondial d’hôtels à des tarifs imbattables;</a:t>
            </a:r>
          </a:p>
          <a:p>
            <a:pPr marL="285750" indent="-2857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Des rabais sur la location de voitures de National Car </a:t>
            </a:r>
            <a:r>
              <a:rPr lang="fr-FR" sz="1600" kern="1200" dirty="0" err="1">
                <a:solidFill>
                  <a:schemeClr val="tx1"/>
                </a:solidFill>
                <a:effectLst/>
                <a:latin typeface="+mn-lt"/>
                <a:ea typeface="MS PGothic" pitchFamily="34" charset="-128"/>
                <a:cs typeface="MS PGothic" charset="0"/>
              </a:rPr>
              <a:t>Rental</a:t>
            </a:r>
            <a:r>
              <a:rPr lang="fr-FR" sz="1600" kern="1200" dirty="0">
                <a:solidFill>
                  <a:schemeClr val="tx1"/>
                </a:solidFill>
                <a:effectLst/>
                <a:latin typeface="+mn-lt"/>
                <a:ea typeface="MS PGothic" pitchFamily="34" charset="-128"/>
                <a:cs typeface="MS PGothic" charset="0"/>
              </a:rPr>
              <a:t> et des économies à la librairie en ligne de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chez Fedex et plus! </a:t>
            </a:r>
          </a:p>
          <a:p>
            <a:endParaRPr lang="fr-FR" sz="1600" kern="1200" dirty="0">
              <a:solidFill>
                <a:schemeClr val="tx1"/>
              </a:solidFill>
              <a:effectLst/>
              <a:latin typeface="+mn-lt"/>
              <a:ea typeface="MS PGothic" pitchFamily="34" charset="-128"/>
              <a:cs typeface="MS PGothic" charset="0"/>
            </a:endParaRPr>
          </a:p>
          <a:p>
            <a:r>
              <a:rPr lang="fr-FR" sz="1600" kern="1200" dirty="0">
                <a:solidFill>
                  <a:schemeClr val="tx1"/>
                </a:solidFill>
                <a:effectLst/>
                <a:latin typeface="+mn-lt"/>
                <a:ea typeface="MS PGothic" pitchFamily="34" charset="-128"/>
                <a:cs typeface="MS PGothic" charset="0"/>
              </a:rPr>
              <a:t>Visitez le site Web de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pour obtenir plus d’information.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dirty="0"/>
          </a:p>
        </p:txBody>
      </p:sp>
    </p:spTree>
    <p:extLst>
      <p:ext uri="{BB962C8B-B14F-4D97-AF65-F5344CB8AC3E}">
        <p14:creationId xmlns:p14="http://schemas.microsoft.com/office/powerpoint/2010/main" val="27766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Examinons les avantages que vous recevez gratuitement avec votre adhésion. </a:t>
            </a:r>
            <a:r>
              <a:rPr lang="fr-FR" sz="1600" kern="1200" dirty="0">
                <a:solidFill>
                  <a:schemeClr val="tx1"/>
                </a:solidFill>
                <a:effectLst/>
                <a:latin typeface="+mn-lt"/>
                <a:ea typeface="MS PGothic" pitchFamily="34" charset="-128"/>
                <a:cs typeface="MS PGothic" charset="0"/>
              </a:rPr>
              <a:t>Le premier avantage est l’obtention de webinaires GRATUITS PENDANT TOUTE L’ANNÉE! </a:t>
            </a:r>
            <a:r>
              <a:rPr lang="fr-CA" sz="1600" kern="1200" dirty="0">
                <a:solidFill>
                  <a:schemeClr val="tx1"/>
                </a:solidFill>
                <a:effectLst/>
                <a:latin typeface="+mn-lt"/>
                <a:ea typeface="MS PGothic" pitchFamily="34" charset="-128"/>
                <a:cs typeface="MS PGothic" charset="0"/>
              </a:rPr>
              <a:t> Consultez le répertoire complet des webinaires sur le site Web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a:t>
            </a:r>
            <a:endParaRPr lang="en-CA" sz="1600" b="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a:p>
        </p:txBody>
      </p:sp>
    </p:spTree>
    <p:extLst>
      <p:ext uri="{BB962C8B-B14F-4D97-AF65-F5344CB8AC3E}">
        <p14:creationId xmlns:p14="http://schemas.microsoft.com/office/powerpoint/2010/main" val="1923626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À titre de membre de l’ACHD, vous aurez aussi un accès GRATUIT (d’une valeur de 379 $) à la version en ligne et à l’application mobile du </a:t>
            </a:r>
            <a:r>
              <a:rPr lang="fr-CA" sz="1600" b="1" kern="1200" dirty="0">
                <a:solidFill>
                  <a:schemeClr val="tx1"/>
                </a:solidFill>
                <a:effectLst/>
                <a:latin typeface="+mn-lt"/>
                <a:ea typeface="MS PGothic" pitchFamily="34" charset="-128"/>
                <a:cs typeface="MS PGothic" charset="0"/>
              </a:rPr>
              <a:t>Compendium des produits et spécialités pharmaceutiques</a:t>
            </a:r>
            <a:r>
              <a:rPr lang="fr-CA" sz="1600" kern="1200" dirty="0">
                <a:solidFill>
                  <a:schemeClr val="tx1"/>
                </a:solidFill>
                <a:effectLst/>
                <a:latin typeface="+mn-lt"/>
                <a:ea typeface="MS PGothic" pitchFamily="34" charset="-128"/>
                <a:cs typeface="MS PGothic" charset="0"/>
              </a:rPr>
              <a:t> (le CPS en ligne), vous permettant de rester à jour et de consulter la plus récente information sur les médicaments.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dirty="0"/>
          </a:p>
        </p:txBody>
      </p:sp>
    </p:spTree>
    <p:extLst>
      <p:ext uri="{BB962C8B-B14F-4D97-AF65-F5344CB8AC3E}">
        <p14:creationId xmlns:p14="http://schemas.microsoft.com/office/powerpoint/2010/main" val="16096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L’un de nos nouveaux avantages réservés aux membres est </a:t>
            </a:r>
            <a:r>
              <a:rPr lang="fr-CA" sz="1600" b="1" kern="1200" dirty="0">
                <a:solidFill>
                  <a:schemeClr val="tx1"/>
                </a:solidFill>
                <a:effectLst/>
                <a:latin typeface="+mn-lt"/>
                <a:ea typeface="MS PGothic" pitchFamily="34" charset="-128"/>
                <a:cs typeface="MS PGothic" charset="0"/>
              </a:rPr>
              <a:t>CDHA </a:t>
            </a:r>
            <a:r>
              <a:rPr lang="fr-CA" sz="1600" b="1" kern="1200" dirty="0" err="1">
                <a:solidFill>
                  <a:schemeClr val="tx1"/>
                </a:solidFill>
                <a:effectLst/>
                <a:latin typeface="+mn-lt"/>
                <a:ea typeface="MS PGothic" pitchFamily="34" charset="-128"/>
                <a:cs typeface="MS PGothic" charset="0"/>
              </a:rPr>
              <a:t>Perks</a:t>
            </a:r>
            <a:r>
              <a:rPr lang="fr-CA" sz="1600" kern="1200" dirty="0">
                <a:solidFill>
                  <a:schemeClr val="tx1"/>
                </a:solidFill>
                <a:effectLst/>
                <a:latin typeface="+mn-lt"/>
                <a:ea typeface="MS PGothic" pitchFamily="34" charset="-128"/>
                <a:cs typeface="MS PGothic" charset="0"/>
              </a:rPr>
              <a:t>. Profitez d’un accès immédiat à plus de 365 000 rabais sur des achats, des restaurants, des voyages et des divertissements à travers l’Amérique du Nord. En date du mois d’août 2018, les membres ont collectivement économisé plus 300 000 $ grâce à CDHA </a:t>
            </a:r>
            <a:r>
              <a:rPr lang="fr-CA" sz="1600" kern="1200" dirty="0" err="1">
                <a:solidFill>
                  <a:schemeClr val="tx1"/>
                </a:solidFill>
                <a:effectLst/>
                <a:latin typeface="+mn-lt"/>
                <a:ea typeface="MS PGothic" pitchFamily="34" charset="-128"/>
                <a:cs typeface="MS PGothic" charset="0"/>
              </a:rPr>
              <a:t>Perks</a:t>
            </a:r>
            <a:r>
              <a:rPr lang="fr-CA" sz="1600" kern="1200" dirty="0">
                <a:solidFill>
                  <a:schemeClr val="tx1"/>
                </a:solidFill>
                <a:effectLst/>
                <a:latin typeface="+mn-lt"/>
                <a:ea typeface="MS PGothic" pitchFamily="34" charset="-128"/>
                <a:cs typeface="MS PGothic" charset="0"/>
              </a:rPr>
              <a:t>. Regardons une courte vidéo au sujet du programme.</a:t>
            </a:r>
            <a:endParaRPr lang="en-CA" sz="1600" kern="1200" dirty="0">
              <a:solidFill>
                <a:schemeClr val="tx1"/>
              </a:solidFill>
              <a:effectLst/>
              <a:latin typeface="+mn-lt"/>
              <a:ea typeface="MS PGothic" pitchFamily="34" charset="-128"/>
              <a:cs typeface="MS PGothic" charset="0"/>
            </a:endParaRPr>
          </a:p>
          <a:p>
            <a:r>
              <a:rPr lang="en-CA" sz="1600" kern="1200" dirty="0" err="1">
                <a:solidFill>
                  <a:schemeClr val="tx1"/>
                </a:solidFill>
                <a:effectLst/>
                <a:latin typeface="+mn-lt"/>
                <a:ea typeface="MS PGothic" pitchFamily="34" charset="-128"/>
                <a:cs typeface="MS PGothic" charset="0"/>
              </a:rPr>
              <a:t>Visionnons</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une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courte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vidéo</a:t>
            </a:r>
            <a:r>
              <a:rPr lang="en-CA" sz="1600" kern="1200" dirty="0">
                <a:solidFill>
                  <a:schemeClr val="tx1"/>
                </a:solidFill>
                <a:effectLst/>
                <a:latin typeface="+mn-lt"/>
                <a:ea typeface="MS PGothic" pitchFamily="34" charset="-128"/>
                <a:cs typeface="MS PGothic" charset="0"/>
              </a:rPr>
              <a:t> au </a:t>
            </a:r>
            <a:r>
              <a:rPr lang="en-CA" sz="1600" kern="1200" dirty="0" err="1">
                <a:solidFill>
                  <a:schemeClr val="tx1"/>
                </a:solidFill>
                <a:effectLst/>
                <a:latin typeface="+mn-lt"/>
                <a:ea typeface="MS PGothic" pitchFamily="34" charset="-128"/>
                <a:cs typeface="MS PGothic" charset="0"/>
              </a:rPr>
              <a:t>sujet</a:t>
            </a:r>
            <a:r>
              <a:rPr lang="en-CA" sz="1600" kern="1200" dirty="0">
                <a:solidFill>
                  <a:schemeClr val="tx1"/>
                </a:solidFill>
                <a:effectLst/>
                <a:latin typeface="+mn-lt"/>
                <a:ea typeface="MS PGothic" pitchFamily="34" charset="-128"/>
                <a:cs typeface="MS PGothic" charset="0"/>
              </a:rPr>
              <a:t> du programme.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dirty="0"/>
          </a:p>
        </p:txBody>
      </p:sp>
    </p:spTree>
    <p:extLst>
      <p:ext uri="{BB962C8B-B14F-4D97-AF65-F5344CB8AC3E}">
        <p14:creationId xmlns:p14="http://schemas.microsoft.com/office/powerpoint/2010/main" val="3629672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CA" sz="1600" kern="1200" dirty="0">
                <a:solidFill>
                  <a:schemeClr val="tx1"/>
                </a:solidFill>
                <a:effectLst/>
                <a:latin typeface="+mn-lt"/>
                <a:ea typeface="MS PGothic" pitchFamily="34" charset="-128"/>
                <a:cs typeface="MS PGothic" charset="0"/>
              </a:rPr>
              <a:t>À titre de membre de l’ACHD, vous avez aussi accès à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économies sur l’assurance habitation et l’assurance auto grâce à des tarifs de groupe préférentiels (notez que les tarifs de groupe sur l’assurance auto ne sont pas offerts au Manitoba, en Saskatchewan ou en Colombie-Britannique).</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services de conseillers financiers.</a:t>
            </a:r>
          </a:p>
          <a:p>
            <a:pPr lvl="0"/>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Une fois que vous serez diplômé et commencerez à travailler, l’ACHD aura une variété d’avantages supplémentaires à votre disposition comprenant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responsabilité professionnelle individuelle</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invalidité, l’assurance vie et l’assurance en cas de décès par</a:t>
            </a:r>
            <a:r>
              <a:rPr lang="fr-CA" sz="1600" kern="1200" baseline="0" dirty="0">
                <a:solidFill>
                  <a:schemeClr val="tx1"/>
                </a:solidFill>
                <a:effectLst/>
                <a:latin typeface="+mn-lt"/>
                <a:ea typeface="MS PGothic" pitchFamily="34" charset="-128"/>
                <a:cs typeface="MS PGothic" charset="0"/>
              </a:rPr>
              <a:t> accident.</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des entreprises. </a:t>
            </a:r>
          </a:p>
          <a:p>
            <a:pPr lvl="0"/>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plus de détails sur tous les avantages réservés aux membres, visitez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dirty="0"/>
          </a:p>
        </p:txBody>
      </p:sp>
    </p:spTree>
    <p:extLst>
      <p:ext uri="{BB962C8B-B14F-4D97-AF65-F5344CB8AC3E}">
        <p14:creationId xmlns:p14="http://schemas.microsoft.com/office/powerpoint/2010/main" val="239308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Lorsque vous serez diplômé de votre programme d’hygiène dentaire et que vous aurez réussi l’Examen national de certification en hygiène dentaire, vous pouvez passer de l’adhésion étudiante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à l’adhésion à titre de membre étudiant diplômé. </a:t>
            </a: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Cette adhésion est </a:t>
            </a:r>
            <a:r>
              <a:rPr lang="fr-CA" sz="1600" b="1" kern="1200" dirty="0">
                <a:solidFill>
                  <a:schemeClr val="tx1"/>
                </a:solidFill>
                <a:effectLst/>
                <a:latin typeface="+mn-lt"/>
                <a:ea typeface="MS PGothic" pitchFamily="34" charset="-128"/>
                <a:cs typeface="MS PGothic" charset="0"/>
              </a:rPr>
              <a:t>GRATUITE</a:t>
            </a:r>
            <a:r>
              <a:rPr lang="fr-CA" sz="1600" kern="1200" dirty="0">
                <a:solidFill>
                  <a:schemeClr val="tx1"/>
                </a:solidFill>
                <a:effectLst/>
                <a:latin typeface="+mn-lt"/>
                <a:ea typeface="MS PGothic" pitchFamily="34" charset="-128"/>
                <a:cs typeface="MS PGothic" charset="0"/>
              </a:rPr>
              <a:t> aussi et maintenant elle comprend une assurance responsabilité professionnelle ayant une couverture d’une valeur totale allant jusqu’à cinq millions de dollars. Il est obligatoire de souscrire à une assurance responsabilité professionnelle pour pouvoir exercer la profession. </a:t>
            </a:r>
          </a:p>
          <a:p>
            <a:endParaRPr lang="fr-CA" sz="1600" kern="1200" dirty="0">
              <a:solidFill>
                <a:schemeClr val="tx1"/>
              </a:solidFill>
              <a:effectLst/>
              <a:latin typeface="+mn-lt"/>
              <a:ea typeface="MS PGothic" pitchFamily="34" charset="-128"/>
              <a:cs typeface="MS PGothic" charset="0"/>
            </a:endParaRPr>
          </a:p>
          <a:p>
            <a:r>
              <a:rPr lang="fr-FR" sz="1600" kern="1200" dirty="0">
                <a:solidFill>
                  <a:schemeClr val="tx1"/>
                </a:solidFill>
                <a:effectLst/>
                <a:latin typeface="+mn-lt"/>
                <a:ea typeface="MS PGothic" pitchFamily="34" charset="-128"/>
                <a:cs typeface="MS PGothic" charset="0"/>
              </a:rPr>
              <a:t>Veuillez noter que les diplômés qui s’inscrivent en Colombie-Britannique devraient changer le statut de leur adhésion par l’entremise du Collège des hygiénistes dentaires de la Colombie-Britannique au </a:t>
            </a:r>
            <a:r>
              <a:rPr lang="fr-FR" sz="1600" b="1" u="sng" kern="1200" dirty="0">
                <a:solidFill>
                  <a:schemeClr val="tx1"/>
                </a:solidFill>
                <a:effectLst/>
                <a:latin typeface="+mn-lt"/>
                <a:ea typeface="MS PGothic" pitchFamily="34" charset="-128"/>
                <a:cs typeface="MS PGothic" charset="0"/>
              </a:rPr>
              <a:t>cdhbc.com</a:t>
            </a:r>
            <a:r>
              <a:rPr lang="fr-FR"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29</a:t>
            </a:fld>
            <a:endParaRPr lang="en-GB" altLang="en-US" dirty="0"/>
          </a:p>
        </p:txBody>
      </p:sp>
    </p:spTree>
    <p:extLst>
      <p:ext uri="{BB962C8B-B14F-4D97-AF65-F5344CB8AC3E}">
        <p14:creationId xmlns:p14="http://schemas.microsoft.com/office/powerpoint/2010/main" val="262517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600" kern="1200" dirty="0">
                <a:solidFill>
                  <a:schemeClr val="tx1"/>
                </a:solidFill>
                <a:effectLst/>
                <a:latin typeface="+mn-lt"/>
                <a:ea typeface="MS PGothic" pitchFamily="34" charset="-128"/>
                <a:cs typeface="MS PGothic" charset="0"/>
              </a:rPr>
              <a:t>En adhérant à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à titre de membre étudiant ou en renouvelant votre adhésion étudiante avant la date limite du 31 octobre, vous pourriez gagner un dîner pizza pour votre classe ou pour votre établissement!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a:p>
        </p:txBody>
      </p:sp>
    </p:spTree>
    <p:extLst>
      <p:ext uri="{BB962C8B-B14F-4D97-AF65-F5344CB8AC3E}">
        <p14:creationId xmlns:p14="http://schemas.microsoft.com/office/powerpoint/2010/main" val="4271765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Il est facile d’adhérer à l’ACHD et c’est GRATUIT. Consultez le site </a:t>
            </a:r>
            <a:r>
              <a:rPr lang="fr-CA" sz="1600" b="1" u="sng" kern="1200" dirty="0">
                <a:solidFill>
                  <a:schemeClr val="tx1"/>
                </a:solidFill>
                <a:effectLst/>
                <a:latin typeface="+mn-lt"/>
                <a:ea typeface="MS PGothic" pitchFamily="34" charset="-128"/>
                <a:cs typeface="MS PGothic" charset="0"/>
                <a:hlinkClick r:id="" action="ppaction://noaction"/>
              </a:rPr>
              <a:t>achd.ca/Adherer</a:t>
            </a:r>
            <a:r>
              <a:rPr lang="fr-CA" sz="1600" b="1"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et cliquez sur l’onglet « Adhésion à titre de membre étudiant ». N’oubliez pas, ceux d’entre vous qui sont déjà membres étudiants de l’ACHD doivent renouveler leur adhésion en ligne avant le 31 octobre chaque année et ils doivent surveiller les rappels de renouvellement envoyés par courriel.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30</a:t>
            </a:fld>
            <a:endParaRPr lang="en-GB" altLang="en-US" dirty="0"/>
          </a:p>
        </p:txBody>
      </p:sp>
    </p:spTree>
    <p:extLst>
      <p:ext uri="{BB962C8B-B14F-4D97-AF65-F5344CB8AC3E}">
        <p14:creationId xmlns:p14="http://schemas.microsoft.com/office/powerpoint/2010/main" val="1183538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Les membres du personnel de l’ACHD peuvent vous aider avec une variété de questions portant sur l’hygiène dentaire, l’adhésion ou n’importe quelle autre question relatives.</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Joignez-nous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En visitant le site de l’ACHD;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téléphone – les heures de bureau sont de 8 h 30 à 16 h 30 HNE; ou</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courriel.</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dirty="0"/>
          </a:p>
        </p:txBody>
      </p:sp>
    </p:spTree>
    <p:extLst>
      <p:ext uri="{BB962C8B-B14F-4D97-AF65-F5344CB8AC3E}">
        <p14:creationId xmlns:p14="http://schemas.microsoft.com/office/powerpoint/2010/main" val="2862587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Nous voulons nous assurer que vous ayez la chance de tisser des liens et d’échanger avec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et avec vos collègues sur les diverses plateformes en ligne et de médias sociaux, y compris un groupe spécial de Facebook pour les étudiants. Demandez de vous joindre à ce groupe dès aujourd’hui!</a:t>
            </a:r>
            <a:endParaRPr lang="en-CA" sz="1600" kern="1200" dirty="0">
              <a:solidFill>
                <a:schemeClr val="tx1"/>
              </a:solidFill>
              <a:effectLst/>
              <a:latin typeface="+mn-lt"/>
              <a:ea typeface="MS PGothic" pitchFamily="34" charset="-128"/>
              <a:cs typeface="MS PGothic" charset="0"/>
            </a:endParaRP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2251889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vous félicitons d’avoir choisi la carrière dynamique d’hygiéniste dentaire! Joignez-vous à la communauté de l’ACHD et faites-vous entendre. N’oubliez pas : l’adhésion étudiante est GRATUITE!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Nous espérons que cette présentation a répondu à toutes vos questions sur l’ACHD. N’hésitez pas à communiquer avec nous ou avec votre représentant étudiant si vous avez d’autres questions. L’ACHD est là pour vous!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33</a:t>
            </a:fld>
            <a:endParaRPr lang="en-GB" altLang="en-US" dirty="0"/>
          </a:p>
        </p:txBody>
      </p:sp>
    </p:spTree>
    <p:extLst>
      <p:ext uri="{BB962C8B-B14F-4D97-AF65-F5344CB8AC3E}">
        <p14:creationId xmlns:p14="http://schemas.microsoft.com/office/powerpoint/2010/main" val="163262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Visionnons une courte vidéo d’accueil de la présidente de l’ACHD, Sophia </a:t>
            </a:r>
            <a:r>
              <a:rPr lang="fr-CA" sz="1600" kern="1200" dirty="0" err="1">
                <a:solidFill>
                  <a:schemeClr val="tx1"/>
                </a:solidFill>
                <a:effectLst/>
                <a:latin typeface="+mn-lt"/>
                <a:ea typeface="MS PGothic" pitchFamily="34" charset="-128"/>
                <a:cs typeface="MS PGothic" charset="0"/>
              </a:rPr>
              <a:t>Baltzis</a:t>
            </a: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L’ACHD est la voix nationale et collective de plus de 29 000 hygiénistes dentaires qui travaillent au Canada et représente directement plus de 19 000 membres comprenant 2 000 étudiants. Le rôle principal, ou le mandat de l’ACHD est de faire avancer la profession de l’hygiène dentaire, d’appuyer ses membres et de contribuer à la santé buccale et au bien-être général du public.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Examinons le contexte historique sur le plan de la reconnaissance juridique de l’hygiène dentaire au Canada :</a:t>
            </a:r>
          </a:p>
          <a:p>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1947, l’hygiène dentaire a été reconnue en tant que profession de la santé en Ontario. </a:t>
            </a:r>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1963 l’Association canadienne des hygiénistes dentaires a été créée.</a:t>
            </a: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Au milieu des années 1970 et particulièrement du début des années 1990 à aujourd’hui, l’hygiène dentaire a progressivement obtenu le droit à l’autoréglementation et le statut professionnel. </a:t>
            </a:r>
          </a:p>
          <a:p>
            <a:pPr marL="0" lvl="0" indent="0">
              <a:buFont typeface="Arial"/>
              <a:buNone/>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Aujourd’hui, les hygiénistes dentaires peuvent exercer de manière autonome et sans supervision partout sauf à l’Î.-P.-É., dans les territoires du Nord et au Québec.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600" kern="1200" dirty="0">
                <a:solidFill>
                  <a:schemeClr val="tx1"/>
                </a:solidFill>
                <a:effectLst/>
                <a:latin typeface="+mn-lt"/>
                <a:ea typeface="MS PGothic" pitchFamily="34" charset="-128"/>
                <a:cs typeface="MS PGothic" charset="0"/>
              </a:rPr>
              <a:t>L’ACHD est dirigée par un conseil d’administration composé de 11 hygiénistes dentaires qui représentent les dix provinces et les territoires du Nord et est gérée par les membres du personnel du bureau national à Ottawa.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 conseil et les membres du personnel mettent l’accent sur cinq grands domaines :</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endParaRPr lang="fr-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 contexte de la politique gouvernementale </a:t>
            </a:r>
            <a:endParaRPr lang="en-CA" sz="1600" kern="1200" dirty="0">
              <a:solidFill>
                <a:schemeClr val="tx1"/>
              </a:solidFill>
              <a:effectLst/>
              <a:latin typeface="+mn-lt"/>
              <a:ea typeface="MS PGothic" pitchFamily="34" charset="-128"/>
              <a:cs typeface="MS PGothic"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L’exercice professionnel – </a:t>
            </a:r>
            <a:r>
              <a:rPr lang="fr-FR" sz="1600" kern="1200" dirty="0">
                <a:solidFill>
                  <a:schemeClr val="tx1"/>
                </a:solidFill>
                <a:effectLst/>
                <a:latin typeface="+mn-lt"/>
                <a:ea typeface="MS PGothic" pitchFamily="34" charset="-128"/>
                <a:cs typeface="MS PGothic" charset="0"/>
              </a:rPr>
              <a:t>qui comprend le Milieu de travail sain et respectueux</a:t>
            </a:r>
            <a:endParaRPr lang="en-CA" sz="1600" kern="1200" dirty="0">
              <a:solidFill>
                <a:schemeClr val="tx1"/>
              </a:solidFill>
              <a:effectLst/>
              <a:latin typeface="+mn-lt"/>
              <a:ea typeface="MS PGothic" pitchFamily="34" charset="-128"/>
              <a:cs typeface="MS PGothic"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La reconnaissance publique</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Les connaissances professionnelles</a:t>
            </a: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Leadership</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Les membres du personnel de l’ACHD ont pour mission de vous servir. Consultez notre site Web, communiquez avec nous par téléphone, par courriel ou par l’entremise des médias sociaux.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 profession comprend plusieurs organisations clés. Chaque organisation assume des responsabilités et des rôles différents.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Penchons-nous sur le fonctionnement de chaque organisation au sein de la profession.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Les organisations nationales associées à l’hygiène dentaire comprennent :</a:t>
            </a:r>
          </a:p>
          <a:p>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La </a:t>
            </a:r>
            <a:r>
              <a:rPr lang="fr-CA" sz="1600" b="1" kern="1200" dirty="0">
                <a:solidFill>
                  <a:schemeClr val="tx1"/>
                </a:solidFill>
                <a:effectLst/>
                <a:latin typeface="+mn-lt"/>
                <a:ea typeface="MS PGothic" pitchFamily="34" charset="-128"/>
                <a:cs typeface="MS PGothic" charset="0"/>
              </a:rPr>
              <a:t>Commission de l’agrément dentaire du Canada. </a:t>
            </a:r>
            <a:r>
              <a:rPr lang="fr-CA" sz="16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Le </a:t>
            </a:r>
            <a:r>
              <a:rPr lang="fr-CA" sz="1600" b="1" kern="1200" dirty="0">
                <a:solidFill>
                  <a:schemeClr val="tx1"/>
                </a:solidFill>
                <a:effectLst/>
                <a:latin typeface="+mn-lt"/>
                <a:ea typeface="MS PGothic" pitchFamily="34" charset="-128"/>
                <a:cs typeface="MS PGothic" charset="0"/>
              </a:rPr>
              <a:t>Bureau national de la certification en hygiène dentaire</a:t>
            </a:r>
            <a:r>
              <a:rPr lang="fr-CA" sz="1600" kern="1200" dirty="0">
                <a:solidFill>
                  <a:schemeClr val="tx1"/>
                </a:solidFill>
                <a:effectLst/>
                <a:latin typeface="+mn-lt"/>
                <a:ea typeface="MS PGothic" pitchFamily="34" charset="-128"/>
                <a:cs typeface="MS PGothic" charset="0"/>
              </a:rPr>
              <a:t>. Le BDHCB élabore et gère l’examen national de certification en hygiène dentaire des diplômés de programmes d’hygiène dentaire.</a:t>
            </a:r>
          </a:p>
          <a:p>
            <a:pPr marL="228600" marR="0" lvl="0" indent="-228600" algn="l" defTabSz="914400" rtl="0" eaLnBrk="0" fontAlgn="base" latinLnBrk="0" hangingPunct="0">
              <a:lnSpc>
                <a:spcPct val="100000"/>
              </a:lnSpc>
              <a:spcBef>
                <a:spcPct val="30000"/>
              </a:spcBef>
              <a:spcAft>
                <a:spcPct val="0"/>
              </a:spcAft>
              <a:buClrTx/>
              <a:buSzTx/>
              <a:buFont typeface="Arial"/>
              <a:buChar char="•"/>
              <a:tabLst/>
              <a:defRPr/>
            </a:pPr>
            <a:r>
              <a:rPr lang="fr-FR" sz="1600" dirty="0"/>
              <a:t>La </a:t>
            </a:r>
            <a:r>
              <a:rPr lang="fr-FR" sz="1600" b="1" dirty="0"/>
              <a:t>Fédération des organismes de réglementation de l’hygiène dentaire du Canada</a:t>
            </a:r>
            <a:r>
              <a:rPr lang="fr-FR" sz="1600" dirty="0"/>
              <a:t> est relativement nouvelle. La </a:t>
            </a:r>
            <a:r>
              <a:rPr lang="fr-FR" sz="1600" dirty="0" err="1"/>
              <a:t>FDHRC</a:t>
            </a:r>
            <a:r>
              <a:rPr lang="fr-FR" sz="1600" dirty="0"/>
              <a:t> est devenue une société en 2017 et sa mission est de fournir un leadership national en matière de réglementation de l’hygiène dentaire pour la protection de la population.</a:t>
            </a:r>
          </a:p>
          <a:p>
            <a:pPr marL="228600" marR="0" lvl="0" indent="-228600" algn="l" defTabSz="914400" rtl="0" eaLnBrk="0" fontAlgn="base" latinLnBrk="0" hangingPunct="0">
              <a:lnSpc>
                <a:spcPct val="100000"/>
              </a:lnSpc>
              <a:spcBef>
                <a:spcPct val="30000"/>
              </a:spcBef>
              <a:spcAft>
                <a:spcPct val="0"/>
              </a:spcAft>
              <a:buClrTx/>
              <a:buSzTx/>
              <a:buFont typeface="Arial"/>
              <a:buChar char="•"/>
              <a:tabLst/>
              <a:defRPr/>
            </a:pPr>
            <a:endParaRPr lang="en-CA" sz="1600" dirty="0"/>
          </a:p>
          <a:p>
            <a:pPr marL="228600" lvl="0" indent="-228600">
              <a:buFont typeface="Arial"/>
              <a:buChar char="•"/>
            </a:pP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27370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5277026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1924472"/>
            <a:ext cx="12115800" cy="1639044"/>
          </a:xfrm>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44500" y="3796680"/>
            <a:ext cx="12115800" cy="4608512"/>
          </a:xfrm>
        </p:spPr>
        <p:txBody>
          <a:bodyPr vert="eaVert"/>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887025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31350" y="3175000"/>
            <a:ext cx="3028950" cy="3403600"/>
          </a:xfrm>
        </p:spPr>
        <p:txBody>
          <a:bodyPr vert="eaVert"/>
          <a:lstStyle>
            <a:lvl1pPr>
              <a:defRPr sz="4800"/>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44500" y="3175000"/>
            <a:ext cx="8934450" cy="3403600"/>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14464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708448"/>
            <a:ext cx="4278313"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5084763" y="1708448"/>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50875" y="3361035"/>
            <a:ext cx="4278313"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2711912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030219"/>
            <a:ext cx="7802563"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549525" y="1766813"/>
            <a:ext cx="7802563"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549525" y="7836669"/>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49512"/>
            <a:ext cx="2925762"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50875" y="2049512"/>
            <a:ext cx="8624888"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ctr">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6444646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44500" y="5346700"/>
            <a:ext cx="59817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5346700"/>
            <a:ext cx="59817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938607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1379661"/>
            <a:ext cx="11703050"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50875" y="3171949"/>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4081586"/>
            <a:ext cx="574516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3171949"/>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4081586"/>
            <a:ext cx="5748337"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633916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37609564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27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636440"/>
            <a:ext cx="4278313" cy="1652587"/>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1636440"/>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3289028"/>
            <a:ext cx="4278313" cy="588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31403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520732"/>
            <a:ext cx="7802563" cy="806450"/>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1564432"/>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Palatino" charset="0"/>
            </a:endParaRPr>
          </a:p>
        </p:txBody>
      </p:sp>
      <p:sp>
        <p:nvSpPr>
          <p:cNvPr id="4" name="Text Placeholder 3"/>
          <p:cNvSpPr>
            <a:spLocks noGrp="1"/>
          </p:cNvSpPr>
          <p:nvPr>
            <p:ph type="body" sz="half" idx="2"/>
          </p:nvPr>
        </p:nvSpPr>
        <p:spPr>
          <a:xfrm>
            <a:off x="2549525" y="8327183"/>
            <a:ext cx="7802563" cy="9421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0484410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44500" y="3175000"/>
            <a:ext cx="121158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Herculanum" pitchFamily="-84" charset="0"/>
              </a:rPr>
              <a:t>Click to edit Master title style</a:t>
            </a:r>
          </a:p>
        </p:txBody>
      </p:sp>
      <p:sp>
        <p:nvSpPr>
          <p:cNvPr id="1027" name="Rectangle 2"/>
          <p:cNvSpPr>
            <a:spLocks noGrp="1" noChangeArrowheads="1"/>
          </p:cNvSpPr>
          <p:nvPr>
            <p:ph type="body" idx="1"/>
          </p:nvPr>
        </p:nvSpPr>
        <p:spPr bwMode="auto">
          <a:xfrm>
            <a:off x="444500" y="5346700"/>
            <a:ext cx="12115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Palatino" pitchFamily="-84" charset="0"/>
              </a:rPr>
              <a:t>Click to edit Master text styles</a:t>
            </a:r>
          </a:p>
          <a:p>
            <a:pPr lvl="1"/>
            <a:r>
              <a:rPr lang="en-US" altLang="en-US">
                <a:sym typeface="Palatino" pitchFamily="-84" charset="0"/>
              </a:rPr>
              <a:t>Second level</a:t>
            </a:r>
          </a:p>
          <a:p>
            <a:pPr lvl="2"/>
            <a:r>
              <a:rPr lang="en-US" altLang="en-US">
                <a:sym typeface="Palatino" pitchFamily="-84" charset="0"/>
              </a:rPr>
              <a:t>Third level</a:t>
            </a:r>
          </a:p>
          <a:p>
            <a:pPr lvl="3"/>
            <a:r>
              <a:rPr lang="en-US" altLang="en-US">
                <a:sym typeface="Palatino" pitchFamily="-84" charset="0"/>
              </a:rPr>
              <a:t>Fourth level</a:t>
            </a:r>
          </a:p>
          <a:p>
            <a:pPr lvl="4"/>
            <a:r>
              <a:rPr lang="en-US" altLang="en-US">
                <a:sym typeface="Palatino" pitchFamily="-84" charset="0"/>
              </a:rPr>
              <a:t>Fifth level</a:t>
            </a:r>
          </a:p>
        </p:txBody>
      </p:sp>
      <p:sp>
        <p:nvSpPr>
          <p:cNvPr id="5" name="Rectangle 4"/>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pic>
        <p:nvPicPr>
          <p:cNvPr id="1029"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910013" y="0"/>
            <a:ext cx="9094787" cy="12763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2" name="TextBox 1"/>
          <p:cNvSpPr txBox="1"/>
          <p:nvPr userDrawn="1"/>
        </p:nvSpPr>
        <p:spPr>
          <a:xfrm>
            <a:off x="11975008" y="9187988"/>
            <a:ext cx="648072" cy="369332"/>
          </a:xfrm>
          <a:prstGeom prst="rect">
            <a:avLst/>
          </a:prstGeom>
          <a:noFill/>
        </p:spPr>
        <p:txBody>
          <a:bodyPr wrap="square" rtlCol="0">
            <a:spAutoFit/>
          </a:bodyPr>
          <a:lstStyle/>
          <a:p>
            <a:pPr algn="r"/>
            <a:fld id="{4E01E98D-0A32-4923-B9D1-9493718DC706}" type="slidenum">
              <a:rPr lang="en-CA" sz="1800" smtClean="0">
                <a:solidFill>
                  <a:schemeClr val="bg2">
                    <a:lumMod val="75000"/>
                  </a:schemeClr>
                </a:solidFill>
                <a:latin typeface="Arial" panose="020B0604020202020204" pitchFamily="34" charset="0"/>
                <a:cs typeface="Arial" panose="020B0604020202020204" pitchFamily="34" charset="0"/>
              </a:rPr>
              <a:pPr algn="r"/>
              <a:t>‹#›</a:t>
            </a:fld>
            <a:endParaRPr lang="en-CA" sz="1800" dirty="0">
              <a:solidFill>
                <a:schemeClr val="bg2">
                  <a:lumMod val="75000"/>
                </a:schemeClr>
              </a:solidFill>
              <a:latin typeface="Arial" panose="020B0604020202020204" pitchFamily="34" charset="0"/>
              <a:cs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eaLnBrk="0" fontAlgn="base" hangingPunct="0">
        <a:spcBef>
          <a:spcPct val="0"/>
        </a:spcBef>
        <a:spcAft>
          <a:spcPct val="0"/>
        </a:spcAft>
        <a:defRPr sz="7200">
          <a:solidFill>
            <a:srgbClr val="3F3F3F"/>
          </a:solidFill>
          <a:latin typeface="Arial"/>
          <a:ea typeface="+mj-ea"/>
          <a:cs typeface="Arial"/>
          <a:sym typeface="Herculanum" pitchFamily="-84" charset="0"/>
        </a:defRPr>
      </a:lvl1pPr>
      <a:lvl2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2pPr>
      <a:lvl3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3pPr>
      <a:lvl4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4pPr>
      <a:lvl5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5pPr>
      <a:lvl6pPr marL="4572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6pPr>
      <a:lvl7pPr marL="9144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7pPr>
      <a:lvl8pPr marL="13716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8pPr>
      <a:lvl9pPr marL="18288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9pPr>
    </p:titleStyle>
    <p:body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8" name="Rectangle 7"/>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2052"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diagramData" Target="../diagrams/data1.xml"/><Relationship Id="rId21" Type="http://schemas.openxmlformats.org/officeDocument/2006/relationships/image" Target="../media/image37.pn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3.pn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1.jpeg"/><Relationship Id="rId10" Type="http://schemas.openxmlformats.org/officeDocument/2006/relationships/diagramQuickStyle" Target="../diagrams/quickStyle2.xml"/><Relationship Id="rId19"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hyperlink" Target="http://www.cdha.ca/AM/Template.cfm?Section=Group_Discounts&amp;Template=/CM/HTMLDisplay.cfm&amp;ContentID=4098"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55.gi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WvJZ_IkWEYA"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gif"/></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Fp3goDbAp1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www.cdha.ca/Tea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F56A1E-3171-4853-A9A1-37C30A9BF19F}"/>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196280"/>
            <a:ext cx="871296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500" dirty="0"/>
              <a:t>Organismes provinciaux de réglementation</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2"/>
          <p:cNvSpPr>
            <a:spLocks noGrp="1"/>
          </p:cNvSpPr>
          <p:nvPr>
            <p:ph idx="1"/>
          </p:nvPr>
        </p:nvSpPr>
        <p:spPr>
          <a:xfrm>
            <a:off x="539552" y="1492424"/>
            <a:ext cx="11939512" cy="3987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342900" indent="-342900" algn="l">
              <a:buFont typeface="Arial" panose="020B0604020202020204" pitchFamily="34" charset="0"/>
              <a:buChar char="•"/>
            </a:pPr>
            <a:r>
              <a:rPr lang="fr-CA" sz="2600" dirty="0"/>
              <a:t>College of Dental Hygienists of British Columbia (CDHBC)</a:t>
            </a:r>
          </a:p>
          <a:p>
            <a:pPr marL="342900" indent="-342900" algn="l">
              <a:buFont typeface="Arial" panose="020B0604020202020204" pitchFamily="34" charset="0"/>
              <a:buChar char="•"/>
            </a:pPr>
            <a:r>
              <a:rPr lang="fr-CA" sz="2600" dirty="0"/>
              <a:t>College of Registered Dental Hygienists of Alberta (CRDHA)</a:t>
            </a:r>
          </a:p>
          <a:p>
            <a:pPr marL="342900" indent="-342900" algn="l">
              <a:buFont typeface="Arial" panose="020B0604020202020204" pitchFamily="34" charset="0"/>
              <a:buChar char="•"/>
            </a:pPr>
            <a:r>
              <a:rPr lang="fr-CA" sz="2600" dirty="0"/>
              <a:t>Saskatchewan Dental Hygienist Association (SDHA)</a:t>
            </a:r>
          </a:p>
          <a:p>
            <a:pPr marL="342900" indent="-342900" algn="l">
              <a:buFont typeface="Arial" panose="020B0604020202020204" pitchFamily="34" charset="0"/>
              <a:buChar char="•"/>
            </a:pPr>
            <a:r>
              <a:rPr lang="fr-CA" sz="2600" dirty="0"/>
              <a:t>College of Dental Hygienists of Manitoba (CDHM)</a:t>
            </a:r>
            <a:endParaRPr lang="fr-CA" dirty="0"/>
          </a:p>
          <a:p>
            <a:pPr marL="342900" indent="-342900" algn="l">
              <a:buFont typeface="Arial" panose="020B0604020202020204" pitchFamily="34" charset="0"/>
              <a:buChar char="•"/>
            </a:pPr>
            <a:r>
              <a:rPr lang="fr-CA" sz="2600" dirty="0"/>
              <a:t>Ordre des hygiénistes dentaires de l’Ontario (ODHO)</a:t>
            </a:r>
          </a:p>
          <a:p>
            <a:pPr marL="342900" indent="-342900" algn="l">
              <a:buFont typeface="Arial" panose="020B0604020202020204" pitchFamily="34" charset="0"/>
              <a:buChar char="•"/>
            </a:pPr>
            <a:r>
              <a:rPr lang="fr-CA" sz="2600" dirty="0"/>
              <a:t>Ordre des hygiénistes dentaires du Québec (OHDQ)</a:t>
            </a:r>
          </a:p>
          <a:p>
            <a:pPr marL="342900" indent="-342900" algn="l">
              <a:buFont typeface="Arial" panose="020B0604020202020204" pitchFamily="34" charset="0"/>
              <a:buChar char="•"/>
            </a:pPr>
            <a:r>
              <a:rPr lang="fr-CA" sz="2600" dirty="0"/>
              <a:t>Ordre des hygiénistes dentaires du Nouveau-Brunswick (OHDNB)</a:t>
            </a:r>
          </a:p>
          <a:p>
            <a:pPr marL="342900" indent="-342900" algn="l">
              <a:buFont typeface="Arial" panose="020B0604020202020204" pitchFamily="34" charset="0"/>
              <a:buChar char="•"/>
            </a:pPr>
            <a:r>
              <a:rPr lang="fr-CA" sz="2600" dirty="0"/>
              <a:t>College of Dental Hygienists of Nova Scotia (CDHNS)</a:t>
            </a:r>
          </a:p>
          <a:p>
            <a:pPr marL="342900" indent="-342900" algn="l">
              <a:buFont typeface="Arial" panose="020B0604020202020204" pitchFamily="34" charset="0"/>
              <a:buChar char="•"/>
            </a:pPr>
            <a:r>
              <a:rPr lang="fr-CA" sz="2600" dirty="0"/>
              <a:t>Prince Edward Island Dental Council</a:t>
            </a:r>
          </a:p>
          <a:p>
            <a:pPr marL="342900" indent="-342900" algn="l">
              <a:buFont typeface="Arial" panose="020B0604020202020204" pitchFamily="34" charset="0"/>
              <a:buChar char="•"/>
            </a:pPr>
            <a:r>
              <a:rPr lang="fr-CA" sz="2600" dirty="0"/>
              <a:t>Newfoundland and Labrador College of Dental Hygienists (NLCDH)</a:t>
            </a:r>
          </a:p>
          <a:p>
            <a:pPr marL="342900" indent="-342900" algn="l">
              <a:buFont typeface="Arial" panose="020B0604020202020204" pitchFamily="34" charset="0"/>
              <a:buChar char="•"/>
            </a:pPr>
            <a:r>
              <a:rPr lang="fr-CA" sz="2600" dirty="0"/>
              <a:t>Le ministère des Services aux collectivités , gouvernement du Yukon</a:t>
            </a:r>
          </a:p>
          <a:p>
            <a:pPr marL="342900" indent="-342900" algn="l">
              <a:buFont typeface="Arial" panose="020B0604020202020204" pitchFamily="34" charset="0"/>
              <a:buChar char="•"/>
            </a:pPr>
            <a:r>
              <a:rPr lang="fr-CA" sz="2600" dirty="0"/>
              <a:t>Le ministère de la Santé et des Services sociaux, gouvernement des Territoires du Nord-Ouest </a:t>
            </a:r>
          </a:p>
          <a:p>
            <a:pPr marL="342900" indent="-342900" algn="l">
              <a:buFont typeface="Arial" panose="020B0604020202020204" pitchFamily="34" charset="0"/>
              <a:buChar char="•"/>
            </a:pPr>
            <a:r>
              <a:rPr lang="fr-CA" sz="2600" dirty="0"/>
              <a:t>Le ministère de la Santé et des Services sociaux, gouvernement du Nunavut</a:t>
            </a:r>
          </a:p>
          <a:p>
            <a:pPr marL="342900" indent="-342900" algn="l">
              <a:buFont typeface="Arial" panose="020B0604020202020204" pitchFamily="34" charset="0"/>
              <a:buChar char="•"/>
            </a:pPr>
            <a:endParaRPr lang="en-CA" sz="28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784" y="8404071"/>
            <a:ext cx="2360341" cy="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2" y="7625542"/>
            <a:ext cx="2387949" cy="63389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469" y="8468238"/>
            <a:ext cx="680247" cy="68024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818" y="7689395"/>
            <a:ext cx="2447805" cy="57003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125" y="8415716"/>
            <a:ext cx="2329618" cy="67281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792" y="8429709"/>
            <a:ext cx="1114928" cy="65882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3979" y="7689396"/>
            <a:ext cx="2703914" cy="66721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7525" y="8466956"/>
            <a:ext cx="2294344" cy="68153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460" y="7613104"/>
            <a:ext cx="796163" cy="790967"/>
          </a:xfrm>
          <a:prstGeom prst="rect">
            <a:avLst/>
          </a:prstGeom>
        </p:spPr>
      </p:pic>
    </p:spTree>
    <p:extLst>
      <p:ext uri="{BB962C8B-B14F-4D97-AF65-F5344CB8AC3E}">
        <p14:creationId xmlns:p14="http://schemas.microsoft.com/office/powerpoint/2010/main" val="38455602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0"/>
            <a:ext cx="8713191" cy="11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3800" dirty="0"/>
              <a:t>Organisme provincial de réglementation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280592" y="1615480"/>
            <a:ext cx="12673408" cy="3189312"/>
          </a:xfrm>
        </p:spPr>
        <p:txBody>
          <a:bodyPr/>
          <a:lstStyle/>
          <a:p>
            <a:pPr marL="0" indent="0"/>
            <a:r>
              <a:rPr lang="fr-CA" sz="4800" b="1" dirty="0"/>
              <a:t>Organisme provincial de réglementation</a:t>
            </a:r>
            <a:endParaRPr lang="fr-CA" sz="4800" b="1" dirty="0">
              <a:solidFill>
                <a:schemeClr val="bg2">
                  <a:lumMod val="75000"/>
                </a:schemeClr>
              </a:solidFill>
            </a:endParaRPr>
          </a:p>
          <a:p>
            <a:pPr marL="0" indent="0"/>
            <a:r>
              <a:rPr lang="en-CA" sz="4400" b="1" kern="1200" dirty="0">
                <a:solidFill>
                  <a:srgbClr val="ED8A05"/>
                </a:solidFill>
              </a:rPr>
              <a:t>achd.ca/Reglementation</a:t>
            </a:r>
          </a:p>
          <a:p>
            <a:pPr marL="0" indent="0" algn="l"/>
            <a:endParaRPr lang="fr-CA" b="1" dirty="0"/>
          </a:p>
          <a:p>
            <a:pPr marL="0" indent="0" algn="l"/>
            <a:endParaRPr lang="en-CA" sz="4600" b="1" dirty="0"/>
          </a:p>
        </p:txBody>
      </p:sp>
      <p:pic>
        <p:nvPicPr>
          <p:cNvPr id="3" name="Picture 2"/>
          <p:cNvPicPr>
            <a:picLocks noChangeAspect="1"/>
          </p:cNvPicPr>
          <p:nvPr/>
        </p:nvPicPr>
        <p:blipFill>
          <a:blip r:embed="rId3"/>
          <a:stretch>
            <a:fillRect/>
          </a:stretch>
        </p:blipFill>
        <p:spPr>
          <a:xfrm>
            <a:off x="2421536" y="3724672"/>
            <a:ext cx="8161727" cy="4930567"/>
          </a:xfrm>
          <a:prstGeom prst="rect">
            <a:avLst/>
          </a:prstGeom>
          <a:effectLst>
            <a:outerShdw blurRad="50800" dist="38100" dir="2700000" algn="tl" rotWithShape="0">
              <a:prstClr val="black">
                <a:alpha val="40000"/>
              </a:prstClr>
            </a:outerShdw>
          </a:effectLst>
        </p:spPr>
      </p:pic>
      <p:cxnSp>
        <p:nvCxnSpPr>
          <p:cNvPr id="14" name="Curved Connector 13"/>
          <p:cNvCxnSpPr/>
          <p:nvPr/>
        </p:nvCxnSpPr>
        <p:spPr bwMode="auto">
          <a:xfrm>
            <a:off x="813768" y="6733272"/>
            <a:ext cx="3528392" cy="1743928"/>
          </a:xfrm>
          <a:prstGeom prst="curvedConnector3">
            <a:avLst>
              <a:gd name="adj1" fmla="val 50000"/>
            </a:avLst>
          </a:prstGeom>
          <a:solidFill>
            <a:srgbClr val="6796EB">
              <a:alpha val="24901"/>
            </a:srgbClr>
          </a:solidFill>
          <a:ln w="7620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687972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61" y="2428529"/>
            <a:ext cx="11612164" cy="6097338"/>
          </a:xfrm>
        </p:spPr>
        <p:txBody>
          <a:bodyPr/>
          <a:lstStyle/>
          <a:p>
            <a:pPr algn="l">
              <a:buFont typeface="Arial" panose="020B0604020202020204" pitchFamily="34" charset="0"/>
              <a:buChar char="•"/>
            </a:pPr>
            <a:r>
              <a:rPr lang="fr-CA" sz="4600" b="1" dirty="0"/>
              <a:t>Locales</a:t>
            </a:r>
          </a:p>
          <a:p>
            <a:pPr algn="l">
              <a:spcBef>
                <a:spcPts val="2000"/>
              </a:spcBef>
              <a:buFont typeface="Arial" panose="020B0604020202020204" pitchFamily="34" charset="0"/>
              <a:buChar char="•"/>
            </a:pPr>
            <a:r>
              <a:rPr lang="fr-CA" sz="4600" b="1" dirty="0"/>
              <a:t>Provinciales</a:t>
            </a:r>
          </a:p>
          <a:p>
            <a:pPr algn="l">
              <a:spcBef>
                <a:spcPts val="2000"/>
              </a:spcBef>
              <a:buFont typeface="Arial" panose="020B0604020202020204" pitchFamily="34" charset="0"/>
              <a:buChar char="•"/>
            </a:pPr>
            <a:r>
              <a:rPr lang="fr-CA" sz="4600" b="1" dirty="0"/>
              <a:t>Nationale : ACHD</a:t>
            </a:r>
          </a:p>
          <a:p>
            <a:pPr algn="l">
              <a:spcBef>
                <a:spcPts val="2000"/>
              </a:spcBef>
              <a:buFont typeface="Arial" panose="020B0604020202020204" pitchFamily="34" charset="0"/>
              <a:buChar char="•"/>
            </a:pPr>
            <a:r>
              <a:rPr lang="fr-CA" sz="4600" b="1" dirty="0"/>
              <a:t>Internationale : IFDH</a:t>
            </a:r>
          </a:p>
          <a:p>
            <a:pPr algn="l">
              <a:buFont typeface="Arial" panose="020B0604020202020204" pitchFamily="34" charset="0"/>
              <a:buChar char="•"/>
            </a:pPr>
            <a:endParaRPr lang="en-CA" sz="4600" b="1" dirty="0"/>
          </a:p>
        </p:txBody>
      </p:sp>
      <p:sp>
        <p:nvSpPr>
          <p:cNvPr id="7" name="Title 1"/>
          <p:cNvSpPr txBox="1">
            <a:spLocks/>
          </p:cNvSpPr>
          <p:nvPr/>
        </p:nvSpPr>
        <p:spPr bwMode="auto">
          <a:xfrm>
            <a:off x="4270152" y="268288"/>
            <a:ext cx="822801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professionnelles en 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056" y="6681519"/>
            <a:ext cx="4092112" cy="20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336" y="6969552"/>
            <a:ext cx="5527856" cy="172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734"/>
          <a:stretch/>
        </p:blipFill>
        <p:spPr>
          <a:xfrm>
            <a:off x="7582520" y="2356520"/>
            <a:ext cx="5172134" cy="3024336"/>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provinciales</a:t>
            </a:r>
          </a:p>
        </p:txBody>
      </p:sp>
      <p:graphicFrame>
        <p:nvGraphicFramePr>
          <p:cNvPr id="4" name="Diagram 3"/>
          <p:cNvGraphicFramePr/>
          <p:nvPr>
            <p:extLst>
              <p:ext uri="{D42A27DB-BD31-4B8C-83A1-F6EECF244321}">
                <p14:modId xmlns:p14="http://schemas.microsoft.com/office/powerpoint/2010/main" val="1899767039"/>
              </p:ext>
            </p:extLst>
          </p:nvPr>
        </p:nvGraphicFramePr>
        <p:xfrm>
          <a:off x="732321" y="1492424"/>
          <a:ext cx="11540157"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4177083980"/>
              </p:ext>
            </p:extLst>
          </p:nvPr>
        </p:nvGraphicFramePr>
        <p:xfrm>
          <a:off x="1820244" y="5380856"/>
          <a:ext cx="9434684" cy="2520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0588" y="4232859"/>
            <a:ext cx="2410647" cy="71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J:\Admin\Logos_&amp;_Graphics\Provincial logos\BCDHA 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8307" y="4087970"/>
            <a:ext cx="1179861" cy="869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J:\Admin\Logos_&amp;_Graphics\Provincial logos\MDHA_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2560" y="4156720"/>
            <a:ext cx="1700188" cy="754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38703" y="7973144"/>
            <a:ext cx="1963799" cy="7520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2159" y="7989259"/>
            <a:ext cx="1783997" cy="10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descr="J:\Admin\Logos_&amp;_Graphics\Provincial logos\PEIDHA.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28261" b="12014"/>
          <a:stretch/>
        </p:blipFill>
        <p:spPr bwMode="auto">
          <a:xfrm>
            <a:off x="6646414" y="7973144"/>
            <a:ext cx="2376265" cy="649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67100" y="4137106"/>
            <a:ext cx="892821" cy="88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53757" y="4152058"/>
            <a:ext cx="1822210" cy="652066"/>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31012641-CCB5-4B96-9A18-B4D96D771FA0}"/>
              </a:ext>
            </a:extLst>
          </p:cNvPr>
          <p:cNvPicPr>
            <a:picLocks noChangeAspect="1"/>
          </p:cNvPicPr>
          <p:nvPr/>
        </p:nvPicPr>
        <p:blipFill>
          <a:blip r:embed="rId21"/>
          <a:stretch>
            <a:fillRect/>
          </a:stretch>
        </p:blipFill>
        <p:spPr>
          <a:xfrm>
            <a:off x="1802298" y="7989259"/>
            <a:ext cx="2304000" cy="806400"/>
          </a:xfrm>
          <a:prstGeom prst="rect">
            <a:avLst/>
          </a:prstGeom>
        </p:spPr>
      </p:pic>
    </p:spTree>
    <p:extLst>
      <p:ext uri="{BB962C8B-B14F-4D97-AF65-F5344CB8AC3E}">
        <p14:creationId xmlns:p14="http://schemas.microsoft.com/office/powerpoint/2010/main" val="31924868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provinciales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237704" y="1759496"/>
            <a:ext cx="12601400" cy="2973288"/>
          </a:xfrm>
        </p:spPr>
        <p:txBody>
          <a:bodyPr/>
          <a:lstStyle/>
          <a:p>
            <a:pPr marL="0" indent="0"/>
            <a:r>
              <a:rPr lang="fr-CA" sz="4000" b="1" dirty="0"/>
              <a:t>Communiquez avec votre association provinciale :</a:t>
            </a:r>
            <a:endParaRPr lang="fr-CA" sz="4000" b="1" dirty="0">
              <a:solidFill>
                <a:schemeClr val="bg2">
                  <a:lumMod val="75000"/>
                </a:schemeClr>
              </a:solidFill>
            </a:endParaRPr>
          </a:p>
          <a:p>
            <a:pPr marL="0" indent="0"/>
            <a:r>
              <a:rPr lang="en-CA" sz="4400" b="1" kern="1200" dirty="0">
                <a:solidFill>
                  <a:srgbClr val="ED8A05"/>
                </a:solidFill>
              </a:rPr>
              <a:t>cdha.ca/ProvincialAssociations</a:t>
            </a:r>
          </a:p>
          <a:p>
            <a:pPr marL="0" indent="0" algn="l"/>
            <a:endParaRPr lang="en-CA" sz="4600" b="1" dirty="0"/>
          </a:p>
          <a:p>
            <a:pPr marL="0" indent="0" algn="l"/>
            <a:endParaRPr lang="en-CA" sz="4600" b="1" dirty="0"/>
          </a:p>
        </p:txBody>
      </p:sp>
      <p:pic>
        <p:nvPicPr>
          <p:cNvPr id="11" name="Picture 10"/>
          <p:cNvPicPr>
            <a:picLocks noChangeAspect="1"/>
          </p:cNvPicPr>
          <p:nvPr/>
        </p:nvPicPr>
        <p:blipFill>
          <a:blip r:embed="rId3"/>
          <a:stretch>
            <a:fillRect/>
          </a:stretch>
        </p:blipFill>
        <p:spPr>
          <a:xfrm>
            <a:off x="2002400" y="4105098"/>
            <a:ext cx="9000000" cy="3501548"/>
          </a:xfrm>
          <a:prstGeom prst="rect">
            <a:avLst/>
          </a:prstGeom>
          <a:effectLst>
            <a:outerShdw blurRad="50800" dist="38100" dir="2700000" algn="tl" rotWithShape="0">
              <a:prstClr val="black">
                <a:alpha val="40000"/>
              </a:prstClr>
            </a:outerShdw>
          </a:effectLst>
        </p:spPr>
      </p:pic>
      <p:cxnSp>
        <p:nvCxnSpPr>
          <p:cNvPr id="6" name="Curved Connector 5"/>
          <p:cNvCxnSpPr/>
          <p:nvPr/>
        </p:nvCxnSpPr>
        <p:spPr bwMode="auto">
          <a:xfrm>
            <a:off x="298504" y="4257715"/>
            <a:ext cx="1703896" cy="160760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291916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564432"/>
            <a:ext cx="6264696" cy="6673403"/>
          </a:xfrm>
        </p:spPr>
        <p:txBody>
          <a:bodyPr/>
          <a:lstStyle/>
          <a:p>
            <a:pPr marL="0" indent="0" algn="l"/>
            <a:r>
              <a:rPr lang="fr-CA" sz="3400" b="1" dirty="0">
                <a:solidFill>
                  <a:srgbClr val="ED8A05"/>
                </a:solidFill>
              </a:rPr>
              <a:t>Pourquoi adhérer à l’ACHD?</a:t>
            </a:r>
          </a:p>
          <a:p>
            <a:pPr algn="l">
              <a:spcBef>
                <a:spcPts val="1000"/>
              </a:spcBef>
              <a:spcAft>
                <a:spcPts val="2200"/>
              </a:spcAft>
              <a:buFont typeface="Arial" panose="020B0604020202020204" pitchFamily="34" charset="0"/>
              <a:buChar char="•"/>
            </a:pPr>
            <a:r>
              <a:rPr lang="fr-CA" sz="2800" b="1" dirty="0"/>
              <a:t>Rabais </a:t>
            </a:r>
            <a:r>
              <a:rPr lang="fr-FR" sz="2800" b="1" dirty="0"/>
              <a:t>et avantages réservés aux membres, y compris des </a:t>
            </a:r>
            <a:r>
              <a:rPr lang="fr-FR" sz="2800" b="1" dirty="0">
                <a:solidFill>
                  <a:srgbClr val="ED8A05"/>
                </a:solidFill>
              </a:rPr>
              <a:t>webinaires GRATUITS </a:t>
            </a:r>
            <a:r>
              <a:rPr lang="fr-FR" sz="2800" b="1" dirty="0"/>
              <a:t>et CDHA </a:t>
            </a:r>
            <a:r>
              <a:rPr lang="fr-FR" sz="2800" b="1" dirty="0" err="1"/>
              <a:t>Perks</a:t>
            </a:r>
            <a:endParaRPr lang="fr-CA" sz="2800" b="1" dirty="0"/>
          </a:p>
          <a:p>
            <a:pPr algn="l">
              <a:spcAft>
                <a:spcPts val="2200"/>
              </a:spcAft>
              <a:buFont typeface="Arial" panose="020B0604020202020204" pitchFamily="34" charset="0"/>
              <a:buChar char="•"/>
            </a:pPr>
            <a:r>
              <a:rPr lang="fr-FR" sz="2800" b="1" dirty="0"/>
              <a:t>Programme de leadership étudiant comprenant un volet de bourses</a:t>
            </a:r>
          </a:p>
          <a:p>
            <a:pPr algn="l">
              <a:spcAft>
                <a:spcPts val="2200"/>
              </a:spcAft>
              <a:buFont typeface="Arial" panose="020B0604020202020204" pitchFamily="34" charset="0"/>
              <a:buChar char="•"/>
            </a:pPr>
            <a:r>
              <a:rPr lang="fr-CA" sz="2800" b="1" dirty="0"/>
              <a:t>Réseautage et évènements</a:t>
            </a:r>
          </a:p>
          <a:p>
            <a:pPr algn="l">
              <a:spcAft>
                <a:spcPts val="2200"/>
              </a:spcAft>
              <a:buFont typeface="Arial" panose="020B0604020202020204" pitchFamily="34" charset="0"/>
              <a:buChar char="•"/>
            </a:pPr>
            <a:r>
              <a:rPr lang="fr-CA" sz="2800" b="1" dirty="0"/>
              <a:t>Perfectionnement professionnel et ressources</a:t>
            </a:r>
          </a:p>
          <a:p>
            <a:pPr algn="l">
              <a:spcAft>
                <a:spcPts val="2200"/>
              </a:spcAft>
              <a:buFont typeface="Arial" panose="020B0604020202020204" pitchFamily="34" charset="0"/>
              <a:buChar char="•"/>
            </a:pPr>
            <a:r>
              <a:rPr lang="fr-CA" sz="2800" b="1" dirty="0"/>
              <a:t>Prix et programme de reconnaissance</a:t>
            </a:r>
          </a:p>
          <a:p>
            <a:pPr marL="0" indent="0" algn="l"/>
            <a:r>
              <a:rPr lang="fr-CA" sz="2800" b="1" dirty="0"/>
              <a:t>… et beaucoup plus!</a:t>
            </a:r>
          </a:p>
          <a:p>
            <a:pPr algn="l">
              <a:buFont typeface="Arial" panose="020B0604020202020204" pitchFamily="34" charset="0"/>
              <a:buChar char="•"/>
            </a:pPr>
            <a:endParaRPr lang="en-CA" sz="4400" b="1" dirty="0"/>
          </a:p>
        </p:txBody>
      </p:sp>
      <p:sp>
        <p:nvSpPr>
          <p:cNvPr id="7" name="Title 1"/>
          <p:cNvSpPr txBox="1">
            <a:spLocks/>
          </p:cNvSpPr>
          <p:nvPr/>
        </p:nvSpPr>
        <p:spPr bwMode="auto">
          <a:xfrm>
            <a:off x="4054129" y="0"/>
            <a:ext cx="8784976" cy="12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L’ACHD : Votre association </a:t>
            </a:r>
          </a:p>
          <a:p>
            <a:r>
              <a:rPr lang="fr-CA" sz="3800" dirty="0"/>
              <a:t>professionnelle nationale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8"/>
          <p:cNvPicPr>
            <a:picLocks noChangeAspect="1"/>
          </p:cNvPicPr>
          <p:nvPr/>
        </p:nvPicPr>
        <p:blipFill>
          <a:blip r:embed="rId3"/>
          <a:stretch>
            <a:fillRect/>
          </a:stretch>
        </p:blipFill>
        <p:spPr>
          <a:xfrm>
            <a:off x="6862440" y="5345272"/>
            <a:ext cx="5040000" cy="37800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stretch>
            <a:fillRect/>
          </a:stretch>
        </p:blipFill>
        <p:spPr>
          <a:xfrm>
            <a:off x="6862440" y="1636440"/>
            <a:ext cx="5040000" cy="33556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9646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708448"/>
            <a:ext cx="7056784" cy="5544616"/>
          </a:xfrm>
        </p:spPr>
        <p:txBody>
          <a:bodyPr/>
          <a:lstStyle/>
          <a:p>
            <a:pPr algn="l">
              <a:spcAft>
                <a:spcPts val="1000"/>
              </a:spcAft>
              <a:buFont typeface="Arial" panose="020B0604020202020204" pitchFamily="34" charset="0"/>
              <a:buChar char="•"/>
            </a:pPr>
            <a:r>
              <a:rPr lang="fr-CA" sz="3000" b="1" dirty="0"/>
              <a:t>Acquérir des aptitudes de leadership</a:t>
            </a:r>
          </a:p>
          <a:p>
            <a:pPr algn="l">
              <a:spcAft>
                <a:spcPts val="1000"/>
              </a:spcAft>
              <a:buFont typeface="Arial" panose="020B0604020202020204" pitchFamily="34" charset="0"/>
              <a:buChar char="•"/>
            </a:pPr>
            <a:r>
              <a:rPr lang="fr-FR" sz="3000" b="1" dirty="0"/>
              <a:t>Établir des relations</a:t>
            </a:r>
          </a:p>
          <a:p>
            <a:pPr algn="l">
              <a:spcAft>
                <a:spcPts val="1000"/>
              </a:spcAft>
              <a:buFont typeface="Arial" panose="020B0604020202020204" pitchFamily="34" charset="0"/>
              <a:buChar char="•"/>
            </a:pPr>
            <a:r>
              <a:rPr lang="fr-CA" sz="3000" b="1" dirty="0"/>
              <a:t>Faire entendre votre voix</a:t>
            </a:r>
          </a:p>
          <a:p>
            <a:pPr algn="l">
              <a:spcAft>
                <a:spcPts val="1000"/>
              </a:spcAft>
              <a:buFont typeface="Arial" panose="020B0604020202020204" pitchFamily="34" charset="0"/>
              <a:buChar char="•"/>
            </a:pPr>
            <a:r>
              <a:rPr lang="fr-CA" sz="3000" b="1" dirty="0"/>
              <a:t>Améliorer votre carrière et aider à façonner l’avenir de votre profession!</a:t>
            </a:r>
          </a:p>
          <a:p>
            <a:pPr algn="l">
              <a:spcAft>
                <a:spcPts val="1000"/>
              </a:spcAft>
              <a:buFont typeface="Arial" panose="020B0604020202020204" pitchFamily="34" charset="0"/>
              <a:buChar char="•"/>
            </a:pPr>
            <a:r>
              <a:rPr lang="fr-CA" sz="3000" b="1" dirty="0"/>
              <a:t>Représentant étudiant débutant – recrutement à l’automne</a:t>
            </a:r>
          </a:p>
          <a:p>
            <a:pPr algn="l">
              <a:spcAft>
                <a:spcPts val="1000"/>
              </a:spcAft>
              <a:buFont typeface="Arial" panose="020B0604020202020204" pitchFamily="34" charset="0"/>
              <a:buChar char="•"/>
            </a:pPr>
            <a:r>
              <a:rPr lang="fr-FR" sz="3000" b="1" dirty="0"/>
              <a:t>Bourses offertes par Colgate</a:t>
            </a:r>
            <a:endParaRPr lang="en-CA" sz="3000" b="1" dirty="0"/>
          </a:p>
        </p:txBody>
      </p:sp>
      <p:sp>
        <p:nvSpPr>
          <p:cNvPr id="7" name="Title 1"/>
          <p:cNvSpPr txBox="1">
            <a:spLocks/>
          </p:cNvSpPr>
          <p:nvPr/>
        </p:nvSpPr>
        <p:spPr bwMode="auto">
          <a:xfrm>
            <a:off x="4126136" y="196280"/>
            <a:ext cx="864096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600" dirty="0"/>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a:spLocks noGrp="1"/>
          </p:cNvSpPr>
          <p:nvPr>
            <p:ph sz="quarter" idx="4"/>
          </p:nvPr>
        </p:nvSpPr>
        <p:spPr>
          <a:xfrm>
            <a:off x="741760" y="7829128"/>
            <a:ext cx="11737304" cy="1368152"/>
          </a:xfrm>
        </p:spPr>
        <p:txBody>
          <a:bodyPr/>
          <a:lstStyle/>
          <a:p>
            <a:pPr marL="0" indent="0"/>
            <a:r>
              <a:rPr lang="fr-CA" sz="3200" b="1" i="1" dirty="0"/>
              <a:t>Besoin d’informations supplémentaires?</a:t>
            </a:r>
          </a:p>
          <a:p>
            <a:pPr marL="0" indent="0"/>
            <a:r>
              <a:rPr lang="fr-CA" sz="3200" b="1" dirty="0"/>
              <a:t>Communiquez avec votre </a:t>
            </a:r>
            <a:r>
              <a:rPr lang="fr-CA" sz="3200" b="1" dirty="0">
                <a:solidFill>
                  <a:srgbClr val="ED8A05"/>
                </a:solidFill>
              </a:rPr>
              <a:t>représentant étudiant </a:t>
            </a:r>
          </a:p>
          <a:p>
            <a:pPr marL="0" indent="0"/>
            <a:r>
              <a:rPr lang="en-CA" sz="3200" b="1" dirty="0" err="1"/>
              <a:t>ou</a:t>
            </a:r>
            <a:r>
              <a:rPr lang="en-CA" sz="3200" b="1" dirty="0"/>
              <a:t> </a:t>
            </a:r>
            <a:r>
              <a:rPr lang="en-CA" sz="3200" b="1" dirty="0" err="1"/>
              <a:t>visitez</a:t>
            </a:r>
            <a:r>
              <a:rPr lang="en-CA" sz="3200" b="1" dirty="0"/>
              <a:t> </a:t>
            </a:r>
            <a:r>
              <a:rPr lang="en-CA" sz="3200" b="1" dirty="0">
                <a:solidFill>
                  <a:srgbClr val="ED8A05"/>
                </a:solidFill>
              </a:rPr>
              <a:t>achd.ca/Etudiants</a:t>
            </a:r>
          </a:p>
        </p:txBody>
      </p:sp>
      <p:pic>
        <p:nvPicPr>
          <p:cNvPr id="12" name="Picture 11" descr="A group of people posing for the camera&#10;&#10;Description generated with very high confidence">
            <a:extLst>
              <a:ext uri="{FF2B5EF4-FFF2-40B4-BE49-F238E27FC236}">
                <a16:creationId xmlns:a16="http://schemas.microsoft.com/office/drawing/2014/main" id="{F7B3506B-1D09-4D05-B482-E5ED76E66E84}"/>
              </a:ext>
            </a:extLst>
          </p:cNvPr>
          <p:cNvPicPr>
            <a:picLocks noChangeAspect="1"/>
          </p:cNvPicPr>
          <p:nvPr/>
        </p:nvPicPr>
        <p:blipFill rotWithShape="1">
          <a:blip r:embed="rId3"/>
          <a:srcRect t="14185"/>
          <a:stretch/>
        </p:blipFill>
        <p:spPr>
          <a:xfrm>
            <a:off x="7366496" y="1736250"/>
            <a:ext cx="5161009" cy="332169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BB98433-9EED-4C54-99CF-A2430E88BDD5}"/>
              </a:ext>
            </a:extLst>
          </p:cNvPr>
          <p:cNvPicPr>
            <a:picLocks noChangeAspect="1"/>
          </p:cNvPicPr>
          <p:nvPr/>
        </p:nvPicPr>
        <p:blipFill rotWithShape="1">
          <a:blip r:embed="rId4"/>
          <a:srcRect t="222"/>
          <a:stretch/>
        </p:blipFill>
        <p:spPr>
          <a:xfrm>
            <a:off x="8950672" y="5230743"/>
            <a:ext cx="2016224" cy="1533112"/>
          </a:xfrm>
          <a:prstGeom prst="rect">
            <a:avLst/>
          </a:prstGeom>
        </p:spPr>
      </p:pic>
    </p:spTree>
    <p:extLst>
      <p:ext uri="{BB962C8B-B14F-4D97-AF65-F5344CB8AC3E}">
        <p14:creationId xmlns:p14="http://schemas.microsoft.com/office/powerpoint/2010/main" val="20822616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982120" y="268288"/>
            <a:ext cx="88569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graphicFrame>
        <p:nvGraphicFramePr>
          <p:cNvPr id="5" name="Table 4">
            <a:extLst>
              <a:ext uri="{FF2B5EF4-FFF2-40B4-BE49-F238E27FC236}">
                <a16:creationId xmlns:a16="http://schemas.microsoft.com/office/drawing/2014/main" id="{CB929A74-8324-4176-B056-4891D3DB7E7D}"/>
              </a:ext>
            </a:extLst>
          </p:cNvPr>
          <p:cNvGraphicFramePr>
            <a:graphicFrameLocks noGrp="1"/>
          </p:cNvGraphicFramePr>
          <p:nvPr>
            <p:extLst>
              <p:ext uri="{D42A27DB-BD31-4B8C-83A1-F6EECF244321}">
                <p14:modId xmlns:p14="http://schemas.microsoft.com/office/powerpoint/2010/main" val="1767549487"/>
              </p:ext>
            </p:extLst>
          </p:nvPr>
        </p:nvGraphicFramePr>
        <p:xfrm>
          <a:off x="381720" y="1408648"/>
          <a:ext cx="12253797" cy="7374604"/>
        </p:xfrm>
        <a:graphic>
          <a:graphicData uri="http://schemas.openxmlformats.org/drawingml/2006/table">
            <a:tbl>
              <a:tblPr>
                <a:tableStyleId>{D7AC3CCA-C797-4891-BE02-D94E43425B78}</a:tableStyleId>
              </a:tblPr>
              <a:tblGrid>
                <a:gridCol w="2952721">
                  <a:extLst>
                    <a:ext uri="{9D8B030D-6E8A-4147-A177-3AD203B41FA5}">
                      <a16:colId xmlns:a16="http://schemas.microsoft.com/office/drawing/2014/main" val="2718723535"/>
                    </a:ext>
                  </a:extLst>
                </a:gridCol>
                <a:gridCol w="2951935">
                  <a:extLst>
                    <a:ext uri="{9D8B030D-6E8A-4147-A177-3AD203B41FA5}">
                      <a16:colId xmlns:a16="http://schemas.microsoft.com/office/drawing/2014/main" val="3480065439"/>
                    </a:ext>
                  </a:extLst>
                </a:gridCol>
                <a:gridCol w="3765508">
                  <a:extLst>
                    <a:ext uri="{9D8B030D-6E8A-4147-A177-3AD203B41FA5}">
                      <a16:colId xmlns:a16="http://schemas.microsoft.com/office/drawing/2014/main" val="734248398"/>
                    </a:ext>
                  </a:extLst>
                </a:gridCol>
                <a:gridCol w="2583633">
                  <a:extLst>
                    <a:ext uri="{9D8B030D-6E8A-4147-A177-3AD203B41FA5}">
                      <a16:colId xmlns:a16="http://schemas.microsoft.com/office/drawing/2014/main" val="780541501"/>
                    </a:ext>
                  </a:extLst>
                </a:gridCol>
              </a:tblGrid>
              <a:tr h="354333">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bg2">
                        <a:lumMod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a:t>
                      </a:r>
                    </a:p>
                    <a:p>
                      <a:r>
                        <a:rPr lang="fr-CA" sz="1600" b="1" baseline="0" noProof="0" dirty="0">
                          <a:solidFill>
                            <a:srgbClr val="FFFFFF"/>
                          </a:solidFill>
                          <a:latin typeface="Arial" panose="020B0604020202020204" pitchFamily="34" charset="0"/>
                          <a:cs typeface="Arial" panose="020B0604020202020204" pitchFamily="34" charset="0"/>
                        </a:rPr>
                        <a:t>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bg2">
                        <a:lumMod val="50000"/>
                      </a:schemeClr>
                    </a:solidFill>
                  </a:tcPr>
                </a:tc>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bg2">
                        <a:lumMod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bg2">
                        <a:lumMod val="50000"/>
                      </a:schemeClr>
                    </a:solidFill>
                  </a:tcPr>
                </a:tc>
                <a:extLst>
                  <a:ext uri="{0D108BD9-81ED-4DB2-BD59-A6C34878D82A}">
                    <a16:rowId xmlns:a16="http://schemas.microsoft.com/office/drawing/2014/main" val="2010659466"/>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Algonquin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Toby Yu</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Fanshawe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Brittany Usher</a:t>
                      </a:r>
                    </a:p>
                  </a:txBody>
                  <a:tcPr marL="2411" marR="2411" marT="2411" marB="0" anchor="ctr"/>
                </a:tc>
                <a:extLst>
                  <a:ext uri="{0D108BD9-81ED-4DB2-BD59-A6C34878D82A}">
                    <a16:rowId xmlns:a16="http://schemas.microsoft.com/office/drawing/2014/main" val="1333177781"/>
                  </a:ext>
                </a:extLst>
              </a:tr>
              <a:tr h="339572">
                <a:tc>
                  <a:txBody>
                    <a:bodyPr/>
                    <a:lstStyle/>
                    <a:p>
                      <a:pPr algn="l" fontAlgn="b"/>
                      <a:r>
                        <a:rPr lang="en-CA" sz="1600" b="1" u="none" strike="noStrike">
                          <a:solidFill>
                            <a:schemeClr val="tx2"/>
                          </a:solidFill>
                          <a:effectLst/>
                          <a:latin typeface="Arial" panose="020B0604020202020204" pitchFamily="34" charset="0"/>
                          <a:cs typeface="Arial" panose="020B0604020202020204" pitchFamily="34" charset="0"/>
                        </a:rPr>
                        <a:t>APLUS Institute</a:t>
                      </a:r>
                      <a:endParaRPr lang="en-CA" sz="1600" b="1" i="0" u="none" strike="noStrike">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Agnes </a:t>
                      </a:r>
                      <a:r>
                        <a:rPr lang="en-CA" sz="1600" b="0" i="0" u="none" strike="noStrike" dirty="0" err="1">
                          <a:solidFill>
                            <a:schemeClr val="tx2"/>
                          </a:solidFill>
                          <a:effectLst/>
                          <a:latin typeface="Arial" panose="020B0604020202020204" pitchFamily="34" charset="0"/>
                          <a:cs typeface="Arial" panose="020B0604020202020204" pitchFamily="34" charset="0"/>
                        </a:rPr>
                        <a:t>McKervey</a:t>
                      </a:r>
                      <a:endParaRPr lang="pl-PL"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George Brown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Patricia Barrientos</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2137915054"/>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CADH</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Hiba </a:t>
                      </a:r>
                      <a:r>
                        <a:rPr lang="en-CA" sz="1600" b="0" i="0" u="none" strike="noStrike" dirty="0" err="1">
                          <a:solidFill>
                            <a:schemeClr val="tx2"/>
                          </a:solidFill>
                          <a:effectLst/>
                          <a:latin typeface="Arial" panose="020B0604020202020204" pitchFamily="34" charset="0"/>
                          <a:cs typeface="Arial" panose="020B0604020202020204" pitchFamily="34" charset="0"/>
                        </a:rPr>
                        <a:t>Mojihar</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Georgian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Melissa Krawec</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3623432847"/>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Cambrian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John Abbott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Ann Charette</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4269699960"/>
                  </a:ext>
                </a:extLst>
              </a:tr>
              <a:tr h="339572">
                <a:tc>
                  <a:txBody>
                    <a:bodyPr/>
                    <a:lstStyle/>
                    <a:p>
                      <a:pPr algn="l" fontAlgn="b"/>
                      <a:r>
                        <a:rPr lang="en-CA" sz="1600" b="1" u="none" strike="noStrike">
                          <a:solidFill>
                            <a:schemeClr val="tx2"/>
                          </a:solidFill>
                          <a:effectLst/>
                          <a:latin typeface="Arial" panose="020B0604020202020204" pitchFamily="34" charset="0"/>
                          <a:cs typeface="Arial" panose="020B0604020202020204" pitchFamily="34" charset="0"/>
                        </a:rPr>
                        <a:t>Camosun College</a:t>
                      </a:r>
                      <a:endParaRPr lang="en-CA" sz="1600" b="1" i="0" u="none" strike="noStrike">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Trisha </a:t>
                      </a:r>
                      <a:r>
                        <a:rPr lang="en-CA" sz="1600" b="0" i="0" u="none" strike="noStrike" dirty="0" err="1">
                          <a:solidFill>
                            <a:schemeClr val="tx2"/>
                          </a:solidFill>
                          <a:effectLst/>
                          <a:latin typeface="Arial" panose="020B0604020202020204" pitchFamily="34" charset="0"/>
                          <a:cs typeface="Arial" panose="020B0604020202020204" pitchFamily="34" charset="0"/>
                        </a:rPr>
                        <a:t>Bhamra</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ctr"/>
                      <a:r>
                        <a:rPr lang="en-CA" sz="1600" b="1" u="none" strike="noStrike" dirty="0">
                          <a:solidFill>
                            <a:schemeClr val="tx2"/>
                          </a:solidFill>
                          <a:effectLst/>
                          <a:latin typeface="Arial" panose="020B0604020202020204" pitchFamily="34" charset="0"/>
                          <a:cs typeface="Arial" panose="020B0604020202020204" pitchFamily="34" charset="0"/>
                        </a:rPr>
                        <a:t>La </a:t>
                      </a:r>
                      <a:r>
                        <a:rPr lang="en-CA" sz="1600" b="1" u="none" strike="noStrike" dirty="0" err="1">
                          <a:solidFill>
                            <a:schemeClr val="tx2"/>
                          </a:solidFill>
                          <a:effectLst/>
                          <a:latin typeface="Arial" panose="020B0604020202020204" pitchFamily="34" charset="0"/>
                          <a:cs typeface="Arial" panose="020B0604020202020204" pitchFamily="34" charset="0"/>
                        </a:rPr>
                        <a:t>Cité</a:t>
                      </a:r>
                      <a:r>
                        <a:rPr lang="en-CA" sz="1600" b="1" u="none" strike="noStrike" dirty="0">
                          <a:solidFill>
                            <a:schemeClr val="tx2"/>
                          </a:solidFill>
                          <a:effectLst/>
                          <a:latin typeface="Arial" panose="020B0604020202020204" pitchFamily="34" charset="0"/>
                          <a:cs typeface="Arial" panose="020B0604020202020204" pitchFamily="34" charset="0"/>
                        </a:rPr>
                        <a:t> </a:t>
                      </a:r>
                      <a:r>
                        <a:rPr lang="en-CA" sz="1600" b="1" u="none" strike="noStrike" dirty="0" err="1">
                          <a:solidFill>
                            <a:schemeClr val="tx2"/>
                          </a:solidFill>
                          <a:effectLst/>
                          <a:latin typeface="Arial" panose="020B0604020202020204" pitchFamily="34" charset="0"/>
                          <a:cs typeface="Arial" panose="020B0604020202020204" pitchFamily="34" charset="0"/>
                        </a:rPr>
                        <a:t>collégiale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1254061975"/>
                  </a:ext>
                </a:extLst>
              </a:tr>
              <a:tr h="339572">
                <a:tc>
                  <a:txBody>
                    <a:bodyPr/>
                    <a:lstStyle/>
                    <a:p>
                      <a:pPr algn="l" fontAlgn="b"/>
                      <a:r>
                        <a:rPr lang="en-CA" sz="1600" b="1" u="none" strike="noStrike">
                          <a:solidFill>
                            <a:schemeClr val="tx2"/>
                          </a:solidFill>
                          <a:effectLst/>
                          <a:latin typeface="Arial" panose="020B0604020202020204" pitchFamily="34" charset="0"/>
                          <a:cs typeface="Arial" panose="020B0604020202020204" pitchFamily="34" charset="0"/>
                        </a:rPr>
                        <a:t>Canadore College</a:t>
                      </a:r>
                      <a:endParaRPr lang="en-CA" sz="1600" b="1" i="0" u="none" strike="noStrike">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Ruby </a:t>
                      </a:r>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Flieger</a:t>
                      </a:r>
                      <a:endParaRPr lang="en-CA" sz="1600" b="0" i="0" u="none" strike="noStrike" kern="1200" dirty="0">
                        <a:solidFill>
                          <a:schemeClr val="tx2"/>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Niagara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Reyam Jajo</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2396882968"/>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Chicoutimi</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a:solidFill>
                            <a:schemeClr val="tx2"/>
                          </a:solidFill>
                          <a:effectLst/>
                          <a:latin typeface="Arial" panose="020B0604020202020204" pitchFamily="34" charset="0"/>
                          <a:cs typeface="Arial" panose="020B0604020202020204" pitchFamily="34" charset="0"/>
                        </a:rPr>
                        <a:t>Oulton College</a:t>
                      </a:r>
                      <a:endParaRPr lang="en-CA" sz="1600" b="1" i="0" u="none" strike="noStrike">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Maranda Webber</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4043699443"/>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a:t>
                      </a:r>
                      <a:r>
                        <a:rPr lang="en-CA" sz="1600" b="1" u="none" strike="noStrike" dirty="0" err="1">
                          <a:solidFill>
                            <a:schemeClr val="tx2"/>
                          </a:solidFill>
                          <a:effectLst/>
                          <a:latin typeface="Arial" panose="020B0604020202020204" pitchFamily="34" charset="0"/>
                          <a:cs typeface="Arial" panose="020B0604020202020204" pitchFamily="34" charset="0"/>
                        </a:rPr>
                        <a:t>l'Outaouais</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Oxford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Amy Au</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1127722324"/>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Trois-</a:t>
                      </a:r>
                      <a:r>
                        <a:rPr lang="en-CA" sz="1600" b="1" u="none" strike="noStrike" dirty="0" err="1">
                          <a:solidFill>
                            <a:schemeClr val="tx2"/>
                          </a:solidFill>
                          <a:effectLst/>
                          <a:latin typeface="Arial" panose="020B0604020202020204" pitchFamily="34" charset="0"/>
                          <a:cs typeface="Arial" panose="020B0604020202020204" pitchFamily="34" charset="0"/>
                        </a:rPr>
                        <a:t>Rivières</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Saskatchewan Polytechnic</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Nicole Cholin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831163430"/>
                  </a:ext>
                </a:extLst>
              </a:tr>
              <a:tr h="468339">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Edouard-</a:t>
                      </a:r>
                      <a:r>
                        <a:rPr lang="en-CA" sz="1600" b="1" u="none" strike="noStrike" dirty="0" err="1">
                          <a:solidFill>
                            <a:schemeClr val="tx2"/>
                          </a:solidFill>
                          <a:effectLst/>
                          <a:latin typeface="Arial" panose="020B0604020202020204" pitchFamily="34" charset="0"/>
                          <a:cs typeface="Arial" panose="020B0604020202020204" pitchFamily="34" charset="0"/>
                        </a:rPr>
                        <a:t>Montpetit</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Southern Ontario Dental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Melissa Ramirez-Arias</a:t>
                      </a:r>
                    </a:p>
                  </a:txBody>
                  <a:tcPr marL="2411" marR="2411" marT="2411" marB="0" anchor="ctr"/>
                </a:tc>
                <a:extLst>
                  <a:ext uri="{0D108BD9-81ED-4DB2-BD59-A6C34878D82A}">
                    <a16:rowId xmlns:a16="http://schemas.microsoft.com/office/drawing/2014/main" val="3195278742"/>
                  </a:ext>
                </a:extLst>
              </a:tr>
              <a:tr h="339572">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Garneau</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St. Clair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Tawney Milne</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1698826340"/>
                  </a:ext>
                </a:extLst>
              </a:tr>
              <a:tr h="347592">
                <a:tc>
                  <a:txBody>
                    <a:bodyPr/>
                    <a:lstStyle/>
                    <a:p>
                      <a:pPr algn="l" fontAlgn="b"/>
                      <a:r>
                        <a:rPr lang="en-CA" sz="1600" b="1" u="none" strike="noStrike">
                          <a:solidFill>
                            <a:schemeClr val="tx2"/>
                          </a:solidFill>
                          <a:effectLst/>
                          <a:latin typeface="Arial" panose="020B0604020202020204" pitchFamily="34" charset="0"/>
                          <a:cs typeface="Arial" panose="020B0604020202020204" pitchFamily="34" charset="0"/>
                        </a:rPr>
                        <a:t>CNIH</a:t>
                      </a:r>
                      <a:endParaRPr lang="en-CA" sz="1600" b="1" i="0" u="none" strike="noStrike">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Deborah Rideout</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Toronto College of Dental Hygiene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Janly Tse</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2417688324"/>
                  </a:ext>
                </a:extLst>
              </a:tr>
              <a:tr h="354333">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Collège </a:t>
                      </a:r>
                      <a:r>
                        <a:rPr lang="en-CA" sz="1600" b="1" u="none" strike="noStrike" dirty="0" err="1">
                          <a:solidFill>
                            <a:schemeClr val="tx2"/>
                          </a:solidFill>
                          <a:effectLst/>
                          <a:latin typeface="Arial" panose="020B0604020202020204" pitchFamily="34" charset="0"/>
                          <a:cs typeface="Arial" panose="020B0604020202020204" pitchFamily="34" charset="0"/>
                        </a:rPr>
                        <a:t>Boréal</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kern="1200" dirty="0" err="1">
                          <a:solidFill>
                            <a:srgbClr val="0070C0"/>
                          </a:solidFill>
                          <a:effectLst/>
                          <a:latin typeface="Arial" panose="020B0604020202020204" pitchFamily="34" charset="0"/>
                          <a:ea typeface="+mn-ea"/>
                          <a:cs typeface="Arial" panose="020B0604020202020204" pitchFamily="34" charset="0"/>
                        </a:rPr>
                        <a:t>Aucun</a:t>
                      </a:r>
                      <a:endParaRPr lang="en-CA" sz="1600" i="1" u="none" strike="noStrike" kern="1200" dirty="0">
                        <a:solidFill>
                          <a:srgbClr val="0070C0"/>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Alberta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Celine Mackey</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3225033402"/>
                  </a:ext>
                </a:extLst>
              </a:tr>
              <a:tr h="354333">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Collège de Maisonneuve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Maroua</a:t>
                      </a:r>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 </a:t>
                      </a:r>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Ajina</a:t>
                      </a:r>
                      <a:endParaRPr lang="en-CA" sz="1600" b="0" i="0" u="none" strike="noStrike" kern="1200" dirty="0">
                        <a:solidFill>
                          <a:schemeClr val="tx2"/>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British Columbia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Kalvin Lim</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3273555802"/>
                  </a:ext>
                </a:extLst>
              </a:tr>
              <a:tr h="659486">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College of New Caledonia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Robyn Hackman</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Manitoba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Maddie Lischka</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79591832"/>
                  </a:ext>
                </a:extLst>
              </a:tr>
              <a:tr h="432048">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Confederation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Vanessa </a:t>
                      </a:r>
                      <a:r>
                        <a:rPr lang="en-CA" sz="1600" b="0" i="0" u="none" strike="noStrike" dirty="0" err="1">
                          <a:solidFill>
                            <a:schemeClr val="tx2"/>
                          </a:solidFill>
                          <a:effectLst/>
                          <a:latin typeface="Arial" panose="020B0604020202020204" pitchFamily="34" charset="0"/>
                          <a:cs typeface="Arial" panose="020B0604020202020204" pitchFamily="34" charset="0"/>
                        </a:rPr>
                        <a:t>Makkinga</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VCC/Vancouver Community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Stephanie Hudon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1801145572"/>
                  </a:ext>
                </a:extLst>
              </a:tr>
              <a:tr h="360040">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Dalhousie University</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Mary Dionne</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Vancouver College of Dental Hygiene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a:solidFill>
                            <a:schemeClr val="tx2"/>
                          </a:solidFill>
                          <a:effectLst/>
                          <a:latin typeface="Arial" panose="020B0604020202020204" pitchFamily="34" charset="0"/>
                          <a:cs typeface="Arial" panose="020B0604020202020204" pitchFamily="34" charset="0"/>
                        </a:rPr>
                        <a:t>Sydney Gall</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2893653923"/>
                  </a:ext>
                </a:extLst>
              </a:tr>
              <a:tr h="468339">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Durham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Elizabeth Sinclair</a:t>
                      </a:r>
                    </a:p>
                  </a:txBody>
                  <a:tcPr marL="2411" marR="2411" marT="2411" marB="0" anchor="ctr"/>
                </a:tc>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VIU</a:t>
                      </a:r>
                      <a:r>
                        <a:rPr lang="en-CA" sz="1600" b="1" u="none" strike="noStrike" dirty="0">
                          <a:solidFill>
                            <a:schemeClr val="tx2"/>
                          </a:solidFill>
                          <a:effectLst/>
                          <a:latin typeface="Arial" panose="020B0604020202020204" pitchFamily="34" charset="0"/>
                          <a:cs typeface="Arial" panose="020B0604020202020204" pitchFamily="34" charset="0"/>
                        </a:rPr>
                        <a:t>/Vancouver Island University</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Rachel Therrien</a:t>
                      </a:r>
                    </a:p>
                  </a:txBody>
                  <a:tcPr marL="2411" marR="2411" marT="2411" marB="0" anchor="ctr"/>
                </a:tc>
                <a:extLst>
                  <a:ext uri="{0D108BD9-81ED-4DB2-BD59-A6C34878D82A}">
                    <a16:rowId xmlns:a16="http://schemas.microsoft.com/office/drawing/2014/main" val="243664452"/>
                  </a:ext>
                </a:extLst>
              </a:tr>
            </a:tbl>
          </a:graphicData>
        </a:graphic>
      </p:graphicFrame>
    </p:spTree>
    <p:extLst>
      <p:ext uri="{BB962C8B-B14F-4D97-AF65-F5344CB8AC3E}">
        <p14:creationId xmlns:p14="http://schemas.microsoft.com/office/powerpoint/2010/main" val="8823785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564432"/>
            <a:ext cx="8712968" cy="7992888"/>
          </a:xfrm>
        </p:spPr>
        <p:txBody>
          <a:bodyPr/>
          <a:lstStyle/>
          <a:p>
            <a:pPr algn="l">
              <a:spcAft>
                <a:spcPts val="2200"/>
              </a:spcAft>
              <a:buFont typeface="Arial" panose="020B0604020202020204" pitchFamily="34" charset="0"/>
              <a:buChar char="•"/>
            </a:pPr>
            <a:r>
              <a:rPr lang="fr-FR" sz="3300" b="1" dirty="0"/>
              <a:t>Sommet de l’</a:t>
            </a:r>
            <a:r>
              <a:rPr lang="fr-FR" sz="3300" b="1" dirty="0" err="1"/>
              <a:t>ACHD</a:t>
            </a:r>
            <a:r>
              <a:rPr lang="fr-FR" sz="3300" b="1" dirty="0"/>
              <a:t> : </a:t>
            </a:r>
            <a:r>
              <a:rPr lang="fr-FR" sz="3300" dirty="0"/>
              <a:t>du 12 au 13 octobre 2018, Charlottetown, Île-du-Prince-Édouard</a:t>
            </a:r>
          </a:p>
          <a:p>
            <a:pPr algn="l">
              <a:spcAft>
                <a:spcPts val="2200"/>
              </a:spcAft>
              <a:buFont typeface="Arial" panose="020B0604020202020204" pitchFamily="34" charset="0"/>
              <a:buChar char="•"/>
            </a:pPr>
            <a:r>
              <a:rPr lang="fr-CA" sz="3300" b="1" dirty="0"/>
              <a:t>Semaine nationale des hygiénistes </a:t>
            </a:r>
            <a:r>
              <a:rPr lang="fr-CA" sz="3300" b="1" dirty="0" err="1"/>
              <a:t>dentaires</a:t>
            </a:r>
            <a:r>
              <a:rPr lang="fr-CA" sz="3300" baseline="30000" dirty="0" err="1"/>
              <a:t>MC</a:t>
            </a:r>
            <a:r>
              <a:rPr lang="fr-CA" sz="3300" baseline="30000" dirty="0"/>
              <a:t> </a:t>
            </a:r>
            <a:r>
              <a:rPr lang="fr-CA" sz="3300" b="1" dirty="0"/>
              <a:t>: </a:t>
            </a:r>
            <a:r>
              <a:rPr lang="fr-CA" sz="3300" dirty="0"/>
              <a:t>du 6 au 12 avril 2019</a:t>
            </a:r>
          </a:p>
          <a:p>
            <a:pPr algn="l">
              <a:spcAft>
                <a:spcPts val="2200"/>
              </a:spcAft>
              <a:buFont typeface="Arial" panose="020B0604020202020204" pitchFamily="34" charset="0"/>
              <a:buChar char="•"/>
            </a:pPr>
            <a:r>
              <a:rPr lang="fr-CA" sz="3300" b="1" dirty="0"/>
              <a:t>AGA provinciales et salons professionnels tout au long de l’année</a:t>
            </a:r>
          </a:p>
          <a:p>
            <a:pPr algn="l">
              <a:spcAft>
                <a:spcPts val="1000"/>
              </a:spcAft>
              <a:buFont typeface="Arial" panose="020B0604020202020204" pitchFamily="34" charset="0"/>
              <a:buChar char="•"/>
            </a:pPr>
            <a:r>
              <a:rPr lang="fr-CA" sz="3300" b="1" dirty="0"/>
              <a:t>Activités de sensibilisation des communautés :</a:t>
            </a:r>
          </a:p>
          <a:p>
            <a:pPr lvl="1" algn="l">
              <a:spcAft>
                <a:spcPts val="1000"/>
              </a:spcAft>
              <a:buFont typeface="Arial" panose="020B0604020202020204" pitchFamily="34" charset="0"/>
              <a:buChar char="•"/>
            </a:pPr>
            <a:r>
              <a:rPr lang="fr-CA" sz="2800" dirty="0"/>
              <a:t>Gift </a:t>
            </a:r>
            <a:r>
              <a:rPr lang="fr-CA" sz="2800" dirty="0" err="1"/>
              <a:t>from</a:t>
            </a:r>
            <a:r>
              <a:rPr lang="fr-CA" sz="2800" dirty="0"/>
              <a:t> the </a:t>
            </a:r>
            <a:r>
              <a:rPr lang="fr-CA" sz="2800" dirty="0" err="1"/>
              <a:t>Heart</a:t>
            </a:r>
            <a:r>
              <a:rPr lang="fr-CA" sz="2800" dirty="0"/>
              <a:t> – le 6 avril 2019</a:t>
            </a:r>
          </a:p>
          <a:p>
            <a:pPr algn="l">
              <a:spcAft>
                <a:spcPts val="2200"/>
              </a:spcAft>
              <a:buFont typeface="Arial" panose="020B0604020202020204" pitchFamily="34" charset="0"/>
              <a:buChar char="•"/>
            </a:pPr>
            <a:r>
              <a:rPr lang="fr-FR" sz="3300" b="1" dirty="0"/>
              <a:t>Conférence de l’</a:t>
            </a:r>
            <a:r>
              <a:rPr lang="fr-FR" sz="3300" b="1" dirty="0" err="1"/>
              <a:t>ACHD</a:t>
            </a:r>
            <a:r>
              <a:rPr lang="fr-FR" sz="3300" b="1" dirty="0"/>
              <a:t> et Assemblée générale annuelle (AGA) : </a:t>
            </a:r>
            <a:r>
              <a:rPr lang="fr-FR" sz="3300" dirty="0"/>
              <a:t>du 3 au 5 octobre 2019, à St. John’s, Terre-Neuve</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Réseautage et évènements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648" y="7037040"/>
            <a:ext cx="3807891" cy="1413085"/>
          </a:xfrm>
          <a:prstGeom prst="rect">
            <a:avLst/>
          </a:prstGeom>
        </p:spPr>
      </p:pic>
      <p:pic>
        <p:nvPicPr>
          <p:cNvPr id="9" name="Picture 8">
            <a:extLst>
              <a:ext uri="{FF2B5EF4-FFF2-40B4-BE49-F238E27FC236}">
                <a16:creationId xmlns:a16="http://schemas.microsoft.com/office/drawing/2014/main" id="{16722944-D632-49D3-957D-BF9D5487D5D9}"/>
              </a:ext>
            </a:extLst>
          </p:cNvPr>
          <p:cNvPicPr>
            <a:picLocks noChangeAspect="1"/>
          </p:cNvPicPr>
          <p:nvPr/>
        </p:nvPicPr>
        <p:blipFill>
          <a:blip r:embed="rId4"/>
          <a:stretch>
            <a:fillRect/>
          </a:stretch>
        </p:blipFill>
        <p:spPr>
          <a:xfrm>
            <a:off x="9694293" y="1681164"/>
            <a:ext cx="2419722" cy="1892847"/>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0EFC5F49-AF49-45BC-90AA-C7899C27675F}"/>
              </a:ext>
            </a:extLst>
          </p:cNvPr>
          <p:cNvPicPr>
            <a:picLocks noChangeAspect="1"/>
          </p:cNvPicPr>
          <p:nvPr/>
        </p:nvPicPr>
        <p:blipFill>
          <a:blip r:embed="rId5"/>
          <a:stretch>
            <a:fillRect/>
          </a:stretch>
        </p:blipFill>
        <p:spPr>
          <a:xfrm>
            <a:off x="9532554" y="4081958"/>
            <a:ext cx="2743200" cy="2451100"/>
          </a:xfrm>
          <a:prstGeom prst="rect">
            <a:avLst/>
          </a:prstGeom>
        </p:spPr>
      </p:pic>
    </p:spTree>
    <p:extLst>
      <p:ext uri="{BB962C8B-B14F-4D97-AF65-F5344CB8AC3E}">
        <p14:creationId xmlns:p14="http://schemas.microsoft.com/office/powerpoint/2010/main" val="805879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rot="21268631">
            <a:off x="5998604" y="2177700"/>
            <a:ext cx="4680000" cy="1376471"/>
          </a:xfrm>
          <a:prstGeom prst="rect">
            <a:avLst/>
          </a:prstGeom>
          <a:effectLst>
            <a:outerShdw blurRad="50800" dist="38100" dir="2700000" algn="tl" rotWithShape="0">
              <a:prstClr val="black">
                <a:alpha val="40000"/>
              </a:prstClr>
            </a:outerShdw>
          </a:effectLst>
        </p:spPr>
      </p:pic>
      <p:sp>
        <p:nvSpPr>
          <p:cNvPr id="6" name="Content Placeholder 5"/>
          <p:cNvSpPr>
            <a:spLocks noGrp="1"/>
          </p:cNvSpPr>
          <p:nvPr>
            <p:ph sz="quarter" idx="4"/>
          </p:nvPr>
        </p:nvSpPr>
        <p:spPr>
          <a:xfrm>
            <a:off x="237704" y="1420416"/>
            <a:ext cx="9123337" cy="6673403"/>
          </a:xfrm>
        </p:spPr>
        <p:txBody>
          <a:bodyPr/>
          <a:lstStyle/>
          <a:p>
            <a:pPr marL="0" indent="0" algn="l">
              <a:spcAft>
                <a:spcPts val="1000"/>
              </a:spcAft>
            </a:pPr>
            <a:r>
              <a:rPr lang="fr-CA" sz="4400" b="1" dirty="0"/>
              <a:t>Publications </a:t>
            </a:r>
            <a:endParaRPr lang="fr-CA" sz="6000" b="1" dirty="0"/>
          </a:p>
          <a:p>
            <a:pPr marL="1314450" lvl="1" indent="-857250" algn="l">
              <a:spcBef>
                <a:spcPts val="1000"/>
              </a:spcBef>
              <a:spcAft>
                <a:spcPts val="0"/>
              </a:spcAft>
              <a:buFont typeface="Arial" panose="020B0604020202020204" pitchFamily="34" charset="0"/>
              <a:buChar char="•"/>
            </a:pPr>
            <a:r>
              <a:rPr lang="fr-CA" sz="3000" b="1" i="1" dirty="0"/>
              <a:t>Oh Canada! </a:t>
            </a:r>
          </a:p>
          <a:p>
            <a:pPr marL="1314450" lvl="1" indent="-857250" algn="l">
              <a:spcBef>
                <a:spcPts val="1000"/>
              </a:spcBef>
              <a:spcAft>
                <a:spcPts val="0"/>
              </a:spcAft>
              <a:buFont typeface="Arial" panose="020B0604020202020204" pitchFamily="34" charset="0"/>
              <a:buChar char="•"/>
            </a:pPr>
            <a:r>
              <a:rPr lang="fr-CA" sz="3000" b="1" dirty="0"/>
              <a:t>JCHD  </a:t>
            </a:r>
          </a:p>
          <a:p>
            <a:pPr marL="1314450" lvl="1" indent="-857250" algn="l">
              <a:spcBef>
                <a:spcPts val="1000"/>
              </a:spcBef>
              <a:spcAft>
                <a:spcPts val="0"/>
              </a:spcAft>
              <a:buFont typeface="Arial" panose="020B0604020202020204" pitchFamily="34" charset="0"/>
              <a:buChar char="•"/>
            </a:pPr>
            <a:r>
              <a:rPr lang="fr-CA" sz="3000" b="1" dirty="0"/>
              <a:t>Nouvelles en ligne</a:t>
            </a:r>
          </a:p>
          <a:p>
            <a:pPr marL="1314450" lvl="1" indent="-857250" algn="l">
              <a:spcBef>
                <a:spcPts val="1000"/>
              </a:spcBef>
              <a:spcAft>
                <a:spcPts val="0"/>
              </a:spcAft>
              <a:buFont typeface="Arial" panose="020B0604020202020204" pitchFamily="34" charset="0"/>
              <a:buChar char="•"/>
            </a:pPr>
            <a:r>
              <a:rPr lang="fr-CA" sz="3000" b="1" dirty="0"/>
              <a:t>Fiches de renseignements</a:t>
            </a:r>
          </a:p>
          <a:p>
            <a:pPr marL="1314450" lvl="1" indent="-857250" algn="l">
              <a:spcBef>
                <a:spcPts val="1000"/>
              </a:spcBef>
              <a:spcAft>
                <a:spcPts val="0"/>
              </a:spcAft>
              <a:buFont typeface="Arial" panose="020B0604020202020204" pitchFamily="34" charset="0"/>
              <a:buChar char="•"/>
            </a:pPr>
            <a:r>
              <a:rPr lang="fr-CA" sz="3000" b="1" dirty="0"/>
              <a:t>Code de déontologie</a:t>
            </a:r>
          </a:p>
          <a:p>
            <a:pPr marL="1314450" lvl="1" indent="-857250" algn="l">
              <a:spcBef>
                <a:spcPts val="1000"/>
              </a:spcBef>
              <a:spcAft>
                <a:spcPts val="0"/>
              </a:spcAft>
              <a:buFont typeface="Arial" panose="020B0604020202020204" pitchFamily="34" charset="0"/>
              <a:buChar char="•"/>
            </a:pPr>
            <a:r>
              <a:rPr lang="fr-CA" sz="3000" b="1" dirty="0"/>
              <a:t>Document sur les compétences d’entrée en pratique et les normes nationales </a:t>
            </a:r>
          </a:p>
          <a:p>
            <a:pPr marL="1314450" lvl="1" indent="-857250" algn="l">
              <a:spcBef>
                <a:spcPts val="1000"/>
              </a:spcBef>
              <a:spcAft>
                <a:spcPts val="0"/>
              </a:spcAft>
              <a:buFont typeface="Arial" panose="020B0604020202020204" pitchFamily="34" charset="0"/>
              <a:buChar char="•"/>
            </a:pPr>
            <a:r>
              <a:rPr lang="fr-CA" sz="3000" b="1" dirty="0"/>
              <a:t>Marché de l’emploi et enquêtes sur l’emploi</a:t>
            </a:r>
          </a:p>
          <a:p>
            <a:pPr marL="1314450" lvl="1" indent="-857250" algn="l">
              <a:spcBef>
                <a:spcPts val="1000"/>
              </a:spcBef>
              <a:spcAft>
                <a:spcPts val="0"/>
              </a:spcAft>
              <a:buFont typeface="Arial" panose="020B0604020202020204" pitchFamily="34" charset="0"/>
              <a:buChar char="•"/>
            </a:pPr>
            <a:r>
              <a:rPr lang="fr-CA" sz="3000" b="1" dirty="0"/>
              <a:t>Lignes directrices de la pratique clinique</a:t>
            </a:r>
          </a:p>
          <a:p>
            <a:pPr marL="1314450" lvl="1" indent="-857250" algn="l">
              <a:spcBef>
                <a:spcPts val="1000"/>
              </a:spcBef>
              <a:spcAft>
                <a:spcPts val="1000"/>
              </a:spcAft>
              <a:buFont typeface="Arial" panose="020B0604020202020204" pitchFamily="34" charset="0"/>
              <a:buChar char="•"/>
            </a:pPr>
            <a:r>
              <a:rPr lang="fr-CA" sz="3000" b="1" dirty="0"/>
              <a:t>Exposés de position/Déclarations</a:t>
            </a:r>
          </a:p>
          <a:p>
            <a:pPr marL="457200" lvl="1" indent="0" algn="l">
              <a:spcBef>
                <a:spcPts val="1000"/>
              </a:spcBef>
              <a:spcAft>
                <a:spcPts val="0"/>
              </a:spcAft>
            </a:pPr>
            <a:r>
              <a:rPr lang="fr-CA" sz="3000" b="1" dirty="0"/>
              <a:t>… et beaucoup plus!</a:t>
            </a:r>
          </a:p>
        </p:txBody>
      </p:sp>
      <p:sp>
        <p:nvSpPr>
          <p:cNvPr id="7" name="Title 1"/>
          <p:cNvSpPr txBox="1">
            <a:spLocks/>
          </p:cNvSpPr>
          <p:nvPr/>
        </p:nvSpPr>
        <p:spPr bwMode="auto">
          <a:xfrm>
            <a:off x="4126136" y="268288"/>
            <a:ext cx="842493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09" b="1910"/>
          <a:stretch/>
        </p:blipFill>
        <p:spPr>
          <a:xfrm rot="503223">
            <a:off x="9505354" y="2903497"/>
            <a:ext cx="2773333" cy="3590443"/>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stretch>
            <a:fillRect/>
          </a:stretch>
        </p:blipFill>
        <p:spPr>
          <a:xfrm rot="1052384">
            <a:off x="9549193" y="6496476"/>
            <a:ext cx="2880000" cy="17310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90372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900" dirty="0"/>
              <a:t>Adhésion à titre de membre étudiant</a:t>
            </a:r>
          </a:p>
        </p:txBody>
      </p:sp>
      <p:sp>
        <p:nvSpPr>
          <p:cNvPr id="6" name="Title 1"/>
          <p:cNvSpPr>
            <a:spLocks noGrp="1"/>
          </p:cNvSpPr>
          <p:nvPr>
            <p:ph type="title"/>
          </p:nvPr>
        </p:nvSpPr>
        <p:spPr>
          <a:xfrm>
            <a:off x="444500" y="1348408"/>
            <a:ext cx="12115800" cy="17281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fr-CA" sz="5200" b="1" dirty="0">
                <a:solidFill>
                  <a:srgbClr val="3F3F3F"/>
                </a:solidFill>
                <a:ea typeface="+mj-ea"/>
                <a:sym typeface="Herculanum" pitchFamily="-84" charset="0"/>
              </a:rPr>
              <a:t>L’Adhésion étudiante est </a:t>
            </a:r>
            <a:r>
              <a:rPr lang="fr-CA" sz="5400" b="1" dirty="0">
                <a:solidFill>
                  <a:srgbClr val="ED8A05"/>
                </a:solidFill>
                <a:ea typeface="+mn-ea"/>
              </a:rPr>
              <a:t>GRATUITE!</a:t>
            </a:r>
          </a:p>
        </p:txBody>
      </p:sp>
      <p:sp>
        <p:nvSpPr>
          <p:cNvPr id="8" name="Content Placeholder 2"/>
          <p:cNvSpPr>
            <a:spLocks noGrp="1"/>
          </p:cNvSpPr>
          <p:nvPr>
            <p:ph idx="1"/>
          </p:nvPr>
        </p:nvSpPr>
        <p:spPr>
          <a:xfrm>
            <a:off x="4125914" y="4240382"/>
            <a:ext cx="8434386" cy="17167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buNone/>
            </a:pPr>
            <a:r>
              <a:rPr lang="fr-CA" sz="4400" b="1" dirty="0">
                <a:solidFill>
                  <a:srgbClr val="5E2082"/>
                </a:solidFill>
                <a:sym typeface="Palatino" pitchFamily="-84" charset="0"/>
              </a:rPr>
              <a:t>Nouveaux membres étudiants</a:t>
            </a:r>
            <a:r>
              <a:rPr lang="fr-CA" sz="4400" b="1" dirty="0"/>
              <a:t> </a:t>
            </a:r>
            <a:r>
              <a:rPr lang="fr-CA" sz="4400" b="1" dirty="0">
                <a:solidFill>
                  <a:srgbClr val="5E2082"/>
                </a:solidFill>
                <a:sym typeface="Palatino" pitchFamily="-84" charset="0"/>
              </a:rPr>
              <a:t>:</a:t>
            </a:r>
            <a:r>
              <a:rPr lang="fr-CA" sz="4400" b="1" dirty="0">
                <a:solidFill>
                  <a:srgbClr val="5E2082"/>
                </a:solidFill>
                <a:ea typeface="+mn-ea"/>
                <a:sym typeface="Palatino" pitchFamily="-84" charset="0"/>
              </a:rPr>
              <a:t> </a:t>
            </a:r>
          </a:p>
          <a:p>
            <a:r>
              <a:rPr lang="fr-CA" sz="4400" b="1" dirty="0">
                <a:solidFill>
                  <a:srgbClr val="ED8A05"/>
                </a:solidFill>
              </a:rPr>
              <a:t>achd.ca/Adherer</a:t>
            </a:r>
          </a:p>
          <a:p>
            <a:pPr algn="ctr">
              <a:spcBef>
                <a:spcPct val="0"/>
              </a:spcBef>
              <a:buNone/>
            </a:pPr>
            <a:endParaRPr lang="fr-CA" sz="4400" b="1" dirty="0">
              <a:solidFill>
                <a:srgbClr val="5E2082"/>
              </a:solidFill>
              <a:ea typeface="+mn-ea"/>
              <a:sym typeface="Palatino" pitchFamily="-84" charset="0"/>
            </a:endParaRPr>
          </a:p>
          <a:p>
            <a:pPr algn="ctr">
              <a:spcBef>
                <a:spcPct val="0"/>
              </a:spcBef>
              <a:buNone/>
            </a:pPr>
            <a:r>
              <a:rPr lang="fr-CA" sz="4400" b="1" dirty="0">
                <a:solidFill>
                  <a:srgbClr val="5E2082"/>
                </a:solidFill>
                <a:ea typeface="+mn-ea"/>
                <a:sym typeface="Palatino" pitchFamily="-84" charset="0"/>
              </a:rPr>
              <a:t>Membres étudiants actuels : </a:t>
            </a:r>
          </a:p>
          <a:p>
            <a:pPr algn="ctr">
              <a:spcBef>
                <a:spcPct val="0"/>
              </a:spcBef>
              <a:buNone/>
            </a:pPr>
            <a:r>
              <a:rPr lang="fr-CA" sz="4400" b="1" dirty="0">
                <a:solidFill>
                  <a:srgbClr val="ED8A05"/>
                </a:solidFill>
              </a:rPr>
              <a:t>achd.ca/Renouveler</a:t>
            </a:r>
            <a:r>
              <a:rPr lang="fr-CA" sz="4400" b="1" dirty="0">
                <a:solidFill>
                  <a:srgbClr val="FF0000"/>
                </a:solidFill>
                <a:ea typeface="+mn-ea"/>
                <a:sym typeface="Palatino" pitchFamily="-84" charset="0"/>
              </a:rPr>
              <a:t> </a:t>
            </a:r>
          </a:p>
        </p:txBody>
      </p:sp>
      <p:cxnSp>
        <p:nvCxnSpPr>
          <p:cNvPr id="10" name="Curved Connector 9"/>
          <p:cNvCxnSpPr/>
          <p:nvPr/>
        </p:nvCxnSpPr>
        <p:spPr bwMode="auto">
          <a:xfrm rot="10800000" flipV="1">
            <a:off x="3406056" y="5358861"/>
            <a:ext cx="1728304" cy="1411621"/>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6" y="3724672"/>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7447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61" y="1636440"/>
            <a:ext cx="6912767" cy="6673403"/>
          </a:xfrm>
        </p:spPr>
        <p:txBody>
          <a:bodyPr/>
          <a:lstStyle/>
          <a:p>
            <a:pPr marL="0" indent="0" algn="l">
              <a:spcAft>
                <a:spcPts val="1000"/>
              </a:spcAft>
            </a:pPr>
            <a:r>
              <a:rPr lang="fr-CA" sz="4400" b="1" dirty="0"/>
              <a:t>Perfectionnement professionnel</a:t>
            </a:r>
          </a:p>
          <a:p>
            <a:pPr marL="1314450" lvl="1" indent="-857250" algn="l">
              <a:spcBef>
                <a:spcPts val="1000"/>
              </a:spcBef>
              <a:spcAft>
                <a:spcPts val="1600"/>
              </a:spcAft>
              <a:buFont typeface="Arial" panose="020B0604020202020204" pitchFamily="34" charset="0"/>
              <a:buChar char="•"/>
            </a:pPr>
            <a:r>
              <a:rPr lang="fr-FR" sz="4000" b="1" dirty="0"/>
              <a:t>Tous les webinaires sont </a:t>
            </a:r>
            <a:r>
              <a:rPr lang="fr-FR" sz="4000" b="1" kern="1200" dirty="0">
                <a:solidFill>
                  <a:srgbClr val="ED8A05"/>
                </a:solidFill>
              </a:rPr>
              <a:t>GRATUITS</a:t>
            </a:r>
            <a:endParaRPr lang="fr-CA" sz="4000" b="1" kern="1200" dirty="0">
              <a:solidFill>
                <a:srgbClr val="ED8A05"/>
              </a:solidFill>
            </a:endParaRPr>
          </a:p>
          <a:p>
            <a:pPr marL="1314450" lvl="1" indent="-857250" algn="l">
              <a:spcBef>
                <a:spcPts val="1000"/>
              </a:spcBef>
              <a:spcAft>
                <a:spcPts val="1600"/>
              </a:spcAft>
              <a:buFont typeface="Arial" panose="020B0604020202020204" pitchFamily="34" charset="0"/>
              <a:buChar char="•"/>
            </a:pPr>
            <a:r>
              <a:rPr lang="fr-CA" sz="4000" b="1" dirty="0"/>
              <a:t>Conférences </a:t>
            </a:r>
          </a:p>
          <a:p>
            <a:pPr marL="1314450" lvl="1" indent="-857250" algn="l">
              <a:spcBef>
                <a:spcPts val="1000"/>
              </a:spcBef>
              <a:spcAft>
                <a:spcPts val="1600"/>
              </a:spcAft>
              <a:buFont typeface="Arial" panose="020B0604020202020204" pitchFamily="34" charset="0"/>
              <a:buChar char="•"/>
            </a:pPr>
            <a:r>
              <a:rPr lang="fr-CA" sz="4000" b="1" dirty="0"/>
              <a:t>Cours</a:t>
            </a:r>
          </a:p>
          <a:p>
            <a:pPr marL="1314450" lvl="1" indent="-857250" algn="l">
              <a:spcBef>
                <a:spcPts val="1000"/>
              </a:spcBef>
              <a:spcAft>
                <a:spcPts val="1600"/>
              </a:spcAft>
              <a:buFont typeface="Arial" panose="020B0604020202020204" pitchFamily="34" charset="0"/>
              <a:buChar char="•"/>
            </a:pPr>
            <a:r>
              <a:rPr lang="fr-CA" sz="4000" b="1" dirty="0"/>
              <a:t>Ateliers</a:t>
            </a:r>
            <a:endParaRPr lang="fr-CA" sz="3600" b="1" dirty="0">
              <a:solidFill>
                <a:schemeClr val="bg2">
                  <a:lumMod val="75000"/>
                </a:schemeClr>
              </a:solidFill>
            </a:endParaRPr>
          </a:p>
        </p:txBody>
      </p:sp>
      <p:sp>
        <p:nvSpPr>
          <p:cNvPr id="7" name="Title 1"/>
          <p:cNvSpPr txBox="1">
            <a:spLocks/>
          </p:cNvSpPr>
          <p:nvPr/>
        </p:nvSpPr>
        <p:spPr bwMode="auto">
          <a:xfrm>
            <a:off x="3982120" y="1960"/>
            <a:ext cx="8228012" cy="113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a:spLocks noGrp="1"/>
          </p:cNvSpPr>
          <p:nvPr>
            <p:ph sz="quarter" idx="4"/>
          </p:nvPr>
        </p:nvSpPr>
        <p:spPr>
          <a:xfrm>
            <a:off x="741760" y="8117160"/>
            <a:ext cx="11737304" cy="792088"/>
          </a:xfrm>
        </p:spPr>
        <p:txBody>
          <a:bodyPr/>
          <a:lstStyle/>
          <a:p>
            <a:pPr marL="0" indent="0"/>
            <a:r>
              <a:rPr lang="en-CA" sz="4400" b="1" kern="1200" dirty="0">
                <a:solidFill>
                  <a:srgbClr val="ED8A05"/>
                </a:solidFill>
              </a:rPr>
              <a:t>achd.ca/Education</a:t>
            </a:r>
          </a:p>
          <a:p>
            <a:pPr marL="0" indent="0"/>
            <a:r>
              <a:rPr lang="en-CA" sz="4400" b="1" kern="1200" dirty="0">
                <a:solidFill>
                  <a:srgbClr val="ED8A05"/>
                </a:solidFill>
              </a:rPr>
              <a:t>cdha.ca/Education</a:t>
            </a:r>
            <a:endParaRPr lang="en-CA" sz="4400" b="1" kern="1200" dirty="0">
              <a:solidFill>
                <a:srgbClr val="ED8A05"/>
              </a:solidFill>
              <a:hlinkClick r:id="rId3"/>
            </a:endParaRPr>
          </a:p>
        </p:txBody>
      </p:sp>
      <p:pic>
        <p:nvPicPr>
          <p:cNvPr id="9" name="Picture 8" descr="A screenshot of a cell phone&#10;&#10;Description generated with high confidence">
            <a:extLst>
              <a:ext uri="{FF2B5EF4-FFF2-40B4-BE49-F238E27FC236}">
                <a16:creationId xmlns:a16="http://schemas.microsoft.com/office/drawing/2014/main" id="{BC4D817B-6E0F-41DB-9BE9-7F1B7AFDC613}"/>
              </a:ext>
            </a:extLst>
          </p:cNvPr>
          <p:cNvPicPr>
            <a:picLocks noChangeAspect="1"/>
          </p:cNvPicPr>
          <p:nvPr/>
        </p:nvPicPr>
        <p:blipFill>
          <a:blip r:embed="rId4"/>
          <a:stretch>
            <a:fillRect/>
          </a:stretch>
        </p:blipFill>
        <p:spPr>
          <a:xfrm>
            <a:off x="6150104" y="5799393"/>
            <a:ext cx="4680000" cy="1706250"/>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D8CAF34-EEE4-4901-BE5F-B56B46484326}"/>
              </a:ext>
            </a:extLst>
          </p:cNvPr>
          <p:cNvPicPr>
            <a:picLocks noChangeAspect="1"/>
          </p:cNvPicPr>
          <p:nvPr/>
        </p:nvPicPr>
        <p:blipFill>
          <a:blip r:embed="rId5"/>
          <a:stretch>
            <a:fillRect/>
          </a:stretch>
        </p:blipFill>
        <p:spPr>
          <a:xfrm>
            <a:off x="6841585" y="4220766"/>
            <a:ext cx="4680000" cy="1706250"/>
          </a:xfrm>
          <a:prstGeom prst="rect">
            <a:avLst/>
          </a:prstGeom>
          <a:ln>
            <a:noFill/>
          </a:ln>
          <a:effectLst>
            <a:outerShdw blurRad="50800" dist="38100" dir="2700000" algn="tl" rotWithShape="0">
              <a:prstClr val="black">
                <a:alpha val="40000"/>
              </a:prstClr>
            </a:outerShdw>
          </a:effectLst>
        </p:spPr>
      </p:pic>
      <p:pic>
        <p:nvPicPr>
          <p:cNvPr id="1026" name="Picture 2" descr="CDHA_Perks">
            <a:extLst>
              <a:ext uri="{FF2B5EF4-FFF2-40B4-BE49-F238E27FC236}">
                <a16:creationId xmlns:a16="http://schemas.microsoft.com/office/drawing/2014/main" id="{E470CAEA-1B20-4D91-B22D-EE6E63785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260" y="2604619"/>
            <a:ext cx="4680000" cy="17138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828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2" y="1636440"/>
            <a:ext cx="6480721" cy="6673403"/>
          </a:xfrm>
        </p:spPr>
        <p:txBody>
          <a:bodyPr/>
          <a:lstStyle/>
          <a:p>
            <a:pPr marL="0" indent="0">
              <a:spcAft>
                <a:spcPts val="1000"/>
              </a:spcAft>
            </a:pPr>
            <a:r>
              <a:rPr lang="fr-CA" sz="7200" b="1" dirty="0">
                <a:solidFill>
                  <a:srgbClr val="ED8A05"/>
                </a:solidFill>
              </a:rPr>
              <a:t>achd.ca</a:t>
            </a:r>
          </a:p>
          <a:p>
            <a:pPr marL="0" indent="0">
              <a:spcAft>
                <a:spcPts val="1000"/>
              </a:spcAft>
            </a:pPr>
            <a:r>
              <a:rPr lang="fr-CA" sz="7200" b="1" dirty="0">
                <a:solidFill>
                  <a:srgbClr val="ED8A05"/>
                </a:solidFill>
              </a:rPr>
              <a:t>cdha.ca</a:t>
            </a:r>
          </a:p>
          <a:p>
            <a:pPr marL="0" indent="0">
              <a:spcBef>
                <a:spcPts val="1000"/>
              </a:spcBef>
              <a:spcAft>
                <a:spcPts val="0"/>
              </a:spcAft>
            </a:pPr>
            <a:r>
              <a:rPr lang="fr-CA" sz="4400" b="1" dirty="0"/>
              <a:t>Votre principale source </a:t>
            </a:r>
          </a:p>
          <a:p>
            <a:pPr marL="0" indent="0">
              <a:spcBef>
                <a:spcPts val="1000"/>
              </a:spcBef>
              <a:spcAft>
                <a:spcPts val="1600"/>
              </a:spcAft>
            </a:pPr>
            <a:r>
              <a:rPr lang="fr-CA" sz="4400" b="1" dirty="0"/>
              <a:t>d’information</a:t>
            </a:r>
          </a:p>
          <a:p>
            <a:pPr marL="0" indent="0">
              <a:spcBef>
                <a:spcPts val="1000"/>
              </a:spcBef>
              <a:spcAft>
                <a:spcPts val="1600"/>
              </a:spcAft>
            </a:pPr>
            <a:r>
              <a:rPr lang="fr-FR" sz="4400" b="1" dirty="0"/>
              <a:t>…et elle est compatible avec les appareils mobiles!</a:t>
            </a:r>
            <a:endParaRPr lang="fr-CA" sz="4400" b="1" dirty="0"/>
          </a:p>
        </p:txBody>
      </p:sp>
      <p:sp>
        <p:nvSpPr>
          <p:cNvPr id="7" name="Title 1"/>
          <p:cNvSpPr txBox="1">
            <a:spLocks/>
          </p:cNvSpPr>
          <p:nvPr/>
        </p:nvSpPr>
        <p:spPr bwMode="auto">
          <a:xfrm>
            <a:off x="4125913" y="196280"/>
            <a:ext cx="8228012" cy="86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Perfectionnement professionnel et ressources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4" name="Picture 3" descr="A screenshot of a social media post&#10;&#10;Description generated with very high confidence">
            <a:extLst>
              <a:ext uri="{FF2B5EF4-FFF2-40B4-BE49-F238E27FC236}">
                <a16:creationId xmlns:a16="http://schemas.microsoft.com/office/drawing/2014/main" id="{FBA42654-E751-40CC-A52D-979A459FD076}"/>
              </a:ext>
            </a:extLst>
          </p:cNvPr>
          <p:cNvPicPr>
            <a:picLocks noChangeAspect="1"/>
          </p:cNvPicPr>
          <p:nvPr/>
        </p:nvPicPr>
        <p:blipFill>
          <a:blip r:embed="rId3"/>
          <a:stretch>
            <a:fillRect/>
          </a:stretch>
        </p:blipFill>
        <p:spPr>
          <a:xfrm>
            <a:off x="6755760" y="1609800"/>
            <a:ext cx="5760000" cy="6169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41885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59" y="1852464"/>
            <a:ext cx="11612165" cy="6673403"/>
          </a:xfrm>
        </p:spPr>
        <p:txBody>
          <a:bodyPr/>
          <a:lstStyle/>
          <a:p>
            <a:pPr marL="0" indent="0" algn="l">
              <a:spcAft>
                <a:spcPts val="1000"/>
              </a:spcAft>
            </a:pPr>
            <a:r>
              <a:rPr lang="fr-CA" sz="5200" b="1" dirty="0"/>
              <a:t>ACHD en ligne</a:t>
            </a:r>
            <a:endParaRPr lang="fr-CA" sz="5200" b="1" dirty="0">
              <a:solidFill>
                <a:srgbClr val="FF0000"/>
              </a:solidFill>
            </a:endParaRPr>
          </a:p>
          <a:p>
            <a:pPr marL="571500" indent="-571500" algn="l">
              <a:spcBef>
                <a:spcPts val="1000"/>
              </a:spcBef>
              <a:spcAft>
                <a:spcPts val="2200"/>
              </a:spcAft>
              <a:buFont typeface="Arial" panose="020B0604020202020204" pitchFamily="34" charset="0"/>
              <a:buChar char="•"/>
            </a:pPr>
            <a:r>
              <a:rPr lang="fr-CA" sz="4400" b="1" dirty="0"/>
              <a:t>Guichet emplois : </a:t>
            </a:r>
            <a:br>
              <a:rPr lang="fr-CA" sz="4400" b="1" dirty="0"/>
            </a:br>
            <a:r>
              <a:rPr lang="en-CA" sz="4400" b="1" kern="1200" dirty="0">
                <a:solidFill>
                  <a:srgbClr val="ED8A05"/>
                </a:solidFill>
              </a:rPr>
              <a:t>achd.ca/</a:t>
            </a:r>
            <a:r>
              <a:rPr lang="en-CA" sz="4400" b="1" kern="1200" dirty="0" err="1">
                <a:solidFill>
                  <a:srgbClr val="ED8A05"/>
                </a:solidFill>
              </a:rPr>
              <a:t>Emplois</a:t>
            </a:r>
            <a:r>
              <a:rPr lang="fr-CA" sz="4400" b="1" dirty="0">
                <a:solidFill>
                  <a:schemeClr val="bg2">
                    <a:lumMod val="75000"/>
                  </a:schemeClr>
                </a:solidFill>
              </a:rPr>
              <a:t> </a:t>
            </a:r>
            <a:br>
              <a:rPr lang="fr-CA" sz="4400" b="1" dirty="0">
                <a:solidFill>
                  <a:schemeClr val="bg2">
                    <a:lumMod val="75000"/>
                  </a:schemeClr>
                </a:solidFill>
              </a:rPr>
            </a:br>
            <a:endParaRPr lang="fr-CA" sz="4400" b="1" dirty="0">
              <a:solidFill>
                <a:schemeClr val="bg2">
                  <a:lumMod val="75000"/>
                </a:schemeClr>
              </a:solidFill>
            </a:endParaRPr>
          </a:p>
          <a:p>
            <a:pPr marL="571500" indent="-571500" algn="l">
              <a:spcBef>
                <a:spcPts val="1000"/>
              </a:spcBef>
              <a:spcAft>
                <a:spcPts val="2200"/>
              </a:spcAft>
              <a:buFont typeface="Arial" panose="020B0604020202020204" pitchFamily="34" charset="0"/>
              <a:buChar char="•"/>
            </a:pPr>
            <a:r>
              <a:rPr lang="fr-CA" sz="4400" b="1" dirty="0"/>
              <a:t>Site Web à l’intention des consommateurs :</a:t>
            </a:r>
            <a:br>
              <a:rPr lang="fr-CA" sz="4400" b="1" dirty="0"/>
            </a:br>
            <a:r>
              <a:rPr lang="fr-CA" sz="4400" b="1" kern="1200" dirty="0">
                <a:solidFill>
                  <a:srgbClr val="ED8A05"/>
                </a:solidFill>
              </a:rPr>
              <a:t>dentalhygienecanada.ca</a:t>
            </a:r>
            <a:endParaRPr lang="fr-CA" sz="5400" b="1" kern="1200" dirty="0">
              <a:solidFill>
                <a:srgbClr val="ED8A05"/>
              </a:solidFill>
            </a:endParaRP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993" y="5303143"/>
            <a:ext cx="3600000" cy="1872000"/>
          </a:xfrm>
          <a:prstGeom prst="rect">
            <a:avLst/>
          </a:prstGeom>
        </p:spPr>
      </p:pic>
      <p:pic>
        <p:nvPicPr>
          <p:cNvPr id="1026" name="Picture 2" descr="http://files.cdha.ca/images/careereducation/job_board_fr.jpg">
            <a:extLst>
              <a:ext uri="{FF2B5EF4-FFF2-40B4-BE49-F238E27FC236}">
                <a16:creationId xmlns:a16="http://schemas.microsoft.com/office/drawing/2014/main" id="{AC903B28-E9EE-4DF2-8431-122C7E5E8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098" y="2716560"/>
            <a:ext cx="5159895" cy="2034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322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636440"/>
            <a:ext cx="8920808" cy="6048672"/>
          </a:xfrm>
        </p:spPr>
        <p:txBody>
          <a:bodyPr/>
          <a:lstStyle/>
          <a:p>
            <a:pPr algn="l">
              <a:spcAft>
                <a:spcPts val="1600"/>
              </a:spcAft>
              <a:buFont typeface="Arial" panose="020B0604020202020204" pitchFamily="34" charset="0"/>
              <a:buChar char="•"/>
            </a:pPr>
            <a:r>
              <a:rPr lang="fr-FR" sz="3800" b="1" dirty="0"/>
              <a:t> </a:t>
            </a:r>
            <a:r>
              <a:rPr lang="fr-FR" sz="4400" b="1" dirty="0">
                <a:solidFill>
                  <a:srgbClr val="C00000"/>
                </a:solidFill>
              </a:rPr>
              <a:t>NOUVEAU!</a:t>
            </a:r>
            <a:r>
              <a:rPr lang="fr-FR" sz="4400" b="1" dirty="0"/>
              <a:t> RED Corner Store : faites des économies importantes sur des produits de grandes marques</a:t>
            </a:r>
            <a:br>
              <a:rPr lang="fr-FR" sz="4400" b="1" dirty="0"/>
            </a:br>
            <a:endParaRPr lang="fr-FR" sz="4400" b="1" dirty="0"/>
          </a:p>
          <a:p>
            <a:pPr algn="l">
              <a:spcAft>
                <a:spcPts val="1600"/>
              </a:spcAft>
              <a:buFont typeface="Arial" panose="020B0604020202020204" pitchFamily="34" charset="0"/>
              <a:buChar char="•"/>
            </a:pPr>
            <a:r>
              <a:rPr lang="fr-FR" sz="4400" b="1" dirty="0" err="1"/>
              <a:t>GoodLife</a:t>
            </a:r>
            <a:r>
              <a:rPr lang="fr-FR" sz="4400" b="1" dirty="0"/>
              <a:t> Fitness : </a:t>
            </a:r>
            <a:r>
              <a:rPr lang="fr-FR" sz="4400" b="1" dirty="0">
                <a:solidFill>
                  <a:srgbClr val="ED8A05"/>
                </a:solidFill>
              </a:rPr>
              <a:t>50 % de rabais </a:t>
            </a:r>
            <a:r>
              <a:rPr lang="fr-FR" sz="4400" b="1" dirty="0"/>
              <a:t>sur l’abonnement</a:t>
            </a:r>
            <a:endParaRPr lang="fr-CA" sz="44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Rabais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741760" y="8405192"/>
            <a:ext cx="11737304" cy="792088"/>
          </a:xfrm>
        </p:spPr>
        <p:txBody>
          <a:bodyPr/>
          <a:lstStyle/>
          <a:p>
            <a:pPr marL="0" indent="0"/>
            <a:r>
              <a:rPr lang="fr-CA" sz="5400" b="1" kern="1200" dirty="0">
                <a:solidFill>
                  <a:srgbClr val="ED8A05"/>
                </a:solidFill>
              </a:rPr>
              <a:t>achd.ca/Avantages</a:t>
            </a:r>
          </a:p>
        </p:txBody>
      </p:sp>
      <p:pic>
        <p:nvPicPr>
          <p:cNvPr id="13" name="Picture 4" descr="Goodlife Fitness">
            <a:hlinkClick r:id="rId3"/>
            <a:extLst>
              <a:ext uri="{FF2B5EF4-FFF2-40B4-BE49-F238E27FC236}">
                <a16:creationId xmlns:a16="http://schemas.microsoft.com/office/drawing/2014/main" id="{381F07A8-7C80-4CC3-BDD4-9023A53D262C}"/>
              </a:ext>
            </a:extLst>
          </p:cNvPr>
          <p:cNvPicPr>
            <a:picLocks noChangeAspect="1" noChangeArrowheads="1"/>
          </p:cNvPicPr>
          <p:nvPr/>
        </p:nvPicPr>
        <p:blipFill>
          <a:blip r:embed="rId4" cstate="print"/>
          <a:srcRect/>
          <a:stretch>
            <a:fillRect/>
          </a:stretch>
        </p:blipFill>
        <p:spPr bwMode="auto">
          <a:xfrm>
            <a:off x="9143042" y="5210259"/>
            <a:ext cx="3186433" cy="1557815"/>
          </a:xfrm>
          <a:prstGeom prst="rect">
            <a:avLst/>
          </a:prstGeom>
          <a:noFill/>
        </p:spPr>
      </p:pic>
      <p:pic>
        <p:nvPicPr>
          <p:cNvPr id="14" name="Picture 13" descr="A picture containing table&#10;&#10;Description generated with high confidence">
            <a:extLst>
              <a:ext uri="{FF2B5EF4-FFF2-40B4-BE49-F238E27FC236}">
                <a16:creationId xmlns:a16="http://schemas.microsoft.com/office/drawing/2014/main" id="{0B921788-929D-4BAE-8ACA-25A65C2A07D7}"/>
              </a:ext>
            </a:extLst>
          </p:cNvPr>
          <p:cNvPicPr>
            <a:picLocks noChangeAspect="1"/>
          </p:cNvPicPr>
          <p:nvPr/>
        </p:nvPicPr>
        <p:blipFill>
          <a:blip r:embed="rId5"/>
          <a:stretch>
            <a:fillRect/>
          </a:stretch>
        </p:blipFill>
        <p:spPr>
          <a:xfrm>
            <a:off x="9143043" y="1398879"/>
            <a:ext cx="3186433" cy="3115228"/>
          </a:xfrm>
          <a:prstGeom prst="rect">
            <a:avLst/>
          </a:prstGeom>
        </p:spPr>
      </p:pic>
    </p:spTree>
    <p:extLst>
      <p:ext uri="{BB962C8B-B14F-4D97-AF65-F5344CB8AC3E}">
        <p14:creationId xmlns:p14="http://schemas.microsoft.com/office/powerpoint/2010/main" val="4746556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3" y="1636440"/>
            <a:ext cx="12385377" cy="6048672"/>
          </a:xfrm>
        </p:spPr>
        <p:txBody>
          <a:bodyPr/>
          <a:lstStyle/>
          <a:p>
            <a:pPr algn="l">
              <a:spcBef>
                <a:spcPts val="1000"/>
              </a:spcBef>
              <a:spcAft>
                <a:spcPts val="1600"/>
              </a:spcAft>
              <a:buFont typeface="Arial" panose="020B0604020202020204" pitchFamily="34" charset="0"/>
              <a:buChar char="•"/>
            </a:pPr>
            <a:r>
              <a:rPr lang="fr-FR" sz="4400" b="1" dirty="0"/>
              <a:t>Rabais sur des hôtels dans le monde entier : jusqu’à </a:t>
            </a:r>
            <a:r>
              <a:rPr lang="fr-FR" sz="4400" b="1" dirty="0">
                <a:solidFill>
                  <a:srgbClr val="ED8A05"/>
                </a:solidFill>
              </a:rPr>
              <a:t>50 % de rabais </a:t>
            </a:r>
          </a:p>
          <a:p>
            <a:pPr algn="l">
              <a:spcBef>
                <a:spcPts val="1000"/>
              </a:spcBef>
              <a:spcAft>
                <a:spcPts val="1600"/>
              </a:spcAft>
              <a:buFont typeface="Arial" panose="020B0604020202020204" pitchFamily="34" charset="0"/>
              <a:buChar char="•"/>
            </a:pPr>
            <a:r>
              <a:rPr lang="fr-CA" sz="4400" b="1" dirty="0"/>
              <a:t>Rabais : National Car Rental, librairie en ligne de l’ACHD, FedEx</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Rabais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741760" y="8405192"/>
            <a:ext cx="11737304" cy="792088"/>
          </a:xfrm>
        </p:spPr>
        <p:txBody>
          <a:bodyPr/>
          <a:lstStyle/>
          <a:p>
            <a:pPr marL="0" indent="0"/>
            <a:r>
              <a:rPr lang="fr-CA" sz="5400" b="1" kern="1200" dirty="0">
                <a:solidFill>
                  <a:srgbClr val="ED8A05"/>
                </a:solidFill>
              </a:rPr>
              <a:t>achd.ca/Avantages</a:t>
            </a:r>
          </a:p>
        </p:txBody>
      </p:sp>
      <p:pic>
        <p:nvPicPr>
          <p:cNvPr id="13" name="Picture 3">
            <a:extLst>
              <a:ext uri="{FF2B5EF4-FFF2-40B4-BE49-F238E27FC236}">
                <a16:creationId xmlns:a16="http://schemas.microsoft.com/office/drawing/2014/main" id="{A9FA7F2D-9F94-4A8E-A3F5-06E30D9D8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528" y="5686591"/>
            <a:ext cx="2652325" cy="156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A6A0AAB7-0918-4EAF-87EF-665C9A5BE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088" y="5686591"/>
            <a:ext cx="3592171"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272857FD-8DA0-4587-A0B3-4E7DA4F96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700" y="6226751"/>
            <a:ext cx="1720230" cy="486152"/>
          </a:xfrm>
          <a:prstGeom prst="rect">
            <a:avLst/>
          </a:prstGeom>
        </p:spPr>
      </p:pic>
      <p:pic>
        <p:nvPicPr>
          <p:cNvPr id="16" name="Picture 2" descr="http://files.cdha.ca/images/joinToday/benefits/worldwide_hotel.jpg">
            <a:extLst>
              <a:ext uri="{FF2B5EF4-FFF2-40B4-BE49-F238E27FC236}">
                <a16:creationId xmlns:a16="http://schemas.microsoft.com/office/drawing/2014/main" id="{6FEBFD03-2E4F-45EF-9E54-675545DAC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16" y="6108115"/>
            <a:ext cx="2805832" cy="82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040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96317" y="2140496"/>
            <a:ext cx="11612165" cy="2664296"/>
          </a:xfrm>
        </p:spPr>
        <p:txBody>
          <a:bodyPr/>
          <a:lstStyle/>
          <a:p>
            <a:pPr marL="0" indent="0">
              <a:spcAft>
                <a:spcPts val="1000"/>
              </a:spcAft>
            </a:pPr>
            <a:r>
              <a:rPr lang="en-CA" sz="4400" b="1" dirty="0" err="1"/>
              <a:t>Webinaires</a:t>
            </a:r>
            <a:r>
              <a:rPr lang="en-CA" sz="4400" b="1" dirty="0"/>
              <a:t> de </a:t>
            </a:r>
            <a:r>
              <a:rPr lang="en-CA" sz="4400" b="1" dirty="0" err="1"/>
              <a:t>l’ACHD</a:t>
            </a:r>
            <a:endParaRPr lang="en-CA" sz="44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t>Gratuit avec votre adhésion</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1" name="Content Placeholder 5"/>
          <p:cNvSpPr>
            <a:spLocks noGrp="1"/>
          </p:cNvSpPr>
          <p:nvPr>
            <p:ph sz="quarter" idx="4"/>
          </p:nvPr>
        </p:nvSpPr>
        <p:spPr>
          <a:xfrm>
            <a:off x="741760" y="8549208"/>
            <a:ext cx="11737304" cy="792088"/>
          </a:xfrm>
        </p:spPr>
        <p:txBody>
          <a:bodyPr/>
          <a:lstStyle/>
          <a:p>
            <a:pPr marL="0" indent="0"/>
            <a:r>
              <a:rPr lang="en-CA" sz="5400" b="1" dirty="0">
                <a:solidFill>
                  <a:srgbClr val="ED8A05"/>
                </a:solidFill>
              </a:rPr>
              <a:t>cdha.ca/Webinars</a:t>
            </a:r>
          </a:p>
        </p:txBody>
      </p:sp>
      <p:pic>
        <p:nvPicPr>
          <p:cNvPr id="9" name="Picture 2" descr="CDHA_Perks">
            <a:extLst>
              <a:ext uri="{FF2B5EF4-FFF2-40B4-BE49-F238E27FC236}">
                <a16:creationId xmlns:a16="http://schemas.microsoft.com/office/drawing/2014/main" id="{3358B50C-4438-4E0B-936F-91FF35E42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755" y="3496387"/>
            <a:ext cx="10490195" cy="384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141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t>Gratuit avec votre adhésion</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a:spLocks noGrp="1"/>
          </p:cNvSpPr>
          <p:nvPr>
            <p:ph sz="quarter" idx="4"/>
          </p:nvPr>
        </p:nvSpPr>
        <p:spPr>
          <a:xfrm>
            <a:off x="237704" y="1564432"/>
            <a:ext cx="8136904" cy="2664296"/>
          </a:xfrm>
        </p:spPr>
        <p:txBody>
          <a:bodyPr/>
          <a:lstStyle/>
          <a:p>
            <a:pPr marL="0" indent="0" algn="l">
              <a:spcAft>
                <a:spcPts val="1000"/>
              </a:spcAft>
            </a:pPr>
            <a:r>
              <a:rPr lang="fr-CA" sz="4000" b="1" dirty="0" err="1"/>
              <a:t>CPS</a:t>
            </a:r>
            <a:endParaRPr lang="fr-CA" sz="3600" b="1" dirty="0">
              <a:solidFill>
                <a:schemeClr val="bg2">
                  <a:lumMod val="75000"/>
                </a:schemeClr>
              </a:solidFill>
            </a:endParaRPr>
          </a:p>
          <a:p>
            <a:pPr algn="l">
              <a:spcAft>
                <a:spcPts val="1000"/>
              </a:spcAft>
              <a:buFont typeface="Arial" panose="020B0604020202020204" pitchFamily="34" charset="0"/>
              <a:buChar char="•"/>
            </a:pPr>
            <a:r>
              <a:rPr lang="fr-CA" sz="3600" b="1" dirty="0"/>
              <a:t>Compendium des produits et spécialités pharmaceutiques en ligne</a:t>
            </a:r>
          </a:p>
          <a:p>
            <a:pPr algn="l">
              <a:spcAft>
                <a:spcPts val="1000"/>
              </a:spcAft>
              <a:buFont typeface="Arial" panose="020B0604020202020204" pitchFamily="34" charset="0"/>
              <a:buChar char="•"/>
            </a:pPr>
            <a:r>
              <a:rPr lang="fr-CA" sz="3600" b="1" dirty="0"/>
              <a:t> </a:t>
            </a:r>
            <a:r>
              <a:rPr lang="en-CA" sz="3600" b="1" kern="1200" dirty="0" err="1">
                <a:solidFill>
                  <a:srgbClr val="ED8A05"/>
                </a:solidFill>
              </a:rPr>
              <a:t>Valeur</a:t>
            </a:r>
            <a:r>
              <a:rPr lang="en-CA" sz="3600" b="1" kern="1200" dirty="0">
                <a:solidFill>
                  <a:srgbClr val="ED8A05"/>
                </a:solidFill>
              </a:rPr>
              <a:t> de 379 $</a:t>
            </a:r>
            <a:r>
              <a:rPr lang="en-CA" sz="3600" b="1" dirty="0">
                <a:solidFill>
                  <a:srgbClr val="660066"/>
                </a:solidFill>
              </a:rPr>
              <a:t>, mais </a:t>
            </a:r>
            <a:r>
              <a:rPr lang="en-CA" sz="3600" b="1" dirty="0" err="1"/>
              <a:t>vous</a:t>
            </a:r>
            <a:r>
              <a:rPr lang="en-CA" sz="3600" b="1" dirty="0"/>
              <a:t> </a:t>
            </a:r>
            <a:r>
              <a:rPr lang="en-CA" sz="3600" b="1" dirty="0" err="1"/>
              <a:t>pouvez</a:t>
            </a:r>
            <a:r>
              <a:rPr lang="en-CA" sz="3600" b="1" dirty="0"/>
              <a:t> y accéder </a:t>
            </a:r>
            <a:r>
              <a:rPr lang="en-CA" sz="3600" b="1" kern="1200" dirty="0">
                <a:solidFill>
                  <a:srgbClr val="ED8A05"/>
                </a:solidFill>
              </a:rPr>
              <a:t>GRATUITEMENT</a:t>
            </a:r>
            <a:r>
              <a:rPr lang="en-CA" sz="3600" b="1" dirty="0"/>
              <a:t>!</a:t>
            </a:r>
          </a:p>
        </p:txBody>
      </p:sp>
      <p:sp>
        <p:nvSpPr>
          <p:cNvPr id="12" name="Content Placeholder 5"/>
          <p:cNvSpPr>
            <a:spLocks noGrp="1"/>
          </p:cNvSpPr>
          <p:nvPr>
            <p:ph sz="quarter" idx="4"/>
          </p:nvPr>
        </p:nvSpPr>
        <p:spPr>
          <a:xfrm>
            <a:off x="741760" y="8333184"/>
            <a:ext cx="11737304" cy="792088"/>
          </a:xfrm>
        </p:spPr>
        <p:txBody>
          <a:bodyPr/>
          <a:lstStyle/>
          <a:p>
            <a:pPr marL="0" indent="0"/>
            <a:r>
              <a:rPr lang="en-CA" sz="5400" b="1" kern="1200" dirty="0">
                <a:solidFill>
                  <a:srgbClr val="ED8A05"/>
                </a:solidFill>
              </a:rPr>
              <a:t>achd.ca/cps-en-ligne</a:t>
            </a:r>
          </a:p>
        </p:txBody>
      </p:sp>
      <p:pic>
        <p:nvPicPr>
          <p:cNvPr id="9" name="Picture 8"/>
          <p:cNvPicPr>
            <a:picLocks noChangeAspect="1"/>
          </p:cNvPicPr>
          <p:nvPr/>
        </p:nvPicPr>
        <p:blipFill>
          <a:blip r:embed="rId3"/>
          <a:stretch>
            <a:fillRect/>
          </a:stretch>
        </p:blipFill>
        <p:spPr>
          <a:xfrm>
            <a:off x="8790450" y="2284512"/>
            <a:ext cx="3112550" cy="1245020"/>
          </a:xfrm>
          <a:prstGeom prst="rect">
            <a:avLst/>
          </a:prstGeom>
        </p:spPr>
      </p:pic>
      <p:pic>
        <p:nvPicPr>
          <p:cNvPr id="13" name="Picture 12"/>
          <p:cNvPicPr>
            <a:picLocks noChangeAspect="1"/>
          </p:cNvPicPr>
          <p:nvPr/>
        </p:nvPicPr>
        <p:blipFill>
          <a:blip r:embed="rId4"/>
          <a:stretch>
            <a:fillRect/>
          </a:stretch>
        </p:blipFill>
        <p:spPr>
          <a:xfrm>
            <a:off x="1672018" y="5884912"/>
            <a:ext cx="2098723" cy="2026579"/>
          </a:xfrm>
          <a:prstGeom prst="rect">
            <a:avLst/>
          </a:prstGeom>
          <a:effectLst>
            <a:outerShdw blurRad="50800" dist="38100" dir="2700000" algn="tl" rotWithShape="0">
              <a:prstClr val="black">
                <a:alpha val="40000"/>
              </a:prstClr>
            </a:outerShdw>
          </a:effectLst>
        </p:spPr>
      </p:pic>
      <p:sp>
        <p:nvSpPr>
          <p:cNvPr id="14" name="Content Placeholder 5"/>
          <p:cNvSpPr>
            <a:spLocks noGrp="1"/>
          </p:cNvSpPr>
          <p:nvPr>
            <p:ph sz="quarter" idx="4"/>
          </p:nvPr>
        </p:nvSpPr>
        <p:spPr>
          <a:xfrm>
            <a:off x="4125913" y="5812904"/>
            <a:ext cx="8228012" cy="2251188"/>
          </a:xfrm>
        </p:spPr>
        <p:txBody>
          <a:bodyPr/>
          <a:lstStyle/>
          <a:p>
            <a:pPr marL="57150" lvl="1" indent="0" algn="l">
              <a:spcAft>
                <a:spcPts val="1000"/>
              </a:spcAft>
            </a:pPr>
            <a:r>
              <a:rPr lang="en-US" sz="2400" b="1" i="1" dirty="0">
                <a:solidFill>
                  <a:schemeClr val="bg2">
                    <a:lumMod val="75000"/>
                  </a:schemeClr>
                </a:solidFill>
              </a:rPr>
              <a:t>“</a:t>
            </a:r>
            <a:r>
              <a:rPr lang="fr-FR" sz="2400" b="1" i="1" dirty="0">
                <a:solidFill>
                  <a:schemeClr val="bg2">
                    <a:lumMod val="75000"/>
                  </a:schemeClr>
                </a:solidFill>
              </a:rPr>
              <a:t>J’adore l’avoir à portée de la main pour tous mes clients et j’aime les mises à jour fréquentes, car je suis sûre de disposer des renseignements les plus exacts. Je ne sais pas comment j’ai pu m’en passer!</a:t>
            </a:r>
            <a:r>
              <a:rPr lang="en-US" sz="2400" b="1" i="1" dirty="0">
                <a:solidFill>
                  <a:schemeClr val="bg2">
                    <a:lumMod val="75000"/>
                  </a:schemeClr>
                </a:solidFill>
              </a:rPr>
              <a:t>”</a:t>
            </a:r>
          </a:p>
          <a:p>
            <a:pPr marL="57150" lvl="1" indent="0" algn="l">
              <a:spcAft>
                <a:spcPts val="1000"/>
              </a:spcAft>
            </a:pPr>
            <a:r>
              <a:rPr lang="en-US" sz="2400" dirty="0">
                <a:solidFill>
                  <a:schemeClr val="bg2">
                    <a:lumMod val="75000"/>
                  </a:schemeClr>
                </a:solidFill>
              </a:rPr>
              <a:t>– Denise Mulligan, </a:t>
            </a:r>
            <a:r>
              <a:rPr lang="en-US" sz="2400" dirty="0" err="1">
                <a:solidFill>
                  <a:schemeClr val="bg2">
                    <a:lumMod val="75000"/>
                  </a:schemeClr>
                </a:solidFill>
              </a:rPr>
              <a:t>membre</a:t>
            </a:r>
            <a:r>
              <a:rPr lang="en-US" sz="2400" dirty="0">
                <a:solidFill>
                  <a:schemeClr val="bg2">
                    <a:lumMod val="75000"/>
                  </a:schemeClr>
                </a:solidFill>
              </a:rPr>
              <a:t> de </a:t>
            </a:r>
            <a:r>
              <a:rPr lang="en-US" sz="2400" dirty="0" err="1">
                <a:solidFill>
                  <a:schemeClr val="bg2">
                    <a:lumMod val="75000"/>
                  </a:schemeClr>
                </a:solidFill>
              </a:rPr>
              <a:t>l’ACHD</a:t>
            </a:r>
            <a:endParaRPr lang="en-CA" sz="2400" dirty="0">
              <a:solidFill>
                <a:schemeClr val="bg2">
                  <a:lumMod val="75000"/>
                </a:schemeClr>
              </a:solidFill>
            </a:endParaRPr>
          </a:p>
        </p:txBody>
      </p:sp>
    </p:spTree>
    <p:extLst>
      <p:ext uri="{BB962C8B-B14F-4D97-AF65-F5344CB8AC3E}">
        <p14:creationId xmlns:p14="http://schemas.microsoft.com/office/powerpoint/2010/main" val="39682855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59" y="1420416"/>
            <a:ext cx="11612165" cy="2785690"/>
          </a:xfrm>
        </p:spPr>
        <p:txBody>
          <a:bodyPr/>
          <a:lstStyle/>
          <a:p>
            <a:pPr marL="0" indent="0" algn="l">
              <a:spcAft>
                <a:spcPts val="1000"/>
              </a:spcAft>
            </a:pPr>
            <a:r>
              <a:rPr lang="fr-CA" sz="3600" b="1" dirty="0"/>
              <a:t>CDHA Perks</a:t>
            </a:r>
          </a:p>
          <a:p>
            <a:pPr algn="l">
              <a:spcAft>
                <a:spcPts val="1000"/>
              </a:spcAft>
              <a:buFont typeface="Arial" panose="020B0604020202020204" pitchFamily="34" charset="0"/>
              <a:buChar char="•"/>
            </a:pPr>
            <a:r>
              <a:rPr lang="fr-FR" sz="3200" b="1" dirty="0"/>
              <a:t>Plus de 365 000 rabais sur des achats, des restaurants, des voyages et des divertissements partout en Amérique du Nord, y compris des rabais sur la </a:t>
            </a:r>
            <a:r>
              <a:rPr lang="fr-FR" sz="3200" b="1" kern="1200" dirty="0">
                <a:solidFill>
                  <a:srgbClr val="ED8A05"/>
                </a:solidFill>
              </a:rPr>
              <a:t>pizza</a:t>
            </a:r>
            <a:r>
              <a:rPr lang="fr-FR" sz="3200" b="1" dirty="0"/>
              <a:t>, les </a:t>
            </a:r>
            <a:r>
              <a:rPr lang="fr-FR" sz="3200" b="1" kern="1200" dirty="0">
                <a:solidFill>
                  <a:srgbClr val="ED8A05"/>
                </a:solidFill>
              </a:rPr>
              <a:t>bars</a:t>
            </a:r>
            <a:r>
              <a:rPr lang="fr-FR" sz="3200" b="1" dirty="0"/>
              <a:t> et le </a:t>
            </a:r>
            <a:r>
              <a:rPr lang="fr-FR" sz="3200" b="1" kern="1200" dirty="0">
                <a:solidFill>
                  <a:srgbClr val="ED8A05"/>
                </a:solidFill>
              </a:rPr>
              <a:t>mini-golf</a:t>
            </a:r>
            <a:r>
              <a:rPr lang="fr-FR" sz="3200" b="1" dirty="0"/>
              <a:t>!</a:t>
            </a:r>
            <a:endParaRPr lang="fr-CA" sz="32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Gratuit avec l’adhésion</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813768" y="4444752"/>
            <a:ext cx="3096344" cy="1337672"/>
          </a:xfrm>
        </p:spPr>
        <p:txBody>
          <a:bodyPr/>
          <a:lstStyle/>
          <a:p>
            <a:pPr marL="57150" lvl="1" indent="0">
              <a:spcAft>
                <a:spcPts val="1000"/>
              </a:spcAft>
            </a:pPr>
            <a:r>
              <a:rPr lang="fr-CA" sz="3200" dirty="0">
                <a:solidFill>
                  <a:schemeClr val="bg2">
                    <a:lumMod val="75000"/>
                  </a:schemeClr>
                </a:solidFill>
              </a:rPr>
              <a:t>Cliquez sur l’image pour visionner une courte vidéo </a:t>
            </a:r>
          </a:p>
          <a:p>
            <a:pPr marL="57150" lvl="1" indent="0">
              <a:spcAft>
                <a:spcPts val="1000"/>
              </a:spcAft>
            </a:pPr>
            <a:r>
              <a:rPr lang="fr-CA" dirty="0">
                <a:solidFill>
                  <a:schemeClr val="bg2">
                    <a:lumMod val="75000"/>
                  </a:schemeClr>
                </a:solidFill>
              </a:rPr>
              <a:t>(en anglais)</a:t>
            </a:r>
          </a:p>
        </p:txBody>
      </p:sp>
      <p:cxnSp>
        <p:nvCxnSpPr>
          <p:cNvPr id="10" name="Curved Connector 9"/>
          <p:cNvCxnSpPr/>
          <p:nvPr/>
        </p:nvCxnSpPr>
        <p:spPr bwMode="auto">
          <a:xfrm>
            <a:off x="4150432" y="5134352"/>
            <a:ext cx="1703896" cy="160760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Content Placeholder 5"/>
          <p:cNvSpPr>
            <a:spLocks noGrp="1"/>
          </p:cNvSpPr>
          <p:nvPr>
            <p:ph sz="quarter" idx="4"/>
          </p:nvPr>
        </p:nvSpPr>
        <p:spPr>
          <a:xfrm>
            <a:off x="741760" y="8549208"/>
            <a:ext cx="11737304" cy="792088"/>
          </a:xfrm>
        </p:spPr>
        <p:txBody>
          <a:bodyPr/>
          <a:lstStyle/>
          <a:p>
            <a:pPr marL="0" indent="0"/>
            <a:r>
              <a:rPr lang="en-CA" sz="5400" b="1" kern="1200" dirty="0">
                <a:solidFill>
                  <a:srgbClr val="ED8A05"/>
                </a:solidFill>
              </a:rPr>
              <a:t>achd.ca/CDHAPerks</a:t>
            </a:r>
          </a:p>
        </p:txBody>
      </p:sp>
      <p:pic>
        <p:nvPicPr>
          <p:cNvPr id="12" name="Picture 11">
            <a:hlinkClick r:id="rId3"/>
            <a:extLst>
              <a:ext uri="{FF2B5EF4-FFF2-40B4-BE49-F238E27FC236}">
                <a16:creationId xmlns:a16="http://schemas.microsoft.com/office/drawing/2014/main" id="{24DB0F95-9136-404E-B596-8C57035301AA}"/>
              </a:ext>
            </a:extLst>
          </p:cNvPr>
          <p:cNvPicPr>
            <a:picLocks noChangeAspect="1"/>
          </p:cNvPicPr>
          <p:nvPr/>
        </p:nvPicPr>
        <p:blipFill>
          <a:blip r:embed="rId4"/>
          <a:stretch>
            <a:fillRect/>
          </a:stretch>
        </p:blipFill>
        <p:spPr>
          <a:xfrm rot="1310361">
            <a:off x="7174109" y="4018198"/>
            <a:ext cx="3550738" cy="4205050"/>
          </a:xfrm>
          <a:prstGeom prst="rect">
            <a:avLst/>
          </a:prstGeom>
        </p:spPr>
      </p:pic>
    </p:spTree>
    <p:extLst>
      <p:ext uri="{BB962C8B-B14F-4D97-AF65-F5344CB8AC3E}">
        <p14:creationId xmlns:p14="http://schemas.microsoft.com/office/powerpoint/2010/main" val="28393080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97745" y="1492424"/>
            <a:ext cx="8712967" cy="5976664"/>
          </a:xfrm>
        </p:spPr>
        <p:txBody>
          <a:bodyPr/>
          <a:lstStyle/>
          <a:p>
            <a:pPr marL="0" indent="0" algn="l">
              <a:spcAft>
                <a:spcPts val="1000"/>
              </a:spcAft>
            </a:pPr>
            <a:r>
              <a:rPr lang="fr-CA" sz="3600" b="1" dirty="0"/>
              <a:t>Les membres étudiants ont accès à :</a:t>
            </a:r>
          </a:p>
          <a:p>
            <a:pPr algn="l">
              <a:spcAft>
                <a:spcPts val="1000"/>
              </a:spcAft>
              <a:buFont typeface="Arial" panose="020B0604020202020204" pitchFamily="34" charset="0"/>
              <a:buChar char="•"/>
            </a:pPr>
            <a:r>
              <a:rPr lang="fr-CA" sz="2800" dirty="0"/>
              <a:t>Des économies sur l’assurance habitation et l’assurance automobile</a:t>
            </a:r>
          </a:p>
          <a:p>
            <a:pPr algn="l">
              <a:spcAft>
                <a:spcPts val="1000"/>
              </a:spcAft>
              <a:buFont typeface="Arial" panose="020B0604020202020204" pitchFamily="34" charset="0"/>
              <a:buChar char="•"/>
            </a:pPr>
            <a:r>
              <a:rPr lang="fr-CA" sz="2800" dirty="0"/>
              <a:t>Les services d’un conseiller financier</a:t>
            </a:r>
          </a:p>
          <a:p>
            <a:pPr marL="0" indent="0" algn="l">
              <a:spcAft>
                <a:spcPts val="1000"/>
              </a:spcAft>
            </a:pPr>
            <a:endParaRPr lang="fr-CA" sz="1800" b="1" dirty="0"/>
          </a:p>
          <a:p>
            <a:pPr marL="0" indent="0" algn="l">
              <a:spcAft>
                <a:spcPts val="1000"/>
              </a:spcAft>
            </a:pPr>
            <a:r>
              <a:rPr lang="fr-CA" sz="3600" b="1" dirty="0"/>
              <a:t>Les avantages futurs dont vous pourriez bénéficier :</a:t>
            </a:r>
          </a:p>
          <a:p>
            <a:pPr marL="457200" indent="-457200" algn="l">
              <a:spcAft>
                <a:spcPts val="1000"/>
              </a:spcAft>
              <a:buFont typeface="Arial" panose="020B0604020202020204" pitchFamily="34" charset="0"/>
              <a:buChar char="•"/>
            </a:pPr>
            <a:r>
              <a:rPr lang="fr-FR" sz="2800" dirty="0"/>
              <a:t>CDHA </a:t>
            </a:r>
            <a:r>
              <a:rPr lang="fr-FR" sz="2800" dirty="0" err="1"/>
              <a:t>Protect</a:t>
            </a:r>
            <a:r>
              <a:rPr lang="fr-FR" sz="2800" dirty="0"/>
              <a:t> : programme d’assurance responsabilité professionnelle individuelle</a:t>
            </a:r>
          </a:p>
          <a:p>
            <a:pPr marL="457200" indent="-457200" algn="l">
              <a:spcAft>
                <a:spcPts val="1000"/>
              </a:spcAft>
              <a:buFont typeface="Arial" panose="020B0604020202020204" pitchFamily="34" charset="0"/>
              <a:buChar char="•"/>
            </a:pPr>
            <a:r>
              <a:rPr lang="fr-CA" sz="2800" dirty="0"/>
              <a:t>L’assurance invalidité, l’assurance vie et l’assurance en cas de décès par accident</a:t>
            </a:r>
          </a:p>
          <a:p>
            <a:pPr marL="457200" indent="-457200" algn="l">
              <a:spcAft>
                <a:spcPts val="1000"/>
              </a:spcAft>
              <a:buFont typeface="Arial" panose="020B0604020202020204" pitchFamily="34" charset="0"/>
              <a:buChar char="•"/>
            </a:pPr>
            <a:r>
              <a:rPr lang="fr-CA" sz="2800" dirty="0"/>
              <a:t>Le programme d’assurance à l’intention des entreprises  </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Programmes d’assurance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5400" b="1" dirty="0">
                <a:solidFill>
                  <a:srgbClr val="ED8A05"/>
                </a:solidFill>
              </a:rPr>
              <a:t>achd.ca/Avantages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859" y="1688529"/>
            <a:ext cx="1800000" cy="155999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368" y="6460976"/>
            <a:ext cx="2581809" cy="1309613"/>
          </a:xfrm>
          <a:prstGeom prst="rect">
            <a:avLst/>
          </a:prstGeom>
        </p:spPr>
      </p:pic>
      <p:pic>
        <p:nvPicPr>
          <p:cNvPr id="12" name="Picture 11"/>
          <p:cNvPicPr>
            <a:picLocks noChangeAspect="1"/>
          </p:cNvPicPr>
          <p:nvPr/>
        </p:nvPicPr>
        <p:blipFill>
          <a:blip r:embed="rId5"/>
          <a:stretch>
            <a:fillRect/>
          </a:stretch>
        </p:blipFill>
        <p:spPr>
          <a:xfrm>
            <a:off x="10246816" y="5318264"/>
            <a:ext cx="1825722" cy="710664"/>
          </a:xfrm>
          <a:prstGeom prst="rect">
            <a:avLst/>
          </a:prstGeom>
        </p:spPr>
      </p:pic>
      <p:pic>
        <p:nvPicPr>
          <p:cNvPr id="13" name="Picture 12"/>
          <p:cNvPicPr>
            <a:picLocks noChangeAspect="1"/>
          </p:cNvPicPr>
          <p:nvPr/>
        </p:nvPicPr>
        <p:blipFill>
          <a:blip r:embed="rId6"/>
          <a:stretch>
            <a:fillRect/>
          </a:stretch>
        </p:blipFill>
        <p:spPr>
          <a:xfrm>
            <a:off x="9238704" y="3667107"/>
            <a:ext cx="3681194" cy="1082704"/>
          </a:xfrm>
          <a:prstGeom prst="rect">
            <a:avLst/>
          </a:prstGeom>
        </p:spPr>
      </p:pic>
    </p:spTree>
    <p:extLst>
      <p:ext uri="{BB962C8B-B14F-4D97-AF65-F5344CB8AC3E}">
        <p14:creationId xmlns:p14="http://schemas.microsoft.com/office/powerpoint/2010/main" val="31069767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28" y="772344"/>
            <a:ext cx="12115800" cy="1656184"/>
          </a:xfrm>
        </p:spPr>
        <p:txBody>
          <a:bodyPr/>
          <a:lstStyle/>
          <a:p>
            <a:r>
              <a:rPr lang="fr-CA" sz="5400" b="1" dirty="0"/>
              <a:t>Adhésion à titre d’étudiant diplômé</a:t>
            </a:r>
          </a:p>
        </p:txBody>
      </p:sp>
      <p:sp>
        <p:nvSpPr>
          <p:cNvPr id="3" name="Content Placeholder 2"/>
          <p:cNvSpPr>
            <a:spLocks noGrp="1"/>
          </p:cNvSpPr>
          <p:nvPr>
            <p:ph idx="1"/>
          </p:nvPr>
        </p:nvSpPr>
        <p:spPr>
          <a:xfrm>
            <a:off x="3910112" y="3220616"/>
            <a:ext cx="8136904" cy="1872208"/>
          </a:xfrm>
        </p:spPr>
        <p:txBody>
          <a:bodyPr/>
          <a:lstStyle/>
          <a:p>
            <a:r>
              <a:rPr lang="fr-CA" sz="4600" b="1" dirty="0"/>
              <a:t>L’adhésion </a:t>
            </a:r>
            <a:r>
              <a:rPr lang="fr-CA" sz="4600" b="1" kern="1200" dirty="0">
                <a:solidFill>
                  <a:srgbClr val="ED8A05"/>
                </a:solidFill>
              </a:rPr>
              <a:t>GRATUITE</a:t>
            </a:r>
            <a:r>
              <a:rPr lang="fr-CA" sz="4600" b="1" dirty="0">
                <a:solidFill>
                  <a:srgbClr val="FF0000"/>
                </a:solidFill>
              </a:rPr>
              <a:t> </a:t>
            </a:r>
            <a:r>
              <a:rPr lang="fr-CA" sz="4600" b="1" dirty="0"/>
              <a:t>à l’ACHD à titre d’étudiant diplômé comprend l’assurance responsabilité professionnelle </a:t>
            </a:r>
          </a:p>
          <a:p>
            <a:endParaRPr lang="en-CA" sz="4600" b="1" dirty="0"/>
          </a:p>
        </p:txBody>
      </p:sp>
      <p:sp>
        <p:nvSpPr>
          <p:cNvPr id="6" name="Title 1"/>
          <p:cNvSpPr txBox="1">
            <a:spLocks/>
          </p:cNvSpPr>
          <p:nvPr/>
        </p:nvSpPr>
        <p:spPr bwMode="auto">
          <a:xfrm>
            <a:off x="4126136" y="196280"/>
            <a:ext cx="86411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t>Les prochaines étapes de votre carrière après l’obtention de votre diplôme</a:t>
            </a:r>
          </a:p>
        </p:txBody>
      </p:sp>
      <p:cxnSp>
        <p:nvCxnSpPr>
          <p:cNvPr id="9" name="Curved Connector 8"/>
          <p:cNvCxnSpPr/>
          <p:nvPr/>
        </p:nvCxnSpPr>
        <p:spPr bwMode="auto">
          <a:xfrm rot="10800000" flipV="1">
            <a:off x="3478064" y="6460974"/>
            <a:ext cx="2232248" cy="129614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p:cNvPicPr>
            <a:picLocks noChangeAspect="1"/>
          </p:cNvPicPr>
          <p:nvPr/>
        </p:nvPicPr>
        <p:blipFill>
          <a:blip r:embed="rId3"/>
          <a:stretch>
            <a:fillRect/>
          </a:stretch>
        </p:blipFill>
        <p:spPr>
          <a:xfrm>
            <a:off x="1030024" y="2912164"/>
            <a:ext cx="2088000" cy="5421020"/>
          </a:xfrm>
          <a:prstGeom prst="rect">
            <a:avLst/>
          </a:prstGeom>
          <a:effectLst>
            <a:outerShdw blurRad="50800" dist="38100" dir="2700000" algn="tl" rotWithShape="0">
              <a:prstClr val="black">
                <a:alpha val="40000"/>
              </a:prstClr>
            </a:outerShdw>
          </a:effectLst>
        </p:spPr>
      </p:pic>
      <p:sp>
        <p:nvSpPr>
          <p:cNvPr id="8"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4800" b="1" dirty="0">
                <a:solidFill>
                  <a:srgbClr val="ED8A05"/>
                </a:solidFill>
              </a:rPr>
              <a:t>achd.ca/miseajouretudiante</a:t>
            </a:r>
          </a:p>
        </p:txBody>
      </p:sp>
    </p:spTree>
    <p:extLst>
      <p:ext uri="{BB962C8B-B14F-4D97-AF65-F5344CB8AC3E}">
        <p14:creationId xmlns:p14="http://schemas.microsoft.com/office/powerpoint/2010/main" val="6528964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2" y="268288"/>
            <a:ext cx="8569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Adhésion à titre de membre étudiant</a:t>
            </a:r>
          </a:p>
        </p:txBody>
      </p:sp>
      <p:sp>
        <p:nvSpPr>
          <p:cNvPr id="6" name="Title 1"/>
          <p:cNvSpPr>
            <a:spLocks noGrp="1"/>
          </p:cNvSpPr>
          <p:nvPr>
            <p:ph type="title"/>
          </p:nvPr>
        </p:nvSpPr>
        <p:spPr>
          <a:xfrm>
            <a:off x="444500" y="1852464"/>
            <a:ext cx="12115800" cy="8910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r>
              <a:rPr lang="en-CA" sz="5400" b="1" dirty="0" err="1"/>
              <a:t>Concours</a:t>
            </a:r>
            <a:r>
              <a:rPr lang="en-CA" sz="5400" b="1" dirty="0"/>
              <a:t> de </a:t>
            </a:r>
            <a:r>
              <a:rPr lang="en-CA" sz="5400" b="1" dirty="0" err="1"/>
              <a:t>dîner</a:t>
            </a:r>
            <a:r>
              <a:rPr lang="en-CA" sz="5400" b="1" dirty="0"/>
              <a:t> pizza</a:t>
            </a:r>
            <a:endParaRPr lang="en-CA" sz="5400" b="1" dirty="0">
              <a:solidFill>
                <a:srgbClr val="ED8A05"/>
              </a:solidFill>
              <a:ea typeface="+mn-ea"/>
            </a:endParaRPr>
          </a:p>
        </p:txBody>
      </p:sp>
      <p:sp>
        <p:nvSpPr>
          <p:cNvPr id="8" name="Content Placeholder 2"/>
          <p:cNvSpPr>
            <a:spLocks noGrp="1"/>
          </p:cNvSpPr>
          <p:nvPr>
            <p:ph idx="1"/>
          </p:nvPr>
        </p:nvSpPr>
        <p:spPr>
          <a:xfrm>
            <a:off x="2253928" y="2852812"/>
            <a:ext cx="9145016" cy="12319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r>
              <a:rPr lang="fr-FR" sz="3600" b="1" dirty="0"/>
              <a:t>Adhérez à l’</a:t>
            </a:r>
            <a:r>
              <a:rPr lang="fr-FR" sz="3600" b="1" dirty="0" err="1"/>
              <a:t>ACHD</a:t>
            </a:r>
            <a:r>
              <a:rPr lang="fr-FR" sz="3600" b="1" dirty="0"/>
              <a:t> ou renouvelez votre adhésion et vous pourriez gagner! </a:t>
            </a:r>
            <a:endParaRPr lang="en-CA" sz="3600" b="1" dirty="0">
              <a:solidFill>
                <a:srgbClr val="5E2082"/>
              </a:solidFill>
              <a:sym typeface="Palatino" pitchFamily="-84" charset="0"/>
            </a:endParaRPr>
          </a:p>
        </p:txBody>
      </p:sp>
      <p:pic>
        <p:nvPicPr>
          <p:cNvPr id="2" name="Picture 1"/>
          <p:cNvPicPr>
            <a:picLocks noChangeAspect="1"/>
          </p:cNvPicPr>
          <p:nvPr/>
        </p:nvPicPr>
        <p:blipFill>
          <a:blip r:embed="rId3"/>
          <a:stretch>
            <a:fillRect/>
          </a:stretch>
        </p:blipFill>
        <p:spPr>
          <a:xfrm rot="19157238">
            <a:off x="1430586" y="2823407"/>
            <a:ext cx="1251793" cy="1251793"/>
          </a:xfrm>
          <a:prstGeom prst="rect">
            <a:avLst/>
          </a:prstGeom>
        </p:spPr>
      </p:pic>
      <p:pic>
        <p:nvPicPr>
          <p:cNvPr id="3" name="Picture 2"/>
          <p:cNvPicPr>
            <a:picLocks noChangeAspect="1"/>
          </p:cNvPicPr>
          <p:nvPr/>
        </p:nvPicPr>
        <p:blipFill rotWithShape="1">
          <a:blip r:embed="rId4"/>
          <a:srcRect l="8503" t="3183" r="5623" b="4503"/>
          <a:stretch/>
        </p:blipFill>
        <p:spPr>
          <a:xfrm>
            <a:off x="2208621" y="4372744"/>
            <a:ext cx="8587558" cy="49314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41062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2" y="1708448"/>
            <a:ext cx="12529392" cy="5544616"/>
          </a:xfrm>
        </p:spPr>
        <p:txBody>
          <a:bodyPr/>
          <a:lstStyle/>
          <a:p>
            <a:pPr marL="0" indent="0">
              <a:spcAft>
                <a:spcPts val="0"/>
              </a:spcAft>
            </a:pPr>
            <a:r>
              <a:rPr lang="en-CA" sz="5100" b="1" dirty="0">
                <a:solidFill>
                  <a:schemeClr val="bg2">
                    <a:lumMod val="75000"/>
                  </a:schemeClr>
                </a:solidFill>
              </a:rPr>
              <a:t>Êtes-vous prêts à jouer un rôle dans l’ACHD ou à renouveler votre adhésion? </a:t>
            </a:r>
            <a:endParaRPr lang="en-CA" sz="51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C’est maintenant à votre tour!</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4342160" y="3508648"/>
            <a:ext cx="8208912" cy="5544616"/>
          </a:xfrm>
        </p:spPr>
        <p:txBody>
          <a:bodyPr/>
          <a:lstStyle/>
          <a:p>
            <a:pPr marL="0" indent="0">
              <a:spcAft>
                <a:spcPts val="0"/>
              </a:spcAft>
            </a:pPr>
            <a:r>
              <a:rPr lang="en-CA" sz="4400" b="1" dirty="0" err="1"/>
              <a:t>Adhérez</a:t>
            </a:r>
            <a:r>
              <a:rPr lang="en-CA" sz="4400" b="1" dirty="0"/>
              <a:t> :</a:t>
            </a:r>
          </a:p>
          <a:p>
            <a:pPr marL="0" indent="0">
              <a:spcAft>
                <a:spcPts val="2000"/>
              </a:spcAft>
            </a:pPr>
            <a:r>
              <a:rPr lang="en-CA" sz="4400" b="1" dirty="0">
                <a:solidFill>
                  <a:srgbClr val="ED8A05"/>
                </a:solidFill>
              </a:rPr>
              <a:t>achd.ca/Adherer</a:t>
            </a:r>
          </a:p>
          <a:p>
            <a:pPr marL="0" indent="0">
              <a:spcBef>
                <a:spcPts val="2000"/>
              </a:spcBef>
              <a:spcAft>
                <a:spcPts val="0"/>
              </a:spcAft>
            </a:pPr>
            <a:r>
              <a:rPr lang="en-CA" sz="4400" b="1" dirty="0" err="1"/>
              <a:t>Renouvelez</a:t>
            </a:r>
            <a:r>
              <a:rPr lang="en-CA" sz="4400" b="1" dirty="0"/>
              <a:t> :</a:t>
            </a:r>
          </a:p>
          <a:p>
            <a:pPr marL="0" indent="0">
              <a:spcAft>
                <a:spcPts val="2000"/>
              </a:spcAft>
            </a:pPr>
            <a:r>
              <a:rPr lang="en-CA" sz="4400" b="1" dirty="0">
                <a:solidFill>
                  <a:srgbClr val="ED8A05"/>
                </a:solidFill>
              </a:rPr>
              <a:t>achd.ca/Renouveler </a:t>
            </a:r>
          </a:p>
          <a:p>
            <a:pPr marL="0" indent="0">
              <a:spcBef>
                <a:spcPts val="2000"/>
              </a:spcBef>
              <a:spcAft>
                <a:spcPts val="0"/>
              </a:spcAft>
            </a:pPr>
            <a:r>
              <a:rPr lang="en-CA" sz="4400" b="1" dirty="0"/>
              <a:t>Téléphonez-nous :</a:t>
            </a:r>
          </a:p>
          <a:p>
            <a:pPr marL="0" indent="0">
              <a:spcAft>
                <a:spcPts val="2000"/>
              </a:spcAft>
            </a:pPr>
            <a:r>
              <a:rPr lang="en-CA" sz="4400" b="1" dirty="0">
                <a:solidFill>
                  <a:srgbClr val="ED8A05"/>
                </a:solidFill>
              </a:rPr>
              <a:t>1-800-267-5235</a:t>
            </a:r>
          </a:p>
        </p:txBody>
      </p:sp>
      <p:cxnSp>
        <p:nvCxnSpPr>
          <p:cNvPr id="10" name="Curved Connector 9"/>
          <p:cNvCxnSpPr/>
          <p:nvPr/>
        </p:nvCxnSpPr>
        <p:spPr bwMode="auto">
          <a:xfrm rot="10800000" flipV="1">
            <a:off x="3765872" y="3868686"/>
            <a:ext cx="2016448" cy="1512169"/>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808" y="3652664"/>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392" y="1600213"/>
            <a:ext cx="4800560" cy="36004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88" y="6677000"/>
            <a:ext cx="3816647" cy="2826906"/>
          </a:xfrm>
          <a:prstGeom prst="rect">
            <a:avLst/>
          </a:prstGeom>
        </p:spPr>
      </p:pic>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Communiquez avec nous</a:t>
            </a:r>
          </a:p>
        </p:txBody>
      </p:sp>
      <p:sp>
        <p:nvSpPr>
          <p:cNvPr id="11" name="Content Placeholder 5"/>
          <p:cNvSpPr>
            <a:spLocks noGrp="1"/>
          </p:cNvSpPr>
          <p:nvPr>
            <p:ph sz="quarter" idx="4"/>
          </p:nvPr>
        </p:nvSpPr>
        <p:spPr>
          <a:xfrm>
            <a:off x="5456770" y="7325072"/>
            <a:ext cx="5566297" cy="648071"/>
          </a:xfrm>
        </p:spPr>
        <p:txBody>
          <a:bodyPr/>
          <a:lstStyle/>
          <a:p>
            <a:pPr marL="0" indent="0">
              <a:spcAft>
                <a:spcPts val="1000"/>
              </a:spcAft>
            </a:pPr>
            <a:r>
              <a:rPr lang="en-CA" sz="4000" b="1" dirty="0"/>
              <a:t>info@achd.ca </a:t>
            </a:r>
          </a:p>
          <a:p>
            <a:pPr marL="0" indent="0">
              <a:spcAft>
                <a:spcPts val="2000"/>
              </a:spcAft>
            </a:pPr>
            <a:r>
              <a:rPr lang="en-CA" sz="4000" b="1" dirty="0"/>
              <a:t>adhesion@achd.ca </a:t>
            </a:r>
          </a:p>
        </p:txBody>
      </p:sp>
      <p:sp>
        <p:nvSpPr>
          <p:cNvPr id="12" name="Content Placeholder 5"/>
          <p:cNvSpPr>
            <a:spLocks noGrp="1"/>
          </p:cNvSpPr>
          <p:nvPr>
            <p:ph sz="quarter" idx="4"/>
          </p:nvPr>
        </p:nvSpPr>
        <p:spPr>
          <a:xfrm>
            <a:off x="1972603" y="5216896"/>
            <a:ext cx="3634458" cy="648071"/>
          </a:xfrm>
        </p:spPr>
        <p:txBody>
          <a:bodyPr/>
          <a:lstStyle/>
          <a:p>
            <a:pPr marL="0" indent="0">
              <a:spcAft>
                <a:spcPts val="1000"/>
              </a:spcAft>
            </a:pPr>
            <a:r>
              <a:rPr lang="en-CA" sz="4000" b="1" dirty="0"/>
              <a:t>achd.ca cdha.ca</a:t>
            </a:r>
          </a:p>
        </p:txBody>
      </p:sp>
      <p:sp>
        <p:nvSpPr>
          <p:cNvPr id="15" name="Content Placeholder 5"/>
          <p:cNvSpPr>
            <a:spLocks noGrp="1"/>
          </p:cNvSpPr>
          <p:nvPr>
            <p:ph sz="quarter" idx="4"/>
          </p:nvPr>
        </p:nvSpPr>
        <p:spPr>
          <a:xfrm>
            <a:off x="6857439" y="5216896"/>
            <a:ext cx="3994498" cy="812032"/>
          </a:xfrm>
        </p:spPr>
        <p:txBody>
          <a:bodyPr/>
          <a:lstStyle/>
          <a:p>
            <a:pPr marL="0" indent="0">
              <a:spcAft>
                <a:spcPts val="1000"/>
              </a:spcAft>
            </a:pPr>
            <a:r>
              <a:rPr lang="en-CA" sz="4000" b="1" dirty="0"/>
              <a:t>1.800.267.5235</a:t>
            </a:r>
          </a:p>
          <a:p>
            <a:pPr marL="0" indent="0">
              <a:spcAft>
                <a:spcPts val="2000"/>
              </a:spcAft>
            </a:pPr>
            <a:r>
              <a:rPr lang="en-CA" sz="2800" b="1" dirty="0"/>
              <a:t>(8 h 30 – 16 h 30 HE)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832" y="1636440"/>
            <a:ext cx="4800000" cy="3600000"/>
          </a:xfrm>
          <a:prstGeom prst="rect">
            <a:avLst/>
          </a:prstGeom>
        </p:spPr>
      </p:pic>
    </p:spTree>
    <p:extLst>
      <p:ext uri="{BB962C8B-B14F-4D97-AF65-F5344CB8AC3E}">
        <p14:creationId xmlns:p14="http://schemas.microsoft.com/office/powerpoint/2010/main" val="20099484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err="1"/>
              <a:t>Communiquez</a:t>
            </a:r>
            <a:r>
              <a:rPr lang="en-CA" dirty="0"/>
              <a:t> avec nous</a:t>
            </a:r>
          </a:p>
        </p:txBody>
      </p:sp>
      <p:sp>
        <p:nvSpPr>
          <p:cNvPr id="10" name="Content Placeholder 5"/>
          <p:cNvSpPr>
            <a:spLocks noGrp="1"/>
          </p:cNvSpPr>
          <p:nvPr>
            <p:ph sz="quarter" idx="4"/>
          </p:nvPr>
        </p:nvSpPr>
        <p:spPr>
          <a:xfrm>
            <a:off x="165696" y="3634664"/>
            <a:ext cx="5472607" cy="648071"/>
          </a:xfrm>
        </p:spPr>
        <p:txBody>
          <a:bodyPr/>
          <a:lstStyle/>
          <a:p>
            <a:pPr marL="0" indent="0">
              <a:spcAft>
                <a:spcPts val="2000"/>
              </a:spcAft>
            </a:pPr>
            <a:r>
              <a:rPr lang="en-CA" sz="2800" dirty="0"/>
              <a:t>twitter.com/theCDHA</a:t>
            </a:r>
          </a:p>
        </p:txBody>
      </p:sp>
      <p:sp>
        <p:nvSpPr>
          <p:cNvPr id="13" name="Content Placeholder 5"/>
          <p:cNvSpPr>
            <a:spLocks noGrp="1"/>
          </p:cNvSpPr>
          <p:nvPr>
            <p:ph sz="quarter" idx="4"/>
          </p:nvPr>
        </p:nvSpPr>
        <p:spPr>
          <a:xfrm>
            <a:off x="309712" y="8333184"/>
            <a:ext cx="612068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spcAft>
                <a:spcPts val="1000"/>
              </a:spcAft>
            </a:pPr>
            <a:r>
              <a:rPr lang="en-CA" sz="2800" dirty="0" err="1"/>
              <a:t>Communautés</a:t>
            </a:r>
            <a:r>
              <a:rPr lang="en-CA" sz="2800" dirty="0"/>
              <a:t> </a:t>
            </a:r>
            <a:r>
              <a:rPr lang="en-CA" sz="2800" dirty="0" err="1"/>
              <a:t>en</a:t>
            </a:r>
            <a:r>
              <a:rPr lang="en-CA" sz="2800" dirty="0"/>
              <a:t> </a:t>
            </a:r>
            <a:r>
              <a:rPr lang="en-CA" sz="2800" dirty="0" err="1"/>
              <a:t>ligne</a:t>
            </a:r>
            <a:r>
              <a:rPr lang="en-CA" sz="2800" dirty="0"/>
              <a:t> de </a:t>
            </a:r>
            <a:r>
              <a:rPr lang="en-CA" sz="2800" dirty="0" err="1"/>
              <a:t>l’ACHD</a:t>
            </a:r>
            <a:endParaRPr lang="en-CA" sz="2800" dirty="0"/>
          </a:p>
          <a:p>
            <a:pPr marL="0" indent="0">
              <a:spcAft>
                <a:spcPts val="1000"/>
              </a:spcAft>
            </a:pPr>
            <a:r>
              <a:rPr lang="en-CA" sz="2800" dirty="0"/>
              <a:t>community.cdha.ca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888" y="1906471"/>
            <a:ext cx="2232248" cy="167418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049" y="6698303"/>
            <a:ext cx="2035586" cy="152668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579" y="2050488"/>
            <a:ext cx="1920214" cy="144016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5362" y="6244953"/>
            <a:ext cx="3072340" cy="2304255"/>
          </a:xfrm>
          <a:prstGeom prst="rect">
            <a:avLst/>
          </a:prstGeom>
        </p:spPr>
      </p:pic>
      <p:sp>
        <p:nvSpPr>
          <p:cNvPr id="14" name="Content Placeholder 5"/>
          <p:cNvSpPr>
            <a:spLocks noGrp="1"/>
          </p:cNvSpPr>
          <p:nvPr>
            <p:ph sz="quarter" idx="4"/>
          </p:nvPr>
        </p:nvSpPr>
        <p:spPr>
          <a:xfrm>
            <a:off x="5710312" y="8333185"/>
            <a:ext cx="686244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spcAft>
                <a:spcPts val="2000"/>
              </a:spcAft>
            </a:pPr>
            <a:r>
              <a:rPr lang="en-CA" sz="2800" dirty="0"/>
              <a:t>youtube.com/theCDHA</a:t>
            </a:r>
          </a:p>
        </p:txBody>
      </p:sp>
      <p:sp>
        <p:nvSpPr>
          <p:cNvPr id="12" name="Content Placeholder 5"/>
          <p:cNvSpPr>
            <a:spLocks noGrp="1"/>
          </p:cNvSpPr>
          <p:nvPr>
            <p:ph sz="quarter" idx="4"/>
          </p:nvPr>
        </p:nvSpPr>
        <p:spPr>
          <a:xfrm>
            <a:off x="3267988" y="6244132"/>
            <a:ext cx="5754692" cy="648892"/>
          </a:xfrm>
        </p:spPr>
        <p:txBody>
          <a:bodyPr/>
          <a:lstStyle/>
          <a:p>
            <a:pPr marL="0" indent="0">
              <a:spcAft>
                <a:spcPts val="2000"/>
              </a:spcAft>
            </a:pPr>
            <a:r>
              <a:rPr lang="en-CA" sz="2800" dirty="0"/>
              <a:t>instagram.com/thecdha</a:t>
            </a:r>
          </a:p>
        </p:txBody>
      </p:sp>
      <p:sp>
        <p:nvSpPr>
          <p:cNvPr id="18" name="Content Placeholder 5"/>
          <p:cNvSpPr>
            <a:spLocks noGrp="1"/>
          </p:cNvSpPr>
          <p:nvPr>
            <p:ph sz="quarter" idx="4"/>
          </p:nvPr>
        </p:nvSpPr>
        <p:spPr>
          <a:xfrm>
            <a:off x="5472608" y="3580657"/>
            <a:ext cx="7438504" cy="1080119"/>
          </a:xfrm>
        </p:spPr>
        <p:txBody>
          <a:bodyPr/>
          <a:lstStyle/>
          <a:p>
            <a:pPr marL="0" indent="0">
              <a:spcAft>
                <a:spcPts val="1000"/>
              </a:spcAft>
            </a:pPr>
            <a:r>
              <a:rPr lang="en-CA" sz="2800" b="1" kern="1200" dirty="0">
                <a:solidFill>
                  <a:srgbClr val="ED8A05"/>
                </a:solidFill>
              </a:rPr>
              <a:t>facebook.com/groups/CDHAstudents</a:t>
            </a:r>
          </a:p>
          <a:p>
            <a:pPr marL="0" indent="0">
              <a:spcAft>
                <a:spcPts val="2000"/>
              </a:spcAft>
            </a:pPr>
            <a:r>
              <a:rPr lang="en-CA" sz="2800" dirty="0"/>
              <a:t>facebook.com/theCDHA</a:t>
            </a:r>
          </a:p>
        </p:txBody>
      </p:sp>
      <p:pic>
        <p:nvPicPr>
          <p:cNvPr id="19" name="Picture 18"/>
          <p:cNvPicPr>
            <a:picLocks noChangeAspect="1"/>
          </p:cNvPicPr>
          <p:nvPr/>
        </p:nvPicPr>
        <p:blipFill>
          <a:blip r:embed="rId7"/>
          <a:stretch>
            <a:fillRect/>
          </a:stretch>
        </p:blipFill>
        <p:spPr>
          <a:xfrm>
            <a:off x="5196052" y="4660776"/>
            <a:ext cx="1898563" cy="1590495"/>
          </a:xfrm>
          <a:prstGeom prst="rect">
            <a:avLst/>
          </a:prstGeom>
        </p:spPr>
      </p:pic>
      <p:sp>
        <p:nvSpPr>
          <p:cNvPr id="15" name="Speech Bubble: Oval 14">
            <a:extLst>
              <a:ext uri="{FF2B5EF4-FFF2-40B4-BE49-F238E27FC236}">
                <a16:creationId xmlns:a16="http://schemas.microsoft.com/office/drawing/2014/main" id="{B01BAB12-1A24-42A7-A06E-30F8C480B111}"/>
              </a:ext>
            </a:extLst>
          </p:cNvPr>
          <p:cNvSpPr/>
          <p:nvPr/>
        </p:nvSpPr>
        <p:spPr bwMode="auto">
          <a:xfrm>
            <a:off x="10207188" y="1402562"/>
            <a:ext cx="2365564" cy="1674186"/>
          </a:xfrm>
          <a:prstGeom prst="wedgeEllipseCallout">
            <a:avLst>
              <a:gd name="adj1" fmla="val -25254"/>
              <a:gd name="adj2" fmla="val 77197"/>
            </a:avLst>
          </a:prstGeom>
          <a:solidFill>
            <a:srgbClr val="8C32C0">
              <a:alpha val="24901"/>
            </a:srgbClr>
          </a:solidFill>
          <a:ln w="25400">
            <a:solidFill>
              <a:srgbClr val="5E2082">
                <a:alpha val="50000"/>
              </a:srgbClr>
            </a:solidFill>
            <a:round/>
            <a:headEnd/>
            <a:tailEnd/>
          </a:ln>
          <a:effectLst/>
        </p:spPr>
        <p:txBody>
          <a:bodyPr rot="0" spcFirstLastPara="0" vert="horz" wrap="square" numCol="1" spcCol="0" rtlCol="0" fromWordArt="0" anchor="t" anchorCtr="0" forceAA="0" compatLnSpc="1">
            <a:prstTxWarp prst="textNoShape">
              <a:avLst/>
            </a:prstTxWarp>
          </a:bodyPr>
          <a:lstStyle/>
          <a:p>
            <a:pPr marL="0" marR="0" algn="ctr" fontAlgn="base">
              <a:spcBef>
                <a:spcPts val="0"/>
              </a:spcBef>
              <a:spcAft>
                <a:spcPts val="0"/>
              </a:spcAft>
            </a:pPr>
            <a:r>
              <a:rPr lang="fr-CA" sz="2000" b="1" dirty="0">
                <a:solidFill>
                  <a:schemeClr val="accent6">
                    <a:lumMod val="75000"/>
                  </a:schemeClr>
                </a:solidFill>
                <a:latin typeface="Arial" panose="020B0604020202020204" pitchFamily="34" charset="0"/>
                <a:ea typeface="ヒラギノ明朝 ProN W3" charset="0"/>
                <a:cs typeface="Arial" panose="020B0604020202020204" pitchFamily="34" charset="0"/>
              </a:rPr>
              <a:t>Demandez de vous joindre dès aujourd’hui!</a:t>
            </a:r>
            <a:endParaRPr lang="en-CA" sz="2000" b="1" dirty="0">
              <a:solidFill>
                <a:schemeClr val="accent6">
                  <a:lumMod val="75000"/>
                </a:schemeClr>
              </a:solidFill>
              <a:latin typeface="Arial" panose="020B0604020202020204" pitchFamily="34" charset="0"/>
              <a:ea typeface="ヒラギノ明朝 ProN W3" charset="0"/>
              <a:cs typeface="Arial" panose="020B0604020202020204" pitchFamily="34" charset="0"/>
            </a:endParaRPr>
          </a:p>
        </p:txBody>
      </p:sp>
    </p:spTree>
    <p:extLst>
      <p:ext uri="{BB962C8B-B14F-4D97-AF65-F5344CB8AC3E}">
        <p14:creationId xmlns:p14="http://schemas.microsoft.com/office/powerpoint/2010/main" val="2402529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3" y="1852465"/>
            <a:ext cx="12385376" cy="5544616"/>
          </a:xfrm>
        </p:spPr>
        <p:txBody>
          <a:bodyPr/>
          <a:lstStyle/>
          <a:p>
            <a:pPr marL="0" indent="0">
              <a:spcAft>
                <a:spcPts val="1000"/>
              </a:spcAft>
            </a:pPr>
            <a:r>
              <a:rPr lang="en-CA" sz="3800" b="1" dirty="0"/>
              <a:t>L’association canadienne des hygiénistes dentaires</a:t>
            </a:r>
          </a:p>
          <a:p>
            <a:pPr marL="0" indent="0">
              <a:spcAft>
                <a:spcPts val="1000"/>
              </a:spcAft>
            </a:pPr>
            <a:r>
              <a:rPr lang="en-CA" sz="3800" b="1" dirty="0"/>
              <a:t>1122, rue Wellington Ouest</a:t>
            </a:r>
          </a:p>
          <a:p>
            <a:pPr marL="0" indent="0">
              <a:spcAft>
                <a:spcPts val="1000"/>
              </a:spcAft>
            </a:pPr>
            <a:r>
              <a:rPr lang="en-CA" sz="3800" b="1" dirty="0"/>
              <a:t>Ottawa (Ontario)  K1Y 2Y7</a:t>
            </a:r>
          </a:p>
          <a:p>
            <a:pPr marL="0" indent="0">
              <a:spcAft>
                <a:spcPts val="1000"/>
              </a:spcAft>
            </a:pPr>
            <a:r>
              <a:rPr lang="en-CA" sz="3800" b="1" dirty="0">
                <a:solidFill>
                  <a:schemeClr val="bg2">
                    <a:lumMod val="75000"/>
                  </a:schemeClr>
                </a:solidFill>
              </a:rPr>
              <a:t>tél.</a:t>
            </a:r>
            <a:r>
              <a:rPr lang="en-CA" sz="3800" b="1" dirty="0"/>
              <a:t> 613-224-5515  | </a:t>
            </a:r>
            <a:r>
              <a:rPr lang="en-CA" sz="3800" b="1" dirty="0" err="1">
                <a:solidFill>
                  <a:schemeClr val="bg2">
                    <a:lumMod val="75000"/>
                  </a:schemeClr>
                </a:solidFill>
              </a:rPr>
              <a:t>s.f.</a:t>
            </a:r>
            <a:r>
              <a:rPr lang="en-CA" sz="3800" b="1" dirty="0">
                <a:solidFill>
                  <a:schemeClr val="bg2">
                    <a:lumMod val="75000"/>
                  </a:schemeClr>
                </a:solidFill>
              </a:rPr>
              <a:t> </a:t>
            </a:r>
            <a:r>
              <a:rPr lang="en-CA" sz="3800" b="1" dirty="0"/>
              <a:t>1-800-267-5235</a:t>
            </a:r>
          </a:p>
          <a:p>
            <a:pPr marL="0" indent="0">
              <a:spcAft>
                <a:spcPts val="1000"/>
              </a:spcAft>
            </a:pPr>
            <a:r>
              <a:rPr lang="en-CA" sz="3800" b="1" dirty="0">
                <a:solidFill>
                  <a:schemeClr val="bg2">
                    <a:lumMod val="75000"/>
                  </a:schemeClr>
                </a:solidFill>
              </a:rPr>
              <a:t>téléc.</a:t>
            </a:r>
            <a:r>
              <a:rPr lang="en-CA" sz="3800" b="1" dirty="0"/>
              <a:t> 613-224-7283</a:t>
            </a:r>
          </a:p>
          <a:p>
            <a:pPr marL="0" indent="0">
              <a:spcAft>
                <a:spcPts val="1000"/>
              </a:spcAft>
            </a:pPr>
            <a:r>
              <a:rPr lang="en-CA" sz="3800" b="1" dirty="0"/>
              <a:t>info@achd.ca  |  adhesion@achd.ca</a:t>
            </a:r>
          </a:p>
          <a:p>
            <a:pPr marL="0" indent="0">
              <a:spcAft>
                <a:spcPts val="1000"/>
              </a:spcAft>
            </a:pPr>
            <a:r>
              <a:rPr lang="en-CA" sz="3800" b="1" dirty="0"/>
              <a:t>achd.ca  |  cdha.ca</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775" y="7291385"/>
            <a:ext cx="3177250" cy="16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6935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2" y="268288"/>
            <a:ext cx="8569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Message de la présidente</a:t>
            </a:r>
          </a:p>
        </p:txBody>
      </p:sp>
      <p:sp>
        <p:nvSpPr>
          <p:cNvPr id="3" name="Rectangle 2"/>
          <p:cNvSpPr/>
          <p:nvPr/>
        </p:nvSpPr>
        <p:spPr>
          <a:xfrm>
            <a:off x="1101800" y="1636440"/>
            <a:ext cx="10801200" cy="1697901"/>
          </a:xfrm>
          <a:prstGeom prst="rect">
            <a:avLst/>
          </a:prstGeom>
        </p:spPr>
        <p:txBody>
          <a:bodyPr wrap="square">
            <a:normAutofit/>
          </a:bodyPr>
          <a:lstStyle/>
          <a:p>
            <a:pPr marL="57150" lvl="1" indent="0" algn="ctr">
              <a:spcAft>
                <a:spcPts val="1000"/>
              </a:spcAft>
            </a:pPr>
            <a:r>
              <a:rPr lang="fr-CA" sz="3200" b="1" dirty="0">
                <a:solidFill>
                  <a:schemeClr val="bg2">
                    <a:lumMod val="75000"/>
                  </a:schemeClr>
                </a:solidFill>
                <a:latin typeface="Arial"/>
                <a:ea typeface="+mn-ea"/>
                <a:cs typeface="Arial"/>
              </a:rPr>
              <a:t>Cliquez sur l’image ci-dessous pour visionner </a:t>
            </a:r>
          </a:p>
          <a:p>
            <a:pPr marL="57150" lvl="1" indent="0" algn="ctr">
              <a:spcAft>
                <a:spcPts val="1000"/>
              </a:spcAft>
            </a:pPr>
            <a:r>
              <a:rPr lang="fr-CA" sz="3200" b="1" dirty="0">
                <a:solidFill>
                  <a:schemeClr val="bg2">
                    <a:lumMod val="75000"/>
                  </a:schemeClr>
                </a:solidFill>
                <a:latin typeface="Arial"/>
                <a:ea typeface="+mn-ea"/>
                <a:cs typeface="Arial"/>
              </a:rPr>
              <a:t>une courte vidéo de Sophia </a:t>
            </a:r>
            <a:r>
              <a:rPr lang="fr-CA" sz="3200" b="1" dirty="0" err="1">
                <a:solidFill>
                  <a:schemeClr val="bg2">
                    <a:lumMod val="75000"/>
                  </a:schemeClr>
                </a:solidFill>
                <a:latin typeface="Arial"/>
                <a:ea typeface="+mn-ea"/>
                <a:cs typeface="Arial"/>
              </a:rPr>
              <a:t>Baltzis</a:t>
            </a:r>
            <a:endParaRPr lang="fr-CA" sz="3200" b="1" dirty="0">
              <a:solidFill>
                <a:schemeClr val="bg2">
                  <a:lumMod val="75000"/>
                </a:schemeClr>
              </a:solidFill>
              <a:latin typeface="Arial"/>
              <a:ea typeface="+mn-ea"/>
              <a:cs typeface="Arial"/>
            </a:endParaRPr>
          </a:p>
        </p:txBody>
      </p:sp>
      <p:pic>
        <p:nvPicPr>
          <p:cNvPr id="1026" name="Picture 2" descr="http://files.cdha.ca/images/About/board_SBaltzis.jpg">
            <a:hlinkClick r:id="rId3"/>
            <a:extLst>
              <a:ext uri="{FF2B5EF4-FFF2-40B4-BE49-F238E27FC236}">
                <a16:creationId xmlns:a16="http://schemas.microsoft.com/office/drawing/2014/main" id="{523F6E78-7BD6-480D-9914-A81F9C593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573" y="3508648"/>
            <a:ext cx="4485654" cy="51105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18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996480"/>
            <a:ext cx="12115800" cy="2044700"/>
          </a:xfrm>
        </p:spPr>
        <p:txBody>
          <a:bodyPr/>
          <a:lstStyle/>
          <a:p>
            <a:r>
              <a:rPr lang="en-CA" sz="8800" b="1" dirty="0"/>
              <a:t>Notre mission</a:t>
            </a:r>
          </a:p>
        </p:txBody>
      </p:sp>
      <p:sp>
        <p:nvSpPr>
          <p:cNvPr id="3" name="Content Placeholder 2"/>
          <p:cNvSpPr>
            <a:spLocks noGrp="1"/>
          </p:cNvSpPr>
          <p:nvPr>
            <p:ph idx="1"/>
          </p:nvPr>
        </p:nvSpPr>
        <p:spPr>
          <a:xfrm>
            <a:off x="444500" y="4168180"/>
            <a:ext cx="12115800" cy="1231900"/>
          </a:xfrm>
        </p:spPr>
        <p:txBody>
          <a:bodyPr/>
          <a:lstStyle/>
          <a:p>
            <a:r>
              <a:rPr lang="fr-CA" sz="4600" b="1" dirty="0"/>
              <a:t>L’ACHD existe pour que ses membres puissent fournir des soins buccodentaires préventifs et thérapeutiques de qualité et promouvoir la santé à la population canadienne. </a:t>
            </a:r>
            <a:endParaRPr lang="fr-CA" sz="4600" dirty="0"/>
          </a:p>
        </p:txBody>
      </p:sp>
      <p:sp>
        <p:nvSpPr>
          <p:cNvPr id="6"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L’ACDH : Votre association nationale</a:t>
            </a:r>
          </a:p>
        </p:txBody>
      </p:sp>
    </p:spTree>
    <p:extLst>
      <p:ext uri="{BB962C8B-B14F-4D97-AF65-F5344CB8AC3E}">
        <p14:creationId xmlns:p14="http://schemas.microsoft.com/office/powerpoint/2010/main" val="19665034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4"/>
            <p:extLst>
              <p:ext uri="{D42A27DB-BD31-4B8C-83A1-F6EECF244321}">
                <p14:modId xmlns:p14="http://schemas.microsoft.com/office/powerpoint/2010/main" val="216380238"/>
              </p:ext>
            </p:extLst>
          </p:nvPr>
        </p:nvGraphicFramePr>
        <p:xfrm>
          <a:off x="6574408" y="1778184"/>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fr-CA" sz="2800" noProof="0" dirty="0">
                          <a:solidFill>
                            <a:srgbClr val="FFFFFF"/>
                          </a:solidFill>
                          <a:latin typeface="Arial" panose="020B0604020202020204" pitchFamily="34" charset="0"/>
                          <a:cs typeface="Arial" panose="020B0604020202020204" pitchFamily="34" charset="0"/>
                        </a:rPr>
                        <a:t>Province/Territoire</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fr-CA" sz="2800" noProof="0" dirty="0">
                          <a:solidFill>
                            <a:srgbClr val="FFFFFF"/>
                          </a:solidFill>
                          <a:latin typeface="Arial" panose="020B0604020202020204" pitchFamily="34" charset="0"/>
                          <a:cs typeface="Arial" panose="020B0604020202020204" pitchFamily="34" charset="0"/>
                        </a:rPr>
                        <a:t>Année</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Île-du-Prince-Édouard</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Colombie-Britannique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Nouveau-Brunswick</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Nouvelle-Écosse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Territoires du Nord-Ouest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fr-CA" sz="2400" noProof="0" dirty="0">
                          <a:solidFill>
                            <a:schemeClr val="tx2"/>
                          </a:solidFill>
                          <a:latin typeface="Arial" panose="020B0604020202020204" pitchFamily="34" charset="0"/>
                          <a:cs typeface="Arial" panose="020B0604020202020204" pitchFamily="34" charset="0"/>
                        </a:rPr>
                        <a:t>Terre-Neuve-et-Labrador</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L’historique de l’hygiène dentaire</a:t>
            </a:r>
          </a:p>
        </p:txBody>
      </p:sp>
      <p:pic>
        <p:nvPicPr>
          <p:cNvPr id="10" name="Picture 190"/>
          <p:cNvPicPr>
            <a:picLocks noChangeAspect="1" noChangeArrowheads="1"/>
          </p:cNvPicPr>
          <p:nvPr/>
        </p:nvPicPr>
        <p:blipFill>
          <a:blip r:embed="rId3" cstate="print"/>
          <a:srcRect/>
          <a:stretch>
            <a:fillRect/>
          </a:stretch>
        </p:blipFill>
        <p:spPr bwMode="auto">
          <a:xfrm>
            <a:off x="381720" y="7124709"/>
            <a:ext cx="3312368" cy="225161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12" y="1380452"/>
            <a:ext cx="5120009" cy="3928396"/>
          </a:xfrm>
          <a:prstGeom prst="rect">
            <a:avLst/>
          </a:prstGeom>
          <a:noFill/>
          <a:ln>
            <a:noFill/>
          </a:ln>
        </p:spPr>
      </p:pic>
      <p:pic>
        <p:nvPicPr>
          <p:cNvPr id="11" name="Picture 8" descr="hygienistPatient"/>
          <p:cNvPicPr>
            <a:picLocks noChangeAspect="1" noChangeArrowheads="1"/>
          </p:cNvPicPr>
          <p:nvPr/>
        </p:nvPicPr>
        <p:blipFill>
          <a:blip r:embed="rId5" cstate="print"/>
          <a:srcRect/>
          <a:stretch>
            <a:fillRect/>
          </a:stretch>
        </p:blipFill>
        <p:spPr bwMode="auto">
          <a:xfrm>
            <a:off x="3118024" y="5504529"/>
            <a:ext cx="2712860" cy="3240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9420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2" y="0"/>
            <a:ext cx="8713191" cy="12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Un personnel compétent à votre service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Text Placeholder 2"/>
          <p:cNvSpPr txBox="1">
            <a:spLocks/>
          </p:cNvSpPr>
          <p:nvPr/>
        </p:nvSpPr>
        <p:spPr bwMode="auto">
          <a:xfrm>
            <a:off x="0" y="2428528"/>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fr-CA" sz="5000" dirty="0"/>
              <a:t>Conseil</a:t>
            </a:r>
            <a:endParaRPr lang="en-CA" sz="5000" kern="0" dirty="0"/>
          </a:p>
        </p:txBody>
      </p:sp>
      <p:sp>
        <p:nvSpPr>
          <p:cNvPr id="11" name="Text Placeholder 4"/>
          <p:cNvSpPr txBox="1">
            <a:spLocks/>
          </p:cNvSpPr>
          <p:nvPr/>
        </p:nvSpPr>
        <p:spPr bwMode="auto">
          <a:xfrm>
            <a:off x="0" y="6316960"/>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en-CA" sz="5000" kern="0" dirty="0"/>
              <a:t>Personnel</a:t>
            </a:r>
          </a:p>
        </p:txBody>
      </p:sp>
      <p:sp>
        <p:nvSpPr>
          <p:cNvPr id="15" name="Content Placeholder 5"/>
          <p:cNvSpPr txBox="1">
            <a:spLocks/>
          </p:cNvSpPr>
          <p:nvPr/>
        </p:nvSpPr>
        <p:spPr bwMode="auto">
          <a:xfrm>
            <a:off x="0" y="3508649"/>
            <a:ext cx="5479952"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t>cdha.ca/Board</a:t>
            </a:r>
          </a:p>
        </p:txBody>
      </p:sp>
      <p:sp>
        <p:nvSpPr>
          <p:cNvPr id="16" name="Content Placeholder 5">
            <a:hlinkClick r:id="rId3"/>
          </p:cNvPr>
          <p:cNvSpPr txBox="1">
            <a:spLocks/>
          </p:cNvSpPr>
          <p:nvPr/>
        </p:nvSpPr>
        <p:spPr bwMode="auto">
          <a:xfrm>
            <a:off x="0" y="7397081"/>
            <a:ext cx="5478280"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t>cdha.ca/Team</a:t>
            </a:r>
          </a:p>
        </p:txBody>
      </p:sp>
      <p:pic>
        <p:nvPicPr>
          <p:cNvPr id="20" name="Picture 2" descr="http://files.cdha.ca/images/about/board2017-2018.jpg">
            <a:extLst>
              <a:ext uri="{FF2B5EF4-FFF2-40B4-BE49-F238E27FC236}">
                <a16:creationId xmlns:a16="http://schemas.microsoft.com/office/drawing/2014/main" id="{0099F453-B914-4164-AF92-556F16286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280" y="1564432"/>
            <a:ext cx="5400000" cy="379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group of people posing for a photo&#10;&#10;Description generated with very high confidence">
            <a:extLst>
              <a:ext uri="{FF2B5EF4-FFF2-40B4-BE49-F238E27FC236}">
                <a16:creationId xmlns:a16="http://schemas.microsoft.com/office/drawing/2014/main" id="{191D85D0-52E5-4FDB-B4E0-FE170C6C3A70}"/>
              </a:ext>
            </a:extLst>
          </p:cNvPr>
          <p:cNvPicPr>
            <a:picLocks noChangeAspect="1"/>
          </p:cNvPicPr>
          <p:nvPr/>
        </p:nvPicPr>
        <p:blipFill rotWithShape="1">
          <a:blip r:embed="rId5"/>
          <a:srcRect b="20420"/>
          <a:stretch/>
        </p:blipFill>
        <p:spPr>
          <a:xfrm>
            <a:off x="5478280" y="5848465"/>
            <a:ext cx="5400000" cy="27395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6872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3729" y="1996480"/>
            <a:ext cx="7200800" cy="3000995"/>
          </a:xfrm>
        </p:spPr>
        <p:txBody>
          <a:bodyPr/>
          <a:lstStyle/>
          <a:p>
            <a:pPr algn="l">
              <a:spcAft>
                <a:spcPts val="2000"/>
              </a:spcAft>
              <a:buFont typeface="Arial" panose="020B0604020202020204" pitchFamily="34" charset="0"/>
              <a:buChar char="•"/>
            </a:pPr>
            <a:r>
              <a:rPr lang="fr-CA" sz="4400" b="1" dirty="0"/>
              <a:t>Organismes nationaux</a:t>
            </a:r>
          </a:p>
          <a:p>
            <a:pPr algn="l">
              <a:spcBef>
                <a:spcPts val="1000"/>
              </a:spcBef>
              <a:spcAft>
                <a:spcPts val="2000"/>
              </a:spcAft>
              <a:buFont typeface="Arial" panose="020B0604020202020204" pitchFamily="34" charset="0"/>
              <a:buChar char="•"/>
            </a:pPr>
            <a:r>
              <a:rPr lang="fr-CA" sz="4400" b="1" dirty="0"/>
              <a:t>Organismes provinciaux de réglementation</a:t>
            </a:r>
          </a:p>
          <a:p>
            <a:pPr algn="l">
              <a:spcBef>
                <a:spcPts val="1000"/>
              </a:spcBef>
              <a:spcAft>
                <a:spcPts val="2000"/>
              </a:spcAft>
              <a:buFont typeface="Arial" panose="020B0604020202020204" pitchFamily="34" charset="0"/>
              <a:buChar char="•"/>
            </a:pPr>
            <a:r>
              <a:rPr lang="fr-CA" sz="4400" b="1" dirty="0"/>
              <a:t>Associations professionnelles</a:t>
            </a:r>
          </a:p>
          <a:p>
            <a:pPr algn="l">
              <a:spcBef>
                <a:spcPts val="1000"/>
              </a:spcBef>
              <a:spcAft>
                <a:spcPts val="2000"/>
              </a:spcAft>
              <a:buFont typeface="Arial" panose="020B0604020202020204" pitchFamily="34" charset="0"/>
              <a:buChar char="•"/>
            </a:pPr>
            <a:r>
              <a:rPr lang="fr-CA" sz="4400" b="1" dirty="0"/>
              <a:t>Associations provinciales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d’hygiène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7870552" y="2644552"/>
            <a:ext cx="4768357" cy="3980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350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60" y="5143253"/>
            <a:ext cx="10729192" cy="3838003"/>
          </a:xfrm>
        </p:spPr>
        <p:txBody>
          <a:bodyPr/>
          <a:lstStyle/>
          <a:p>
            <a:pPr algn="l">
              <a:spcAft>
                <a:spcPts val="2000"/>
              </a:spcAft>
              <a:buFont typeface="Arial" panose="020B0604020202020204" pitchFamily="34" charset="0"/>
              <a:buChar char="•"/>
            </a:pPr>
            <a:r>
              <a:rPr lang="fr-CA" sz="3600" b="1" dirty="0"/>
              <a:t>Commission de l’agrément dentaire du Canada (</a:t>
            </a:r>
            <a:r>
              <a:rPr lang="fr-CA" sz="3600" b="1" dirty="0" err="1"/>
              <a:t>CADC</a:t>
            </a:r>
            <a:r>
              <a:rPr lang="fr-CA" sz="3600" b="1" dirty="0"/>
              <a:t>)</a:t>
            </a:r>
          </a:p>
          <a:p>
            <a:pPr algn="l">
              <a:spcAft>
                <a:spcPts val="2000"/>
              </a:spcAft>
              <a:buFont typeface="Arial" panose="020B0604020202020204" pitchFamily="34" charset="0"/>
              <a:buChar char="•"/>
            </a:pPr>
            <a:r>
              <a:rPr lang="fr-CA" sz="3600" b="1" dirty="0"/>
              <a:t>Bureau national de la certification en hygiène dentaire (</a:t>
            </a:r>
            <a:r>
              <a:rPr lang="fr-CA" sz="3600" b="1" dirty="0" err="1"/>
              <a:t>BNCHD</a:t>
            </a:r>
            <a:r>
              <a:rPr lang="fr-CA" sz="3600" b="1" dirty="0"/>
              <a:t>)</a:t>
            </a:r>
          </a:p>
          <a:p>
            <a:pPr algn="l">
              <a:spcBef>
                <a:spcPts val="2000"/>
              </a:spcBef>
              <a:buFont typeface="Arial" panose="020B0604020202020204" pitchFamily="34" charset="0"/>
              <a:buChar char="•"/>
            </a:pPr>
            <a:r>
              <a:rPr lang="fr-FR" sz="3600" b="1" dirty="0"/>
              <a:t>Fédération des organismes de réglementation de l’hygiène dentaire du Canada (</a:t>
            </a:r>
            <a:r>
              <a:rPr lang="fr-FR" sz="3600" b="1" dirty="0" err="1"/>
              <a:t>FDHRC</a:t>
            </a:r>
            <a:r>
              <a:rPr lang="fr-FR" sz="3600" b="1" dirty="0"/>
              <a:t>)</a:t>
            </a:r>
            <a:endParaRPr lang="fr-CA" sz="36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nationaux</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3">
            <a:extLst>
              <a:ext uri="{FF2B5EF4-FFF2-40B4-BE49-F238E27FC236}">
                <a16:creationId xmlns:a16="http://schemas.microsoft.com/office/drawing/2014/main" id="{34D2E468-5CF4-45D9-99A5-8232E6E39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08" y="2104528"/>
            <a:ext cx="3692568" cy="199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6FD0293D-3D8F-45CF-B460-9E332162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575" y="1674526"/>
            <a:ext cx="3011649" cy="27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clipart&#10;&#10;Description generated with very high confidence">
            <a:extLst>
              <a:ext uri="{FF2B5EF4-FFF2-40B4-BE49-F238E27FC236}">
                <a16:creationId xmlns:a16="http://schemas.microsoft.com/office/drawing/2014/main" id="{31091380-8A19-4765-BE79-8D34CB0BDD63}"/>
              </a:ext>
            </a:extLst>
          </p:cNvPr>
          <p:cNvPicPr>
            <a:picLocks noChangeAspect="1"/>
          </p:cNvPicPr>
          <p:nvPr/>
        </p:nvPicPr>
        <p:blipFill>
          <a:blip r:embed="rId5"/>
          <a:stretch>
            <a:fillRect/>
          </a:stretch>
        </p:blipFill>
        <p:spPr>
          <a:xfrm>
            <a:off x="8008223" y="2116898"/>
            <a:ext cx="4884627" cy="1982276"/>
          </a:xfrm>
          <a:prstGeom prst="rect">
            <a:avLst/>
          </a:prstGeom>
        </p:spPr>
      </p:pic>
    </p:spTree>
    <p:extLst>
      <p:ext uri="{BB962C8B-B14F-4D97-AF65-F5344CB8AC3E}">
        <p14:creationId xmlns:p14="http://schemas.microsoft.com/office/powerpoint/2010/main" val="907380906"/>
      </p:ext>
    </p:extLst>
  </p:cSld>
  <p:clrMapOvr>
    <a:masterClrMapping/>
  </p:clrMapOvr>
  <p:transition/>
</p:sld>
</file>

<file path=ppt/theme/theme1.xml><?xml version="1.0" encoding="utf-8"?>
<a:theme xmlns:a="http://schemas.openxmlformats.org/drawingml/2006/main" name="Title &amp; Subtitle">
  <a:themeElements>
    <a:clrScheme name="Custom 1">
      <a:dk1>
        <a:srgbClr val="808080"/>
      </a:dk1>
      <a:lt1>
        <a:srgbClr val="5F7BAE"/>
      </a:lt1>
      <a:dk2>
        <a:srgbClr val="A08451"/>
      </a:dk2>
      <a:lt2>
        <a:srgbClr val="000000"/>
      </a:lt2>
      <a:accent1>
        <a:srgbClr val="6796EB"/>
      </a:accent1>
      <a:accent2>
        <a:srgbClr val="333399"/>
      </a:accent2>
      <a:accent3>
        <a:srgbClr val="CDC2B3"/>
      </a:accent3>
      <a:accent4>
        <a:srgbClr val="506894"/>
      </a:accent4>
      <a:accent5>
        <a:srgbClr val="B8C9F3"/>
      </a:accent5>
      <a:accent6>
        <a:srgbClr val="2D2D8A"/>
      </a:accent6>
      <a:hlink>
        <a:srgbClr val="7030A0"/>
      </a:hlink>
      <a:folHlink>
        <a:srgbClr val="7030A0"/>
      </a:folHlink>
    </a:clrScheme>
    <a:fontScheme name="Title &amp; Subtitle">
      <a:majorFont>
        <a:latin typeface="Herculanum"/>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13725</TotalTime>
  <Pages>0</Pages>
  <Words>2746</Words>
  <Characters>0</Characters>
  <Application>Microsoft Office PowerPoint</Application>
  <PresentationFormat>Custom</PresentationFormat>
  <Lines>0</Lines>
  <Paragraphs>485</Paragraphs>
  <Slides>33</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MS PGothic</vt:lpstr>
      <vt:lpstr>Arial</vt:lpstr>
      <vt:lpstr>Calibri</vt:lpstr>
      <vt:lpstr>Courier New</vt:lpstr>
      <vt:lpstr>Herculanum</vt:lpstr>
      <vt:lpstr>Palatino</vt:lpstr>
      <vt:lpstr>ヒラギノ明朝 ProN W3</vt:lpstr>
      <vt:lpstr>Title &amp; Subtitle</vt:lpstr>
      <vt:lpstr>Custom Design</vt:lpstr>
      <vt:lpstr>PowerPoint Presentation</vt:lpstr>
      <vt:lpstr>L’Adhésion étudiante est GRATUITE!</vt:lpstr>
      <vt:lpstr>Concours de dîner pizza</vt:lpstr>
      <vt:lpstr>PowerPoint Presentation</vt:lpstr>
      <vt:lpstr>Notre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Adhésion à titre d’étudiant diplômé</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490</cp:revision>
  <cp:lastPrinted>2015-09-17T13:05:31Z</cp:lastPrinted>
  <dcterms:modified xsi:type="dcterms:W3CDTF">2018-09-06T13:45:31Z</dcterms:modified>
</cp:coreProperties>
</file>