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1.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83" r:id="rId2"/>
    <p:sldMasterId id="2147483686" r:id="rId3"/>
    <p:sldMasterId id="2147483688" r:id="rId4"/>
    <p:sldMasterId id="2147483690" r:id="rId5"/>
    <p:sldMasterId id="2147483692" r:id="rId6"/>
    <p:sldMasterId id="2147483710" r:id="rId7"/>
    <p:sldMasterId id="2147483714" r:id="rId8"/>
    <p:sldMasterId id="2147483716" r:id="rId9"/>
    <p:sldMasterId id="2147483718" r:id="rId10"/>
    <p:sldMasterId id="2147483721" r:id="rId11"/>
    <p:sldMasterId id="2147483730" r:id="rId12"/>
  </p:sldMasterIdLst>
  <p:notesMasterIdLst>
    <p:notesMasterId r:id="rId81"/>
  </p:notesMasterIdLst>
  <p:handoutMasterIdLst>
    <p:handoutMasterId r:id="rId82"/>
  </p:handoutMasterIdLst>
  <p:sldIdLst>
    <p:sldId id="308" r:id="rId13"/>
    <p:sldId id="386" r:id="rId14"/>
    <p:sldId id="379" r:id="rId15"/>
    <p:sldId id="611" r:id="rId16"/>
    <p:sldId id="618" r:id="rId17"/>
    <p:sldId id="621" r:id="rId18"/>
    <p:sldId id="331" r:id="rId19"/>
    <p:sldId id="309" r:id="rId20"/>
    <p:sldId id="622" r:id="rId21"/>
    <p:sldId id="304" r:id="rId22"/>
    <p:sldId id="385" r:id="rId23"/>
    <p:sldId id="392" r:id="rId24"/>
    <p:sldId id="602" r:id="rId25"/>
    <p:sldId id="372" r:id="rId26"/>
    <p:sldId id="282" r:id="rId27"/>
    <p:sldId id="310" r:id="rId28"/>
    <p:sldId id="627" r:id="rId29"/>
    <p:sldId id="381" r:id="rId30"/>
    <p:sldId id="623" r:id="rId31"/>
    <p:sldId id="610" r:id="rId32"/>
    <p:sldId id="366" r:id="rId33"/>
    <p:sldId id="368" r:id="rId34"/>
    <p:sldId id="318" r:id="rId35"/>
    <p:sldId id="628" r:id="rId36"/>
    <p:sldId id="268" r:id="rId37"/>
    <p:sldId id="600" r:id="rId38"/>
    <p:sldId id="382" r:id="rId39"/>
    <p:sldId id="387" r:id="rId40"/>
    <p:sldId id="360" r:id="rId41"/>
    <p:sldId id="388" r:id="rId42"/>
    <p:sldId id="583" r:id="rId43"/>
    <p:sldId id="585" r:id="rId44"/>
    <p:sldId id="584" r:id="rId45"/>
    <p:sldId id="586" r:id="rId46"/>
    <p:sldId id="587" r:id="rId47"/>
    <p:sldId id="370" r:id="rId48"/>
    <p:sldId id="369" r:id="rId49"/>
    <p:sldId id="588" r:id="rId50"/>
    <p:sldId id="589" r:id="rId51"/>
    <p:sldId id="626" r:id="rId52"/>
    <p:sldId id="590" r:id="rId53"/>
    <p:sldId id="591" r:id="rId54"/>
    <p:sldId id="629" r:id="rId55"/>
    <p:sldId id="594" r:id="rId56"/>
    <p:sldId id="334" r:id="rId57"/>
    <p:sldId id="603" r:id="rId58"/>
    <p:sldId id="338" r:id="rId59"/>
    <p:sldId id="292" r:id="rId60"/>
    <p:sldId id="294" r:id="rId61"/>
    <p:sldId id="297" r:id="rId62"/>
    <p:sldId id="298" r:id="rId63"/>
    <p:sldId id="299" r:id="rId64"/>
    <p:sldId id="601" r:id="rId65"/>
    <p:sldId id="595" r:id="rId66"/>
    <p:sldId id="383" r:id="rId67"/>
    <p:sldId id="300" r:id="rId68"/>
    <p:sldId id="596" r:id="rId69"/>
    <p:sldId id="624" r:id="rId70"/>
    <p:sldId id="625" r:id="rId71"/>
    <p:sldId id="597" r:id="rId72"/>
    <p:sldId id="305" r:id="rId73"/>
    <p:sldId id="581" r:id="rId74"/>
    <p:sldId id="361" r:id="rId75"/>
    <p:sldId id="274" r:id="rId76"/>
    <p:sldId id="302" r:id="rId77"/>
    <p:sldId id="371" r:id="rId78"/>
    <p:sldId id="324" r:id="rId79"/>
    <p:sldId id="377" r:id="rId80"/>
  </p:sldIdLst>
  <p:sldSz cx="17340263" cy="9753600"/>
  <p:notesSz cx="7315200" cy="96012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1D03CC-85AE-D462-EFBE-D6BB19E1B773}" name="Sarah Dokken" initials="SD" userId="S::sdokken@cdha.ca::52b86b48-ba81-4cc2-a711-538dd586fa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Brigitte Gauthier" initials="BG" lastIdx="8" clrIdx="1"/>
  <p:cmAuthor id="2" name="Ann Wright" initials="AW" lastIdx="8" clrIdx="2"/>
  <p:cmAuthor id="3" name="Sarah Dokken" initials="SD" lastIdx="33" clrIdx="3">
    <p:extLst>
      <p:ext uri="{19B8F6BF-5375-455C-9EA6-DF929625EA0E}">
        <p15:presenceInfo xmlns:p15="http://schemas.microsoft.com/office/powerpoint/2012/main" userId="S-1-5-21-759155841-2438136175-1576044980-2114" providerId="AD"/>
      </p:ext>
    </p:extLst>
  </p:cmAuthor>
  <p:cmAuthor id="4" name="Sarah Dokken" initials="SD [2]" lastIdx="54" clrIdx="4">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CC3399"/>
    <a:srgbClr val="6600CC"/>
    <a:srgbClr val="3F3F3F"/>
    <a:srgbClr val="FFFFFF"/>
    <a:srgbClr val="8C32C0"/>
    <a:srgbClr val="ED8A05"/>
    <a:srgbClr val="FBA533"/>
    <a:srgbClr val="5E2082"/>
    <a:srgbClr val="FBAE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2" autoAdjust="0"/>
    <p:restoredTop sz="64912" autoAdjust="0"/>
  </p:normalViewPr>
  <p:slideViewPr>
    <p:cSldViewPr>
      <p:cViewPr varScale="1">
        <p:scale>
          <a:sx n="51" d="100"/>
          <a:sy n="51" d="100"/>
        </p:scale>
        <p:origin x="1860" y="90"/>
      </p:cViewPr>
      <p:guideLst>
        <p:guide orient="horz" pos="3072"/>
        <p:guide pos="5462"/>
      </p:guideLst>
    </p:cSldViewPr>
  </p:slideViewPr>
  <p:outlineViewPr>
    <p:cViewPr>
      <p:scale>
        <a:sx n="33" d="100"/>
        <a:sy n="33" d="100"/>
      </p:scale>
      <p:origin x="0" y="-23189"/>
    </p:cViewPr>
  </p:outlineViewPr>
  <p:notesTextViewPr>
    <p:cViewPr>
      <p:scale>
        <a:sx n="100" d="100"/>
        <a:sy n="100" d="100"/>
      </p:scale>
      <p:origin x="0" y="0"/>
    </p:cViewPr>
  </p:notesTextViewPr>
  <p:sorterViewPr>
    <p:cViewPr>
      <p:scale>
        <a:sx n="140" d="100"/>
        <a:sy n="140" d="100"/>
      </p:scale>
      <p:origin x="0" y="-27974"/>
    </p:cViewPr>
  </p:sorterViewPr>
  <p:notesViewPr>
    <p:cSldViewPr>
      <p:cViewPr>
        <p:scale>
          <a:sx n="100" d="100"/>
          <a:sy n="100" d="100"/>
        </p:scale>
        <p:origin x="1018" y="5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presProps" Target="presProp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commentAuthors" Target="commentAuthor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tableStyles" Target="tableStyles.xml"/><Relationship Id="rId61" Type="http://schemas.openxmlformats.org/officeDocument/2006/relationships/slide" Target="slides/slide49.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9C23A-6354-4401-A471-10C7ED01BB20}" type="doc">
      <dgm:prSet loTypeId="urn:microsoft.com/office/officeart/2005/8/layout/process1" loCatId="process" qsTypeId="urn:microsoft.com/office/officeart/2005/8/quickstyle/simple1" qsCatId="simple" csTypeId="urn:microsoft.com/office/officeart/2005/8/colors/colorful5" csCatId="colorful" phldr="1"/>
      <dgm:spPr/>
    </dgm:pt>
    <dgm:pt modelId="{6E9EBC66-0673-4CBA-BEE8-3D186B5718E8}">
      <dgm:prSet phldrT="[Text]"/>
      <dgm:spPr/>
      <dgm:t>
        <a:bodyPr/>
        <a:lstStyle/>
        <a:p>
          <a:r>
            <a:rPr lang="en-US" b="1" dirty="0">
              <a:latin typeface="Arial" panose="020B0604020202020204" pitchFamily="34" charset="0"/>
              <a:cs typeface="Arial" panose="020B0604020202020204" pitchFamily="34" charset="0"/>
            </a:rPr>
            <a:t>Board exam results posted</a:t>
          </a:r>
          <a:endParaRPr lang="en-CA" b="1" dirty="0">
            <a:latin typeface="Arial" panose="020B0604020202020204" pitchFamily="34" charset="0"/>
            <a:cs typeface="Arial" panose="020B0604020202020204" pitchFamily="34" charset="0"/>
          </a:endParaRPr>
        </a:p>
      </dgm:t>
    </dgm:pt>
    <dgm:pt modelId="{CC10A509-3BD7-4047-A035-9748A7080FAD}" type="parTrans" cxnId="{5DF0D3A4-1E69-4715-9141-18BE45E5644B}">
      <dgm:prSet/>
      <dgm:spPr/>
      <dgm:t>
        <a:bodyPr/>
        <a:lstStyle/>
        <a:p>
          <a:endParaRPr lang="en-CA" b="1"/>
        </a:p>
      </dgm:t>
    </dgm:pt>
    <dgm:pt modelId="{4A6296C9-6613-4989-9991-EECFB8D28B7A}" type="sibTrans" cxnId="{5DF0D3A4-1E69-4715-9141-18BE45E5644B}">
      <dgm:prSet/>
      <dgm:spPr/>
      <dgm:t>
        <a:bodyPr/>
        <a:lstStyle/>
        <a:p>
          <a:endParaRPr lang="en-CA" b="1"/>
        </a:p>
      </dgm:t>
    </dgm:pt>
    <dgm:pt modelId="{C5DFEB89-775F-4167-B713-9AE2D57AF9E5}">
      <dgm:prSet phldrT="[Text]"/>
      <dgm:spPr/>
      <dgm:t>
        <a:bodyPr/>
        <a:lstStyle/>
        <a:p>
          <a:r>
            <a:rPr lang="en-US" b="1" dirty="0">
              <a:latin typeface="Arial" panose="020B0604020202020204" pitchFamily="34" charset="0"/>
              <a:cs typeface="Arial" panose="020B0604020202020204" pitchFamily="34" charset="0"/>
            </a:rPr>
            <a:t>CDHA updates system</a:t>
          </a:r>
          <a:endParaRPr lang="en-CA" b="1" dirty="0">
            <a:latin typeface="Arial" panose="020B0604020202020204" pitchFamily="34" charset="0"/>
            <a:cs typeface="Arial" panose="020B0604020202020204" pitchFamily="34" charset="0"/>
          </a:endParaRPr>
        </a:p>
      </dgm:t>
    </dgm:pt>
    <dgm:pt modelId="{FB5A7FA7-725C-4CC2-9490-D8680F34A566}" type="parTrans" cxnId="{76F6998E-1874-4CFE-847C-BA2B37C56FE4}">
      <dgm:prSet/>
      <dgm:spPr/>
      <dgm:t>
        <a:bodyPr/>
        <a:lstStyle/>
        <a:p>
          <a:endParaRPr lang="en-CA" b="1"/>
        </a:p>
      </dgm:t>
    </dgm:pt>
    <dgm:pt modelId="{FB4EE5C3-5151-4D52-B94C-A67720ABC397}" type="sibTrans" cxnId="{76F6998E-1874-4CFE-847C-BA2B37C56FE4}">
      <dgm:prSet/>
      <dgm:spPr/>
      <dgm:t>
        <a:bodyPr/>
        <a:lstStyle/>
        <a:p>
          <a:endParaRPr lang="en-CA" b="1"/>
        </a:p>
      </dgm:t>
    </dgm:pt>
    <dgm:pt modelId="{8CD2D0AB-2D84-44B0-A762-09D2271A1F19}">
      <dgm:prSet phldrT="[Text]"/>
      <dgm:spPr/>
      <dgm:t>
        <a:bodyPr/>
        <a:lstStyle/>
        <a:p>
          <a:r>
            <a:rPr lang="en-US" b="1" dirty="0">
              <a:latin typeface="Arial" panose="020B0604020202020204" pitchFamily="34" charset="0"/>
              <a:cs typeface="Arial" panose="020B0604020202020204" pitchFamily="34" charset="0"/>
            </a:rPr>
            <a:t>Student upgrades online</a:t>
          </a:r>
          <a:endParaRPr lang="en-CA" b="1" dirty="0">
            <a:latin typeface="Arial" panose="020B0604020202020204" pitchFamily="34" charset="0"/>
            <a:cs typeface="Arial" panose="020B0604020202020204" pitchFamily="34" charset="0"/>
          </a:endParaRPr>
        </a:p>
      </dgm:t>
    </dgm:pt>
    <dgm:pt modelId="{BFDE0F70-829E-43E1-BE10-0B6FF4A4D2C0}" type="parTrans" cxnId="{9EEA91CC-B516-4C54-AB04-C784941E17DE}">
      <dgm:prSet/>
      <dgm:spPr/>
      <dgm:t>
        <a:bodyPr/>
        <a:lstStyle/>
        <a:p>
          <a:endParaRPr lang="en-CA" b="1"/>
        </a:p>
      </dgm:t>
    </dgm:pt>
    <dgm:pt modelId="{FD15BDF2-0684-4F10-A9E9-7E9EB1F4F403}" type="sibTrans" cxnId="{9EEA91CC-B516-4C54-AB04-C784941E17DE}">
      <dgm:prSet/>
      <dgm:spPr/>
      <dgm:t>
        <a:bodyPr/>
        <a:lstStyle/>
        <a:p>
          <a:endParaRPr lang="en-CA" b="1"/>
        </a:p>
      </dgm:t>
    </dgm:pt>
    <dgm:pt modelId="{9FF2F9A6-CA3D-4B2F-BE39-73AC2E8C2F8B}">
      <dgm:prSet phldrT="[Text]"/>
      <dgm:spPr/>
      <dgm:t>
        <a:bodyPr/>
        <a:lstStyle/>
        <a:p>
          <a:r>
            <a:rPr lang="en-US" b="1" dirty="0">
              <a:latin typeface="Arial" panose="020B0604020202020204" pitchFamily="34" charset="0"/>
              <a:cs typeface="Arial" panose="020B0604020202020204" pitchFamily="34" charset="0"/>
            </a:rPr>
            <a:t>Student downloads PLI certificate</a:t>
          </a:r>
          <a:endParaRPr lang="en-CA" b="1" dirty="0">
            <a:latin typeface="Arial" panose="020B0604020202020204" pitchFamily="34" charset="0"/>
            <a:cs typeface="Arial" panose="020B0604020202020204" pitchFamily="34" charset="0"/>
          </a:endParaRPr>
        </a:p>
      </dgm:t>
    </dgm:pt>
    <dgm:pt modelId="{C6D35617-D41E-4510-8CAF-D2D8D1AF370A}" type="parTrans" cxnId="{6DE5F858-E1AB-499F-ABB8-91981314D301}">
      <dgm:prSet/>
      <dgm:spPr/>
      <dgm:t>
        <a:bodyPr/>
        <a:lstStyle/>
        <a:p>
          <a:endParaRPr lang="en-CA" b="1"/>
        </a:p>
      </dgm:t>
    </dgm:pt>
    <dgm:pt modelId="{8C984584-4496-4C0A-84C5-96D0696275F2}" type="sibTrans" cxnId="{6DE5F858-E1AB-499F-ABB8-91981314D301}">
      <dgm:prSet/>
      <dgm:spPr/>
      <dgm:t>
        <a:bodyPr/>
        <a:lstStyle/>
        <a:p>
          <a:endParaRPr lang="en-CA" b="1"/>
        </a:p>
      </dgm:t>
    </dgm:pt>
    <dgm:pt modelId="{04A785D1-FF13-4ACE-8379-48A8AB86EEBE}">
      <dgm:prSet phldrT="[Text]"/>
      <dgm:spPr/>
      <dgm:t>
        <a:bodyPr/>
        <a:lstStyle/>
        <a:p>
          <a:r>
            <a:rPr lang="en-US" b="1" dirty="0">
              <a:latin typeface="Arial" panose="020B0604020202020204" pitchFamily="34" charset="0"/>
              <a:cs typeface="Arial" panose="020B0604020202020204" pitchFamily="34" charset="0"/>
            </a:rPr>
            <a:t>Student registers for license</a:t>
          </a:r>
          <a:endParaRPr lang="en-CA" b="1" dirty="0">
            <a:latin typeface="Arial" panose="020B0604020202020204" pitchFamily="34" charset="0"/>
            <a:cs typeface="Arial" panose="020B0604020202020204" pitchFamily="34" charset="0"/>
          </a:endParaRPr>
        </a:p>
      </dgm:t>
    </dgm:pt>
    <dgm:pt modelId="{EE785F1A-D17B-4CA2-8B21-4C89D4130A03}" type="parTrans" cxnId="{DB155BB6-57E1-4AF4-8884-D382086C4F1F}">
      <dgm:prSet/>
      <dgm:spPr/>
      <dgm:t>
        <a:bodyPr/>
        <a:lstStyle/>
        <a:p>
          <a:endParaRPr lang="en-CA"/>
        </a:p>
      </dgm:t>
    </dgm:pt>
    <dgm:pt modelId="{235799BD-90A8-4FA2-9A1C-48B8CE02C777}" type="sibTrans" cxnId="{DB155BB6-57E1-4AF4-8884-D382086C4F1F}">
      <dgm:prSet/>
      <dgm:spPr/>
      <dgm:t>
        <a:bodyPr/>
        <a:lstStyle/>
        <a:p>
          <a:endParaRPr lang="en-CA"/>
        </a:p>
      </dgm:t>
    </dgm:pt>
    <dgm:pt modelId="{70E13262-AF26-468F-BE29-D23A642E69F5}" type="pres">
      <dgm:prSet presAssocID="{46F9C23A-6354-4401-A471-10C7ED01BB20}" presName="Name0" presStyleCnt="0">
        <dgm:presLayoutVars>
          <dgm:dir/>
          <dgm:resizeHandles val="exact"/>
        </dgm:presLayoutVars>
      </dgm:prSet>
      <dgm:spPr/>
    </dgm:pt>
    <dgm:pt modelId="{CA996C20-932D-4284-8379-AF37CBE1B0E7}" type="pres">
      <dgm:prSet presAssocID="{6E9EBC66-0673-4CBA-BEE8-3D186B5718E8}" presName="node" presStyleLbl="node1" presStyleIdx="0" presStyleCnt="5">
        <dgm:presLayoutVars>
          <dgm:bulletEnabled val="1"/>
        </dgm:presLayoutVars>
      </dgm:prSet>
      <dgm:spPr/>
    </dgm:pt>
    <dgm:pt modelId="{F5BD0917-80E5-410F-B241-0C918686F07E}" type="pres">
      <dgm:prSet presAssocID="{4A6296C9-6613-4989-9991-EECFB8D28B7A}" presName="sibTrans" presStyleLbl="sibTrans2D1" presStyleIdx="0" presStyleCnt="4"/>
      <dgm:spPr/>
    </dgm:pt>
    <dgm:pt modelId="{8D7449EA-1E56-4E78-9DF1-314CD5157E81}" type="pres">
      <dgm:prSet presAssocID="{4A6296C9-6613-4989-9991-EECFB8D28B7A}" presName="connectorText" presStyleLbl="sibTrans2D1" presStyleIdx="0" presStyleCnt="4"/>
      <dgm:spPr/>
    </dgm:pt>
    <dgm:pt modelId="{5B0816A0-A4F3-442F-96E3-0C3FF9E507B0}" type="pres">
      <dgm:prSet presAssocID="{C5DFEB89-775F-4167-B713-9AE2D57AF9E5}" presName="node" presStyleLbl="node1" presStyleIdx="1" presStyleCnt="5">
        <dgm:presLayoutVars>
          <dgm:bulletEnabled val="1"/>
        </dgm:presLayoutVars>
      </dgm:prSet>
      <dgm:spPr/>
    </dgm:pt>
    <dgm:pt modelId="{E595B49B-0E25-46D0-A945-6F5773826D8F}" type="pres">
      <dgm:prSet presAssocID="{FB4EE5C3-5151-4D52-B94C-A67720ABC397}" presName="sibTrans" presStyleLbl="sibTrans2D1" presStyleIdx="1" presStyleCnt="4"/>
      <dgm:spPr/>
    </dgm:pt>
    <dgm:pt modelId="{2202EFE7-80D8-4159-89DF-5069A236DAC7}" type="pres">
      <dgm:prSet presAssocID="{FB4EE5C3-5151-4D52-B94C-A67720ABC397}" presName="connectorText" presStyleLbl="sibTrans2D1" presStyleIdx="1" presStyleCnt="4"/>
      <dgm:spPr/>
    </dgm:pt>
    <dgm:pt modelId="{DD187A2B-E093-4954-86F3-D9DFACD2FDC3}" type="pres">
      <dgm:prSet presAssocID="{8CD2D0AB-2D84-44B0-A762-09D2271A1F19}" presName="node" presStyleLbl="node1" presStyleIdx="2" presStyleCnt="5">
        <dgm:presLayoutVars>
          <dgm:bulletEnabled val="1"/>
        </dgm:presLayoutVars>
      </dgm:prSet>
      <dgm:spPr/>
    </dgm:pt>
    <dgm:pt modelId="{BB566F73-21A6-40CA-B1EB-D92F9E277464}" type="pres">
      <dgm:prSet presAssocID="{FD15BDF2-0684-4F10-A9E9-7E9EB1F4F403}" presName="sibTrans" presStyleLbl="sibTrans2D1" presStyleIdx="2" presStyleCnt="4"/>
      <dgm:spPr/>
    </dgm:pt>
    <dgm:pt modelId="{37BBF5A3-DE69-48B7-AB7C-2AF1687C75BB}" type="pres">
      <dgm:prSet presAssocID="{FD15BDF2-0684-4F10-A9E9-7E9EB1F4F403}" presName="connectorText" presStyleLbl="sibTrans2D1" presStyleIdx="2" presStyleCnt="4"/>
      <dgm:spPr/>
    </dgm:pt>
    <dgm:pt modelId="{DB86C1D0-7D05-4B57-A90C-9E6A1A1DEDEA}" type="pres">
      <dgm:prSet presAssocID="{9FF2F9A6-CA3D-4B2F-BE39-73AC2E8C2F8B}" presName="node" presStyleLbl="node1" presStyleIdx="3" presStyleCnt="5">
        <dgm:presLayoutVars>
          <dgm:bulletEnabled val="1"/>
        </dgm:presLayoutVars>
      </dgm:prSet>
      <dgm:spPr/>
    </dgm:pt>
    <dgm:pt modelId="{79EA8B6E-77DC-4DC4-B5B0-9502DF4BCC1C}" type="pres">
      <dgm:prSet presAssocID="{8C984584-4496-4C0A-84C5-96D0696275F2}" presName="sibTrans" presStyleLbl="sibTrans2D1" presStyleIdx="3" presStyleCnt="4"/>
      <dgm:spPr/>
    </dgm:pt>
    <dgm:pt modelId="{FD4A7339-DDB6-4812-8CA7-8C90EB4B3FF7}" type="pres">
      <dgm:prSet presAssocID="{8C984584-4496-4C0A-84C5-96D0696275F2}" presName="connectorText" presStyleLbl="sibTrans2D1" presStyleIdx="3" presStyleCnt="4"/>
      <dgm:spPr/>
    </dgm:pt>
    <dgm:pt modelId="{E11985D0-DF9C-42FB-BA6D-41B5EB822338}" type="pres">
      <dgm:prSet presAssocID="{04A785D1-FF13-4ACE-8379-48A8AB86EEBE}" presName="node" presStyleLbl="node1" presStyleIdx="4" presStyleCnt="5">
        <dgm:presLayoutVars>
          <dgm:bulletEnabled val="1"/>
        </dgm:presLayoutVars>
      </dgm:prSet>
      <dgm:spPr/>
    </dgm:pt>
  </dgm:ptLst>
  <dgm:cxnLst>
    <dgm:cxn modelId="{5438953B-8570-45EF-9B5F-30E3F15DB9AE}" type="presOf" srcId="{04A785D1-FF13-4ACE-8379-48A8AB86EEBE}" destId="{E11985D0-DF9C-42FB-BA6D-41B5EB822338}" srcOrd="0" destOrd="0" presId="urn:microsoft.com/office/officeart/2005/8/layout/process1"/>
    <dgm:cxn modelId="{25624B5B-E7C2-4D40-A3C6-6914DE2E2235}" type="presOf" srcId="{46F9C23A-6354-4401-A471-10C7ED01BB20}" destId="{70E13262-AF26-468F-BE29-D23A642E69F5}" srcOrd="0" destOrd="0" presId="urn:microsoft.com/office/officeart/2005/8/layout/process1"/>
    <dgm:cxn modelId="{4FC7915C-6A54-45CA-8F20-B6965A167F41}" type="presOf" srcId="{FD15BDF2-0684-4F10-A9E9-7E9EB1F4F403}" destId="{37BBF5A3-DE69-48B7-AB7C-2AF1687C75BB}" srcOrd="1" destOrd="0" presId="urn:microsoft.com/office/officeart/2005/8/layout/process1"/>
    <dgm:cxn modelId="{C2F66E44-8E45-4D04-B248-A33595D16600}" type="presOf" srcId="{FB4EE5C3-5151-4D52-B94C-A67720ABC397}" destId="{2202EFE7-80D8-4159-89DF-5069A236DAC7}" srcOrd="1" destOrd="0" presId="urn:microsoft.com/office/officeart/2005/8/layout/process1"/>
    <dgm:cxn modelId="{4DF4A045-4EB6-461F-A97D-F0164C33D214}" type="presOf" srcId="{FB4EE5C3-5151-4D52-B94C-A67720ABC397}" destId="{E595B49B-0E25-46D0-A945-6F5773826D8F}" srcOrd="0" destOrd="0" presId="urn:microsoft.com/office/officeart/2005/8/layout/process1"/>
    <dgm:cxn modelId="{76219972-4378-4077-ADE2-5EDF447E02D7}" type="presOf" srcId="{8C984584-4496-4C0A-84C5-96D0696275F2}" destId="{79EA8B6E-77DC-4DC4-B5B0-9502DF4BCC1C}" srcOrd="0" destOrd="0" presId="urn:microsoft.com/office/officeart/2005/8/layout/process1"/>
    <dgm:cxn modelId="{5F72D558-B4EE-4BCC-A1E8-E1047E090B6B}" type="presOf" srcId="{9FF2F9A6-CA3D-4B2F-BE39-73AC2E8C2F8B}" destId="{DB86C1D0-7D05-4B57-A90C-9E6A1A1DEDEA}" srcOrd="0" destOrd="0" presId="urn:microsoft.com/office/officeart/2005/8/layout/process1"/>
    <dgm:cxn modelId="{6DE5F858-E1AB-499F-ABB8-91981314D301}" srcId="{46F9C23A-6354-4401-A471-10C7ED01BB20}" destId="{9FF2F9A6-CA3D-4B2F-BE39-73AC2E8C2F8B}" srcOrd="3" destOrd="0" parTransId="{C6D35617-D41E-4510-8CAF-D2D8D1AF370A}" sibTransId="{8C984584-4496-4C0A-84C5-96D0696275F2}"/>
    <dgm:cxn modelId="{76F6998E-1874-4CFE-847C-BA2B37C56FE4}" srcId="{46F9C23A-6354-4401-A471-10C7ED01BB20}" destId="{C5DFEB89-775F-4167-B713-9AE2D57AF9E5}" srcOrd="1" destOrd="0" parTransId="{FB5A7FA7-725C-4CC2-9490-D8680F34A566}" sibTransId="{FB4EE5C3-5151-4D52-B94C-A67720ABC397}"/>
    <dgm:cxn modelId="{29438F95-5920-44DC-960E-39CB80140B4A}" type="presOf" srcId="{4A6296C9-6613-4989-9991-EECFB8D28B7A}" destId="{8D7449EA-1E56-4E78-9DF1-314CD5157E81}" srcOrd="1" destOrd="0" presId="urn:microsoft.com/office/officeart/2005/8/layout/process1"/>
    <dgm:cxn modelId="{CAE26997-EEF4-4486-98D6-5846A9D1A23D}" type="presOf" srcId="{FD15BDF2-0684-4F10-A9E9-7E9EB1F4F403}" destId="{BB566F73-21A6-40CA-B1EB-D92F9E277464}" srcOrd="0" destOrd="0" presId="urn:microsoft.com/office/officeart/2005/8/layout/process1"/>
    <dgm:cxn modelId="{4E63F8A3-3C0B-4F84-A4D6-6A5F4E88A577}" type="presOf" srcId="{4A6296C9-6613-4989-9991-EECFB8D28B7A}" destId="{F5BD0917-80E5-410F-B241-0C918686F07E}" srcOrd="0" destOrd="0" presId="urn:microsoft.com/office/officeart/2005/8/layout/process1"/>
    <dgm:cxn modelId="{5DF0D3A4-1E69-4715-9141-18BE45E5644B}" srcId="{46F9C23A-6354-4401-A471-10C7ED01BB20}" destId="{6E9EBC66-0673-4CBA-BEE8-3D186B5718E8}" srcOrd="0" destOrd="0" parTransId="{CC10A509-3BD7-4047-A035-9748A7080FAD}" sibTransId="{4A6296C9-6613-4989-9991-EECFB8D28B7A}"/>
    <dgm:cxn modelId="{DB155BB6-57E1-4AF4-8884-D382086C4F1F}" srcId="{46F9C23A-6354-4401-A471-10C7ED01BB20}" destId="{04A785D1-FF13-4ACE-8379-48A8AB86EEBE}" srcOrd="4" destOrd="0" parTransId="{EE785F1A-D17B-4CA2-8B21-4C89D4130A03}" sibTransId="{235799BD-90A8-4FA2-9A1C-48B8CE02C777}"/>
    <dgm:cxn modelId="{063502C6-0FE3-415D-A03C-C24149292AE8}" type="presOf" srcId="{6E9EBC66-0673-4CBA-BEE8-3D186B5718E8}" destId="{CA996C20-932D-4284-8379-AF37CBE1B0E7}" srcOrd="0" destOrd="0" presId="urn:microsoft.com/office/officeart/2005/8/layout/process1"/>
    <dgm:cxn modelId="{9EEA91CC-B516-4C54-AB04-C784941E17DE}" srcId="{46F9C23A-6354-4401-A471-10C7ED01BB20}" destId="{8CD2D0AB-2D84-44B0-A762-09D2271A1F19}" srcOrd="2" destOrd="0" parTransId="{BFDE0F70-829E-43E1-BE10-0B6FF4A4D2C0}" sibTransId="{FD15BDF2-0684-4F10-A9E9-7E9EB1F4F403}"/>
    <dgm:cxn modelId="{9E97D4CD-B1FA-4E10-9717-5493492FF892}" type="presOf" srcId="{C5DFEB89-775F-4167-B713-9AE2D57AF9E5}" destId="{5B0816A0-A4F3-442F-96E3-0C3FF9E507B0}" srcOrd="0" destOrd="0" presId="urn:microsoft.com/office/officeart/2005/8/layout/process1"/>
    <dgm:cxn modelId="{0D0D86D0-ACAB-49F7-BA96-505A085BFF5F}" type="presOf" srcId="{8CD2D0AB-2D84-44B0-A762-09D2271A1F19}" destId="{DD187A2B-E093-4954-86F3-D9DFACD2FDC3}" srcOrd="0" destOrd="0" presId="urn:microsoft.com/office/officeart/2005/8/layout/process1"/>
    <dgm:cxn modelId="{738857DC-4908-4E73-919B-D1660C0E74D9}" type="presOf" srcId="{8C984584-4496-4C0A-84C5-96D0696275F2}" destId="{FD4A7339-DDB6-4812-8CA7-8C90EB4B3FF7}" srcOrd="1" destOrd="0" presId="urn:microsoft.com/office/officeart/2005/8/layout/process1"/>
    <dgm:cxn modelId="{BF52AC16-6D7C-48A0-BDC2-B66C7E383FB9}" type="presParOf" srcId="{70E13262-AF26-468F-BE29-D23A642E69F5}" destId="{CA996C20-932D-4284-8379-AF37CBE1B0E7}" srcOrd="0" destOrd="0" presId="urn:microsoft.com/office/officeart/2005/8/layout/process1"/>
    <dgm:cxn modelId="{2CCD9470-87B1-468A-911B-494D11A2C5BD}" type="presParOf" srcId="{70E13262-AF26-468F-BE29-D23A642E69F5}" destId="{F5BD0917-80E5-410F-B241-0C918686F07E}" srcOrd="1" destOrd="0" presId="urn:microsoft.com/office/officeart/2005/8/layout/process1"/>
    <dgm:cxn modelId="{7649EF7E-E5D8-464C-80B0-34523004EDCA}" type="presParOf" srcId="{F5BD0917-80E5-410F-B241-0C918686F07E}" destId="{8D7449EA-1E56-4E78-9DF1-314CD5157E81}" srcOrd="0" destOrd="0" presId="urn:microsoft.com/office/officeart/2005/8/layout/process1"/>
    <dgm:cxn modelId="{0E8D2886-DDFC-4E45-BB3F-0B325F95B94F}" type="presParOf" srcId="{70E13262-AF26-468F-BE29-D23A642E69F5}" destId="{5B0816A0-A4F3-442F-96E3-0C3FF9E507B0}" srcOrd="2" destOrd="0" presId="urn:microsoft.com/office/officeart/2005/8/layout/process1"/>
    <dgm:cxn modelId="{5A069F9C-6509-4A7B-B2B9-D1D411F28701}" type="presParOf" srcId="{70E13262-AF26-468F-BE29-D23A642E69F5}" destId="{E595B49B-0E25-46D0-A945-6F5773826D8F}" srcOrd="3" destOrd="0" presId="urn:microsoft.com/office/officeart/2005/8/layout/process1"/>
    <dgm:cxn modelId="{DF511381-5F0A-4E6E-BB52-2A680D7D066A}" type="presParOf" srcId="{E595B49B-0E25-46D0-A945-6F5773826D8F}" destId="{2202EFE7-80D8-4159-89DF-5069A236DAC7}" srcOrd="0" destOrd="0" presId="urn:microsoft.com/office/officeart/2005/8/layout/process1"/>
    <dgm:cxn modelId="{B8CF2CE1-0141-4C1D-928B-DE76838146D8}" type="presParOf" srcId="{70E13262-AF26-468F-BE29-D23A642E69F5}" destId="{DD187A2B-E093-4954-86F3-D9DFACD2FDC3}" srcOrd="4" destOrd="0" presId="urn:microsoft.com/office/officeart/2005/8/layout/process1"/>
    <dgm:cxn modelId="{999D610F-160E-401A-9E3F-886F55E277C9}" type="presParOf" srcId="{70E13262-AF26-468F-BE29-D23A642E69F5}" destId="{BB566F73-21A6-40CA-B1EB-D92F9E277464}" srcOrd="5" destOrd="0" presId="urn:microsoft.com/office/officeart/2005/8/layout/process1"/>
    <dgm:cxn modelId="{9DDD265F-9B39-4068-9981-561358CEFBE0}" type="presParOf" srcId="{BB566F73-21A6-40CA-B1EB-D92F9E277464}" destId="{37BBF5A3-DE69-48B7-AB7C-2AF1687C75BB}" srcOrd="0" destOrd="0" presId="urn:microsoft.com/office/officeart/2005/8/layout/process1"/>
    <dgm:cxn modelId="{FE6A2469-37A7-4EA2-AEF9-91BA94A6DF88}" type="presParOf" srcId="{70E13262-AF26-468F-BE29-D23A642E69F5}" destId="{DB86C1D0-7D05-4B57-A90C-9E6A1A1DEDEA}" srcOrd="6" destOrd="0" presId="urn:microsoft.com/office/officeart/2005/8/layout/process1"/>
    <dgm:cxn modelId="{227ED581-8FC5-471F-881D-84217116121E}" type="presParOf" srcId="{70E13262-AF26-468F-BE29-D23A642E69F5}" destId="{79EA8B6E-77DC-4DC4-B5B0-9502DF4BCC1C}" srcOrd="7" destOrd="0" presId="urn:microsoft.com/office/officeart/2005/8/layout/process1"/>
    <dgm:cxn modelId="{C1A57C26-D5F8-4DB2-828F-D38EEDC0AEC7}" type="presParOf" srcId="{79EA8B6E-77DC-4DC4-B5B0-9502DF4BCC1C}" destId="{FD4A7339-DDB6-4812-8CA7-8C90EB4B3FF7}" srcOrd="0" destOrd="0" presId="urn:microsoft.com/office/officeart/2005/8/layout/process1"/>
    <dgm:cxn modelId="{044533C3-49DC-4C2A-879B-091B2FEF4C40}" type="presParOf" srcId="{70E13262-AF26-468F-BE29-D23A642E69F5}" destId="{E11985D0-DF9C-42FB-BA6D-41B5EB822338}"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96C20-932D-4284-8379-AF37CBE1B0E7}">
      <dsp:nvSpPr>
        <dsp:cNvPr id="0" name=""/>
        <dsp:cNvSpPr/>
      </dsp:nvSpPr>
      <dsp:spPr>
        <a:xfrm>
          <a:off x="8282" y="1827897"/>
          <a:ext cx="2567596" cy="154055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Arial" panose="020B0604020202020204" pitchFamily="34" charset="0"/>
              <a:cs typeface="Arial" panose="020B0604020202020204" pitchFamily="34" charset="0"/>
            </a:rPr>
            <a:t>Board exam results posted</a:t>
          </a:r>
          <a:endParaRPr lang="en-CA" sz="2700" b="1" kern="1200" dirty="0">
            <a:latin typeface="Arial" panose="020B0604020202020204" pitchFamily="34" charset="0"/>
            <a:cs typeface="Arial" panose="020B0604020202020204" pitchFamily="34" charset="0"/>
          </a:endParaRPr>
        </a:p>
      </dsp:txBody>
      <dsp:txXfrm>
        <a:off x="53403" y="1873018"/>
        <a:ext cx="2477354" cy="1450315"/>
      </dsp:txXfrm>
    </dsp:sp>
    <dsp:sp modelId="{F5BD0917-80E5-410F-B241-0C918686F07E}">
      <dsp:nvSpPr>
        <dsp:cNvPr id="0" name=""/>
        <dsp:cNvSpPr/>
      </dsp:nvSpPr>
      <dsp:spPr>
        <a:xfrm>
          <a:off x="2832638" y="2279794"/>
          <a:ext cx="544330" cy="63676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CA" sz="2200" b="1" kern="1200"/>
        </a:p>
      </dsp:txBody>
      <dsp:txXfrm>
        <a:off x="2832638" y="2407147"/>
        <a:ext cx="381031" cy="382057"/>
      </dsp:txXfrm>
    </dsp:sp>
    <dsp:sp modelId="{5B0816A0-A4F3-442F-96E3-0C3FF9E507B0}">
      <dsp:nvSpPr>
        <dsp:cNvPr id="0" name=""/>
        <dsp:cNvSpPr/>
      </dsp:nvSpPr>
      <dsp:spPr>
        <a:xfrm>
          <a:off x="3602917" y="1827897"/>
          <a:ext cx="2567596" cy="1540557"/>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Arial" panose="020B0604020202020204" pitchFamily="34" charset="0"/>
              <a:cs typeface="Arial" panose="020B0604020202020204" pitchFamily="34" charset="0"/>
            </a:rPr>
            <a:t>CDHA updates system</a:t>
          </a:r>
          <a:endParaRPr lang="en-CA" sz="2700" b="1" kern="1200" dirty="0">
            <a:latin typeface="Arial" panose="020B0604020202020204" pitchFamily="34" charset="0"/>
            <a:cs typeface="Arial" panose="020B0604020202020204" pitchFamily="34" charset="0"/>
          </a:endParaRPr>
        </a:p>
      </dsp:txBody>
      <dsp:txXfrm>
        <a:off x="3648038" y="1873018"/>
        <a:ext cx="2477354" cy="1450315"/>
      </dsp:txXfrm>
    </dsp:sp>
    <dsp:sp modelId="{E595B49B-0E25-46D0-A945-6F5773826D8F}">
      <dsp:nvSpPr>
        <dsp:cNvPr id="0" name=""/>
        <dsp:cNvSpPr/>
      </dsp:nvSpPr>
      <dsp:spPr>
        <a:xfrm>
          <a:off x="6427272" y="2279794"/>
          <a:ext cx="544330" cy="636763"/>
        </a:xfrm>
        <a:prstGeom prst="righ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CA" sz="2200" b="1" kern="1200"/>
        </a:p>
      </dsp:txBody>
      <dsp:txXfrm>
        <a:off x="6427272" y="2407147"/>
        <a:ext cx="381031" cy="382057"/>
      </dsp:txXfrm>
    </dsp:sp>
    <dsp:sp modelId="{DD187A2B-E093-4954-86F3-D9DFACD2FDC3}">
      <dsp:nvSpPr>
        <dsp:cNvPr id="0" name=""/>
        <dsp:cNvSpPr/>
      </dsp:nvSpPr>
      <dsp:spPr>
        <a:xfrm>
          <a:off x="7197551" y="1827897"/>
          <a:ext cx="2567596" cy="1540557"/>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Arial" panose="020B0604020202020204" pitchFamily="34" charset="0"/>
              <a:cs typeface="Arial" panose="020B0604020202020204" pitchFamily="34" charset="0"/>
            </a:rPr>
            <a:t>Student upgrades online</a:t>
          </a:r>
          <a:endParaRPr lang="en-CA" sz="2700" b="1" kern="1200" dirty="0">
            <a:latin typeface="Arial" panose="020B0604020202020204" pitchFamily="34" charset="0"/>
            <a:cs typeface="Arial" panose="020B0604020202020204" pitchFamily="34" charset="0"/>
          </a:endParaRPr>
        </a:p>
      </dsp:txBody>
      <dsp:txXfrm>
        <a:off x="7242672" y="1873018"/>
        <a:ext cx="2477354" cy="1450315"/>
      </dsp:txXfrm>
    </dsp:sp>
    <dsp:sp modelId="{BB566F73-21A6-40CA-B1EB-D92F9E277464}">
      <dsp:nvSpPr>
        <dsp:cNvPr id="0" name=""/>
        <dsp:cNvSpPr/>
      </dsp:nvSpPr>
      <dsp:spPr>
        <a:xfrm>
          <a:off x="10021907" y="2279794"/>
          <a:ext cx="544330" cy="636763"/>
        </a:xfrm>
        <a:prstGeom prst="righ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CA" sz="2200" b="1" kern="1200"/>
        </a:p>
      </dsp:txBody>
      <dsp:txXfrm>
        <a:off x="10021907" y="2407147"/>
        <a:ext cx="381031" cy="382057"/>
      </dsp:txXfrm>
    </dsp:sp>
    <dsp:sp modelId="{DB86C1D0-7D05-4B57-A90C-9E6A1A1DEDEA}">
      <dsp:nvSpPr>
        <dsp:cNvPr id="0" name=""/>
        <dsp:cNvSpPr/>
      </dsp:nvSpPr>
      <dsp:spPr>
        <a:xfrm>
          <a:off x="10792185" y="1827897"/>
          <a:ext cx="2567596" cy="1540557"/>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Arial" panose="020B0604020202020204" pitchFamily="34" charset="0"/>
              <a:cs typeface="Arial" panose="020B0604020202020204" pitchFamily="34" charset="0"/>
            </a:rPr>
            <a:t>Student downloads PLI certificate</a:t>
          </a:r>
          <a:endParaRPr lang="en-CA" sz="2700" b="1" kern="1200" dirty="0">
            <a:latin typeface="Arial" panose="020B0604020202020204" pitchFamily="34" charset="0"/>
            <a:cs typeface="Arial" panose="020B0604020202020204" pitchFamily="34" charset="0"/>
          </a:endParaRPr>
        </a:p>
      </dsp:txBody>
      <dsp:txXfrm>
        <a:off x="10837306" y="1873018"/>
        <a:ext cx="2477354" cy="1450315"/>
      </dsp:txXfrm>
    </dsp:sp>
    <dsp:sp modelId="{79EA8B6E-77DC-4DC4-B5B0-9502DF4BCC1C}">
      <dsp:nvSpPr>
        <dsp:cNvPr id="0" name=""/>
        <dsp:cNvSpPr/>
      </dsp:nvSpPr>
      <dsp:spPr>
        <a:xfrm>
          <a:off x="13616541" y="2279794"/>
          <a:ext cx="544330" cy="63676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CA" sz="2200" b="1" kern="1200"/>
        </a:p>
      </dsp:txBody>
      <dsp:txXfrm>
        <a:off x="13616541" y="2407147"/>
        <a:ext cx="381031" cy="382057"/>
      </dsp:txXfrm>
    </dsp:sp>
    <dsp:sp modelId="{E11985D0-DF9C-42FB-BA6D-41B5EB822338}">
      <dsp:nvSpPr>
        <dsp:cNvPr id="0" name=""/>
        <dsp:cNvSpPr/>
      </dsp:nvSpPr>
      <dsp:spPr>
        <a:xfrm>
          <a:off x="14386820" y="1827897"/>
          <a:ext cx="2567596" cy="1540557"/>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latin typeface="Arial" panose="020B0604020202020204" pitchFamily="34" charset="0"/>
              <a:cs typeface="Arial" panose="020B0604020202020204" pitchFamily="34" charset="0"/>
            </a:rPr>
            <a:t>Student registers for license</a:t>
          </a:r>
          <a:endParaRPr lang="en-CA" sz="2700" b="1" kern="1200" dirty="0">
            <a:latin typeface="Arial" panose="020B0604020202020204" pitchFamily="34" charset="0"/>
            <a:cs typeface="Arial" panose="020B0604020202020204" pitchFamily="34" charset="0"/>
          </a:endParaRPr>
        </a:p>
      </dsp:txBody>
      <dsp:txXfrm>
        <a:off x="14431941" y="1873018"/>
        <a:ext cx="2477354" cy="14503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2" tIns="48321" rIns="96642" bIns="48321" rtlCol="0"/>
          <a:lstStyle>
            <a:lvl1pPr algn="l">
              <a:defRPr sz="1200"/>
            </a:lvl1pPr>
          </a:lstStyle>
          <a:p>
            <a:endParaRPr lang="en-CA"/>
          </a:p>
        </p:txBody>
      </p:sp>
      <p:sp>
        <p:nvSpPr>
          <p:cNvPr id="3" name="Date Placeholder 2"/>
          <p:cNvSpPr>
            <a:spLocks noGrp="1"/>
          </p:cNvSpPr>
          <p:nvPr>
            <p:ph type="dt" sz="quarter" idx="1"/>
          </p:nvPr>
        </p:nvSpPr>
        <p:spPr>
          <a:xfrm>
            <a:off x="4143589" y="1"/>
            <a:ext cx="3169920" cy="480060"/>
          </a:xfrm>
          <a:prstGeom prst="rect">
            <a:avLst/>
          </a:prstGeom>
        </p:spPr>
        <p:txBody>
          <a:bodyPr vert="horz" lIns="96642" tIns="48321" rIns="96642" bIns="48321" rtlCol="0"/>
          <a:lstStyle>
            <a:lvl1pPr algn="r">
              <a:defRPr sz="1200"/>
            </a:lvl1pPr>
          </a:lstStyle>
          <a:p>
            <a:endParaRPr lang="en-CA"/>
          </a:p>
        </p:txBody>
      </p:sp>
      <p:sp>
        <p:nvSpPr>
          <p:cNvPr id="4" name="Footer Placeholder 3"/>
          <p:cNvSpPr>
            <a:spLocks noGrp="1"/>
          </p:cNvSpPr>
          <p:nvPr>
            <p:ph type="ftr" sz="quarter" idx="2"/>
          </p:nvPr>
        </p:nvSpPr>
        <p:spPr>
          <a:xfrm>
            <a:off x="0" y="9119474"/>
            <a:ext cx="3169920" cy="480060"/>
          </a:xfrm>
          <a:prstGeom prst="rect">
            <a:avLst/>
          </a:prstGeom>
        </p:spPr>
        <p:txBody>
          <a:bodyPr vert="horz" lIns="96642" tIns="48321" rIns="96642" bIns="48321" rtlCol="0" anchor="b"/>
          <a:lstStyle>
            <a:lvl1pPr algn="l">
              <a:defRPr sz="1200"/>
            </a:lvl1pPr>
          </a:lstStyle>
          <a:p>
            <a:endParaRPr lang="en-CA"/>
          </a:p>
        </p:txBody>
      </p:sp>
      <p:sp>
        <p:nvSpPr>
          <p:cNvPr id="5" name="Slide Number Placeholder 4"/>
          <p:cNvSpPr>
            <a:spLocks noGrp="1"/>
          </p:cNvSpPr>
          <p:nvPr>
            <p:ph type="sldNum" sz="quarter" idx="3"/>
          </p:nvPr>
        </p:nvSpPr>
        <p:spPr>
          <a:xfrm>
            <a:off x="4143589" y="9119474"/>
            <a:ext cx="3169920" cy="480060"/>
          </a:xfrm>
          <a:prstGeom prst="rect">
            <a:avLst/>
          </a:prstGeom>
        </p:spPr>
        <p:txBody>
          <a:bodyPr vert="horz" lIns="96642" tIns="48321" rIns="96642" bIns="48321" rtlCol="0" anchor="b"/>
          <a:lstStyle>
            <a:lvl1pPr algn="r">
              <a:defRPr sz="1200"/>
            </a:lvl1pPr>
          </a:lstStyle>
          <a:p>
            <a:fld id="{AE84BE69-FC90-4E57-BC30-3FB649790DD3}" type="slidenum">
              <a:rPr lang="en-CA" smtClean="0"/>
              <a:t>‹#›</a:t>
            </a:fld>
            <a:endParaRPr lang="en-CA"/>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2" tIns="48321" rIns="96642" bIns="48321" rtlCol="0"/>
          <a:lstStyle>
            <a:lvl1pPr algn="l">
              <a:defRPr sz="1200">
                <a:latin typeface="Palatino" charset="0"/>
                <a:ea typeface="ヒラギノ明朝 ProN W3" charset="-128"/>
                <a:cs typeface="+mn-cs"/>
                <a:sym typeface="Palatino" charset="0"/>
              </a:defRPr>
            </a:lvl1pPr>
          </a:lstStyle>
          <a:p>
            <a:pPr>
              <a:defRPr/>
            </a:pPr>
            <a:endParaRPr lang="en-GB"/>
          </a:p>
        </p:txBody>
      </p:sp>
      <p:sp>
        <p:nvSpPr>
          <p:cNvPr id="3" name="Date Placeholder 2"/>
          <p:cNvSpPr>
            <a:spLocks noGrp="1"/>
          </p:cNvSpPr>
          <p:nvPr>
            <p:ph type="dt" idx="1"/>
          </p:nvPr>
        </p:nvSpPr>
        <p:spPr>
          <a:xfrm>
            <a:off x="4143589" y="1"/>
            <a:ext cx="3169920" cy="480060"/>
          </a:xfrm>
          <a:prstGeom prst="rect">
            <a:avLst/>
          </a:prstGeom>
        </p:spPr>
        <p:txBody>
          <a:bodyPr vert="horz" wrap="square" lIns="96642" tIns="48321" rIns="96642" bIns="48321" numCol="1" anchor="t" anchorCtr="0" compatLnSpc="1">
            <a:prstTxWarp prst="textNoShape">
              <a:avLst/>
            </a:prstTxWarp>
          </a:bodyPr>
          <a:lstStyle>
            <a:lvl1pPr algn="r">
              <a:defRPr sz="1200"/>
            </a:lvl1pPr>
          </a:lstStyle>
          <a:p>
            <a:endParaRPr lang="en-GB" alt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42" tIns="48321" rIns="96642" bIns="48321" rtlCol="0" anchor="ctr"/>
          <a:lstStyle/>
          <a:p>
            <a:pPr lvl="0"/>
            <a:endParaRPr lang="en-GB" noProof="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2" tIns="48321" rIns="96642" bIns="4832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42" tIns="48321" rIns="96642" bIns="48321" rtlCol="0" anchor="b"/>
          <a:lstStyle>
            <a:lvl1pPr algn="l">
              <a:defRPr sz="1200">
                <a:latin typeface="Palatino" charset="0"/>
                <a:ea typeface="ヒラギノ明朝 ProN W3" charset="-128"/>
                <a:cs typeface="+mn-cs"/>
                <a:sym typeface="Palatino" charset="0"/>
              </a:defRPr>
            </a:lvl1pPr>
          </a:lstStyle>
          <a:p>
            <a:pPr>
              <a:defRPr/>
            </a:pPr>
            <a:endParaRPr lang="en-GB"/>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wrap="square" lIns="96642" tIns="48321" rIns="96642" bIns="48321"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600" kern="1200" dirty="0">
                <a:solidFill>
                  <a:schemeClr val="tx1"/>
                </a:solidFill>
                <a:effectLst/>
                <a:latin typeface="+mn-lt"/>
                <a:ea typeface="MS PGothic" pitchFamily="34" charset="-128"/>
                <a:cs typeface="MS PGothic" charset="0"/>
              </a:rPr>
              <a:t>Congratulations</a:t>
            </a:r>
            <a:r>
              <a:rPr lang="en-CA" sz="1600" kern="1200" baseline="0" dirty="0">
                <a:solidFill>
                  <a:schemeClr val="tx1"/>
                </a:solidFill>
                <a:effectLst/>
                <a:latin typeface="+mn-lt"/>
                <a:ea typeface="MS PGothic" pitchFamily="34" charset="-128"/>
                <a:cs typeface="MS PGothic" charset="0"/>
              </a:rPr>
              <a:t> on your upcoming graduation! My name is (bio here)</a:t>
            </a:r>
          </a:p>
          <a:p>
            <a:endParaRPr lang="en-CA" sz="1600" kern="1200" dirty="0">
              <a:solidFill>
                <a:schemeClr val="tx1"/>
              </a:solidFill>
              <a:effectLst/>
              <a:latin typeface="+mn-lt"/>
              <a:ea typeface="MS PGothic" pitchFamily="34" charset="-128"/>
              <a:cs typeface="MS PGothic" charset="0"/>
            </a:endParaRPr>
          </a:p>
          <a:p>
            <a:r>
              <a:rPr lang="en-CA" sz="1600" kern="1200" dirty="0">
                <a:solidFill>
                  <a:schemeClr val="tx1"/>
                </a:solidFill>
                <a:effectLst/>
                <a:latin typeface="+mn-lt"/>
                <a:ea typeface="MS PGothic" pitchFamily="34" charset="-128"/>
                <a:cs typeface="MS PGothic" charset="0"/>
              </a:rPr>
              <a:t>This presentation will</a:t>
            </a:r>
            <a:r>
              <a:rPr lang="en-CA" sz="1600" kern="1200" baseline="0" dirty="0">
                <a:solidFill>
                  <a:schemeClr val="tx1"/>
                </a:solidFill>
                <a:effectLst/>
                <a:latin typeface="+mn-lt"/>
                <a:ea typeface="MS PGothic" pitchFamily="34" charset="-128"/>
                <a:cs typeface="MS PGothic" charset="0"/>
              </a:rPr>
              <a:t> outline what lies ahead as you begin a rewarding career in dental hygiene. </a:t>
            </a:r>
            <a:r>
              <a:rPr lang="en-CA" sz="1600" kern="1200" dirty="0">
                <a:solidFill>
                  <a:schemeClr val="tx1"/>
                </a:solidFill>
                <a:effectLst/>
                <a:latin typeface="+mn-lt"/>
                <a:ea typeface="MS PGothic" pitchFamily="34" charset="-128"/>
                <a:cs typeface="MS PGothic" charset="0"/>
              </a:rPr>
              <a:t>To help you prepare, you will require support and access to resources. This is where CDHA can help!</a:t>
            </a:r>
            <a:endParaRPr lang="en-CA" sz="1600" dirty="0"/>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307328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lnSpcReduction="10000"/>
          </a:bodyPr>
          <a:lstStyle/>
          <a:p>
            <a:r>
              <a:rPr lang="en-CA" sz="1700" dirty="0"/>
              <a:t>Provincial organizations include the provincial dental hygiene regulatory authorities, which regulate the profession of dental hygiene and register dental hygienists who have met eligibility criteria in their province or territory. The regulatory authorities’ main interest is the overall health and safety of the public. They’re there to ensure that dental hygienists who practice in their provinces follow the required processes and protocols and follow continuing education guidelines for that province.  </a:t>
            </a:r>
          </a:p>
          <a:p>
            <a:endParaRPr lang="en-CA" sz="1700" dirty="0"/>
          </a:p>
          <a:p>
            <a:pPr defTabSz="946906">
              <a:defRPr/>
            </a:pPr>
            <a:r>
              <a:rPr lang="en-CA" sz="1700" dirty="0"/>
              <a:t>In order to practise in Canada, dental hygienists must be registered or licensed by the appropriate provincial or territorial dental hygiene regulatory authority. </a:t>
            </a:r>
            <a:r>
              <a:rPr lang="en-CA" sz="1700" b="1" i="1" dirty="0"/>
              <a:t>Requirements for registration or licensure and scope of practice vary by province or territory. So it’s important to check with your province or territory’s regulatory authority regarding the steps to register for your license.</a:t>
            </a:r>
          </a:p>
        </p:txBody>
      </p:sp>
      <p:sp>
        <p:nvSpPr>
          <p:cNvPr id="5" name="Date Placeholder 4">
            <a:extLst>
              <a:ext uri="{FF2B5EF4-FFF2-40B4-BE49-F238E27FC236}">
                <a16:creationId xmlns:a16="http://schemas.microsoft.com/office/drawing/2014/main" id="{05773EB4-ABC5-4222-92B4-A84928838F34}"/>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4273403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In the screen shot on the left, this is the regulatory authority main page which can be found under the “</a:t>
            </a:r>
            <a:r>
              <a:rPr lang="en-CA" sz="1700" b="1" dirty="0"/>
              <a:t>Career Centre</a:t>
            </a:r>
            <a:r>
              <a:rPr lang="en-CA" sz="1700" dirty="0"/>
              <a:t>” section on CDHA’s website. </a:t>
            </a:r>
          </a:p>
          <a:p>
            <a:endParaRPr lang="en-CA" sz="1700" dirty="0"/>
          </a:p>
          <a:p>
            <a:r>
              <a:rPr lang="en-CA" sz="1700" dirty="0"/>
              <a:t>Simply select the province or territory you want from the drop-down list and you’ll see the details of the corresponding regulatory authority. In our example on the right, Manitoba was selected.</a:t>
            </a:r>
          </a:p>
        </p:txBody>
      </p:sp>
      <p:sp>
        <p:nvSpPr>
          <p:cNvPr id="5" name="Date Placeholder 4">
            <a:extLst>
              <a:ext uri="{FF2B5EF4-FFF2-40B4-BE49-F238E27FC236}">
                <a16:creationId xmlns:a16="http://schemas.microsoft.com/office/drawing/2014/main" id="{05773EB4-ABC5-4222-92B4-A84928838F34}"/>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2814194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85000" lnSpcReduction="10000"/>
          </a:bodyPr>
          <a:lstStyle/>
          <a:p>
            <a:r>
              <a:rPr lang="en-CA" sz="1700" b="1" dirty="0"/>
              <a:t>Dental hygiene professional associations </a:t>
            </a:r>
            <a:r>
              <a:rPr lang="en-CA" sz="1700" dirty="0"/>
              <a:t>exist to advance the profession and advocate on behalf of their members, dental hygienists, and students. There are different levels of professional associations. For example:</a:t>
            </a:r>
          </a:p>
          <a:p>
            <a:endParaRPr lang="en-CA" sz="1700" dirty="0"/>
          </a:p>
          <a:p>
            <a:pPr marL="177571" marR="0" lvl="0" indent="-177571"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b="1" dirty="0"/>
              <a:t>Local associations or societies</a:t>
            </a:r>
            <a:r>
              <a:rPr lang="en-CA" sz="1700" dirty="0"/>
              <a:t> represent dental hygienists in their immediate communities. As a new graduate these can be a great place to meet experienced dental hygienists and get continuing education. </a:t>
            </a:r>
          </a:p>
          <a:p>
            <a:pPr marL="177571" indent="-177571">
              <a:buFont typeface="Arial" panose="020B0604020202020204" pitchFamily="34" charset="0"/>
              <a:buChar char="•"/>
            </a:pPr>
            <a:r>
              <a:rPr lang="en-CA" sz="1700" b="1" dirty="0"/>
              <a:t>Provincial associations</a:t>
            </a:r>
            <a:r>
              <a:rPr lang="en-CA" sz="1700" dirty="0"/>
              <a:t> represent dental hygienists on a provincial level. The needs of dental hygienists may vary somewhat from one province/territory to another. </a:t>
            </a:r>
          </a:p>
          <a:p>
            <a:pPr marL="177571" marR="0" lvl="0" indent="-177571"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b="1" dirty="0"/>
              <a:t>CDHA</a:t>
            </a:r>
            <a:r>
              <a:rPr lang="en-CA" sz="1700" dirty="0"/>
              <a:t> is the national association advocating on behalf of dental hygienists in Canada regarding issues that affect the profession overall as well as support provincial association efforts.</a:t>
            </a:r>
          </a:p>
          <a:p>
            <a:pPr marL="177571" indent="-177571">
              <a:buFont typeface="Arial" panose="020B0604020202020204" pitchFamily="34" charset="0"/>
              <a:buChar char="•"/>
            </a:pPr>
            <a:r>
              <a:rPr lang="en-CA" sz="1700" dirty="0"/>
              <a:t>The </a:t>
            </a:r>
            <a:r>
              <a:rPr lang="en-CA" sz="1700" b="1" dirty="0"/>
              <a:t>International Federation of Dental Hygienists (IFDH) </a:t>
            </a:r>
            <a:r>
              <a:rPr lang="en-CA" sz="1700" dirty="0"/>
              <a:t>unites dental hygienists in 23 countries around the world with the goal of promoting global oral health. If you’re thinking of practising dental hygiene in another country at some point, IFDH is a great place to start.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12</a:t>
            </a:fld>
            <a:endParaRPr lang="en-GB" altLang="en-US"/>
          </a:p>
        </p:txBody>
      </p:sp>
    </p:spTree>
    <p:extLst>
      <p:ext uri="{BB962C8B-B14F-4D97-AF65-F5344CB8AC3E}">
        <p14:creationId xmlns:p14="http://schemas.microsoft.com/office/powerpoint/2010/main" val="2223295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CDHA member Wanda Fedora from Nova Scotia is the president of the International Federation. CDHA is thrilled to have a Canadian in this leadership position!</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13</a:t>
            </a:fld>
            <a:endParaRPr lang="en-GB" altLang="en-US"/>
          </a:p>
        </p:txBody>
      </p:sp>
    </p:spTree>
    <p:extLst>
      <p:ext uri="{BB962C8B-B14F-4D97-AF65-F5344CB8AC3E}">
        <p14:creationId xmlns:p14="http://schemas.microsoft.com/office/powerpoint/2010/main" val="2240825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800" dirty="0"/>
              <a:t>Provincial organizations advocate on behalf of their members, dental hygienists, and students on issues specific to the regulations, scope of duties, and range of services performed by dental hygienists in their particular province. </a:t>
            </a:r>
          </a:p>
          <a:p>
            <a:endParaRPr lang="en-CA" sz="1800" dirty="0"/>
          </a:p>
          <a:p>
            <a:pPr defTabSz="946906">
              <a:defRPr/>
            </a:pPr>
            <a:r>
              <a:rPr lang="en-CA" sz="1800" dirty="0"/>
              <a:t>CDHA encourages you to join your national, provincial, and local associations as they all complement each other.</a:t>
            </a:r>
          </a:p>
          <a:p>
            <a:endParaRPr lang="en-CA" sz="1800" dirty="0"/>
          </a:p>
        </p:txBody>
      </p:sp>
      <p:sp>
        <p:nvSpPr>
          <p:cNvPr id="5" name="Date Placeholder 4">
            <a:extLst>
              <a:ext uri="{FF2B5EF4-FFF2-40B4-BE49-F238E27FC236}">
                <a16:creationId xmlns:a16="http://schemas.microsoft.com/office/drawing/2014/main" id="{24D6C722-5DD5-4287-9372-B5DC831129AC}"/>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1240615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So why should you be a part of CDHA? The answer is simple. Your national professional </a:t>
            </a:r>
            <a:r>
              <a:rPr lang="en-US" sz="1700" dirty="0"/>
              <a:t>association does </a:t>
            </a:r>
            <a:r>
              <a:rPr lang="en-US" sz="1700" b="1" dirty="0"/>
              <a:t>MORE</a:t>
            </a:r>
            <a:r>
              <a:rPr lang="en-US" sz="1700" dirty="0"/>
              <a:t> for you: more learning, more connections, more support, more public recognition, and more savings. Let’s watch a brief video highlighting one of these areas. To watch the other short videos in this series, check out CDHA’s website.</a:t>
            </a:r>
            <a:endParaRPr lang="en-CA" sz="1700" dirty="0"/>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i="1" dirty="0"/>
              <a:t>[ </a:t>
            </a:r>
            <a:r>
              <a:rPr lang="en-CA" sz="1700" b="1" i="1" dirty="0"/>
              <a:t>TO PRESENTER</a:t>
            </a:r>
            <a:r>
              <a:rPr lang="en-CA" sz="1700" i="1" dirty="0"/>
              <a:t>: if you’re having issues, open a separate tab/window and share/play: </a:t>
            </a:r>
            <a:r>
              <a:rPr lang="en-CA" sz="1700" b="1" i="1" dirty="0"/>
              <a:t>https://youtu.be/W7T2HgU7RWg </a:t>
            </a:r>
            <a:r>
              <a:rPr lang="en-CA" sz="1700" i="1" dirty="0"/>
              <a:t>]</a:t>
            </a:r>
            <a:endParaRPr lang="en-US" sz="1700" i="1" dirty="0"/>
          </a:p>
          <a:p>
            <a:endParaRPr lang="en-US" sz="1700" dirty="0"/>
          </a:p>
        </p:txBody>
      </p:sp>
      <p:sp>
        <p:nvSpPr>
          <p:cNvPr id="5" name="Date Placeholder 4">
            <a:extLst>
              <a:ext uri="{FF2B5EF4-FFF2-40B4-BE49-F238E27FC236}">
                <a16:creationId xmlns:a16="http://schemas.microsoft.com/office/drawing/2014/main" id="{5DFAB6A5-01C9-49FA-8CF5-B6F5056DED70}"/>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2164618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US" sz="1200" dirty="0"/>
              <a:t>So what happens after you pass the board exam? You can then upgrade your CDHA Student membership to Graduated Student membership. Membership is still FREE and now it includes professional liability insurance coverage of up to $5 million aggregate until December 31</a:t>
            </a:r>
            <a:r>
              <a:rPr lang="en-US" sz="1200" baseline="30000" dirty="0"/>
              <a:t>st</a:t>
            </a:r>
            <a:r>
              <a:rPr lang="en-US" sz="1200" dirty="0"/>
              <a:t> of that year. Professional liability insurance is required to register for your license and </a:t>
            </a:r>
            <a:r>
              <a:rPr lang="en-US" sz="1200" dirty="0" err="1"/>
              <a:t>practise</a:t>
            </a:r>
            <a:r>
              <a:rPr lang="en-US" sz="1200" dirty="0"/>
              <a:t> in the profession.</a:t>
            </a:r>
            <a:endParaRPr lang="en-CA" sz="1200" dirty="0"/>
          </a:p>
        </p:txBody>
      </p:sp>
      <p:sp>
        <p:nvSpPr>
          <p:cNvPr id="5" name="Date Placeholder 4"/>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1152169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US" sz="1700" dirty="0">
                <a:latin typeface="+mn-lt"/>
              </a:rPr>
              <a:t>Here’s a quick overview of the steps you take once the board exam results are posted. In order to upgrade to Graduated Student membership, </a:t>
            </a:r>
            <a:r>
              <a:rPr lang="en-US" sz="2800" b="0" i="0" dirty="0">
                <a:solidFill>
                  <a:srgbClr val="000000"/>
                </a:solidFill>
                <a:effectLst/>
                <a:latin typeface="+mn-lt"/>
              </a:rPr>
              <a:t>you’ll need your NDHCE Candidate ID #, </a:t>
            </a:r>
            <a:r>
              <a:rPr lang="en-US" sz="2800" b="1" i="1" dirty="0">
                <a:solidFill>
                  <a:srgbClr val="000000"/>
                </a:solidFill>
                <a:effectLst/>
                <a:latin typeface="+mn-lt"/>
              </a:rPr>
              <a:t>which is the number used to write your exam and verify your account. </a:t>
            </a:r>
            <a:r>
              <a:rPr lang="en-US" sz="2800" b="0" i="0" dirty="0">
                <a:solidFill>
                  <a:srgbClr val="000000"/>
                </a:solidFill>
                <a:effectLst/>
                <a:latin typeface="+mn-lt"/>
              </a:rPr>
              <a:t>You’ll find this in your exam seat booking email.</a:t>
            </a:r>
          </a:p>
          <a:p>
            <a:pPr marL="0" marR="0" lvl="0" indent="0" algn="l" defTabSz="946906" rtl="0" eaLnBrk="0" fontAlgn="base" latinLnBrk="0" hangingPunct="0">
              <a:lnSpc>
                <a:spcPct val="100000"/>
              </a:lnSpc>
              <a:spcBef>
                <a:spcPct val="30000"/>
              </a:spcBef>
              <a:spcAft>
                <a:spcPct val="0"/>
              </a:spcAft>
              <a:buClrTx/>
              <a:buSzTx/>
              <a:buFontTx/>
              <a:buNone/>
              <a:tabLst/>
              <a:defRPr/>
            </a:pPr>
            <a:endParaRPr lang="en-US" sz="1700" dirty="0">
              <a:latin typeface="+mn-lt"/>
            </a:endParaRPr>
          </a:p>
          <a:p>
            <a:pPr marL="0" marR="0" lvl="0" indent="0" algn="l" defTabSz="946906" rtl="0" eaLnBrk="0" fontAlgn="base" latinLnBrk="0" hangingPunct="0">
              <a:lnSpc>
                <a:spcPct val="100000"/>
              </a:lnSpc>
              <a:spcBef>
                <a:spcPct val="30000"/>
              </a:spcBef>
              <a:spcAft>
                <a:spcPct val="0"/>
              </a:spcAft>
              <a:buClrTx/>
              <a:buSzTx/>
              <a:buFontTx/>
              <a:buNone/>
              <a:tabLst/>
              <a:defRPr/>
            </a:pPr>
            <a:r>
              <a:rPr lang="en-US" sz="1700" dirty="0">
                <a:latin typeface="+mn-lt"/>
              </a:rPr>
              <a:t>If you don’t happen to receive an email from CDHA prompting that it’s time to upgrade, you can still upgrade—just visit the student upgrade link and follow the prompts.</a:t>
            </a:r>
          </a:p>
        </p:txBody>
      </p:sp>
      <p:sp>
        <p:nvSpPr>
          <p:cNvPr id="5" name="Date Placeholder 4"/>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238486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55000" lnSpcReduction="20000"/>
          </a:bodyPr>
          <a:lstStyle/>
          <a:p>
            <a:pPr defTabSz="946906">
              <a:defRPr/>
            </a:pPr>
            <a:r>
              <a:rPr lang="en-US" sz="1700" dirty="0"/>
              <a:t>Just to clarify, there is a difference between professional liability insurance and disability insurance. </a:t>
            </a:r>
            <a:r>
              <a:rPr lang="en-CA" sz="1700" b="1" dirty="0"/>
              <a:t>Professional liability, or malpractice, insurance</a:t>
            </a:r>
            <a:r>
              <a:rPr lang="en-CA" sz="1700" dirty="0"/>
              <a:t> protects you against liability or allegations of liability for injury or damages that have resulted from a negligent act, error, omission, or malpractice that has arisen out of your professional capacity as a dental hygienist. An example of this would be if you didn’t put safety glasses on your client and dropped an instrument on them damaging their eye or didn’t perform an oral cancer screening and missed early detection of oral cancer for a client. Again, this type of insurance is included with your membership at no extra cost and is provided by our broker, BMS Canada. It also provides coverage for legal expenses in the event of an investigation by your regulatory body. </a:t>
            </a:r>
          </a:p>
          <a:p>
            <a:pPr defTabSz="946906">
              <a:defRPr/>
            </a:pPr>
            <a:endParaRPr lang="en-CA" sz="1700" b="1" dirty="0"/>
          </a:p>
          <a:p>
            <a:pPr defTabSz="946906">
              <a:defRPr/>
            </a:pPr>
            <a:r>
              <a:rPr lang="en-CA" sz="1700" b="0" dirty="0"/>
              <a:t>Then there’s </a:t>
            </a:r>
            <a:r>
              <a:rPr lang="en-CA" sz="1700" b="1" dirty="0"/>
              <a:t>long-term disability insurance</a:t>
            </a:r>
            <a:r>
              <a:rPr lang="en-CA" sz="1700" dirty="0"/>
              <a:t> which is available as an insurance add-on at a cost through another provider and it helps replace your lost income and helps protect your lifestyle if you are unable to work due to illness or injury. This could be a work or home life injury or illness. CDHA has had dental hygienists contact them after they have a repetitive stress injury or broke a leg while skiing and are unable to work for months. This means no income. After the injury, the member then asks about disability insurance. At that point it’s too late. This profession can take its toll on the body, so you’ll want to follow all of those ergonomic and instrumentation guidelines our instructors have been stressing when you’re out in practice. They make a difference and will help you have a long career. </a:t>
            </a:r>
          </a:p>
          <a:p>
            <a:pPr defTabSz="946906">
              <a:defRPr/>
            </a:pPr>
            <a:endParaRPr lang="en-US" sz="1700" dirty="0"/>
          </a:p>
          <a:p>
            <a:pPr defTabSz="946906">
              <a:defRPr/>
            </a:pPr>
            <a:r>
              <a:rPr lang="en-CA" sz="1700" dirty="0"/>
              <a:t>Going back to professional liability insurance, included with your graduated student membership, I wanted to note that:</a:t>
            </a:r>
            <a:endParaRPr lang="en-CA" sz="1700" b="1" dirty="0"/>
          </a:p>
          <a:p>
            <a:pPr marL="177545" indent="-177545" defTabSz="946906">
              <a:buFont typeface="Arial" panose="020B0604020202020204" pitchFamily="34" charset="0"/>
              <a:buChar char="•"/>
              <a:defRPr/>
            </a:pPr>
            <a:r>
              <a:rPr lang="en-CA" sz="1700" dirty="0"/>
              <a:t>If you change provinces, the insurance policy </a:t>
            </a:r>
            <a:r>
              <a:rPr lang="en-CA" sz="1700" b="1" dirty="0"/>
              <a:t>moves with you</a:t>
            </a:r>
            <a:r>
              <a:rPr lang="en-CA" sz="1700" dirty="0"/>
              <a:t>.</a:t>
            </a:r>
          </a:p>
          <a:p>
            <a:pPr marL="177545" indent="-177545" defTabSz="946906">
              <a:buFont typeface="Arial" panose="020B0604020202020204" pitchFamily="34" charset="0"/>
              <a:buChar char="•"/>
              <a:defRPr/>
            </a:pPr>
            <a:r>
              <a:rPr lang="en-CA" sz="1700" dirty="0"/>
              <a:t>There is </a:t>
            </a:r>
            <a:r>
              <a:rPr lang="en-CA" sz="1700" b="1" dirty="0"/>
              <a:t>no deductible</a:t>
            </a:r>
            <a:r>
              <a:rPr lang="en-CA" sz="1700" dirty="0"/>
              <a:t>.</a:t>
            </a:r>
          </a:p>
          <a:p>
            <a:pPr marL="177545" indent="-177545" defTabSz="946906">
              <a:buFont typeface="Arial" panose="020B0604020202020204" pitchFamily="34" charset="0"/>
              <a:buChar char="•"/>
              <a:defRPr/>
            </a:pPr>
            <a:r>
              <a:rPr lang="en-CA" sz="1700" dirty="0">
                <a:solidFill>
                  <a:srgbClr val="FF0000"/>
                </a:solidFill>
              </a:rPr>
              <a:t>The insurance policy will only be valid once you are registered and have your license to practice.</a:t>
            </a:r>
          </a:p>
          <a:p>
            <a:pPr defTabSz="946906">
              <a:defRPr/>
            </a:pPr>
            <a:endParaRPr lang="en-CA" sz="1700" dirty="0">
              <a:solidFill>
                <a:srgbClr val="FF0000"/>
              </a:solidFill>
            </a:endParaRPr>
          </a:p>
          <a:p>
            <a:pPr defTabSz="946906">
              <a:defRPr/>
            </a:pPr>
            <a:r>
              <a:rPr lang="en-CA" sz="1700" b="0" i="0" kern="1200" dirty="0">
                <a:solidFill>
                  <a:schemeClr val="tx1"/>
                </a:solidFill>
                <a:effectLst/>
                <a:latin typeface="+mn-lt"/>
                <a:ea typeface="MS PGothic" pitchFamily="34" charset="-128"/>
                <a:cs typeface="MS PGothic" charset="0"/>
              </a:rPr>
              <a:t>Let’s watch a brief video that explains professional liability insurance, why you need, and what it covers. You can also find the video on CDHA’s website at </a:t>
            </a:r>
            <a:r>
              <a:rPr lang="en-CA" sz="1700" b="1" i="0" kern="1200" dirty="0">
                <a:solidFill>
                  <a:schemeClr val="tx1"/>
                </a:solidFill>
                <a:effectLst/>
                <a:latin typeface="+mn-lt"/>
                <a:ea typeface="MS PGothic" pitchFamily="34" charset="-128"/>
                <a:cs typeface="MS PGothic" charset="0"/>
              </a:rPr>
              <a:t>cdha.ca/insurance</a:t>
            </a:r>
            <a:r>
              <a:rPr lang="en-CA" sz="1700" b="0" i="0" kern="1200" dirty="0">
                <a:solidFill>
                  <a:schemeClr val="tx1"/>
                </a:solidFill>
                <a:effectLst/>
                <a:latin typeface="+mn-lt"/>
                <a:ea typeface="MS PGothic" pitchFamily="34" charset="-128"/>
                <a:cs typeface="MS PGothic" charset="0"/>
              </a:rPr>
              <a:t>.</a:t>
            </a:r>
          </a:p>
          <a:p>
            <a:pPr defTabSz="946906">
              <a:defRPr/>
            </a:pPr>
            <a:endParaRPr lang="en-CA" sz="1700" b="0" i="0" kern="1200" dirty="0">
              <a:solidFill>
                <a:schemeClr val="tx1"/>
              </a:solidFill>
              <a:effectLst/>
              <a:latin typeface="+mn-lt"/>
              <a:ea typeface="MS PGothic" pitchFamily="34" charset="-128"/>
              <a:cs typeface="MS PGothic" charset="0"/>
            </a:endParaRPr>
          </a:p>
          <a:p>
            <a:pPr defTabSz="946906">
              <a:defRPr/>
            </a:pPr>
            <a:r>
              <a:rPr lang="en-CA" sz="1700" b="0" i="1" kern="1200" dirty="0">
                <a:solidFill>
                  <a:schemeClr val="tx1"/>
                </a:solidFill>
                <a:effectLst/>
                <a:latin typeface="+mn-lt"/>
                <a:ea typeface="MS PGothic" pitchFamily="34" charset="-128"/>
                <a:cs typeface="MS PGothic" charset="0"/>
              </a:rPr>
              <a:t>(Note to presenter, link to video is </a:t>
            </a:r>
            <a:r>
              <a:rPr lang="en-CA" sz="1700" b="1" i="1" kern="1200" dirty="0">
                <a:solidFill>
                  <a:schemeClr val="tx1"/>
                </a:solidFill>
                <a:effectLst/>
                <a:latin typeface="+mn-lt"/>
                <a:ea typeface="MS PGothic" pitchFamily="34" charset="-128"/>
                <a:cs typeface="MS PGothic" charset="0"/>
              </a:rPr>
              <a:t>https://youtu.be/Lb5eQ_A_WGU</a:t>
            </a:r>
            <a:r>
              <a:rPr lang="en-CA" sz="1700" b="0" i="0" kern="1200" dirty="0">
                <a:solidFill>
                  <a:schemeClr val="tx1"/>
                </a:solidFill>
                <a:effectLst/>
                <a:latin typeface="+mn-lt"/>
                <a:ea typeface="MS PGothic" pitchFamily="34" charset="-128"/>
                <a:cs typeface="MS PGothic" charset="0"/>
              </a:rPr>
              <a:t>)</a:t>
            </a:r>
          </a:p>
        </p:txBody>
      </p:sp>
      <p:sp>
        <p:nvSpPr>
          <p:cNvPr id="5" name="Date Placeholder 4">
            <a:extLst>
              <a:ext uri="{FF2B5EF4-FFF2-40B4-BE49-F238E27FC236}">
                <a16:creationId xmlns:a16="http://schemas.microsoft.com/office/drawing/2014/main" id="{BCC9D802-BD55-463D-9C96-487FE64D6FB5}"/>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640527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US" sz="1800" b="0" i="0" kern="1200" dirty="0">
                <a:solidFill>
                  <a:schemeClr val="tx1"/>
                </a:solidFill>
                <a:effectLst/>
                <a:latin typeface="+mn-lt"/>
                <a:ea typeface="MS PGothic" pitchFamily="34" charset="-128"/>
                <a:cs typeface="MS PGothic" charset="0"/>
              </a:rPr>
              <a:t>With more then 18,000 participating members, CDHA’s PLI program is the largest one for dental hygienists and serves the dental hygiene profession </a:t>
            </a:r>
            <a:r>
              <a:rPr lang="en-US" sz="1800" b="1" i="1" kern="1200" dirty="0">
                <a:solidFill>
                  <a:schemeClr val="tx1"/>
                </a:solidFill>
                <a:effectLst/>
                <a:latin typeface="+mn-lt"/>
                <a:ea typeface="MS PGothic" pitchFamily="34" charset="-128"/>
                <a:cs typeface="MS PGothic" charset="0"/>
              </a:rPr>
              <a:t>only</a:t>
            </a:r>
            <a:r>
              <a:rPr lang="en-US" sz="1800" b="0" i="0" kern="1200" dirty="0">
                <a:solidFill>
                  <a:schemeClr val="tx1"/>
                </a:solidFill>
                <a:effectLst/>
                <a:latin typeface="+mn-lt"/>
                <a:ea typeface="MS PGothic" pitchFamily="34" charset="-128"/>
                <a:cs typeface="MS PGothic" charset="0"/>
              </a:rPr>
              <a:t>. CDHA works closely with their broker, BMS, to ensure that BMS has a broad and deep understanding of the profession’s insurance needs and practice landscape. </a:t>
            </a:r>
          </a:p>
          <a:p>
            <a:pPr defTabSz="946906">
              <a:defRPr/>
            </a:pPr>
            <a:endParaRPr lang="en-US" sz="1800" b="0" i="0" kern="1200" dirty="0">
              <a:solidFill>
                <a:schemeClr val="tx1"/>
              </a:solidFill>
              <a:effectLst/>
              <a:latin typeface="+mn-lt"/>
              <a:ea typeface="MS PGothic" pitchFamily="34" charset="-128"/>
              <a:cs typeface="MS PGothic" charset="0"/>
            </a:endParaRPr>
          </a:p>
          <a:p>
            <a:pPr defTabSz="946906">
              <a:defRPr/>
            </a:pPr>
            <a:r>
              <a:rPr lang="en-CA" sz="1800" b="0" i="0" kern="1200" dirty="0">
                <a:solidFill>
                  <a:schemeClr val="tx1"/>
                </a:solidFill>
                <a:effectLst/>
                <a:latin typeface="+mn-lt"/>
                <a:ea typeface="MS PGothic" pitchFamily="34" charset="-128"/>
                <a:cs typeface="MS PGothic" charset="0"/>
              </a:rPr>
              <a:t>You can find the video we just watched plus an extended video </a:t>
            </a:r>
            <a:r>
              <a:rPr lang="en-US" sz="1800" b="0" i="0" kern="1200" dirty="0">
                <a:solidFill>
                  <a:schemeClr val="tx1"/>
                </a:solidFill>
                <a:effectLst/>
                <a:latin typeface="+mn-lt"/>
                <a:ea typeface="MS PGothic" pitchFamily="34" charset="-128"/>
                <a:cs typeface="MS PGothic" charset="0"/>
              </a:rPr>
              <a:t>that talks about the risk and liability for dental hygienists, what the policy includes, examples of claim scenarios, and more. You can find these videos and some great downloadable resources</a:t>
            </a:r>
            <a:r>
              <a:rPr lang="en-CA" sz="1800" b="0" i="0" kern="1200" dirty="0">
                <a:solidFill>
                  <a:schemeClr val="tx1"/>
                </a:solidFill>
                <a:effectLst/>
                <a:latin typeface="+mn-lt"/>
                <a:ea typeface="MS PGothic" pitchFamily="34" charset="-128"/>
                <a:cs typeface="MS PGothic" charset="0"/>
              </a:rPr>
              <a:t> on CDHA’s insurance page.</a:t>
            </a:r>
          </a:p>
          <a:p>
            <a:pPr defTabSz="946906">
              <a:defRPr/>
            </a:pPr>
            <a:endParaRPr lang="en-CA" sz="1800" b="0" i="0" kern="1200" dirty="0">
              <a:solidFill>
                <a:schemeClr val="tx1"/>
              </a:solidFill>
              <a:effectLst/>
              <a:latin typeface="+mn-lt"/>
              <a:ea typeface="MS PGothic" pitchFamily="34" charset="-128"/>
              <a:cs typeface="MS PGothic" charset="0"/>
            </a:endParaRPr>
          </a:p>
          <a:p>
            <a:pPr marL="0" marR="0" lvl="0" indent="0" algn="l" defTabSz="946906" rtl="0" eaLnBrk="0" fontAlgn="base" latinLnBrk="0" hangingPunct="0">
              <a:lnSpc>
                <a:spcPct val="100000"/>
              </a:lnSpc>
              <a:spcBef>
                <a:spcPct val="30000"/>
              </a:spcBef>
              <a:spcAft>
                <a:spcPct val="0"/>
              </a:spcAft>
              <a:buClrTx/>
              <a:buSzTx/>
              <a:buFontTx/>
              <a:buNone/>
              <a:tabLst/>
              <a:defRPr/>
            </a:pPr>
            <a:r>
              <a:rPr lang="en-CA" sz="1800" b="0" i="0" kern="1200" dirty="0">
                <a:solidFill>
                  <a:schemeClr val="tx1"/>
                </a:solidFill>
                <a:effectLst/>
                <a:latin typeface="+mn-lt"/>
                <a:ea typeface="MS PGothic" pitchFamily="34" charset="-128"/>
                <a:cs typeface="MS PGothic" charset="0"/>
              </a:rPr>
              <a:t>Pay particular attention to the </a:t>
            </a:r>
            <a:r>
              <a:rPr lang="en-CA" sz="1800" b="1" i="0" kern="1200" dirty="0">
                <a:solidFill>
                  <a:schemeClr val="tx1"/>
                </a:solidFill>
                <a:effectLst/>
                <a:latin typeface="+mn-lt"/>
                <a:ea typeface="MS PGothic" pitchFamily="34" charset="-128"/>
                <a:cs typeface="MS PGothic" charset="0"/>
              </a:rPr>
              <a:t>coverage comparison chart</a:t>
            </a:r>
            <a:r>
              <a:rPr lang="en-CA" sz="1800" b="0" i="0" kern="1200" dirty="0">
                <a:solidFill>
                  <a:schemeClr val="tx1"/>
                </a:solidFill>
                <a:effectLst/>
                <a:latin typeface="+mn-lt"/>
                <a:ea typeface="MS PGothic" pitchFamily="34" charset="-128"/>
                <a:cs typeface="MS PGothic" charset="0"/>
              </a:rPr>
              <a:t>.</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a:t>
            </a:r>
          </a:p>
        </p:txBody>
      </p:sp>
      <p:sp>
        <p:nvSpPr>
          <p:cNvPr id="5" name="Date Placeholder 4">
            <a:extLst>
              <a:ext uri="{FF2B5EF4-FFF2-40B4-BE49-F238E27FC236}">
                <a16:creationId xmlns:a16="http://schemas.microsoft.com/office/drawing/2014/main" id="{BCC9D802-BD55-463D-9C96-487FE64D6FB5}"/>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36456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lnSpcReduction="10000"/>
          </a:bodyPr>
          <a:lstStyle/>
          <a:p>
            <a:r>
              <a:rPr lang="en-CA" sz="1700" dirty="0"/>
              <a:t>So let’s talk a bit about why CDHA exists. Does anyone know what CDHA’s mission is? </a:t>
            </a:r>
          </a:p>
          <a:p>
            <a:endParaRPr lang="en-CA" sz="1700" dirty="0"/>
          </a:p>
          <a:p>
            <a:r>
              <a:rPr lang="en-CA" sz="1700" i="1" dirty="0"/>
              <a:t>[ pause and see if anyone responds ]</a:t>
            </a:r>
          </a:p>
          <a:p>
            <a:endParaRPr lang="en-CA" sz="1700" dirty="0"/>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By [ </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using the thumbs up emoji / raising your hand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who thinks CDHA is the voice of the </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public</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Okay…</a:t>
            </a:r>
          </a:p>
          <a:p>
            <a:pPr marL="0" marR="0">
              <a:lnSpc>
                <a:spcPct val="107000"/>
              </a:lnSpc>
              <a:spcBef>
                <a:spcPts val="0"/>
              </a:spcBef>
              <a:spcAft>
                <a:spcPts val="800"/>
              </a:spcAft>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By [ </a:t>
            </a: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using the thumbs up emoji / raising your hand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again, who thinks we are the voice of </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dental hygienists</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CA" sz="1700" dirty="0"/>
          </a:p>
          <a:p>
            <a:r>
              <a:rPr lang="en-CA" sz="1700" dirty="0"/>
              <a:t>For those of you who reacted to the 2</a:t>
            </a:r>
            <a:r>
              <a:rPr lang="en-CA" sz="1700" baseline="30000" dirty="0"/>
              <a:t>nd</a:t>
            </a:r>
            <a:r>
              <a:rPr lang="en-CA" sz="1700" dirty="0"/>
              <a:t> question, you are correct! CDHA is the voice of </a:t>
            </a:r>
            <a:r>
              <a:rPr lang="en-CA" sz="1700" b="1" u="sng" dirty="0"/>
              <a:t>dental hygienists</a:t>
            </a:r>
            <a:r>
              <a:rPr lang="en-CA" sz="1700" dirty="0"/>
              <a:t>.</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722064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b="0" i="0" dirty="0">
                <a:solidFill>
                  <a:srgbClr val="484848"/>
                </a:solidFill>
                <a:effectLst/>
                <a:latin typeface="Arial" panose="020B0604020202020204" pitchFamily="34" charset="0"/>
              </a:rPr>
              <a:t>To gain a further understanding of the risks and liabilities associated with professional practice, watch a FREE webinar featuring presenters from CDHA’s </a:t>
            </a:r>
            <a:r>
              <a:rPr lang="en-CA" sz="1700" b="0" i="0" dirty="0">
                <a:solidFill>
                  <a:srgbClr val="484848"/>
                </a:solidFill>
                <a:effectLst/>
                <a:latin typeface="Arial" panose="020B0604020202020204" pitchFamily="34" charset="0"/>
              </a:rPr>
              <a:t>liability insurance program partners. </a:t>
            </a:r>
            <a:r>
              <a:rPr lang="en-US" sz="1700" b="0" i="0" dirty="0">
                <a:solidFill>
                  <a:srgbClr val="484848"/>
                </a:solidFill>
                <a:effectLst/>
                <a:latin typeface="Arial" panose="020B0604020202020204" pitchFamily="34" charset="0"/>
              </a:rPr>
              <a:t>They review common claims made against dental hygienists, including complaints to regulatory bodies and civil claims. </a:t>
            </a:r>
            <a:endParaRPr lang="en-CA" sz="1700" b="0" i="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BCC9D802-BD55-463D-9C96-487FE64D6FB5}"/>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15935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At this time I’d like to ask a quiz question and a prize will be awarded for the correct answer. If you think you know the answer, please [ </a:t>
            </a:r>
            <a:r>
              <a:rPr lang="en-US" sz="1700" i="1" dirty="0"/>
              <a:t>enter your response in the chat / raise your hand</a:t>
            </a:r>
            <a:r>
              <a:rPr lang="en-US" sz="1700" dirty="0"/>
              <a:t> ]. The 1</a:t>
            </a:r>
            <a:r>
              <a:rPr lang="en-US" sz="1700" baseline="30000" dirty="0"/>
              <a:t>st</a:t>
            </a:r>
            <a:r>
              <a:rPr lang="en-US" sz="1700" dirty="0"/>
              <a:t> correct response wins!</a:t>
            </a:r>
          </a:p>
          <a:p>
            <a:endParaRPr lang="en-US"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I’ll give you a moment to get ready.</a:t>
            </a:r>
          </a:p>
          <a:p>
            <a:endParaRPr lang="en-US" sz="1700" dirty="0"/>
          </a:p>
        </p:txBody>
      </p:sp>
    </p:spTree>
    <p:extLst>
      <p:ext uri="{BB962C8B-B14F-4D97-AF65-F5344CB8AC3E}">
        <p14:creationId xmlns:p14="http://schemas.microsoft.com/office/powerpoint/2010/main" val="1844374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TRUE or FALSE? CDHA’s Graduated Student Membership costs $50.</a:t>
            </a:r>
          </a:p>
          <a:p>
            <a:endParaRPr lang="en-US" sz="1700" dirty="0"/>
          </a:p>
          <a:p>
            <a:r>
              <a:rPr lang="en-CA" sz="1700" i="1" dirty="0"/>
              <a:t>[ </a:t>
            </a:r>
            <a:r>
              <a:rPr lang="en-CA" sz="1700" b="1" i="1" dirty="0"/>
              <a:t>TO PRESENTER</a:t>
            </a:r>
            <a:r>
              <a:rPr lang="en-CA" sz="1700" i="1" dirty="0"/>
              <a:t> – if virtual presentation, after about 10-15 seconds, check the chat feature to see if you have a winner. ]</a:t>
            </a:r>
          </a:p>
          <a:p>
            <a:endParaRPr lang="en-CA" sz="1700" dirty="0"/>
          </a:p>
          <a:p>
            <a:r>
              <a:rPr lang="en-CA" sz="1700" dirty="0"/>
              <a:t>Congrats to [ </a:t>
            </a:r>
            <a:r>
              <a:rPr lang="en-CA" sz="1700" i="1" dirty="0"/>
              <a:t>name here</a:t>
            </a:r>
            <a:r>
              <a:rPr lang="en-CA" sz="1700" dirty="0"/>
              <a:t> ]. They correctly answered… </a:t>
            </a:r>
            <a:endParaRPr lang="en-US" sz="1700" dirty="0"/>
          </a:p>
          <a:p>
            <a:endParaRPr lang="en-US" sz="1700" dirty="0"/>
          </a:p>
          <a:p>
            <a:r>
              <a:rPr lang="en-US" sz="1700" b="1" dirty="0"/>
              <a:t>FALSE. </a:t>
            </a:r>
            <a:r>
              <a:rPr lang="en-US" sz="1700" dirty="0"/>
              <a:t>Graduated Student Membership is actually FREE. </a:t>
            </a:r>
          </a:p>
        </p:txBody>
      </p:sp>
    </p:spTree>
    <p:extLst>
      <p:ext uri="{BB962C8B-B14F-4D97-AF65-F5344CB8AC3E}">
        <p14:creationId xmlns:p14="http://schemas.microsoft.com/office/powerpoint/2010/main" val="1853952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lnSpcReduction="10000"/>
          </a:bodyPr>
          <a:lstStyle/>
          <a:p>
            <a:r>
              <a:rPr lang="en-US" sz="1700" dirty="0"/>
              <a:t>Once you’re registered to practice, you’ll need to formulate an ongoing professional development plan and CDHA can help you stay on track. </a:t>
            </a:r>
            <a:r>
              <a:rPr lang="en-CA" sz="1700" dirty="0"/>
              <a:t>Quality assurance programs vary greatly across the country, and the standards for these programs are set by the provincial regulatory bodies. </a:t>
            </a:r>
            <a:endParaRPr lang="en-US" sz="1700" dirty="0"/>
          </a:p>
          <a:p>
            <a:endParaRPr lang="en-US" sz="1700" dirty="0"/>
          </a:p>
          <a:p>
            <a:r>
              <a:rPr lang="en-US" sz="1700" dirty="0"/>
              <a:t>CDHA offers many educational opportunities in the form of in-person conferences and workshops as well as online courses and webinars on a variety of dental hygiene topics—including cannabis, vaping, oral cancer, and ergonomics.</a:t>
            </a:r>
          </a:p>
          <a:p>
            <a:endParaRPr lang="en-US" sz="1700" dirty="0"/>
          </a:p>
          <a:p>
            <a:r>
              <a:rPr lang="en-US" sz="1700" dirty="0"/>
              <a:t>As a dental hygienist, you will engage in lifelong learning in a profession that is always evolving. With CDHA membership, </a:t>
            </a:r>
            <a:r>
              <a:rPr lang="en-US" sz="1700" b="1" dirty="0"/>
              <a:t>you have access to unlimited FREE webinars </a:t>
            </a:r>
            <a:r>
              <a:rPr lang="en-US" sz="1700" dirty="0"/>
              <a:t>which is going to save you hundreds of dollars! CDHA knows how important it is for you to save money… and this will help!</a:t>
            </a:r>
          </a:p>
        </p:txBody>
      </p:sp>
      <p:sp>
        <p:nvSpPr>
          <p:cNvPr id="5" name="Date Placeholder 4">
            <a:extLst>
              <a:ext uri="{FF2B5EF4-FFF2-40B4-BE49-F238E27FC236}">
                <a16:creationId xmlns:a16="http://schemas.microsoft.com/office/drawing/2014/main" id="{CB2F7050-8229-4EF8-AFC2-1764F96059E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491182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lnSpcReduction="10000"/>
          </a:bodyPr>
          <a:lstStyle/>
          <a:p>
            <a:pPr marL="0" marR="0">
              <a:lnSpc>
                <a:spcPct val="107000"/>
              </a:lnSpc>
              <a:spcBef>
                <a:spcPts val="0"/>
              </a:spcBef>
              <a:spcAft>
                <a:spcPts val="800"/>
              </a:spcAft>
            </a:pPr>
            <a:r>
              <a:rPr lang="en-US" sz="1800" dirty="0"/>
              <a:t>CDHA holds a summit and a national conference on alternating years. The summit focuses on leadership and also has a professional development component.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Tx/>
              <a:buNone/>
              <a:tabLst/>
              <a:defRPr/>
            </a:pPr>
            <a:r>
              <a:rPr lang="en-US" sz="1800" b="0" dirty="0">
                <a:latin typeface="+mn-lt"/>
              </a:rPr>
              <a:t>CDHA’s</a:t>
            </a:r>
            <a:r>
              <a:rPr lang="en-US" sz="1800" dirty="0">
                <a:latin typeface="+mn-lt"/>
              </a:rPr>
              <a:t> conference explores the latest issues, trends, and research impacting dental hygiene practice in Canada. </a:t>
            </a:r>
            <a:r>
              <a:rPr lang="en-CA" sz="1800" b="1" dirty="0">
                <a:effectLst/>
                <a:latin typeface="+mn-lt"/>
                <a:ea typeface="Calibri" panose="020F0502020204030204" pitchFamily="34" charset="0"/>
                <a:cs typeface="Times New Roman" panose="02020603050405020304" pitchFamily="18" charset="0"/>
              </a:rPr>
              <a:t>The next one is in Niagara Falls in October 2024. </a:t>
            </a:r>
            <a:r>
              <a:rPr lang="en-CA" sz="1800" dirty="0">
                <a:effectLst/>
                <a:latin typeface="Calibri" panose="020F0502020204030204" pitchFamily="34" charset="0"/>
                <a:ea typeface="Calibri" panose="020F0502020204030204" pitchFamily="34" charset="0"/>
                <a:cs typeface="Times New Roman" panose="02020603050405020304" pitchFamily="18" charset="0"/>
              </a:rPr>
              <a:t>This event offers a chance for you to build relationships with like-minded dental hygiene professionals from across the country. It’s also a great place to connect, discuss, and engage with presenters for a richer, more meaningful learning experience. Plus, there’s always great food and social activities! Aside from the incredible continuing education, it’s just a great time!</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24</a:t>
            </a:fld>
            <a:endParaRPr lang="en-GB" altLang="en-US"/>
          </a:p>
        </p:txBody>
      </p:sp>
    </p:spTree>
    <p:extLst>
      <p:ext uri="{BB962C8B-B14F-4D97-AF65-F5344CB8AC3E}">
        <p14:creationId xmlns:p14="http://schemas.microsoft.com/office/powerpoint/2010/main" val="1462702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CDHA also offers a wide variety of publication resources for members including:</a:t>
            </a:r>
          </a:p>
          <a:p>
            <a:pPr marL="177545" indent="-177545">
              <a:buFont typeface="Arial" panose="020B0604020202020204" pitchFamily="34" charset="0"/>
              <a:buChar char="•"/>
            </a:pPr>
            <a:endParaRPr lang="en-CA" sz="1700" dirty="0"/>
          </a:p>
          <a:p>
            <a:pPr marL="177545" marR="0" lvl="0" indent="-17754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b="1" i="1" dirty="0"/>
              <a:t>Oh Canada!</a:t>
            </a:r>
            <a:r>
              <a:rPr lang="en-CA" sz="1700" dirty="0"/>
              <a:t> member magazine, issued 3 times per year. Maybe one day you’ll write an article for one of the columns or “Focus” topics.</a:t>
            </a:r>
          </a:p>
          <a:p>
            <a:pPr marL="177545" indent="-177545">
              <a:buFont typeface="Arial" panose="020B0604020202020204" pitchFamily="34" charset="0"/>
              <a:buChar char="•"/>
            </a:pPr>
            <a:r>
              <a:rPr lang="en-CA" sz="1700" dirty="0"/>
              <a:t>A peer-reviewed research publication </a:t>
            </a:r>
            <a:r>
              <a:rPr lang="en-CA" sz="1700" b="1" i="1" dirty="0"/>
              <a:t>Canadian Journal of Dental Hygiene (CJDH) also issued 3 times per year. </a:t>
            </a:r>
            <a:r>
              <a:rPr lang="en-US" sz="1700" b="0" i="0" dirty="0"/>
              <a:t>The Journal is indexed in Medline and also has a dedicated website. Check it out!</a:t>
            </a:r>
            <a:endParaRPr lang="en-CA" sz="1700" b="0" i="0" dirty="0"/>
          </a:p>
          <a:p>
            <a:pPr marL="0" indent="0">
              <a:buFont typeface="Arial" panose="020B0604020202020204" pitchFamily="34" charset="0"/>
              <a:buNone/>
            </a:pPr>
            <a:endParaRPr lang="en-CA" sz="1700" b="0" i="0" dirty="0"/>
          </a:p>
          <a:p>
            <a:pPr marL="0" indent="0">
              <a:buFont typeface="Arial" panose="020B0604020202020204" pitchFamily="34" charset="0"/>
              <a:buNone/>
            </a:pPr>
            <a:r>
              <a:rPr lang="en-CA" sz="1700" b="0" dirty="0"/>
              <a:t>CDHA also offers:</a:t>
            </a:r>
          </a:p>
          <a:p>
            <a:pPr marL="0" indent="0">
              <a:buFont typeface="Arial" panose="020B0604020202020204" pitchFamily="34" charset="0"/>
              <a:buNone/>
            </a:pPr>
            <a:endParaRPr lang="en-CA" sz="1700" b="0" dirty="0"/>
          </a:p>
          <a:p>
            <a:pPr marL="177545" indent="-177545">
              <a:buFont typeface="Arial" panose="020B0604020202020204" pitchFamily="34" charset="0"/>
              <a:buChar char="•"/>
            </a:pPr>
            <a:r>
              <a:rPr lang="en-CA" sz="1600" b="1" dirty="0" err="1"/>
              <a:t>eNewsletters</a:t>
            </a:r>
            <a:r>
              <a:rPr lang="en-CA" sz="1700" dirty="0"/>
              <a:t> issued twice monthly </a:t>
            </a:r>
          </a:p>
        </p:txBody>
      </p:sp>
      <p:sp>
        <p:nvSpPr>
          <p:cNvPr id="5" name="Date Placeholder 4">
            <a:extLst>
              <a:ext uri="{FF2B5EF4-FFF2-40B4-BE49-F238E27FC236}">
                <a16:creationId xmlns:a16="http://schemas.microsoft.com/office/drawing/2014/main" id="{11DF5301-AB77-4214-A366-13F0AB5B6FC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129742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CA" sz="1700" b="0" dirty="0"/>
              <a:t>They also offer:</a:t>
            </a:r>
          </a:p>
          <a:p>
            <a:pPr marL="0" indent="0">
              <a:buFont typeface="Arial" panose="020B0604020202020204" pitchFamily="34" charset="0"/>
              <a:buNone/>
            </a:pPr>
            <a:endParaRPr lang="en-CA" sz="1700" b="0" dirty="0"/>
          </a:p>
          <a:p>
            <a:pPr marL="177545" indent="-177545">
              <a:buFont typeface="Arial" panose="020B0604020202020204" pitchFamily="34" charset="0"/>
              <a:buChar char="•"/>
            </a:pPr>
            <a:r>
              <a:rPr lang="en-CA" sz="1700" dirty="0"/>
              <a:t>Clinical practice guidelines</a:t>
            </a:r>
          </a:p>
          <a:p>
            <a:pPr marL="177545" indent="-177545">
              <a:buFont typeface="Arial" panose="020B0604020202020204" pitchFamily="34" charset="0"/>
              <a:buChar char="•"/>
            </a:pPr>
            <a:r>
              <a:rPr lang="en-CA" sz="1700" dirty="0"/>
              <a:t>Evidence-based position papers and statements </a:t>
            </a:r>
          </a:p>
          <a:p>
            <a:pPr marL="177545" indent="-177545">
              <a:buFont typeface="Arial" panose="020B0604020202020204" pitchFamily="34" charset="0"/>
              <a:buChar char="•"/>
            </a:pPr>
            <a:r>
              <a:rPr lang="en-CA" sz="1700" dirty="0"/>
              <a:t>And more! </a:t>
            </a:r>
          </a:p>
          <a:p>
            <a:pPr marL="177545" indent="-177545">
              <a:buFont typeface="Arial" panose="020B0604020202020204" pitchFamily="34" charset="0"/>
              <a:buChar char="•"/>
            </a:pPr>
            <a:endParaRPr lang="en-CA" sz="1700" dirty="0"/>
          </a:p>
          <a:p>
            <a:pPr marL="0" indent="0">
              <a:buFont typeface="Arial" panose="020B0604020202020204" pitchFamily="34" charset="0"/>
              <a:buNone/>
            </a:pPr>
            <a:r>
              <a:rPr lang="en-CA" sz="1700" dirty="0"/>
              <a:t>Most of these items can be found on the CDHA website under </a:t>
            </a:r>
            <a:r>
              <a:rPr lang="en-CA" sz="1700" b="1" dirty="0"/>
              <a:t>The Profession</a:t>
            </a:r>
            <a:r>
              <a:rPr lang="en-CA" sz="1700" dirty="0"/>
              <a:t> section.</a:t>
            </a:r>
          </a:p>
        </p:txBody>
      </p:sp>
      <p:sp>
        <p:nvSpPr>
          <p:cNvPr id="5" name="Date Placeholder 4">
            <a:extLst>
              <a:ext uri="{FF2B5EF4-FFF2-40B4-BE49-F238E27FC236}">
                <a16:creationId xmlns:a16="http://schemas.microsoft.com/office/drawing/2014/main" id="{11DF5301-AB77-4214-A366-13F0AB5B6FC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460250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effectLst/>
                <a:latin typeface="Calibri" panose="020F0502020204030204" pitchFamily="34" charset="0"/>
                <a:ea typeface="Calibri" panose="020F0502020204030204" pitchFamily="34" charset="0"/>
                <a:cs typeface="Times New Roman" panose="02020603050405020304" pitchFamily="18" charset="0"/>
              </a:rPr>
              <a:t>Additional resources can be found on CDHA’s bilingual consumer website at </a:t>
            </a:r>
            <a:r>
              <a:rPr lang="en-US" sz="1700" b="1" dirty="0">
                <a:effectLst/>
                <a:latin typeface="Calibri" panose="020F0502020204030204" pitchFamily="34" charset="0"/>
                <a:ea typeface="Calibri" panose="020F0502020204030204" pitchFamily="34" charset="0"/>
                <a:cs typeface="Times New Roman" panose="02020603050405020304" pitchFamily="18" charset="0"/>
              </a:rPr>
              <a:t>dentalhygienecanada.ca</a:t>
            </a:r>
            <a:r>
              <a:rPr lang="en-US" sz="1700" dirty="0">
                <a:effectLst/>
                <a:latin typeface="Calibri" panose="020F0502020204030204" pitchFamily="34" charset="0"/>
                <a:ea typeface="Calibri" panose="020F0502020204030204" pitchFamily="34" charset="0"/>
                <a:cs typeface="Times New Roman" panose="02020603050405020304" pitchFamily="18" charset="0"/>
              </a:rPr>
              <a:t>. You’ll find all kinds of educational oral health information for clients of all ages. </a:t>
            </a:r>
            <a:r>
              <a:rPr lang="en-US" sz="1800" dirty="0">
                <a:effectLst/>
                <a:latin typeface="Calibri" panose="020F0502020204030204" pitchFamily="34" charset="0"/>
                <a:ea typeface="Calibri" panose="020F0502020204030204" pitchFamily="34" charset="0"/>
                <a:cs typeface="Times New Roman" panose="02020603050405020304" pitchFamily="18" charset="0"/>
              </a:rPr>
              <a:t>Topics include fluoride treatments, toothbrushing tool kit, tobacco, diabetes, heart health, oral health care tips for seniors, gingivitis, and more.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700" dirty="0">
                <a:effectLst/>
                <a:latin typeface="Calibri" panose="020F0502020204030204" pitchFamily="34" charset="0"/>
                <a:ea typeface="Calibri" panose="020F0502020204030204" pitchFamily="34" charset="0"/>
                <a:cs typeface="Times New Roman" panose="02020603050405020304" pitchFamily="18" charset="0"/>
              </a:rPr>
              <a:t>You may even find these resources useful in client care clinics while you’re finishing up at school. There’s nothing better than providing your oral health education to a client and then handing them a resource they can read at home to reinforce your message. A link to Dental Hygiene Canada can be found along the top of the CDHA website.</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a:extLst>
              <a:ext uri="{FF2B5EF4-FFF2-40B4-BE49-F238E27FC236}">
                <a16:creationId xmlns:a16="http://schemas.microsoft.com/office/drawing/2014/main" id="{CB2F7050-8229-4EF8-AFC2-1764F96059ED}"/>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285692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As a CDHA member, you have FREE access to:</a:t>
            </a:r>
          </a:p>
          <a:p>
            <a:endParaRPr lang="en-CA" sz="1700" dirty="0"/>
          </a:p>
          <a:p>
            <a:pPr marL="177545" marR="0" lvl="0" indent="-17754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b="1" dirty="0" err="1"/>
              <a:t>Perkopolis</a:t>
            </a:r>
            <a:r>
              <a:rPr lang="en-CA" sz="1700" dirty="0"/>
              <a:t> – where you can </a:t>
            </a:r>
            <a:r>
              <a:rPr lang="en-US" sz="1700" dirty="0"/>
              <a:t>save on movies, entertainment, travel, shopping, dining, and more… Visit CDHA’s website to register and download their mobile app!</a:t>
            </a:r>
          </a:p>
          <a:p>
            <a:pPr marL="177545" marR="0" lvl="0" indent="-17754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700" b="1" dirty="0"/>
              <a:t>Endless Savings &amp; More</a:t>
            </a:r>
            <a:r>
              <a:rPr lang="en-US" sz="1700" dirty="0"/>
              <a:t>, which provides discounts and savings with many of Canada’s largest organizations. They also offer a mobile app which you can find on CDHA’s website.</a:t>
            </a:r>
            <a:endParaRPr lang="en-CA" sz="1700" dirty="0"/>
          </a:p>
          <a:p>
            <a:pPr marL="177545" marR="0" lvl="0" indent="-17754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700" dirty="0"/>
              <a:t>And last but not least is the </a:t>
            </a:r>
            <a:r>
              <a:rPr lang="en-CA" sz="1700" b="0" dirty="0"/>
              <a:t>CDHA</a:t>
            </a:r>
            <a:r>
              <a:rPr lang="en-CA" sz="1700" dirty="0"/>
              <a:t> </a:t>
            </a:r>
            <a:r>
              <a:rPr lang="en-CA" sz="1700" b="1" dirty="0"/>
              <a:t>career centre</a:t>
            </a:r>
            <a:r>
              <a:rPr lang="en-CA" sz="1700" dirty="0"/>
              <a:t>. This is a great place for grads to look for career opportunities. We’ll talk more about this shortly.</a:t>
            </a:r>
          </a:p>
        </p:txBody>
      </p:sp>
      <p:sp>
        <p:nvSpPr>
          <p:cNvPr id="5" name="Date Placeholder 4">
            <a:extLst>
              <a:ext uri="{FF2B5EF4-FFF2-40B4-BE49-F238E27FC236}">
                <a16:creationId xmlns:a16="http://schemas.microsoft.com/office/drawing/2014/main" id="{22252AC3-B066-40E4-B3BF-0168C3BCBCCE}"/>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55324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CDHA believes that every dental hygienist is entitled to work in a healthy and respectful environment. </a:t>
            </a:r>
            <a:r>
              <a:rPr lang="en-CA" sz="1700" dirty="0"/>
              <a:t>In 2018, CDHA circulated a national healthy workplace survey to practising members. Based on those results, a vision of a healthy and respectful workplace for dental hygienists was developed. CDHA wants to ensure dental hygienists are being supported in the ways they need to have a healthy and respectful workplace. </a:t>
            </a:r>
          </a:p>
          <a:p>
            <a:endParaRPr lang="en-CA" sz="1700" dirty="0"/>
          </a:p>
          <a:p>
            <a:r>
              <a:rPr lang="en-CA" sz="1700" dirty="0"/>
              <a:t>In fall 2023, CDHA surveyed members again and will share results this year.</a:t>
            </a:r>
          </a:p>
        </p:txBody>
      </p:sp>
    </p:spTree>
    <p:extLst>
      <p:ext uri="{BB962C8B-B14F-4D97-AF65-F5344CB8AC3E}">
        <p14:creationId xmlns:p14="http://schemas.microsoft.com/office/powerpoint/2010/main" val="53102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700" dirty="0"/>
              <a:t>CDHA is the collective, national </a:t>
            </a:r>
            <a:r>
              <a:rPr lang="en-CA" sz="1700" b="1" dirty="0"/>
              <a:t>voice</a:t>
            </a:r>
            <a:r>
              <a:rPr lang="en-CA" sz="1700" dirty="0"/>
              <a:t> of more than 31,000 </a:t>
            </a:r>
            <a:r>
              <a:rPr lang="en-CA" sz="1700" b="1" dirty="0"/>
              <a:t>dental hygienists</a:t>
            </a:r>
            <a:r>
              <a:rPr lang="en-CA" sz="1700" dirty="0"/>
              <a:t> working in Canada, and they directly represent more than 22,000 members including students. </a:t>
            </a:r>
          </a:p>
          <a:p>
            <a:endParaRPr lang="en-CA" sz="1700" dirty="0"/>
          </a:p>
          <a:p>
            <a:r>
              <a:rPr lang="en-CA" sz="1700" dirty="0"/>
              <a:t>The primary role or mandate of CDHA is to advance the dental hygiene profession, support its members, and contribute to the oral health and the general well-being of all persons living in Canada.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60198-4516-624E-A38D-404E673C28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sym typeface="Palatino" pitchFamily="-8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sym typeface="Palatino" pitchFamily="-84" charset="0"/>
            </a:endParaRPr>
          </a:p>
        </p:txBody>
      </p:sp>
    </p:spTree>
    <p:extLst>
      <p:ext uri="{BB962C8B-B14F-4D97-AF65-F5344CB8AC3E}">
        <p14:creationId xmlns:p14="http://schemas.microsoft.com/office/powerpoint/2010/main" val="634117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In addition to the vision statement, CDHA created several free resources and materials for members that can contribute to the promotion of healthy and respectful workplaces. They include the vision of a healthy and respectful workplace for dental hygienists, ergonomic tips and stretching, links for yoga and meditation, and resources on how to address sexual harassment or abuse and violence in the workplace. Explore these sections today!</a:t>
            </a:r>
            <a:endParaRPr lang="en-CA" sz="1700" kern="1200" dirty="0">
              <a:solidFill>
                <a:schemeClr val="tx1"/>
              </a:solidFill>
              <a:effectLst/>
              <a:latin typeface="+mn-lt"/>
              <a:ea typeface="MS PGothic" pitchFamily="34" charset="-128"/>
              <a:cs typeface="MS PGothic" charset="0"/>
            </a:endParaRPr>
          </a:p>
        </p:txBody>
      </p:sp>
    </p:spTree>
    <p:extLst>
      <p:ext uri="{BB962C8B-B14F-4D97-AF65-F5344CB8AC3E}">
        <p14:creationId xmlns:p14="http://schemas.microsoft.com/office/powerpoint/2010/main" val="16096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In the healthy and respectful workplace section, you’ll even find a video series called </a:t>
            </a:r>
            <a:r>
              <a:rPr lang="en-CA" sz="1700" b="1" dirty="0"/>
              <a:t>Conversations to Build Collaborative Workplaces</a:t>
            </a:r>
            <a:r>
              <a:rPr lang="en-CA" sz="1700" dirty="0"/>
              <a:t>.</a:t>
            </a:r>
            <a:r>
              <a:rPr lang="en-US" sz="1800" kern="1200" dirty="0">
                <a:solidFill>
                  <a:schemeClr val="tx1"/>
                </a:solidFill>
                <a:effectLst/>
                <a:latin typeface="+mn-lt"/>
                <a:ea typeface="+mn-ea"/>
                <a:cs typeface="+mn-cs"/>
              </a:rPr>
              <a:t> The videos give guidance and confidence to dental hygienists who are seeking to bridge a divide with a member on their dental team. Unfortunately, work, and life in general, is not all sunshine and roses and this video series can provide you with the tools you need, and give you confidence, when you know you’re going to have a challenging conversation in your workplace. Or even in your personal life. </a:t>
            </a:r>
            <a:endParaRPr lang="en-CA" sz="18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88663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kern="1200" dirty="0">
                <a:solidFill>
                  <a:schemeClr val="tx1"/>
                </a:solidFill>
                <a:effectLst/>
                <a:latin typeface="+mn-lt"/>
                <a:ea typeface="+mn-ea"/>
                <a:cs typeface="+mn-cs"/>
              </a:rPr>
              <a:t>As graduating students, CDHA encourages you to view this series and </a:t>
            </a:r>
            <a:r>
              <a:rPr lang="en-CA" sz="1700" kern="1200" dirty="0">
                <a:solidFill>
                  <a:schemeClr val="tx1"/>
                </a:solidFill>
                <a:effectLst/>
                <a:latin typeface="+mn-lt"/>
                <a:ea typeface="+mn-ea"/>
                <a:cs typeface="+mn-cs"/>
              </a:rPr>
              <a:t>there’s an introductory video to get you started. Note that the videos and resources are exclusive to members.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latin typeface="+mn-lt"/>
              </a:rPr>
              <a:t>I hope you will take some time to watch the full videos.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latin typeface="+mn-lt"/>
              </a:rPr>
              <a:t>Let’s watch the sneak preview of the introductory video.</a:t>
            </a:r>
          </a:p>
          <a:p>
            <a:endParaRPr lang="en-CA" sz="1700" dirty="0">
              <a:latin typeface="+mn-lt"/>
            </a:endParaRPr>
          </a:p>
          <a:p>
            <a:r>
              <a:rPr lang="en-CA" sz="1700" dirty="0">
                <a:latin typeface="+mn-lt"/>
              </a:rPr>
              <a:t>[ </a:t>
            </a:r>
            <a:r>
              <a:rPr lang="en-CA" sz="1700" b="1" i="1" dirty="0">
                <a:latin typeface="+mn-lt"/>
              </a:rPr>
              <a:t>TO PRESENTER</a:t>
            </a:r>
            <a:r>
              <a:rPr lang="en-CA" sz="1700" dirty="0">
                <a:latin typeface="+mn-lt"/>
              </a:rPr>
              <a:t>: here’s the link just in case: </a:t>
            </a:r>
            <a:r>
              <a:rPr lang="en-CA" sz="1700" b="1" dirty="0">
                <a:latin typeface="+mn-lt"/>
              </a:rPr>
              <a:t>https://youtu.be/KgT_10vn4M0 </a:t>
            </a:r>
            <a:r>
              <a:rPr lang="en-CA" sz="1700" b="0" i="0" u="none" strike="noStrike" dirty="0">
                <a:effectLst/>
                <a:latin typeface="+mn-lt"/>
              </a:rPr>
              <a:t>]</a:t>
            </a:r>
            <a:endParaRPr lang="en-CA" sz="1700" dirty="0">
              <a:latin typeface="+mn-lt"/>
            </a:endParaRPr>
          </a:p>
        </p:txBody>
      </p:sp>
      <p:sp>
        <p:nvSpPr>
          <p:cNvPr id="4" name="Date Placeholder 3"/>
          <p:cNvSpPr>
            <a:spLocks noGrp="1"/>
          </p:cNvSpPr>
          <p:nvPr>
            <p:ph type="dt" idx="1"/>
          </p:nvPr>
        </p:nvSpPr>
        <p:spPr/>
        <p:txBody>
          <a:bodyPr/>
          <a:lstStyle/>
          <a:p>
            <a:endParaRPr lang="en-GB" altLang="en-US" dirty="0"/>
          </a:p>
        </p:txBody>
      </p:sp>
    </p:spTree>
    <p:extLst>
      <p:ext uri="{BB962C8B-B14F-4D97-AF65-F5344CB8AC3E}">
        <p14:creationId xmlns:p14="http://schemas.microsoft.com/office/powerpoint/2010/main" val="1794471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kern="1200" dirty="0">
                <a:solidFill>
                  <a:schemeClr val="tx1"/>
                </a:solidFill>
                <a:effectLst/>
                <a:latin typeface="+mn-lt"/>
                <a:ea typeface="+mn-ea"/>
                <a:cs typeface="+mn-cs"/>
              </a:rPr>
              <a:t>CDHA also offers further guidance with downloadable resources such as </a:t>
            </a:r>
            <a:r>
              <a:rPr lang="en-CA" sz="1700" b="1" kern="1200" dirty="0">
                <a:solidFill>
                  <a:schemeClr val="tx1"/>
                </a:solidFill>
                <a:effectLst/>
                <a:latin typeface="+mn-lt"/>
                <a:ea typeface="+mn-ea"/>
                <a:cs typeface="+mn-cs"/>
              </a:rPr>
              <a:t>Tips for Conversations to Build Collaborative Workplaces</a:t>
            </a:r>
            <a:r>
              <a:rPr lang="en-CA" sz="1700" b="0" kern="1200" dirty="0">
                <a:solidFill>
                  <a:schemeClr val="tx1"/>
                </a:solidFill>
                <a:effectLst/>
                <a:latin typeface="+mn-lt"/>
                <a:ea typeface="+mn-ea"/>
                <a:cs typeface="+mn-cs"/>
              </a:rPr>
              <a:t>, </a:t>
            </a:r>
            <a:r>
              <a:rPr lang="en-CA" sz="1700" b="1" kern="1200" dirty="0">
                <a:solidFill>
                  <a:schemeClr val="tx1"/>
                </a:solidFill>
                <a:effectLst/>
                <a:latin typeface="+mn-lt"/>
                <a:ea typeface="+mn-ea"/>
                <a:cs typeface="+mn-cs"/>
              </a:rPr>
              <a:t>Tips on How to Address Bullying and Harassment</a:t>
            </a:r>
            <a:r>
              <a:rPr lang="en-CA" sz="1700" b="0" kern="1200" dirty="0">
                <a:solidFill>
                  <a:schemeClr val="tx1"/>
                </a:solidFill>
                <a:effectLst/>
                <a:latin typeface="+mn-lt"/>
                <a:ea typeface="+mn-ea"/>
                <a:cs typeface="+mn-cs"/>
              </a:rPr>
              <a:t>, and </a:t>
            </a:r>
            <a:r>
              <a:rPr lang="en-CA" sz="1700" b="1" kern="1200" dirty="0">
                <a:solidFill>
                  <a:schemeClr val="tx1"/>
                </a:solidFill>
                <a:effectLst/>
                <a:latin typeface="+mn-lt"/>
                <a:ea typeface="+mn-ea"/>
                <a:cs typeface="+mn-cs"/>
              </a:rPr>
              <a:t>Tips to Address Infection Control Concerns</a:t>
            </a:r>
            <a:r>
              <a:rPr lang="en-CA" sz="1700" b="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045131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When you transition to an Active/Practising member, your membership will also include counselling services through a </a:t>
            </a:r>
            <a:r>
              <a:rPr lang="en-CA" sz="1700" b="1" dirty="0"/>
              <a:t>member and family assistance program through </a:t>
            </a:r>
            <a:r>
              <a:rPr lang="en-CA" sz="1700" dirty="0"/>
              <a:t>Homewood Health.</a:t>
            </a:r>
            <a:r>
              <a:rPr lang="en-CA" sz="1700" b="1"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It’s a professional and proactive service to support you through a wide range of personal, family, and work-related concerns and is available 24 hours a day, every day of the year. Their website also has great articles and resources, as well as access to the counselling services. </a:t>
            </a:r>
            <a:endParaRPr lang="en-CA" dirty="0"/>
          </a:p>
        </p:txBody>
      </p:sp>
      <p:sp>
        <p:nvSpPr>
          <p:cNvPr id="5" name="Date Placeholder 4">
            <a:extLst>
              <a:ext uri="{FF2B5EF4-FFF2-40B4-BE49-F238E27FC236}">
                <a16:creationId xmlns:a16="http://schemas.microsoft.com/office/drawing/2014/main" id="{22252AC3-B066-40E4-B3BF-0168C3BCBCCE}"/>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297572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CDHA is constantly striving to enhance the value of your membership. The association is pleased to offer several discounted programs including: </a:t>
            </a:r>
          </a:p>
          <a:p>
            <a:endParaRPr lang="en-CA" sz="1700" dirty="0"/>
          </a:p>
          <a:p>
            <a:pPr marL="177545" indent="-177545">
              <a:buFont typeface="Arial" panose="020B0604020202020204" pitchFamily="34" charset="0"/>
              <a:buChar char="•"/>
            </a:pPr>
            <a:r>
              <a:rPr lang="en-CA" sz="1700" b="1" dirty="0"/>
              <a:t>GoodLife Fitness</a:t>
            </a:r>
            <a:r>
              <a:rPr lang="en-CA" sz="1700" dirty="0"/>
              <a:t> – which provides </a:t>
            </a:r>
            <a:r>
              <a:rPr lang="en-US" sz="1700" dirty="0"/>
              <a:t>you and your family preferred membership pricing </a:t>
            </a:r>
            <a:endParaRPr lang="en-CA" sz="1700" dirty="0"/>
          </a:p>
          <a:p>
            <a:pPr marL="177545" indent="-177545">
              <a:buFont typeface="Arial" panose="020B0604020202020204" pitchFamily="34" charset="0"/>
              <a:buChar char="•"/>
            </a:pPr>
            <a:r>
              <a:rPr lang="en-CA" sz="1700" dirty="0"/>
              <a:t>A worldwide inventory of </a:t>
            </a:r>
            <a:r>
              <a:rPr lang="en-CA" sz="1700" b="1" dirty="0"/>
              <a:t>hotels at unbeatable rates</a:t>
            </a:r>
            <a:endParaRPr lang="en-CA" sz="1700" b="0" dirty="0">
              <a:effectLst/>
              <a:latin typeface="+mn-lt"/>
              <a:ea typeface="MS PGothic" pitchFamily="34" charset="-128"/>
            </a:endParaRPr>
          </a:p>
          <a:p>
            <a:pPr marL="177545" indent="-177545">
              <a:buFont typeface="Arial" panose="020B0604020202020204" pitchFamily="34" charset="0"/>
              <a:buChar cha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Additional insurance programs </a:t>
            </a:r>
            <a:r>
              <a:rPr lang="en-CA" sz="1800" dirty="0">
                <a:effectLst/>
                <a:latin typeface="Calibri" panose="020F0502020204030204" pitchFamily="34" charset="0"/>
                <a:ea typeface="Calibri" panose="020F0502020204030204" pitchFamily="34" charset="0"/>
                <a:cs typeface="Times New Roman" panose="02020603050405020304" pitchFamily="18" charset="0"/>
              </a:rPr>
              <a:t>including competitive home and auto insurance and a variety of personal health insurance plans including the disability insurance I mentioned earlier.</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CA" sz="1700" b="1" dirty="0"/>
          </a:p>
          <a:p>
            <a:pPr marL="0" indent="0">
              <a:buFont typeface="Arial" panose="020B0604020202020204" pitchFamily="34" charset="0"/>
              <a:buNone/>
            </a:pPr>
            <a:r>
              <a:rPr lang="en-CA" sz="1700" b="0" dirty="0"/>
              <a:t>…</a:t>
            </a:r>
            <a:r>
              <a:rPr lang="en-CA" sz="1700" dirty="0"/>
              <a:t>and more!</a:t>
            </a:r>
          </a:p>
        </p:txBody>
      </p:sp>
      <p:sp>
        <p:nvSpPr>
          <p:cNvPr id="5" name="Date Placeholder 4">
            <a:extLst>
              <a:ext uri="{FF2B5EF4-FFF2-40B4-BE49-F238E27FC236}">
                <a16:creationId xmlns:a16="http://schemas.microsoft.com/office/drawing/2014/main" id="{0042045E-B2B7-4FB0-B18E-4092C7C02D64}"/>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3453984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I have another quiz question and a prize to give away for the correct answer. If you think you know the answer, please [ </a:t>
            </a:r>
            <a:r>
              <a:rPr lang="en-US" sz="1700" i="1" dirty="0"/>
              <a:t>use the chat feature to submit / raise your hand </a:t>
            </a:r>
            <a:r>
              <a:rPr lang="en-US" sz="1700" dirty="0"/>
              <a:t>]!</a:t>
            </a:r>
          </a:p>
        </p:txBody>
      </p:sp>
    </p:spTree>
    <p:extLst>
      <p:ext uri="{BB962C8B-B14F-4D97-AF65-F5344CB8AC3E}">
        <p14:creationId xmlns:p14="http://schemas.microsoft.com/office/powerpoint/2010/main" val="1893018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u="none" dirty="0"/>
              <a:t>Where is CDHA’s next national conference?</a:t>
            </a:r>
          </a:p>
          <a:p>
            <a:endParaRPr lang="en-US" sz="1700" u="none" dirty="0"/>
          </a:p>
          <a:p>
            <a:r>
              <a:rPr lang="en-CA" sz="1700" i="1" dirty="0">
                <a:effectLst/>
                <a:latin typeface="Calibri" panose="020F0502020204030204" pitchFamily="34" charset="0"/>
                <a:ea typeface="Calibri" panose="020F0502020204030204" pitchFamily="34" charset="0"/>
                <a:cs typeface="Times New Roman" panose="02020603050405020304" pitchFamily="18" charset="0"/>
              </a:rPr>
              <a:t>[ </a:t>
            </a:r>
            <a:r>
              <a:rPr lang="en-CA" sz="1700" b="1" i="1" dirty="0">
                <a:effectLst/>
                <a:latin typeface="Calibri" panose="020F0502020204030204" pitchFamily="34" charset="0"/>
                <a:ea typeface="Calibri" panose="020F0502020204030204" pitchFamily="34" charset="0"/>
                <a:cs typeface="Times New Roman" panose="02020603050405020304" pitchFamily="18" charset="0"/>
              </a:rPr>
              <a:t>TO PRESENTER</a:t>
            </a:r>
            <a:r>
              <a:rPr lang="en-CA" sz="1700" i="1" dirty="0">
                <a:effectLst/>
                <a:latin typeface="Calibri" panose="020F0502020204030204" pitchFamily="34" charset="0"/>
                <a:ea typeface="Calibri" panose="020F0502020204030204" pitchFamily="34" charset="0"/>
                <a:cs typeface="Times New Roman" panose="02020603050405020304" pitchFamily="18" charset="0"/>
              </a:rPr>
              <a:t> – </a:t>
            </a:r>
            <a:r>
              <a:rPr lang="en-CA" sz="1700" i="1" dirty="0"/>
              <a:t>if virtual presentation, after about 10-15 seconds, check the chat feature to see if you have a winner. ]</a:t>
            </a:r>
          </a:p>
          <a:p>
            <a:endParaRPr lang="en-CA" sz="1700" dirty="0"/>
          </a:p>
          <a:p>
            <a:r>
              <a:rPr lang="en-CA" sz="1700" dirty="0"/>
              <a:t>Congrats to [ </a:t>
            </a:r>
            <a:r>
              <a:rPr lang="en-CA" sz="1700" i="1" dirty="0"/>
              <a:t>name here</a:t>
            </a:r>
            <a:r>
              <a:rPr lang="en-CA" sz="1700" dirty="0"/>
              <a:t> ]. The answer is Niagara Falls and it’s taking place October 2024.</a:t>
            </a:r>
          </a:p>
        </p:txBody>
      </p:sp>
    </p:spTree>
    <p:extLst>
      <p:ext uri="{BB962C8B-B14F-4D97-AF65-F5344CB8AC3E}">
        <p14:creationId xmlns:p14="http://schemas.microsoft.com/office/powerpoint/2010/main" val="2602655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Now, let’s jump into the topic of jobs.</a:t>
            </a:r>
          </a:p>
          <a:p>
            <a:endParaRPr lang="en-CA" sz="1700" dirty="0"/>
          </a:p>
          <a:p>
            <a:r>
              <a:rPr lang="en-CA" sz="1700" dirty="0"/>
              <a:t>Every other year, CDHA surveys members in order to obtain a national perspective of employment and compensation trends and workplace environment. </a:t>
            </a:r>
          </a:p>
          <a:p>
            <a:endParaRPr lang="en-CA" sz="1700" dirty="0"/>
          </a:p>
          <a:p>
            <a:pPr defTabSz="946906">
              <a:defRPr/>
            </a:pPr>
            <a:r>
              <a:rPr lang="en-CA" sz="1700" dirty="0"/>
              <a:t>Once the data is compiled, CDHA members, including students, receive complimentary access to the executive summary, full report and report by province/territory. </a:t>
            </a:r>
            <a:r>
              <a:rPr lang="en-CA" sz="1700" b="1" dirty="0"/>
              <a:t>Keep in mind this information can be helpful when negotiating an offer of employment. </a:t>
            </a:r>
          </a:p>
          <a:p>
            <a:pPr defTabSz="946906">
              <a:defRPr/>
            </a:pPr>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b="0" i="0" kern="1200" dirty="0">
                <a:solidFill>
                  <a:schemeClr val="tx1"/>
                </a:solidFill>
                <a:effectLst/>
                <a:latin typeface="+mn-lt"/>
                <a:ea typeface="MS PGothic" pitchFamily="34" charset="-128"/>
                <a:cs typeface="MS PGothic" charset="0"/>
              </a:rPr>
              <a:t>Let’s go ahead and </a:t>
            </a:r>
            <a:r>
              <a:rPr lang="en-CA" sz="1700" b="0" i="0" kern="1200" baseline="0" dirty="0">
                <a:solidFill>
                  <a:schemeClr val="tx1"/>
                </a:solidFill>
                <a:effectLst/>
                <a:latin typeface="+mn-lt"/>
                <a:ea typeface="MS PGothic" pitchFamily="34" charset="-128"/>
                <a:cs typeface="MS PGothic" charset="0"/>
              </a:rPr>
              <a:t>look at some of the highlights of the 2023 survey results.</a:t>
            </a:r>
            <a:endParaRPr lang="en-CA" sz="1700" b="0" i="0" kern="1200" dirty="0">
              <a:solidFill>
                <a:schemeClr val="tx1"/>
              </a:solidFill>
              <a:effectLst/>
              <a:latin typeface="+mn-lt"/>
              <a:ea typeface="MS PGothic" pitchFamily="34" charset="-128"/>
              <a:cs typeface="MS PGothic" charset="0"/>
            </a:endParaRPr>
          </a:p>
        </p:txBody>
      </p:sp>
      <p:sp>
        <p:nvSpPr>
          <p:cNvPr id="5" name="Date Placeholder 4">
            <a:extLst>
              <a:ext uri="{FF2B5EF4-FFF2-40B4-BE49-F238E27FC236}">
                <a16:creationId xmlns:a16="http://schemas.microsoft.com/office/drawing/2014/main" id="{BCC9D802-BD55-463D-9C96-487FE64D6FB5}"/>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73702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The </a:t>
            </a:r>
            <a:r>
              <a:rPr lang="en-US" sz="1700" b="1" dirty="0"/>
              <a:t>average hourly rate for respondents in 2023 is $49.69</a:t>
            </a:r>
            <a:r>
              <a:rPr lang="en-US" sz="1700" dirty="0"/>
              <a:t> including bonuses and commissions, if applicable, which continues the trend of increasing hourly wages.</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44903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As the collective national voice, CDHA organizes an awareness campaign each April since it’s oral health month. </a:t>
            </a:r>
          </a:p>
          <a:p>
            <a:br>
              <a:rPr lang="en-CA" sz="1700" dirty="0"/>
            </a:br>
            <a:r>
              <a:rPr lang="en-CA" sz="1700" dirty="0"/>
              <a:t>An important part of the celebration is National Dental Hygienists Week. This annual event focuses on the importance of maintaining good oral health practices and helping Canadians understand the role and importance of the dental hygiene profession. Hopefully, you’ll celebrate the profession with CDHA and put your purple on!</a:t>
            </a:r>
          </a:p>
          <a:p>
            <a:endParaRPr lang="en-CA" sz="1700" dirty="0"/>
          </a:p>
          <a:p>
            <a:r>
              <a:rPr lang="en-CA" sz="1700" dirty="0"/>
              <a:t>The 2023 advertising theme focussed on kids because of the interim Canada Dental Benefit and here’s what one of the outdoor billboards featured. </a:t>
            </a:r>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altLang="en-US" sz="1200" b="0" i="0" u="none" strike="noStrike" kern="1200" cap="none" spc="0" normalizeH="0" baseline="0" noProof="0" dirty="0">
              <a:ln>
                <a:noFill/>
              </a:ln>
              <a:solidFill>
                <a:srgbClr val="5F7BAE"/>
              </a:solidFill>
              <a:effectLst/>
              <a:uLnTx/>
              <a:uFillTx/>
              <a:latin typeface="Palatino" pitchFamily="-84" charset="0"/>
              <a:ea typeface="ヒラギノ明朝 ProN W3" pitchFamily="-84" charset="-128"/>
              <a:cs typeface="+mn-cs"/>
              <a:sym typeface="Palatino" pitchFamily="-84" charset="0"/>
            </a:endParaRPr>
          </a:p>
        </p:txBody>
      </p:sp>
    </p:spTree>
    <p:extLst>
      <p:ext uri="{BB962C8B-B14F-4D97-AF65-F5344CB8AC3E}">
        <p14:creationId xmlns:p14="http://schemas.microsoft.com/office/powerpoint/2010/main" val="2160628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sz="1600" kern="1200" dirty="0">
                <a:solidFill>
                  <a:schemeClr val="tx1"/>
                </a:solidFill>
                <a:effectLst/>
                <a:latin typeface="Arial Nova" panose="020B0504020202020204" pitchFamily="34" charset="0"/>
                <a:ea typeface="MS PGothic" pitchFamily="34" charset="-128"/>
              </a:rPr>
              <a:t>Here’s the provincial/territory breakdown. </a:t>
            </a:r>
            <a:r>
              <a:rPr lang="en-US" sz="1600" kern="1200" dirty="0">
                <a:solidFill>
                  <a:schemeClr val="tx1"/>
                </a:solidFill>
                <a:effectLst/>
                <a:latin typeface="+mn-lt"/>
                <a:ea typeface="MS PGothic" pitchFamily="34" charset="-128"/>
                <a:cs typeface="MS PGothic" charset="0"/>
              </a:rPr>
              <a:t>Consistent with previous years, Alberta has the highest average effective hourly rate and New Brunswick continues to have the lowest average hourly rate, but we are seeing a higher growth rate in New Brunswick over the past 10 years.</a:t>
            </a:r>
            <a:endParaRPr lang="en-US" sz="1600" i="1"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CA" sz="1600" kern="1200" dirty="0">
              <a:solidFill>
                <a:schemeClr val="tx1"/>
              </a:solidFill>
              <a:effectLst/>
              <a:latin typeface="Arial Nova" panose="020B0504020202020204" pitchFamily="34" charset="0"/>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sz="1600" kern="1200" dirty="0">
                <a:solidFill>
                  <a:schemeClr val="tx1"/>
                </a:solidFill>
                <a:effectLst/>
                <a:latin typeface="Arial Nova" panose="020B0504020202020204" pitchFamily="34" charset="0"/>
                <a:ea typeface="MS PGothic" pitchFamily="34" charset="-128"/>
              </a:rPr>
              <a:t>For the North, CDHA is still waiting on the information. In 2021, there wasn’t enough data to report but in 2019, CDHA reported $47.80.</a:t>
            </a:r>
            <a:endParaRPr lang="en-CA" sz="1600" dirty="0">
              <a:latin typeface="Arial Nova" panose="020B0504020202020204" pitchFamily="34" charset="0"/>
            </a:endParaRP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325510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b="0" kern="1200" dirty="0">
                <a:solidFill>
                  <a:schemeClr val="tx1"/>
                </a:solidFill>
                <a:effectLst/>
                <a:latin typeface="+mn-lt"/>
                <a:ea typeface="MS PGothic" pitchFamily="34" charset="-128"/>
                <a:cs typeface="MS PGothic" charset="0"/>
              </a:rPr>
              <a:t>The highest level of dental hygiene education completed by respondents is a dental hygiene diploma (87%), followed by a bachelor’s degree (9%) and a master’s degree (0.3%).</a:t>
            </a:r>
          </a:p>
          <a:p>
            <a:endParaRPr lang="en-US" sz="1700" b="0" kern="1200" dirty="0">
              <a:solidFill>
                <a:schemeClr val="tx1"/>
              </a:solidFill>
              <a:effectLst/>
              <a:latin typeface="+mn-lt"/>
              <a:ea typeface="MS PGothic" pitchFamily="34" charset="-128"/>
              <a:cs typeface="MS PGothic" charset="0"/>
            </a:endParaRPr>
          </a:p>
          <a:p>
            <a:r>
              <a:rPr lang="en-US" sz="1700" b="0" kern="1200" dirty="0">
                <a:solidFill>
                  <a:schemeClr val="tx1"/>
                </a:solidFill>
                <a:effectLst/>
                <a:latin typeface="+mn-lt"/>
                <a:ea typeface="MS PGothic" pitchFamily="34" charset="-128"/>
                <a:cs typeface="MS PGothic" charset="0"/>
              </a:rPr>
              <a:t>Respondents with a bachelor’s degree in dental hygiene earn 11% more than those with a diploma in dental hygiene.</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087048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The unemployment rate among respondents was 1%, which is well below the 5.2% national unemployment rate for Canada in May 2023.</a:t>
            </a:r>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832125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87% of respondents receive at least one employment benefit. The top five benefits received are dental care for themselves (55%), dental care for family (49%), uniform allowance (43%), professional development (35%), and paid sick days (34%).</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024510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The number of respondents with a written employment contract continues to trend upwards, from 40% in 2015, to 54% in 2021, to 59% in 2023. </a:t>
            </a:r>
            <a:r>
              <a:rPr lang="en-US" sz="1700" b="0" i="0" dirty="0"/>
              <a:t>As in previous years, employment contracts are most common in Ontario.</a:t>
            </a:r>
          </a:p>
          <a:p>
            <a:endParaRPr lang="en-US" sz="1700" dirty="0"/>
          </a:p>
          <a:p>
            <a:r>
              <a:rPr lang="en-US" sz="1700" dirty="0"/>
              <a:t>An employment contract outlines duties and responsibilities on both the employer and the employee’s part. </a:t>
            </a:r>
            <a:endParaRPr lang="en-CA" sz="1700" dirty="0"/>
          </a:p>
          <a:p>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554037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kern="1200" dirty="0">
                <a:solidFill>
                  <a:schemeClr val="tx1"/>
                </a:solidFill>
                <a:effectLst/>
                <a:latin typeface="+mn-lt"/>
                <a:ea typeface="MS PGothic" pitchFamily="34" charset="-128"/>
                <a:cs typeface="MS PGothic" charset="0"/>
              </a:rPr>
              <a:t>CDHA has two resources that are perfect for new grads as they look for that first job, </a:t>
            </a:r>
            <a:r>
              <a:rPr lang="en-CA" sz="1700" i="1" kern="1200" dirty="0">
                <a:solidFill>
                  <a:schemeClr val="tx1"/>
                </a:solidFill>
                <a:effectLst/>
                <a:latin typeface="+mn-lt"/>
                <a:ea typeface="MS PGothic" pitchFamily="34" charset="-128"/>
                <a:cs typeface="MS PGothic" charset="0"/>
              </a:rPr>
              <a:t>Negotiating a Compensation Package as an Employee</a:t>
            </a:r>
            <a:r>
              <a:rPr lang="en-CA" sz="1700" kern="1200" dirty="0">
                <a:solidFill>
                  <a:schemeClr val="tx1"/>
                </a:solidFill>
                <a:effectLst/>
                <a:latin typeface="+mn-lt"/>
                <a:ea typeface="MS PGothic" pitchFamily="34" charset="-128"/>
                <a:cs typeface="MS PGothic" charset="0"/>
              </a:rPr>
              <a:t> and </a:t>
            </a:r>
            <a:r>
              <a:rPr lang="en-CA" sz="1700" i="1" kern="1200" dirty="0">
                <a:solidFill>
                  <a:schemeClr val="tx1"/>
                </a:solidFill>
                <a:effectLst/>
                <a:latin typeface="+mn-lt"/>
                <a:ea typeface="MS PGothic" pitchFamily="34" charset="-128"/>
                <a:cs typeface="MS PGothic" charset="0"/>
              </a:rPr>
              <a:t>Negotiating a Compensation Package as an Independent Contractor</a:t>
            </a:r>
            <a:r>
              <a:rPr lang="en-CA" sz="1700" kern="1200" dirty="0">
                <a:solidFill>
                  <a:schemeClr val="tx1"/>
                </a:solidFill>
                <a:effectLst/>
                <a:latin typeface="+mn-lt"/>
                <a:ea typeface="MS PGothic" pitchFamily="34" charset="-128"/>
                <a:cs typeface="MS PGothic" charset="0"/>
              </a:rPr>
              <a:t>. We’ll talk about the difference between an employee and an independent contractor in a bit. </a:t>
            </a:r>
          </a:p>
          <a:p>
            <a:endParaRPr lang="en-CA" sz="1700" kern="1200" dirty="0">
              <a:solidFill>
                <a:schemeClr val="tx1"/>
              </a:solidFill>
              <a:effectLst/>
              <a:latin typeface="+mn-lt"/>
              <a:ea typeface="MS PGothic" pitchFamily="34" charset="-128"/>
              <a:cs typeface="MS PGothic" charset="0"/>
            </a:endParaRPr>
          </a:p>
          <a:p>
            <a:r>
              <a:rPr lang="en-CA" sz="1200" kern="1200" dirty="0">
                <a:solidFill>
                  <a:schemeClr val="tx1"/>
                </a:solidFill>
                <a:effectLst/>
                <a:latin typeface="+mn-lt"/>
                <a:ea typeface="MS PGothic" pitchFamily="34" charset="-128"/>
                <a:cs typeface="MS PGothic" charset="0"/>
              </a:rPr>
              <a:t>When starting at a new place of employment, you want to begin on the best possible terms… for you! </a:t>
            </a:r>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580942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85000" lnSpcReduction="20000"/>
          </a:bodyPr>
          <a:lstStyle/>
          <a:p>
            <a:r>
              <a:rPr lang="en-CA" sz="1700" dirty="0"/>
              <a:t>After you’ve graduated and satisfied your province's regulation requirements, your focus will naturally turn to finding a position as a dental hygienist. Or perhaps your search has already started!</a:t>
            </a:r>
          </a:p>
          <a:p>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Navigate to CDHA’s online </a:t>
            </a:r>
            <a:r>
              <a:rPr lang="en-CA" sz="1700" b="1" dirty="0"/>
              <a:t>career centre </a:t>
            </a:r>
            <a:r>
              <a:rPr lang="en-CA" sz="1700" dirty="0"/>
              <a:t>which is a great place to look for career opportunities. It’s one of the most active areas of the website with over 1,100 positions posted annually.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And, it has been revamped in</a:t>
            </a:r>
            <a:r>
              <a:rPr lang="en-CA" sz="1800" dirty="0">
                <a:effectLst/>
                <a:latin typeface="Calibri" panose="020F0502020204030204" pitchFamily="34" charset="0"/>
                <a:ea typeface="Calibri" panose="020F0502020204030204" pitchFamily="34" charset="0"/>
                <a:cs typeface="Times New Roman" panose="02020603050405020304" pitchFamily="18" charset="0"/>
              </a:rPr>
              <a:t> 2023 where you can: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Search the latest employment opportunities,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now</a:t>
            </a:r>
            <a:r>
              <a:rPr lang="en-US" sz="1800" dirty="0">
                <a:effectLst/>
                <a:latin typeface="Calibri" panose="020F0502020204030204" pitchFamily="34" charset="0"/>
                <a:ea typeface="Calibri" panose="020F0502020204030204" pitchFamily="34" charset="0"/>
                <a:cs typeface="Times New Roman" panose="02020603050405020304" pitchFamily="18" charset="0"/>
              </a:rPr>
              <a:t> by city or province;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out about salaries in your area;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Learn about healthy and respectful workplaces;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Access resources to help build your career; and more!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new postings almost daily, the Career Centre is the perfect platform for connecting with recruiters looking for your specialized skill set.</a:t>
            </a:r>
            <a:endParaRPr lang="en-CA" sz="1700" dirty="0"/>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46</a:t>
            </a:fld>
            <a:endParaRPr lang="en-GB" altLang="en-US"/>
          </a:p>
        </p:txBody>
      </p:sp>
    </p:spTree>
    <p:extLst>
      <p:ext uri="{BB962C8B-B14F-4D97-AF65-F5344CB8AC3E}">
        <p14:creationId xmlns:p14="http://schemas.microsoft.com/office/powerpoint/2010/main" val="184179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You can also sign up for alerts and have career postings delivered to your inbox each week. </a:t>
            </a:r>
          </a:p>
        </p:txBody>
      </p:sp>
      <p:sp>
        <p:nvSpPr>
          <p:cNvPr id="5" name="Date Placeholder 4">
            <a:extLst>
              <a:ext uri="{FF2B5EF4-FFF2-40B4-BE49-F238E27FC236}">
                <a16:creationId xmlns:a16="http://schemas.microsoft.com/office/drawing/2014/main" id="{56752DF2-038A-4578-A370-05DFA8230E1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777609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700" dirty="0"/>
              <a:t>To activate the weekly alert, edit the communication preferences in your online profile and check the "</a:t>
            </a:r>
            <a:r>
              <a:rPr lang="en-CA" sz="1700" b="1" dirty="0"/>
              <a:t>Notifications for new employment opportunities</a:t>
            </a:r>
            <a:r>
              <a:rPr lang="en-CA" sz="1700" dirty="0"/>
              <a:t>" box. You can specify a specific province/territory or select “All Provinces.”</a:t>
            </a:r>
          </a:p>
        </p:txBody>
      </p:sp>
      <p:sp>
        <p:nvSpPr>
          <p:cNvPr id="5" name="Date Placeholder 4">
            <a:extLst>
              <a:ext uri="{FF2B5EF4-FFF2-40B4-BE49-F238E27FC236}">
                <a16:creationId xmlns:a16="http://schemas.microsoft.com/office/drawing/2014/main" id="{F129ABC9-A40E-4A4E-9F29-238069132B91}"/>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5923797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When you’re ready to apply for a position, you will need to provide a résumé and cover letter. </a:t>
            </a:r>
          </a:p>
          <a:p>
            <a:endParaRPr lang="en-CA" sz="1700" dirty="0"/>
          </a:p>
          <a:p>
            <a:r>
              <a:rPr lang="en-CA" sz="1700" dirty="0"/>
              <a:t>This slide quickly lists what elements should be included along with other items to keep in mind.</a:t>
            </a:r>
          </a:p>
          <a:p>
            <a:endParaRPr lang="en-CA" sz="1700" dirty="0"/>
          </a:p>
          <a:p>
            <a:r>
              <a:rPr lang="en-CA" sz="1700" dirty="0"/>
              <a:t>More detailed information can be found on CDHA’s website.</a:t>
            </a:r>
          </a:p>
        </p:txBody>
      </p:sp>
      <p:sp>
        <p:nvSpPr>
          <p:cNvPr id="5" name="Date Placeholder 4">
            <a:extLst>
              <a:ext uri="{FF2B5EF4-FFF2-40B4-BE49-F238E27FC236}">
                <a16:creationId xmlns:a16="http://schemas.microsoft.com/office/drawing/2014/main" id="{085FF99F-94CF-4872-94A8-3907A1B0DED2}"/>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997804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700" b="0" i="0" u="none" strike="noStrike" kern="1200" cap="none" spc="0" normalizeH="0" baseline="0" noProof="0" dirty="0">
                <a:ln>
                  <a:noFill/>
                </a:ln>
                <a:solidFill>
                  <a:prstClr val="black"/>
                </a:solidFill>
                <a:effectLst/>
                <a:uLnTx/>
                <a:uFillTx/>
                <a:latin typeface="Calibri"/>
                <a:ea typeface="MS PGothic" pitchFamily="34" charset="-128"/>
              </a:rPr>
              <a:t>Another part of CDHA’s advertising campaign includes a national TV ad so let’s check out the commercial that ran in 2023.</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CA" sz="1700" b="0" i="0" u="none" strike="noStrike" kern="1200" cap="none" spc="0" normalizeH="0" baseline="0" noProof="0" dirty="0">
              <a:ln>
                <a:noFill/>
              </a:ln>
              <a:solidFill>
                <a:prstClr val="black"/>
              </a:solidFill>
              <a:effectLst/>
              <a:uLnTx/>
              <a:uFillTx/>
              <a:latin typeface="Calibri"/>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700" b="1" i="1" u="none" strike="noStrike" kern="1200" cap="none" spc="0" normalizeH="0" baseline="0" noProof="0" dirty="0">
                <a:ln>
                  <a:noFill/>
                </a:ln>
                <a:solidFill>
                  <a:prstClr val="black"/>
                </a:solidFill>
                <a:effectLst/>
                <a:uLnTx/>
                <a:uFillTx/>
                <a:latin typeface="Calibri"/>
                <a:ea typeface="MS PGothic" pitchFamily="34" charset="-128"/>
              </a:rPr>
              <a:t>TO PRESENTER</a:t>
            </a:r>
            <a:r>
              <a:rPr kumimoji="0" lang="en-CA" sz="1700" b="0" i="1" u="none" strike="noStrike" kern="1200" cap="none" spc="0" normalizeH="0" baseline="0" noProof="0" dirty="0">
                <a:ln>
                  <a:noFill/>
                </a:ln>
                <a:solidFill>
                  <a:prstClr val="black"/>
                </a:solidFill>
                <a:effectLst/>
                <a:uLnTx/>
                <a:uFillTx/>
                <a:latin typeface="Calibri"/>
                <a:ea typeface="MS PGothic" pitchFamily="34" charset="-128"/>
              </a:rPr>
              <a:t>: if you’re having issues, open a separate tab/window and share/play </a:t>
            </a:r>
            <a:r>
              <a:rPr kumimoji="0" lang="en-CA" sz="1700" b="1" i="1" u="none" strike="noStrike" kern="1200" cap="none" spc="0" normalizeH="0" baseline="0" noProof="0" dirty="0">
                <a:ln>
                  <a:noFill/>
                </a:ln>
                <a:solidFill>
                  <a:prstClr val="black"/>
                </a:solidFill>
                <a:effectLst/>
                <a:uLnTx/>
                <a:uFillTx/>
                <a:latin typeface="Calibri"/>
                <a:ea typeface="MS PGothic" pitchFamily="34" charset="-128"/>
              </a:rPr>
              <a:t>https://www.youtube.com/watch?v=6skhjLOI9QI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altLang="en-US" sz="1200" b="0" i="0" u="none" strike="noStrike" kern="1200" cap="none" spc="0" normalizeH="0" baseline="0" noProof="0">
              <a:ln>
                <a:noFill/>
              </a:ln>
              <a:solidFill>
                <a:srgbClr val="5F7BAE"/>
              </a:solidFill>
              <a:effectLst/>
              <a:uLnTx/>
              <a:uFillTx/>
              <a:latin typeface="Palatino" pitchFamily="-84" charset="0"/>
              <a:ea typeface="ヒラギノ明朝 ProN W3" pitchFamily="-84" charset="-128"/>
              <a:cs typeface="+mn-cs"/>
              <a:sym typeface="Palatino" pitchFamily="-84" charset="0"/>
            </a:endParaRPr>
          </a:p>
        </p:txBody>
      </p:sp>
    </p:spTree>
    <p:extLst>
      <p:ext uri="{BB962C8B-B14F-4D97-AF65-F5344CB8AC3E}">
        <p14:creationId xmlns:p14="http://schemas.microsoft.com/office/powerpoint/2010/main" val="21221350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After you’ve landed an interview with your stellar résumé and cover letter, use the interview as an opportunity to show the employer your interest in the position and, in turn, the energy and expertise you will bring to the job. Remember to do your homework on the office. Check out their website and social media pages to get an idea of what they value at the office. </a:t>
            </a:r>
          </a:p>
          <a:p>
            <a:endParaRPr lang="en-CA" sz="1700" dirty="0"/>
          </a:p>
          <a:p>
            <a:r>
              <a:rPr lang="en-CA" sz="1700" dirty="0"/>
              <a:t>Getting to this stage shows that the employer has deemed you as qualified for consideration, and the interview is your chance to show that you will put that qualification to good use.</a:t>
            </a:r>
          </a:p>
        </p:txBody>
      </p:sp>
      <p:sp>
        <p:nvSpPr>
          <p:cNvPr id="5" name="Date Placeholder 4">
            <a:extLst>
              <a:ext uri="{FF2B5EF4-FFF2-40B4-BE49-F238E27FC236}">
                <a16:creationId xmlns:a16="http://schemas.microsoft.com/office/drawing/2014/main" id="{73D8080B-32CE-4EA7-9452-E4D8889E1E87}"/>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676583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62500" lnSpcReduction="20000"/>
          </a:bodyPr>
          <a:lstStyle/>
          <a:p>
            <a:r>
              <a:rPr lang="en-CA" sz="1700" dirty="0"/>
              <a:t>While at the interview and when the interview concludes, there are a number of items to do or keep in mind and a short list is included here. More items are on the CDHA website.</a:t>
            </a:r>
          </a:p>
          <a:p>
            <a:endParaRPr lang="en-CA" sz="1700" dirty="0"/>
          </a:p>
          <a:p>
            <a:r>
              <a:rPr lang="en-CA" sz="1700" dirty="0"/>
              <a:t>Remember that the interview is a chance for you to also see if the office is the right fit for you. Ask how long the appointments are for an adult; if they say 40 minutes take that as a sign to move on. Ask if they have a mentoring program in place for you as a new grad or provide extended appointment times as you adjust to your new work life. Ask how long the staff have been there; if staff have only been there a short time, it could be a sign that the office may not treat their staff well and staff don’t stay. Ask if dental hygienists are paid for cancellations. Ask if they have a </a:t>
            </a:r>
            <a:r>
              <a:rPr lang="en-CA" sz="1700" dirty="0" err="1"/>
              <a:t>stericentre</a:t>
            </a:r>
            <a:r>
              <a:rPr lang="en-CA" sz="1700" dirty="0"/>
              <a:t> manual that is compliant with IPAC protocols for both dental and dental hygiene regulatory bodies.</a:t>
            </a:r>
          </a:p>
          <a:p>
            <a:endParaRPr lang="en-CA" sz="1700" dirty="0"/>
          </a:p>
          <a:p>
            <a:r>
              <a:rPr lang="en-CA" sz="1700" dirty="0"/>
              <a:t>If you’re interested in the position, send an email the next day to thank them for their time and that you look forward to hearing from them. It shows your professionalism and reminds them of who you are. Especially if they’ve interviewed several other dental hygienists for the position.</a:t>
            </a:r>
          </a:p>
          <a:p>
            <a:endParaRPr lang="en-CA" sz="1700" dirty="0"/>
          </a:p>
          <a:p>
            <a:r>
              <a:rPr lang="en-CA" sz="1700" dirty="0"/>
              <a:t>Working interviews are sometimes used for dental hygiene positions. The office will have you work a half or full day to see your interaction with clients, and assess your skills. If your interview falls into this category, don't be more stressed because of it, think of it as a first day on the job with no obligations. But keep in mind that the prospective employer should pay you. Make sure you confirm beforehand that you will be paid. If they decline, take this as a sign that this is not the office for you. Recently a dental hygienist in the Ottawa area had a working interview for half a day and when she asked to be paid, both the office manager and dentist said they don’t pay for working interviews. She went to the Labour Board of Ontario and lodged a complaint. It took a while but she was indeed paid for that time. And again, working interviews are an opportunity for you to see how the office flows. Are staff stressed, are they kind and help one another, is there laughter? You should enjoy your workplace. </a:t>
            </a:r>
          </a:p>
        </p:txBody>
      </p:sp>
      <p:sp>
        <p:nvSpPr>
          <p:cNvPr id="5" name="Date Placeholder 4">
            <a:extLst>
              <a:ext uri="{FF2B5EF4-FFF2-40B4-BE49-F238E27FC236}">
                <a16:creationId xmlns:a16="http://schemas.microsoft.com/office/drawing/2014/main" id="{5ABBCFBF-95D0-4DDF-B2FD-6D8865B46B44}"/>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053305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85000" lnSpcReduction="20000"/>
          </a:bodyPr>
          <a:lstStyle/>
          <a:p>
            <a:r>
              <a:rPr lang="en-CA" sz="1700" dirty="0"/>
              <a:t>When you decide to commit to a position, ensure that there is an appropriate written contract in place. Having a written employment contract allows both you and your employer to have a clear understanding of the expectations that you have of each other. Understanding the difference between </a:t>
            </a:r>
            <a:r>
              <a:rPr lang="en-CA" sz="1700" b="1" dirty="0"/>
              <a:t>self-employment </a:t>
            </a:r>
            <a:r>
              <a:rPr lang="en-CA" sz="1700" dirty="0"/>
              <a:t>and </a:t>
            </a:r>
            <a:r>
              <a:rPr lang="en-CA" sz="1700" b="1" dirty="0"/>
              <a:t>employee</a:t>
            </a:r>
            <a:r>
              <a:rPr lang="en-CA" sz="1700" dirty="0"/>
              <a:t> status is extremely important when setting up your relationship with your employer and in the creation of your contract. Just because an employer wants to hire a dental hygienist as an independent contractor, does not mean that the job meets the criteria of being deemed an independent contractor by CRA. </a:t>
            </a:r>
          </a:p>
          <a:p>
            <a:endParaRPr lang="en-CA" sz="1700" dirty="0"/>
          </a:p>
          <a:p>
            <a:r>
              <a:rPr lang="en-CA" sz="1700" dirty="0"/>
              <a:t>Two of the biggest criteria of being an independent contractor are that you supply up own instruments and that you set your own schedule. You decide when you will work, how long your client appointments are, when you will take vacation. </a:t>
            </a:r>
          </a:p>
          <a:p>
            <a:endParaRPr lang="en-CA" sz="1700" dirty="0"/>
          </a:p>
          <a:p>
            <a:r>
              <a:rPr lang="en-CA" sz="1700" dirty="0"/>
              <a:t>In the Career Centre section of CDHA’s website, there’s a sub-section that outlines the differences and advantages and disadvantages of between being self-employed and being an employee.</a:t>
            </a:r>
          </a:p>
          <a:p>
            <a:endParaRPr lang="en-CA" sz="1700" dirty="0"/>
          </a:p>
          <a:p>
            <a:r>
              <a:rPr lang="en-CA" sz="1700" dirty="0"/>
              <a:t>When you receive a contract, your potential employer has to give you adequate time to fully review it. It is also recommended that you have a legal professional review the contract.</a:t>
            </a:r>
          </a:p>
        </p:txBody>
      </p:sp>
      <p:sp>
        <p:nvSpPr>
          <p:cNvPr id="5" name="Date Placeholder 4">
            <a:extLst>
              <a:ext uri="{FF2B5EF4-FFF2-40B4-BE49-F238E27FC236}">
                <a16:creationId xmlns:a16="http://schemas.microsoft.com/office/drawing/2014/main" id="{48CF8872-EDBC-4EEA-9244-1B58D1EB6BF8}"/>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888549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There are advantages and disadvantages of being self-employed. If you’re being offered an independent contractor position, please make sure you review CDHA’s Self-Employed vs. Employee Status page under the </a:t>
            </a:r>
            <a:r>
              <a:rPr lang="en-CA" sz="1700" b="1" dirty="0"/>
              <a:t>Career</a:t>
            </a:r>
            <a:r>
              <a:rPr lang="en-CA" sz="1700" dirty="0"/>
              <a:t> menu.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CDHA also has the resource </a:t>
            </a:r>
            <a:r>
              <a:rPr lang="en-CA" sz="1700" b="1" dirty="0"/>
              <a:t>Negotiating a Service Agreement as an Independent Contractor </a:t>
            </a:r>
            <a:r>
              <a:rPr lang="en-CA" sz="1700" b="0" dirty="0"/>
              <a:t>in the Contracts and Policies section of Healthy and Respectful Workplace as well as a short video that answers, “</a:t>
            </a:r>
            <a:r>
              <a:rPr lang="en-US" sz="1700" b="0" i="1" dirty="0"/>
              <a:t>What are the Legal Considerations for Hiring an RDH as an Employee or a Contractor?</a:t>
            </a:r>
            <a:r>
              <a:rPr lang="en-US" sz="1700" b="0"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700"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b="0" i="1" dirty="0"/>
              <a:t>(Optional to play the video)</a:t>
            </a:r>
            <a:r>
              <a:rPr lang="en-US" sz="1700" b="0" dirty="0"/>
              <a:t> Let’s watch the short video now.</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700"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b="0" i="1" dirty="0"/>
              <a:t>(Note to presenter, link is https://vimeo.com/538177015) </a:t>
            </a:r>
            <a:endParaRPr lang="en-CA" sz="1700" b="0" i="1" dirty="0"/>
          </a:p>
        </p:txBody>
      </p:sp>
      <p:sp>
        <p:nvSpPr>
          <p:cNvPr id="5" name="Date Placeholder 4">
            <a:extLst>
              <a:ext uri="{FF2B5EF4-FFF2-40B4-BE49-F238E27FC236}">
                <a16:creationId xmlns:a16="http://schemas.microsoft.com/office/drawing/2014/main" id="{48CF8872-EDBC-4EEA-9244-1B58D1EB6BF8}"/>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049609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b="0" dirty="0"/>
              <a:t>Just because you have been presented with a contract, it does not mean that you have to sign it. The contents of a contract can be negotiated and it’s always advised to have a lawyer review a contract before you sign it. CDHA offers </a:t>
            </a:r>
            <a:r>
              <a:rPr lang="en-CA" sz="1700" b="0" i="1" dirty="0"/>
              <a:t>practising and support members </a:t>
            </a:r>
            <a:r>
              <a:rPr lang="en-CA" sz="1700" b="0" i="0" dirty="0"/>
              <a:t>access to </a:t>
            </a:r>
            <a:r>
              <a:rPr lang="en-CA" sz="1700" b="0" dirty="0"/>
              <a:t>a free Employment Legal Line to get advice on employment matters including regulatory law. </a:t>
            </a:r>
          </a:p>
        </p:txBody>
      </p:sp>
      <p:sp>
        <p:nvSpPr>
          <p:cNvPr id="5" name="Date Placeholder 4">
            <a:extLst>
              <a:ext uri="{FF2B5EF4-FFF2-40B4-BE49-F238E27FC236}">
                <a16:creationId xmlns:a16="http://schemas.microsoft.com/office/drawing/2014/main" id="{48CF8872-EDBC-4EEA-9244-1B58D1EB6BF8}"/>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40826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Let’s turn our attention to social media for a moment. Most, if not all of you, use social media. As you enter the profession, you may decide to utilize the power of social media to become an influential voice of your new profession. </a:t>
            </a:r>
          </a:p>
          <a:p>
            <a:endParaRPr lang="en-CA" sz="1700" dirty="0"/>
          </a:p>
          <a:p>
            <a:r>
              <a:rPr lang="en-CA" sz="1700" dirty="0"/>
              <a:t>CDHA invites you to watch a webinar about social media engagement. </a:t>
            </a:r>
            <a:r>
              <a:rPr lang="en-US" sz="1700" dirty="0"/>
              <a:t>This session examines the far-reaching impact of social media and how it can be harnessed. By examining the rules of engagement, you will learn the dos and don’ts of social media for health care professionals, including code of conduct, privacy considerations, and professional responsibilities. The webinar will also feature specific examples, tips, and tools, and will also highlight best practices for success.</a:t>
            </a:r>
          </a:p>
          <a:p>
            <a:endParaRPr lang="en-CA" sz="1700" dirty="0"/>
          </a:p>
        </p:txBody>
      </p:sp>
      <p:sp>
        <p:nvSpPr>
          <p:cNvPr id="5" name="Date Placeholder 4"/>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727864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85000" lnSpcReduction="10000"/>
          </a:bodyPr>
          <a:lstStyle/>
          <a:p>
            <a:pPr marL="0" marR="0" lvl="0" indent="0" algn="l" defTabSz="946906" rtl="0" eaLnBrk="0" fontAlgn="base" latinLnBrk="0" hangingPunct="0">
              <a:lnSpc>
                <a:spcPct val="100000"/>
              </a:lnSpc>
              <a:spcBef>
                <a:spcPct val="30000"/>
              </a:spcBef>
              <a:spcAft>
                <a:spcPct val="0"/>
              </a:spcAft>
              <a:buClrTx/>
              <a:buSzTx/>
              <a:buFontTx/>
              <a:buNone/>
              <a:tabLst/>
              <a:defRPr/>
            </a:pPr>
            <a:r>
              <a:rPr lang="en-CA" sz="1700" dirty="0"/>
              <a:t>Now let’s briefly talk about independent practising dental hygienists. </a:t>
            </a:r>
            <a:r>
              <a:rPr lang="en-CA" sz="1700" b="1" i="1" dirty="0"/>
              <a:t>How many here have thought about opening their own dental hygiene business?</a:t>
            </a:r>
            <a:r>
              <a:rPr lang="en-CA" sz="1700" dirty="0"/>
              <a:t> </a:t>
            </a:r>
            <a:r>
              <a:rPr kumimoji="0" lang="en-CA" sz="1700" b="0" i="0" u="none" strike="noStrike" kern="1200" cap="none" spc="0" normalizeH="0" baseline="0" noProof="0" dirty="0">
                <a:ln>
                  <a:noFill/>
                </a:ln>
                <a:solidFill>
                  <a:prstClr val="black"/>
                </a:solidFill>
                <a:effectLst/>
                <a:uLnTx/>
                <a:uFillTx/>
                <a:latin typeface="Calibri"/>
                <a:ea typeface="MS PGothic" pitchFamily="34" charset="-128"/>
              </a:rPr>
              <a:t>This segment of the profession is growing really fast. </a:t>
            </a:r>
            <a:endParaRPr lang="en-CA" sz="1700" dirty="0"/>
          </a:p>
          <a:p>
            <a:pPr defTabSz="946906">
              <a:defRPr/>
            </a:pPr>
            <a:endParaRPr lang="en-CA" sz="1700" dirty="0"/>
          </a:p>
          <a:p>
            <a:pPr defTabSz="946906">
              <a:defRPr/>
            </a:pPr>
            <a:r>
              <a:rPr lang="en-CA" sz="1700" dirty="0"/>
              <a:t>RDH’s may provide oral health care in settings other than a traditional dental office. They may choose to have their own brick and mortar office; or operate a mobile practice where they travel to their client's place of residence or a long-term care facility; or open a home-based business. They have the freedom to make their own decisions regarding the care they provide and offer clients a wider range of choices. They make a difference every day and play an important role in improving access to dental hygiene care for Canadians. </a:t>
            </a:r>
          </a:p>
          <a:p>
            <a:pPr defTabSz="946906">
              <a:defRPr/>
            </a:pPr>
            <a:endParaRPr lang="en-CA" sz="1700" dirty="0"/>
          </a:p>
          <a:p>
            <a:pPr defTabSz="946906">
              <a:defRPr/>
            </a:pPr>
            <a:r>
              <a:rPr lang="en-CA" sz="1700" dirty="0"/>
              <a:t>Support for independent practitioners is a high priority for CDHA. They offer the </a:t>
            </a:r>
            <a:r>
              <a:rPr lang="en-CA" sz="1700" b="1" dirty="0"/>
              <a:t>Independent Practice Network </a:t>
            </a:r>
            <a:r>
              <a:rPr lang="en-CA" sz="1700" dirty="0"/>
              <a:t>which is designed to meet the specific needs of this growing community. An IPN member has access to business courses to get started or grow their business—and I’ll talk about those briefly in a moment. An IPN member also has access to an online community to provide support or get support from other independent practitioners, and an online marketplace where equipment can be posted for sale. </a:t>
            </a:r>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54493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CA" sz="1700" dirty="0"/>
              <a:t>If you’re interested in independent dental hygiene, you may want to take a look at CDHA’s </a:t>
            </a:r>
            <a:r>
              <a:rPr lang="en-CA" sz="1700" i="1" dirty="0"/>
              <a:t>Spotlight on Independent Dental Hygiene Practice</a:t>
            </a:r>
            <a:r>
              <a:rPr lang="en-CA" sz="1700" dirty="0"/>
              <a:t> resource. It provides some great information on the different ways and the different communities independent dental hygienists provide oral health care. </a:t>
            </a:r>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840486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800" dirty="0"/>
              <a:t>For those of you who are entrepreneurs, CDHA also offers a business course designed set you on the path of successful business ownership. This course guides you through assessing your entrepreneurial skills, developing a business plan, assessing the feasibility of your business, guidelines on marketing, operations and financing. This course should be the first step you take when opening a business. </a:t>
            </a:r>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9516789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t>CDHA recently released another independent practice online course that provides guidance to current dental hygiene business owners on how to grow or evolve their business.  </a:t>
            </a:r>
            <a:endParaRPr lang="en-CA" sz="1800" dirty="0"/>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303136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dirty="0"/>
              <a:t>As we go through this presentation I’m going to mention where you can find some of the membership benefits or resources on CDHA’s website. This slide shows you what the site looks like. Under each section is a drop-down menu to further guide you. The mobile site has a slightly different experience, but you still have access to all the sections and drop-down menus.</a:t>
            </a:r>
          </a:p>
        </p:txBody>
      </p:sp>
      <p:sp>
        <p:nvSpPr>
          <p:cNvPr id="5" name="Date Placeholder 4">
            <a:extLst>
              <a:ext uri="{FF2B5EF4-FFF2-40B4-BE49-F238E27FC236}">
                <a16:creationId xmlns:a16="http://schemas.microsoft.com/office/drawing/2014/main" id="{24D6C722-5DD5-4287-9372-B5DC831129AC}"/>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16279987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CA" sz="1700" b="1" dirty="0"/>
              <a:t>Clayton</a:t>
            </a:r>
            <a:r>
              <a:rPr lang="en-CA" sz="1700" dirty="0"/>
              <a:t> </a:t>
            </a:r>
            <a:r>
              <a:rPr lang="en-CA" sz="1700" b="1" dirty="0"/>
              <a:t>De Corte</a:t>
            </a:r>
            <a:r>
              <a:rPr lang="en-CA" sz="1700" dirty="0"/>
              <a:t> is CDHA’s professional practice advisor. His focus is providing </a:t>
            </a:r>
            <a:r>
              <a:rPr lang="en-US" sz="1700" dirty="0"/>
              <a:t>mentorship and guidance to those who are considering opening an independently owned dental hygiene business or to those currently operating or are contemplating selling their own independent practice. Clayton has been in the dental hygiene profession for 23 years and owned and operated his own dental hygiene business in downtown Toronto before selling it. He’s also available to answer general dental hygiene practice questions.</a:t>
            </a:r>
            <a:endParaRPr lang="en-CA" sz="1700" dirty="0"/>
          </a:p>
        </p:txBody>
      </p:sp>
      <p:sp>
        <p:nvSpPr>
          <p:cNvPr id="5" name="Date Placeholder 4">
            <a:extLst>
              <a:ext uri="{FF2B5EF4-FFF2-40B4-BE49-F238E27FC236}">
                <a16:creationId xmlns:a16="http://schemas.microsoft.com/office/drawing/2014/main" id="{726042CD-3F1F-4CB9-8825-53B2B30539DF}"/>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7021058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20000"/>
          </a:bodyPr>
          <a:lstStyle/>
          <a:p>
            <a:r>
              <a:rPr lang="en-CA" sz="1700" dirty="0"/>
              <a:t>There are more than 1,600 dental hygienists registered in CDHA’s Independent Practice Network and here are the numbers by provin</a:t>
            </a:r>
            <a:r>
              <a:rPr lang="en-CA" sz="1700" i="1" dirty="0"/>
              <a:t>c</a:t>
            </a:r>
            <a:r>
              <a:rPr lang="en-CA" sz="1700" i="0" dirty="0"/>
              <a:t>e</a:t>
            </a:r>
            <a:r>
              <a:rPr lang="en-CA" sz="1700" i="1" dirty="0"/>
              <a:t>. </a:t>
            </a:r>
            <a:r>
              <a:rPr lang="en-CA" sz="1700" i="0" dirty="0"/>
              <a:t>Note that T</a:t>
            </a:r>
            <a:r>
              <a:rPr lang="en-CA" sz="1700" dirty="0"/>
              <a:t>he North does not currently allow dental hygienists to work as independent practitioners.</a:t>
            </a:r>
            <a:endParaRPr lang="en-CA" sz="1700" i="1" dirty="0"/>
          </a:p>
          <a:p>
            <a:endParaRPr lang="en-CA" sz="1700"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 few years ago, Quebec’s National Assembly unanimously passed a law allowing dental hygienists to practise independently, without supervision from a dentist. </a:t>
            </a:r>
            <a:r>
              <a:rPr lang="en-CA" sz="1700" i="0" dirty="0">
                <a:solidFill>
                  <a:srgbClr val="000000"/>
                </a:solidFill>
                <a:effectLst/>
                <a:latin typeface="Arial" panose="020B0604020202020204" pitchFamily="34" charset="0"/>
                <a:ea typeface="Times New Roman" panose="02020603050405020304" pitchFamily="18" charset="0"/>
              </a:rPr>
              <a:t>This was a historic moment for the dental hygiene profession in Quebec and cause for celebration across Canada as we moved one step closer to accessible oral health care for all. So the numbers in Quebec will keep growing.</a:t>
            </a:r>
          </a:p>
          <a:p>
            <a:endParaRPr lang="en-CA" sz="1700" i="0" dirty="0">
              <a:solidFill>
                <a:srgbClr val="000000"/>
              </a:solidFill>
              <a:effectLst/>
              <a:latin typeface="Arial" panose="020B0604020202020204" pitchFamily="34" charset="0"/>
            </a:endParaRPr>
          </a:p>
          <a:p>
            <a:r>
              <a:rPr lang="en-US" sz="1700" dirty="0"/>
              <a:t>In 2023, dental hygienists in PEI were awarded self-regulation status. They set up their own regulatory body and established protocols and processes for the profession. This self-regulation also authorizes dental hygienists in PEI to practice independently of a dentist, increasing access to care. </a:t>
            </a:r>
            <a:endParaRPr lang="en-CA" sz="1700" dirty="0"/>
          </a:p>
        </p:txBody>
      </p:sp>
      <p:sp>
        <p:nvSpPr>
          <p:cNvPr id="5" name="Date Placeholder 4">
            <a:extLst>
              <a:ext uri="{FF2B5EF4-FFF2-40B4-BE49-F238E27FC236}">
                <a16:creationId xmlns:a16="http://schemas.microsoft.com/office/drawing/2014/main" id="{6ABABC53-0532-4AFF-A5C2-8C4BC50D66D9}"/>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4039907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CDHA is managed by a staff at the national office in Ottawa and are there to assist you with a variety of dental hygiene or membership inquiries or with any other related questions you may have.</a:t>
            </a:r>
          </a:p>
          <a:p>
            <a:r>
              <a:rPr lang="en-CA" sz="17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700" dirty="0"/>
              <a:t>Contact them by phone, email, or social media.</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62</a:t>
            </a:fld>
            <a:endParaRPr lang="en-GB" altLang="en-US" dirty="0"/>
          </a:p>
        </p:txBody>
      </p:sp>
    </p:spTree>
    <p:extLst>
      <p:ext uri="{BB962C8B-B14F-4D97-AF65-F5344CB8AC3E}">
        <p14:creationId xmlns:p14="http://schemas.microsoft.com/office/powerpoint/2010/main" val="3781475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7044">
              <a:defRPr/>
            </a:pPr>
            <a:r>
              <a:rPr lang="en-CA" sz="1700" dirty="0"/>
              <a:t>CDHA wants to make sure you have the opportunity to connect and share with CDHA and each other on various online and social media platforms.</a:t>
            </a:r>
          </a:p>
          <a:p>
            <a:pPr defTabSz="947044">
              <a:defRPr/>
            </a:pPr>
            <a:endParaRPr lang="en-CA" sz="1700" dirty="0"/>
          </a:p>
          <a:p>
            <a:pPr defTabSz="947044">
              <a:defRPr/>
            </a:pPr>
            <a:r>
              <a:rPr lang="en-CA" sz="1700" dirty="0"/>
              <a:t>Request to join the Facebook group today! If you search for it, you’ll find it under “CDHA &amp; Dental Hygiene News”</a:t>
            </a:r>
          </a:p>
        </p:txBody>
      </p:sp>
    </p:spTree>
    <p:extLst>
      <p:ext uri="{BB962C8B-B14F-4D97-AF65-F5344CB8AC3E}">
        <p14:creationId xmlns:p14="http://schemas.microsoft.com/office/powerpoint/2010/main" val="38832998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6906">
              <a:defRPr/>
            </a:pPr>
            <a:r>
              <a:rPr lang="en-CA" sz="1700" dirty="0"/>
              <a:t>So that is what CDHA membership can do for you in a nutshell. Only current Student members will be eligible for </a:t>
            </a:r>
            <a:r>
              <a:rPr lang="en-CA" sz="1700" b="1" u="sng" dirty="0"/>
              <a:t>FREE</a:t>
            </a:r>
            <a:r>
              <a:rPr lang="en-CA" sz="1700" dirty="0"/>
              <a:t> Graduated membership upon successful completion of the board exam. </a:t>
            </a:r>
          </a:p>
          <a:p>
            <a:pPr defTabSz="946906">
              <a:defRPr/>
            </a:pPr>
            <a:endParaRPr lang="en-CA" sz="1700" dirty="0"/>
          </a:p>
          <a:p>
            <a:pPr defTabSz="946906">
              <a:defRPr/>
            </a:pPr>
            <a:r>
              <a:rPr lang="en-CA" sz="1700" dirty="0"/>
              <a:t>If you haven’t joined CDHA, you still have time. Plus, signing up is fast and free!</a:t>
            </a:r>
          </a:p>
        </p:txBody>
      </p:sp>
      <p:sp>
        <p:nvSpPr>
          <p:cNvPr id="5" name="Date Placeholder 4">
            <a:extLst>
              <a:ext uri="{FF2B5EF4-FFF2-40B4-BE49-F238E27FC236}">
                <a16:creationId xmlns:a16="http://schemas.microsoft.com/office/drawing/2014/main" id="{4897B17D-204E-44D3-80DB-28924547DD26}"/>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11835381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Congratulations on your choice of an exciting career in dental hygiene! Join the CDHA community and let your voice be heard. </a:t>
            </a:r>
          </a:p>
        </p:txBody>
      </p:sp>
      <p:sp>
        <p:nvSpPr>
          <p:cNvPr id="5" name="Date Placeholder 4">
            <a:extLst>
              <a:ext uri="{FF2B5EF4-FFF2-40B4-BE49-F238E27FC236}">
                <a16:creationId xmlns:a16="http://schemas.microsoft.com/office/drawing/2014/main" id="{DEB64A20-35D8-4DF1-A7DE-E1A7C6AC9E47}"/>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32336195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700" dirty="0"/>
              <a:t>It’s time for the final quiz question and last prize giveaway! If you think you know the answer, please use the chat feature.</a:t>
            </a:r>
          </a:p>
        </p:txBody>
      </p:sp>
    </p:spTree>
    <p:extLst>
      <p:ext uri="{BB962C8B-B14F-4D97-AF65-F5344CB8AC3E}">
        <p14:creationId xmlns:p14="http://schemas.microsoft.com/office/powerpoint/2010/main" val="38784890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sz="1700" dirty="0"/>
              <a:t>Final quiz question: What membership benefit most excites you?</a:t>
            </a:r>
          </a:p>
          <a:p>
            <a:endParaRPr lang="en-US" sz="1700" dirty="0"/>
          </a:p>
          <a:p>
            <a:r>
              <a:rPr lang="en-CA" sz="1700" dirty="0"/>
              <a:t>Congrats to [ </a:t>
            </a:r>
            <a:r>
              <a:rPr lang="en-CA" sz="1700" i="1" dirty="0"/>
              <a:t>name here</a:t>
            </a:r>
            <a:r>
              <a:rPr lang="en-CA" sz="1700" dirty="0"/>
              <a:t> ]. They correctly stated a current membership benefit! </a:t>
            </a:r>
            <a:endParaRPr lang="en-US" sz="17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7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700" dirty="0"/>
              <a:t>And the answer is that… There are a number of membership benefits available to you that should excite you! Some are listed here and there’s more on CDHA’s website.</a:t>
            </a:r>
          </a:p>
        </p:txBody>
      </p:sp>
    </p:spTree>
    <p:extLst>
      <p:ext uri="{BB962C8B-B14F-4D97-AF65-F5344CB8AC3E}">
        <p14:creationId xmlns:p14="http://schemas.microsoft.com/office/powerpoint/2010/main" val="7984770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46906">
              <a:defRPr/>
            </a:pPr>
            <a:r>
              <a:rPr lang="en-CA" sz="1700" dirty="0"/>
              <a:t>Thank you for your time. Do you have any questions?</a:t>
            </a:r>
          </a:p>
        </p:txBody>
      </p:sp>
      <p:sp>
        <p:nvSpPr>
          <p:cNvPr id="5" name="Date Placeholder 4">
            <a:extLst>
              <a:ext uri="{FF2B5EF4-FFF2-40B4-BE49-F238E27FC236}">
                <a16:creationId xmlns:a16="http://schemas.microsoft.com/office/drawing/2014/main" id="{4897B17D-204E-44D3-80DB-28924547DD26}"/>
              </a:ext>
            </a:extLst>
          </p:cNvPr>
          <p:cNvSpPr>
            <a:spLocks noGrp="1"/>
          </p:cNvSpPr>
          <p:nvPr>
            <p:ph type="dt" idx="11"/>
          </p:nvPr>
        </p:nvSpPr>
        <p:spPr/>
        <p:txBody>
          <a:bodyPr/>
          <a:lstStyle/>
          <a:p>
            <a:endParaRPr lang="en-GB" altLang="en-US"/>
          </a:p>
        </p:txBody>
      </p:sp>
    </p:spTree>
    <p:extLst>
      <p:ext uri="{BB962C8B-B14F-4D97-AF65-F5344CB8AC3E}">
        <p14:creationId xmlns:p14="http://schemas.microsoft.com/office/powerpoint/2010/main" val="2910829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46906" rtl="0" eaLnBrk="0" fontAlgn="base" latinLnBrk="0" hangingPunct="0">
              <a:lnSpc>
                <a:spcPct val="100000"/>
              </a:lnSpc>
              <a:spcBef>
                <a:spcPct val="30000"/>
              </a:spcBef>
              <a:spcAft>
                <a:spcPct val="0"/>
              </a:spcAft>
              <a:buClrTx/>
              <a:buSzTx/>
              <a:buFontTx/>
              <a:buNone/>
              <a:tabLst/>
              <a:defRPr/>
            </a:pPr>
            <a:r>
              <a:rPr lang="en-CA" sz="1700" dirty="0"/>
              <a:t>As a refresher, let’s dive a bit further into the profession. </a:t>
            </a:r>
          </a:p>
          <a:p>
            <a:pPr defTabSz="946906">
              <a:defRPr/>
            </a:pPr>
            <a:endParaRPr lang="en-CA" sz="1700" dirty="0"/>
          </a:p>
          <a:p>
            <a:pPr defTabSz="946906">
              <a:defRPr/>
            </a:pPr>
            <a:r>
              <a:rPr lang="en-CA" sz="1700" dirty="0"/>
              <a:t>Within dental hygiene, there are several key organizations, and each organization has different roles and responsibilities. </a:t>
            </a:r>
            <a:endParaRPr lang="en-CA" sz="1800" dirty="0"/>
          </a:p>
          <a:p>
            <a:pPr defTabSz="946906">
              <a:defRPr/>
            </a:pPr>
            <a:endParaRPr lang="en-CA" sz="1700" dirty="0"/>
          </a:p>
          <a:p>
            <a:pPr defTabSz="946906">
              <a:defRPr/>
            </a:pPr>
            <a:r>
              <a:rPr lang="en-CA" sz="1700" dirty="0"/>
              <a:t>So let’s take a look at how each one functions within the profession.</a:t>
            </a:r>
          </a:p>
        </p:txBody>
      </p:sp>
      <p:sp>
        <p:nvSpPr>
          <p:cNvPr id="5" name="Date Placeholder 4">
            <a:extLst>
              <a:ext uri="{FF2B5EF4-FFF2-40B4-BE49-F238E27FC236}">
                <a16:creationId xmlns:a16="http://schemas.microsoft.com/office/drawing/2014/main" id="{05A35D69-84CC-4CB5-802C-A63BB5D75971}"/>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2684853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CA" sz="1700" dirty="0"/>
              <a:t>The national organizations associated with dental hygiene include:</a:t>
            </a:r>
          </a:p>
          <a:p>
            <a:endParaRPr lang="en-CA" sz="1700" dirty="0"/>
          </a:p>
          <a:p>
            <a:pPr marL="183910" indent="-183910">
              <a:buFont typeface="Arial" panose="020B0604020202020204" pitchFamily="34" charset="0"/>
              <a:buChar char="•"/>
            </a:pPr>
            <a:r>
              <a:rPr lang="en-CA" sz="1700" dirty="0"/>
              <a:t>The </a:t>
            </a:r>
            <a:r>
              <a:rPr lang="en-CA" sz="1700" b="1" dirty="0"/>
              <a:t>Commission on Dental Accreditation of Canada</a:t>
            </a:r>
            <a:r>
              <a:rPr lang="en-CA" sz="1700" dirty="0"/>
              <a:t>. CDAC’s primary role is to assess and evaluate dental hygiene programs across Canada in order to ensure they meet national dental hygiene educational standards.</a:t>
            </a:r>
          </a:p>
          <a:p>
            <a:pPr marL="177545" indent="-177545">
              <a:buFont typeface="Arial" panose="020B0604020202020204" pitchFamily="34" charset="0"/>
              <a:buChar char="•"/>
            </a:pPr>
            <a:r>
              <a:rPr lang="en-CA" sz="1700" dirty="0"/>
              <a:t>And the </a:t>
            </a:r>
            <a:r>
              <a:rPr lang="en-CA" sz="1700" b="1" dirty="0"/>
              <a:t>Federation of Dental Hygiene Regulators of Canada</a:t>
            </a:r>
            <a:r>
              <a:rPr lang="en-CA" sz="1700" dirty="0"/>
              <a:t>. This organization gathers all of the provincial regulatory bodies across Canada. Their mission is to provide national leadership in dental hygiene regulation for the protection of the public. They also develop and administer the national dental hygiene certification exam. </a:t>
            </a:r>
          </a:p>
        </p:txBody>
      </p:sp>
      <p:sp>
        <p:nvSpPr>
          <p:cNvPr id="5" name="Date Placeholder 4">
            <a:extLst>
              <a:ext uri="{FF2B5EF4-FFF2-40B4-BE49-F238E27FC236}">
                <a16:creationId xmlns:a16="http://schemas.microsoft.com/office/drawing/2014/main" id="{60AB5A16-75FB-4AA0-B11C-11BEF355C5F0}"/>
              </a:ext>
            </a:extLst>
          </p:cNvPr>
          <p:cNvSpPr>
            <a:spLocks noGrp="1"/>
          </p:cNvSpPr>
          <p:nvPr>
            <p:ph type="dt" idx="11"/>
          </p:nvPr>
        </p:nvSpPr>
        <p:spPr/>
        <p:txBody>
          <a:bodyPr/>
          <a:lstStyle/>
          <a:p>
            <a:endParaRPr lang="en-GB" altLang="en-US" dirty="0"/>
          </a:p>
        </p:txBody>
      </p:sp>
    </p:spTree>
    <p:extLst>
      <p:ext uri="{BB962C8B-B14F-4D97-AF65-F5344CB8AC3E}">
        <p14:creationId xmlns:p14="http://schemas.microsoft.com/office/powerpoint/2010/main" val="4084830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defTabSz="946906">
              <a:defRPr/>
            </a:pPr>
            <a:r>
              <a:rPr lang="en-US" dirty="0"/>
              <a:t>Speaking of the board exam, here are the next 2 confirmed exam dates—January and May. Dates for the September exam are still to be confirmed and all the pertinent details can be found on the Federation’s website including four different, but equivalent, online preparatory tests. </a:t>
            </a:r>
          </a:p>
          <a:p>
            <a:pPr defTabSz="946906">
              <a:defRPr/>
            </a:pPr>
            <a:endParaRPr lang="en-US" dirty="0"/>
          </a:p>
          <a:p>
            <a:pPr defTabSz="946906">
              <a:defRPr/>
            </a:pPr>
            <a:r>
              <a:rPr lang="en-US" dirty="0"/>
              <a:t>And, as a note, once you’ve taken the exam, it has been about 28 days on average for the results to be posted. And you might be wondering, what happens with my CDHA membership after the board exam? We’ll get to that shortly.</a:t>
            </a:r>
          </a:p>
        </p:txBody>
      </p:sp>
      <p:sp>
        <p:nvSpPr>
          <p:cNvPr id="5" name="Date Placeholder 4"/>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1152169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9673" y="3030539"/>
            <a:ext cx="14740917" cy="2090737"/>
          </a:xfrm>
        </p:spPr>
        <p:txBody>
          <a:bodyPr/>
          <a:lstStyle/>
          <a:p>
            <a:r>
              <a:rPr lang="en-CA"/>
              <a:t>Click to edit Master title style</a:t>
            </a:r>
            <a:endParaRPr lang="en-US"/>
          </a:p>
        </p:txBody>
      </p:sp>
      <p:sp>
        <p:nvSpPr>
          <p:cNvPr id="3" name="Subtitle 2"/>
          <p:cNvSpPr>
            <a:spLocks noGrp="1"/>
          </p:cNvSpPr>
          <p:nvPr>
            <p:ph type="subTitle" idx="1"/>
          </p:nvPr>
        </p:nvSpPr>
        <p:spPr>
          <a:xfrm>
            <a:off x="2601464" y="5527676"/>
            <a:ext cx="12137337" cy="2492375"/>
          </a:xfrm>
        </p:spPr>
        <p:txBody>
          <a:bodyPr/>
          <a:lstStyle>
            <a:lvl1pPr marL="0" indent="0" algn="ctr">
              <a:buNone/>
              <a:defRPr>
                <a:solidFill>
                  <a:schemeClr val="tx1">
                    <a:tint val="75000"/>
                  </a:schemeClr>
                </a:solidFill>
              </a:defRPr>
            </a:lvl1pPr>
            <a:lvl2pPr marL="609630" indent="0" algn="ctr">
              <a:buNone/>
              <a:defRPr>
                <a:solidFill>
                  <a:schemeClr val="tx1">
                    <a:tint val="75000"/>
                  </a:schemeClr>
                </a:solidFill>
              </a:defRPr>
            </a:lvl2pPr>
            <a:lvl3pPr marL="1219261" indent="0" algn="ctr">
              <a:buNone/>
              <a:defRPr>
                <a:solidFill>
                  <a:schemeClr val="tx1">
                    <a:tint val="75000"/>
                  </a:schemeClr>
                </a:solidFill>
              </a:defRPr>
            </a:lvl3pPr>
            <a:lvl4pPr marL="1828891" indent="0" algn="ctr">
              <a:buNone/>
              <a:defRPr>
                <a:solidFill>
                  <a:schemeClr val="tx1">
                    <a:tint val="75000"/>
                  </a:schemeClr>
                </a:solidFill>
              </a:defRPr>
            </a:lvl4pPr>
            <a:lvl5pPr marL="2438522" indent="0" algn="ctr">
              <a:buNone/>
              <a:defRPr>
                <a:solidFill>
                  <a:schemeClr val="tx1">
                    <a:tint val="75000"/>
                  </a:schemeClr>
                </a:solidFill>
              </a:defRPr>
            </a:lvl5pPr>
            <a:lvl6pPr marL="3048152" indent="0" algn="ctr">
              <a:buNone/>
              <a:defRPr>
                <a:solidFill>
                  <a:schemeClr val="tx1">
                    <a:tint val="75000"/>
                  </a:schemeClr>
                </a:solidFill>
              </a:defRPr>
            </a:lvl6pPr>
            <a:lvl7pPr marL="3657783" indent="0" algn="ctr">
              <a:buNone/>
              <a:defRPr>
                <a:solidFill>
                  <a:schemeClr val="tx1">
                    <a:tint val="75000"/>
                  </a:schemeClr>
                </a:solidFill>
              </a:defRPr>
            </a:lvl7pPr>
            <a:lvl8pPr marL="4267413" indent="0" algn="ctr">
              <a:buNone/>
              <a:defRPr>
                <a:solidFill>
                  <a:schemeClr val="tx1">
                    <a:tint val="75000"/>
                  </a:schemeClr>
                </a:solidFill>
              </a:defRPr>
            </a:lvl8pPr>
            <a:lvl9pPr marL="4877044"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71268" y="2049512"/>
            <a:ext cx="3901135"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867860" y="2049512"/>
            <a:ext cx="11500202"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80661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276805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8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639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529661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4613406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321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482706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6350021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88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131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84379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8927930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80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a:prstGeom prst="rect">
            <a:avLst/>
          </a:prstGeo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a:prstGeom prst="rect">
            <a:avLst/>
          </a:prstGeo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C885B0A-5983-486C-8790-052173C57F58}"/>
              </a:ext>
            </a:extLst>
          </p:cNvPr>
          <p:cNvSpPr>
            <a:spLocks noGrp="1"/>
          </p:cNvSpPr>
          <p:nvPr>
            <p:ph type="dt" sz="half" idx="10"/>
          </p:nvPr>
        </p:nvSpPr>
        <p:spPr>
          <a:xfrm>
            <a:off x="1192143" y="9040143"/>
            <a:ext cx="3901559" cy="519289"/>
          </a:xfrm>
          <a:prstGeom prst="rect">
            <a:avLst/>
          </a:prstGeom>
        </p:spPr>
        <p:txBody>
          <a:bodyPr/>
          <a:lstStyle>
            <a:lvl1pPr>
              <a:defRPr/>
            </a:lvl1pPr>
          </a:lstStyle>
          <a:p>
            <a:pPr>
              <a:defRPr/>
            </a:pPr>
            <a:fld id="{F7D3BCEC-661E-4C7A-85FC-38D7D0C25853}" type="datetimeFigureOut">
              <a:rPr lang="en-US"/>
              <a:pPr>
                <a:defRPr/>
              </a:pPr>
              <a:t>1/15/2024</a:t>
            </a:fld>
            <a:endParaRPr lang="en-US"/>
          </a:p>
        </p:txBody>
      </p:sp>
      <p:sp>
        <p:nvSpPr>
          <p:cNvPr id="5" name="Footer Placeholder 4">
            <a:extLst>
              <a:ext uri="{FF2B5EF4-FFF2-40B4-BE49-F238E27FC236}">
                <a16:creationId xmlns:a16="http://schemas.microsoft.com/office/drawing/2014/main" id="{EBC51705-D277-4DA6-BB58-32AC09A91E8D}"/>
              </a:ext>
            </a:extLst>
          </p:cNvPr>
          <p:cNvSpPr>
            <a:spLocks noGrp="1"/>
          </p:cNvSpPr>
          <p:nvPr>
            <p:ph type="ftr" sz="quarter" idx="11"/>
          </p:nvPr>
        </p:nvSpPr>
        <p:spPr>
          <a:xfrm>
            <a:off x="5743962" y="9040143"/>
            <a:ext cx="5852339" cy="519289"/>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DCB7EC-CC25-49FB-977F-9B53AFBD162E}"/>
              </a:ext>
            </a:extLst>
          </p:cNvPr>
          <p:cNvSpPr>
            <a:spLocks noGrp="1"/>
          </p:cNvSpPr>
          <p:nvPr>
            <p:ph type="sldNum" sz="quarter" idx="12"/>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55A5FB22-77D1-4588-898E-88535E12ECC3}" type="slidenum">
              <a:rPr lang="en-US" altLang="en-US"/>
              <a:pPr/>
              <a:t>‹#›</a:t>
            </a:fld>
            <a:endParaRPr lang="en-US" altLang="en-US"/>
          </a:p>
        </p:txBody>
      </p:sp>
    </p:spTree>
    <p:extLst>
      <p:ext uri="{BB962C8B-B14F-4D97-AF65-F5344CB8AC3E}">
        <p14:creationId xmlns:p14="http://schemas.microsoft.com/office/powerpoint/2010/main" val="34607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84218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641005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61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526" y="6267450"/>
            <a:ext cx="14738800" cy="1936750"/>
          </a:xfrm>
        </p:spPr>
        <p:txBody>
          <a:bodyPr anchor="t"/>
          <a:lstStyle>
            <a:lvl1pPr algn="l">
              <a:defRPr sz="5334" b="1" cap="all"/>
            </a:lvl1pPr>
          </a:lstStyle>
          <a:p>
            <a:r>
              <a:rPr lang="en-CA"/>
              <a:t>Click to edit Master title style</a:t>
            </a:r>
            <a:endParaRPr lang="en-US"/>
          </a:p>
        </p:txBody>
      </p:sp>
      <p:sp>
        <p:nvSpPr>
          <p:cNvPr id="3" name="Text Placeholder 2"/>
          <p:cNvSpPr>
            <a:spLocks noGrp="1"/>
          </p:cNvSpPr>
          <p:nvPr>
            <p:ph type="body" idx="1"/>
          </p:nvPr>
        </p:nvSpPr>
        <p:spPr>
          <a:xfrm>
            <a:off x="1369526" y="4133850"/>
            <a:ext cx="14738800" cy="2133600"/>
          </a:xfrm>
        </p:spPr>
        <p:txBody>
          <a:bodyPr anchor="b"/>
          <a:lstStyle>
            <a:lvl1pPr marL="0" indent="0">
              <a:buNone/>
              <a:defRPr sz="2667">
                <a:solidFill>
                  <a:schemeClr val="tx1">
                    <a:tint val="75000"/>
                  </a:schemeClr>
                </a:solidFill>
              </a:defRPr>
            </a:lvl1pPr>
            <a:lvl2pPr marL="609630" indent="0">
              <a:buNone/>
              <a:defRPr sz="2400">
                <a:solidFill>
                  <a:schemeClr val="tx1">
                    <a:tint val="75000"/>
                  </a:schemeClr>
                </a:solidFill>
              </a:defRPr>
            </a:lvl2pPr>
            <a:lvl3pPr marL="1219261" indent="0">
              <a:buNone/>
              <a:defRPr sz="2133">
                <a:solidFill>
                  <a:schemeClr val="tx1">
                    <a:tint val="75000"/>
                  </a:schemeClr>
                </a:solidFill>
              </a:defRPr>
            </a:lvl3pPr>
            <a:lvl4pPr marL="1828891" indent="0">
              <a:buNone/>
              <a:defRPr sz="1867">
                <a:solidFill>
                  <a:schemeClr val="tx1">
                    <a:tint val="75000"/>
                  </a:schemeClr>
                </a:solidFill>
              </a:defRPr>
            </a:lvl4pPr>
            <a:lvl5pPr marL="2438522" indent="0">
              <a:buNone/>
              <a:defRPr sz="1867">
                <a:solidFill>
                  <a:schemeClr val="tx1">
                    <a:tint val="75000"/>
                  </a:schemeClr>
                </a:solidFill>
              </a:defRPr>
            </a:lvl5pPr>
            <a:lvl6pPr marL="3048152" indent="0">
              <a:buNone/>
              <a:defRPr sz="1867">
                <a:solidFill>
                  <a:schemeClr val="tx1">
                    <a:tint val="75000"/>
                  </a:schemeClr>
                </a:solidFill>
              </a:defRPr>
            </a:lvl6pPr>
            <a:lvl7pPr marL="3657783" indent="0">
              <a:buNone/>
              <a:defRPr sz="1867">
                <a:solidFill>
                  <a:schemeClr val="tx1">
                    <a:tint val="75000"/>
                  </a:schemeClr>
                </a:solidFill>
              </a:defRPr>
            </a:lvl7pPr>
            <a:lvl8pPr marL="4267413" indent="0">
              <a:buNone/>
              <a:defRPr sz="1867">
                <a:solidFill>
                  <a:schemeClr val="tx1">
                    <a:tint val="75000"/>
                  </a:schemeClr>
                </a:solidFill>
              </a:defRPr>
            </a:lvl8pPr>
            <a:lvl9pPr marL="4877044" indent="0">
              <a:buNone/>
              <a:defRPr sz="1867">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14ABAAA-79F2-4AAD-821D-75E64E769781}"/>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C6D33C94-111C-4253-9815-0DDC683F3F20}" type="slidenum">
              <a:rPr lang="en-US" altLang="en-US"/>
              <a:pPr/>
              <a:t>‹#›</a:t>
            </a:fld>
            <a:endParaRPr lang="en-US" altLang="en-US"/>
          </a:p>
        </p:txBody>
      </p:sp>
    </p:spTree>
    <p:extLst>
      <p:ext uri="{BB962C8B-B14F-4D97-AF65-F5344CB8AC3E}">
        <p14:creationId xmlns:p14="http://schemas.microsoft.com/office/powerpoint/2010/main" val="1617980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1330992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7520709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26062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40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D825E3-3BEE-4B70-9B27-B0E140D3931A}"/>
              </a:ext>
            </a:extLst>
          </p:cNvPr>
          <p:cNvSpPr>
            <a:spLocks noGrp="1"/>
          </p:cNvSpPr>
          <p:nvPr>
            <p:ph type="sldNum" sz="quarter" idx="10"/>
          </p:nvPr>
        </p:nvSpPr>
        <p:spPr>
          <a:xfrm>
            <a:off x="12246561" y="9040143"/>
            <a:ext cx="3901559" cy="519289"/>
          </a:xfrm>
          <a:prstGeom prst="rect">
            <a:avLst/>
          </a:prstGeom>
        </p:spPr>
        <p:txBody>
          <a:bodyPr vert="horz" wrap="square" lIns="91440" tIns="45720" rIns="91440" bIns="45720" numCol="1" anchor="t" anchorCtr="0" compatLnSpc="1">
            <a:prstTxWarp prst="textNoShape">
              <a:avLst/>
            </a:prstTxWarp>
          </a:bodyPr>
          <a:lstStyle>
            <a:lvl1pPr>
              <a:defRPr/>
            </a:lvl1pPr>
          </a:lstStyle>
          <a:p>
            <a:fld id="{8BA013AC-AD8E-41B7-97B9-B27F89E20F8A}" type="slidenum">
              <a:rPr lang="en-US" altLang="en-US"/>
              <a:pPr/>
              <a:t>‹#›</a:t>
            </a:fld>
            <a:endParaRPr lang="en-US" altLang="en-US"/>
          </a:p>
        </p:txBody>
      </p:sp>
    </p:spTree>
    <p:extLst>
      <p:ext uri="{BB962C8B-B14F-4D97-AF65-F5344CB8AC3E}">
        <p14:creationId xmlns:p14="http://schemas.microsoft.com/office/powerpoint/2010/main" val="473380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7860" y="1379661"/>
            <a:ext cx="15604543"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867861" y="3171949"/>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4" name="Content Placeholder 3"/>
          <p:cNvSpPr>
            <a:spLocks noGrp="1"/>
          </p:cNvSpPr>
          <p:nvPr>
            <p:ph sz="half" idx="2"/>
          </p:nvPr>
        </p:nvSpPr>
        <p:spPr>
          <a:xfrm>
            <a:off x="867861" y="4081586"/>
            <a:ext cx="7660451"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807721" y="3171949"/>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GB"/>
              <a:t>Click to edit Master text styles</a:t>
            </a:r>
          </a:p>
        </p:txBody>
      </p:sp>
      <p:sp>
        <p:nvSpPr>
          <p:cNvPr id="6" name="Content Placeholder 5"/>
          <p:cNvSpPr>
            <a:spLocks noGrp="1"/>
          </p:cNvSpPr>
          <p:nvPr>
            <p:ph sz="quarter" idx="4"/>
          </p:nvPr>
        </p:nvSpPr>
        <p:spPr>
          <a:xfrm>
            <a:off x="8807721" y="4081586"/>
            <a:ext cx="7664683" cy="518770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46016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343762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6370F7-3EDF-5995-E43B-197FAE8075A7}"/>
              </a:ext>
            </a:extLst>
          </p:cNvPr>
          <p:cNvSpPr txBox="1">
            <a:spLocks/>
          </p:cNvSpPr>
          <p:nvPr userDrawn="1"/>
        </p:nvSpPr>
        <p:spPr>
          <a:xfrm>
            <a:off x="6440200" y="3718559"/>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US" sz="8533" b="1" dirty="0">
                <a:latin typeface="+mj-lt"/>
              </a:rPr>
              <a:t>Mission Statement</a:t>
            </a:r>
          </a:p>
        </p:txBody>
      </p:sp>
      <p:sp>
        <p:nvSpPr>
          <p:cNvPr id="6" name="Subtitle 2">
            <a:extLst>
              <a:ext uri="{FF2B5EF4-FFF2-40B4-BE49-F238E27FC236}">
                <a16:creationId xmlns:a16="http://schemas.microsoft.com/office/drawing/2014/main" id="{0A0495F7-5FFD-3931-970A-50A5A095F537}"/>
              </a:ext>
            </a:extLst>
          </p:cNvPr>
          <p:cNvSpPr txBox="1">
            <a:spLocks/>
          </p:cNvSpPr>
          <p:nvPr userDrawn="1"/>
        </p:nvSpPr>
        <p:spPr>
          <a:xfrm>
            <a:off x="6440199" y="5070177"/>
            <a:ext cx="9828405" cy="248113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US" sz="3982" b="0" i="1" dirty="0">
                <a:latin typeface="Calibri" panose="020F0502020204030204" pitchFamily="34" charset="0"/>
                <a:cs typeface="Calibri" panose="020F0502020204030204" pitchFamily="34" charset="0"/>
              </a:rPr>
              <a:t>CDHA exists so that its members are able to provide quality preventive and therapeutic oral health care as well as health promotion for all persons living in Canada.</a:t>
            </a:r>
          </a:p>
        </p:txBody>
      </p:sp>
      <p:sp>
        <p:nvSpPr>
          <p:cNvPr id="5" name="Subtitle 2">
            <a:extLst>
              <a:ext uri="{FF2B5EF4-FFF2-40B4-BE49-F238E27FC236}">
                <a16:creationId xmlns:a16="http://schemas.microsoft.com/office/drawing/2014/main" id="{5425028D-0A2F-AC6C-3329-658EE9E771B9}"/>
              </a:ext>
            </a:extLst>
          </p:cNvPr>
          <p:cNvSpPr txBox="1">
            <a:spLocks/>
          </p:cNvSpPr>
          <p:nvPr userDrawn="1"/>
        </p:nvSpPr>
        <p:spPr>
          <a:xfrm>
            <a:off x="5636064" y="7584575"/>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a:t>cdha.ca/mission</a:t>
            </a:r>
          </a:p>
        </p:txBody>
      </p:sp>
    </p:spTree>
    <p:extLst>
      <p:ext uri="{BB962C8B-B14F-4D97-AF65-F5344CB8AC3E}">
        <p14:creationId xmlns:p14="http://schemas.microsoft.com/office/powerpoint/2010/main" val="472044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4486-BC76-1EA2-F51C-2E85EF0A7D06}"/>
              </a:ext>
            </a:extLst>
          </p:cNvPr>
          <p:cNvSpPr txBox="1">
            <a:spLocks/>
          </p:cNvSpPr>
          <p:nvPr userDrawn="1"/>
        </p:nvSpPr>
        <p:spPr>
          <a:xfrm>
            <a:off x="6440200" y="3718557"/>
            <a:ext cx="9828406" cy="1308134"/>
          </a:xfrm>
          <a:prstGeom prst="rect">
            <a:avLst/>
          </a:prstGeom>
        </p:spPr>
        <p:txBody>
          <a:bodyPr anchor="b"/>
          <a:lstStyle>
            <a:lvl1pPr algn="l" rtl="0" eaLnBrk="0" fontAlgn="base" hangingPunct="0">
              <a:lnSpc>
                <a:spcPct val="90000"/>
              </a:lnSpc>
              <a:spcBef>
                <a:spcPct val="0"/>
              </a:spcBef>
              <a:spcAft>
                <a:spcPct val="0"/>
              </a:spcAft>
              <a:defRPr sz="6000" kern="1200">
                <a:solidFill>
                  <a:schemeClr val="bg1"/>
                </a:solidFill>
                <a:latin typeface="+mj-lt"/>
                <a:ea typeface="ＭＳ Ｐゴシック" pitchFamily="-65" charset="-128"/>
                <a:cs typeface="ＭＳ Ｐゴシック" pitchFamily="-65" charset="-128"/>
              </a:defRPr>
            </a:lvl1pPr>
            <a:lvl2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2pPr>
            <a:lvl3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3pPr>
            <a:lvl4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4pPr>
            <a:lvl5pPr algn="l" rtl="0" eaLnBrk="0" fontAlgn="base" hangingPunct="0">
              <a:lnSpc>
                <a:spcPct val="90000"/>
              </a:lnSpc>
              <a:spcBef>
                <a:spcPct val="0"/>
              </a:spcBef>
              <a:spcAft>
                <a:spcPct val="0"/>
              </a:spcAft>
              <a:defRPr sz="4000">
                <a:solidFill>
                  <a:schemeClr val="bg1"/>
                </a:solidFill>
                <a:latin typeface="Calibri" panose="020F0502020204030204" pitchFamily="34" charset="0"/>
                <a:ea typeface="ＭＳ Ｐゴシック" pitchFamily="-65" charset="-128"/>
                <a:cs typeface="ＭＳ Ｐゴシック" pitchFamily="-65" charset="-128"/>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CA" sz="8533" b="1" i="0" kern="1200" dirty="0">
                <a:solidFill>
                  <a:schemeClr val="bg1"/>
                </a:solidFill>
                <a:effectLst/>
                <a:latin typeface="+mj-lt"/>
                <a:ea typeface="ＭＳ Ｐゴシック" pitchFamily="-65" charset="-128"/>
                <a:cs typeface="ＭＳ Ｐゴシック" pitchFamily="-65" charset="-128"/>
              </a:rPr>
              <a:t>Notre mission</a:t>
            </a:r>
          </a:p>
        </p:txBody>
      </p:sp>
      <p:sp>
        <p:nvSpPr>
          <p:cNvPr id="3" name="Subtitle 2">
            <a:extLst>
              <a:ext uri="{FF2B5EF4-FFF2-40B4-BE49-F238E27FC236}">
                <a16:creationId xmlns:a16="http://schemas.microsoft.com/office/drawing/2014/main" id="{0633B777-248E-1780-C2FA-048911AC9128}"/>
              </a:ext>
            </a:extLst>
          </p:cNvPr>
          <p:cNvSpPr txBox="1">
            <a:spLocks/>
          </p:cNvSpPr>
          <p:nvPr userDrawn="1"/>
        </p:nvSpPr>
        <p:spPr>
          <a:xfrm>
            <a:off x="6440199" y="5026691"/>
            <a:ext cx="10269010" cy="3098697"/>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defRPr/>
            </a:pP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L’ACHD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existe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pour que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membres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puissent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offrir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soins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buccodentaire</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préventifs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thérapeutiques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qualité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et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promouvoir</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la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santé</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auprès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de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toutes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les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personnes</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qui </a:t>
            </a:r>
            <a:r>
              <a:rPr lang="en-CA" sz="3982" b="0" i="1" kern="1200" dirty="0" err="1">
                <a:solidFill>
                  <a:schemeClr val="bg1"/>
                </a:solidFill>
                <a:effectLst/>
                <a:latin typeface="Calibri" panose="020F0502020204030204" pitchFamily="34" charset="0"/>
                <a:ea typeface="ＭＳ Ｐゴシック" pitchFamily="-65" charset="-128"/>
                <a:cs typeface="Calibri" panose="020F0502020204030204" pitchFamily="34" charset="0"/>
              </a:rPr>
              <a:t>habitent</a:t>
            </a:r>
            <a:r>
              <a:rPr lang="en-CA" sz="3982" b="0" i="1" kern="1200" dirty="0">
                <a:solidFill>
                  <a:schemeClr val="bg1"/>
                </a:solidFill>
                <a:effectLst/>
                <a:latin typeface="Calibri" panose="020F0502020204030204" pitchFamily="34" charset="0"/>
                <a:ea typeface="ＭＳ Ｐゴシック" pitchFamily="-65" charset="-128"/>
                <a:cs typeface="Calibri" panose="020F0502020204030204" pitchFamily="34" charset="0"/>
              </a:rPr>
              <a:t> au Canada.</a:t>
            </a:r>
            <a:endParaRPr lang="en-US" sz="3982" b="0" i="1" dirty="0">
              <a:latin typeface="Calibri" panose="020F0502020204030204" pitchFamily="34" charset="0"/>
              <a:cs typeface="Calibri" panose="020F0502020204030204" pitchFamily="34" charset="0"/>
            </a:endParaRPr>
          </a:p>
        </p:txBody>
      </p:sp>
      <p:sp>
        <p:nvSpPr>
          <p:cNvPr id="4" name="Subtitle 2">
            <a:extLst>
              <a:ext uri="{FF2B5EF4-FFF2-40B4-BE49-F238E27FC236}">
                <a16:creationId xmlns:a16="http://schemas.microsoft.com/office/drawing/2014/main" id="{C146B205-0EA7-3E0D-5273-9C3809C3E293}"/>
              </a:ext>
            </a:extLst>
          </p:cNvPr>
          <p:cNvSpPr txBox="1">
            <a:spLocks/>
          </p:cNvSpPr>
          <p:nvPr userDrawn="1"/>
        </p:nvSpPr>
        <p:spPr>
          <a:xfrm>
            <a:off x="8069963" y="8378953"/>
            <a:ext cx="5198628" cy="889951"/>
          </a:xfrm>
          <a:prstGeom prst="rect">
            <a:avLst/>
          </a:prstGeom>
        </p:spPr>
        <p:txBody>
          <a:bodyPr/>
          <a:lstStyle>
            <a:lvl1pPr marL="0" indent="0" algn="l" rtl="0" eaLnBrk="0" fontAlgn="base" hangingPunct="0">
              <a:lnSpc>
                <a:spcPct val="90000"/>
              </a:lnSpc>
              <a:spcBef>
                <a:spcPts val="1000"/>
              </a:spcBef>
              <a:spcAft>
                <a:spcPct val="0"/>
              </a:spcAft>
              <a:buNone/>
              <a:defRPr sz="2400" kern="1200">
                <a:solidFill>
                  <a:schemeClr val="bg1"/>
                </a:solidFill>
                <a:latin typeface="+mn-lt"/>
                <a:ea typeface="ＭＳ Ｐゴシック" pitchFamily="-65" charset="-128"/>
                <a:cs typeface="ＭＳ Ｐゴシック" pitchFamily="-65" charset="-128"/>
              </a:defRPr>
            </a:lvl1pPr>
            <a:lvl2pPr marL="457200" indent="0" algn="ctr" rtl="0" eaLnBrk="0" fontAlgn="base" hangingPunct="0">
              <a:lnSpc>
                <a:spcPct val="90000"/>
              </a:lnSpc>
              <a:spcBef>
                <a:spcPts val="500"/>
              </a:spcBef>
              <a:spcAft>
                <a:spcPct val="0"/>
              </a:spcAft>
              <a:buNone/>
              <a:defRPr sz="2000" kern="1200">
                <a:solidFill>
                  <a:schemeClr val="tx1"/>
                </a:solidFill>
                <a:latin typeface="+mn-lt"/>
                <a:ea typeface="ＭＳ Ｐゴシック" charset="-128"/>
                <a:cs typeface="+mn-cs"/>
              </a:defRPr>
            </a:lvl2pPr>
            <a:lvl3pPr marL="914400" indent="0" algn="ctr" rtl="0" eaLnBrk="0" fontAlgn="base" hangingPunct="0">
              <a:lnSpc>
                <a:spcPct val="90000"/>
              </a:lnSpc>
              <a:spcBef>
                <a:spcPts val="500"/>
              </a:spcBef>
              <a:spcAft>
                <a:spcPct val="0"/>
              </a:spcAft>
              <a:buNone/>
              <a:defRPr sz="1800" kern="1200">
                <a:solidFill>
                  <a:schemeClr val="tx1"/>
                </a:solidFill>
                <a:latin typeface="+mn-lt"/>
                <a:ea typeface="ＭＳ Ｐゴシック" charset="-128"/>
                <a:cs typeface="+mn-cs"/>
              </a:defRPr>
            </a:lvl3pPr>
            <a:lvl4pPr marL="13716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4pPr>
            <a:lvl5pPr marL="1828800" indent="0" algn="ctr" rtl="0" eaLnBrk="0" fontAlgn="base" hangingPunct="0">
              <a:lnSpc>
                <a:spcPct val="90000"/>
              </a:lnSpc>
              <a:spcBef>
                <a:spcPts val="500"/>
              </a:spcBef>
              <a:spcAft>
                <a:spcPct val="0"/>
              </a:spcAft>
              <a:buNone/>
              <a:defRPr sz="1600" kern="1200">
                <a:solidFill>
                  <a:schemeClr val="tx1"/>
                </a:solidFill>
                <a:latin typeface="+mn-lt"/>
                <a:ea typeface="ＭＳ Ｐゴシック" charset="-128"/>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3982" dirty="0" err="1"/>
              <a:t>www.achd.ca</a:t>
            </a:r>
            <a:r>
              <a:rPr lang="en-US" sz="3982" dirty="0"/>
              <a:t>/mission</a:t>
            </a:r>
          </a:p>
        </p:txBody>
      </p:sp>
    </p:spTree>
    <p:extLst>
      <p:ext uri="{BB962C8B-B14F-4D97-AF65-F5344CB8AC3E}">
        <p14:creationId xmlns:p14="http://schemas.microsoft.com/office/powerpoint/2010/main" val="420437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867860" y="2276476"/>
            <a:ext cx="7700669" cy="6435725"/>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8771735" y="2276476"/>
            <a:ext cx="7700669" cy="6435725"/>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84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805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867861" y="2182814"/>
            <a:ext cx="7660451"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CA"/>
              <a:t>Click to edit Master text styles</a:t>
            </a:r>
          </a:p>
        </p:txBody>
      </p:sp>
      <p:sp>
        <p:nvSpPr>
          <p:cNvPr id="4" name="Content Placeholder 3"/>
          <p:cNvSpPr>
            <a:spLocks noGrp="1"/>
          </p:cNvSpPr>
          <p:nvPr>
            <p:ph sz="half" idx="2"/>
          </p:nvPr>
        </p:nvSpPr>
        <p:spPr>
          <a:xfrm>
            <a:off x="867861" y="3092450"/>
            <a:ext cx="7660451" cy="561975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8807721" y="2182814"/>
            <a:ext cx="7664683" cy="909637"/>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CA"/>
              <a:t>Click to edit Master text styles</a:t>
            </a:r>
          </a:p>
        </p:txBody>
      </p:sp>
      <p:sp>
        <p:nvSpPr>
          <p:cNvPr id="6" name="Content Placeholder 5"/>
          <p:cNvSpPr>
            <a:spLocks noGrp="1"/>
          </p:cNvSpPr>
          <p:nvPr>
            <p:ph sz="quarter" idx="4"/>
          </p:nvPr>
        </p:nvSpPr>
        <p:spPr>
          <a:xfrm>
            <a:off x="8807721" y="3092450"/>
            <a:ext cx="7664683" cy="561975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7860" y="1708449"/>
            <a:ext cx="5704592" cy="1652587"/>
          </a:xfrm>
        </p:spPr>
        <p:txBody>
          <a:bodyPr anchor="b"/>
          <a:lstStyle>
            <a:lvl1pPr algn="l">
              <a:defRPr sz="2667" b="1"/>
            </a:lvl1pPr>
          </a:lstStyle>
          <a:p>
            <a:r>
              <a:rPr lang="en-CA" dirty="0"/>
              <a:t>Click to edit Master title style</a:t>
            </a:r>
            <a:endParaRPr lang="en-US" dirty="0"/>
          </a:p>
        </p:txBody>
      </p:sp>
      <p:sp>
        <p:nvSpPr>
          <p:cNvPr id="3" name="Content Placeholder 2"/>
          <p:cNvSpPr>
            <a:spLocks noGrp="1"/>
          </p:cNvSpPr>
          <p:nvPr>
            <p:ph idx="1"/>
          </p:nvPr>
        </p:nvSpPr>
        <p:spPr>
          <a:xfrm>
            <a:off x="6779891" y="1708448"/>
            <a:ext cx="9692512" cy="7560840"/>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867860" y="3361035"/>
            <a:ext cx="5704592" cy="5908253"/>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99471" y="7030219"/>
            <a:ext cx="10403735" cy="806450"/>
          </a:xfrm>
        </p:spPr>
        <p:txBody>
          <a:bodyPr anchor="b"/>
          <a:lstStyle>
            <a:lvl1pPr algn="l">
              <a:defRPr sz="2667" b="1"/>
            </a:lvl1pPr>
          </a:lstStyle>
          <a:p>
            <a:r>
              <a:rPr lang="en-CA"/>
              <a:t>Click to edit Master title style</a:t>
            </a:r>
            <a:endParaRPr lang="en-US"/>
          </a:p>
        </p:txBody>
      </p:sp>
      <p:sp>
        <p:nvSpPr>
          <p:cNvPr id="3" name="Picture Placeholder 2"/>
          <p:cNvSpPr>
            <a:spLocks noGrp="1"/>
          </p:cNvSpPr>
          <p:nvPr>
            <p:ph type="pic" idx="1"/>
          </p:nvPr>
        </p:nvSpPr>
        <p:spPr>
          <a:xfrm>
            <a:off x="3399471" y="1766814"/>
            <a:ext cx="10403735" cy="5158631"/>
          </a:xfrm>
        </p:spPr>
        <p:txBody>
          <a:bodyPr rtlCol="0">
            <a:normAutofit/>
          </a:bodyPr>
          <a:lstStyle>
            <a:lvl1pPr marL="0" indent="0">
              <a:buNone/>
              <a:defRPr sz="4267"/>
            </a:lvl1pPr>
            <a:lvl2pPr marL="609630" indent="0">
              <a:buNone/>
              <a:defRPr sz="3734"/>
            </a:lvl2pPr>
            <a:lvl3pPr marL="1219261" indent="0">
              <a:buNone/>
              <a:defRPr sz="3200"/>
            </a:lvl3pPr>
            <a:lvl4pPr marL="1828891" indent="0">
              <a:buNone/>
              <a:defRPr sz="2667"/>
            </a:lvl4pPr>
            <a:lvl5pPr marL="2438522" indent="0">
              <a:buNone/>
              <a:defRPr sz="2667"/>
            </a:lvl5pPr>
            <a:lvl6pPr marL="3048152" indent="0">
              <a:buNone/>
              <a:defRPr sz="2667"/>
            </a:lvl6pPr>
            <a:lvl7pPr marL="3657783" indent="0">
              <a:buNone/>
              <a:defRPr sz="2667"/>
            </a:lvl7pPr>
            <a:lvl8pPr marL="4267413" indent="0">
              <a:buNone/>
              <a:defRPr sz="2667"/>
            </a:lvl8pPr>
            <a:lvl9pPr marL="4877044" indent="0">
              <a:buNone/>
              <a:defRPr sz="2667"/>
            </a:lvl9pPr>
          </a:lstStyle>
          <a:p>
            <a:pPr lvl="0"/>
            <a:endParaRPr lang="en-US" noProof="0"/>
          </a:p>
        </p:txBody>
      </p:sp>
      <p:sp>
        <p:nvSpPr>
          <p:cNvPr id="4" name="Text Placeholder 3"/>
          <p:cNvSpPr>
            <a:spLocks noGrp="1"/>
          </p:cNvSpPr>
          <p:nvPr>
            <p:ph type="body" sz="half" idx="2"/>
          </p:nvPr>
        </p:nvSpPr>
        <p:spPr>
          <a:xfrm>
            <a:off x="3399471" y="7836670"/>
            <a:ext cx="10403735" cy="1144587"/>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image" Target="../media/image9.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10.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0.jpeg"/><Relationship Id="rId5" Type="http://schemas.openxmlformats.org/officeDocument/2006/relationships/theme" Target="../theme/theme11.xml"/><Relationship Id="rId4" Type="http://schemas.openxmlformats.org/officeDocument/2006/relationships/slideLayout" Target="../slideLayouts/slideLayout3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1.jpg"/><Relationship Id="rId5" Type="http://schemas.openxmlformats.org/officeDocument/2006/relationships/theme" Target="../theme/theme12.xml"/><Relationship Id="rId4"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1.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7.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9.jpeg"/><Relationship Id="rId5" Type="http://schemas.openxmlformats.org/officeDocument/2006/relationships/image" Target="../media/image4.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sp>
        <p:nvSpPr>
          <p:cNvPr id="8" name="Rectangle 7"/>
          <p:cNvSpPr/>
          <p:nvPr userDrawn="1"/>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sp>
        <p:nvSpPr>
          <p:cNvPr id="2052" name="Text Placeholder 2"/>
          <p:cNvSpPr>
            <a:spLocks noGrp="1"/>
          </p:cNvSpPr>
          <p:nvPr>
            <p:ph type="body" idx="1"/>
          </p:nvPr>
        </p:nvSpPr>
        <p:spPr bwMode="auto">
          <a:xfrm>
            <a:off x="867860" y="2276476"/>
            <a:ext cx="15604543"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5501385" y="268288"/>
            <a:ext cx="1097101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609630" rtl="0" eaLnBrk="0" fontAlgn="base" hangingPunct="0">
        <a:spcBef>
          <a:spcPct val="0"/>
        </a:spcBef>
        <a:spcAft>
          <a:spcPct val="0"/>
        </a:spcAft>
        <a:defRPr sz="5334" kern="1200">
          <a:solidFill>
            <a:srgbClr val="5E2082"/>
          </a:solidFill>
          <a:latin typeface="Arial"/>
          <a:ea typeface="MS PGothic" pitchFamily="34" charset="-128"/>
          <a:cs typeface="Arial"/>
        </a:defRPr>
      </a:lvl1pPr>
      <a:lvl2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2pPr>
      <a:lvl3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3pPr>
      <a:lvl4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4pPr>
      <a:lvl5pPr algn="l" defTabSz="609630" rtl="0" eaLnBrk="0" fontAlgn="base" hangingPunct="0">
        <a:spcBef>
          <a:spcPct val="0"/>
        </a:spcBef>
        <a:spcAft>
          <a:spcPct val="0"/>
        </a:spcAft>
        <a:defRPr sz="5334">
          <a:solidFill>
            <a:srgbClr val="5E2082"/>
          </a:solidFill>
          <a:latin typeface="Arial" pitchFamily="34" charset="0"/>
          <a:ea typeface="MS PGothic" pitchFamily="34" charset="-128"/>
          <a:cs typeface="Arial" charset="0"/>
        </a:defRPr>
      </a:lvl5pPr>
      <a:lvl6pPr marL="609630" algn="l" defTabSz="609630" rtl="0" fontAlgn="base">
        <a:spcBef>
          <a:spcPct val="0"/>
        </a:spcBef>
        <a:spcAft>
          <a:spcPct val="0"/>
        </a:spcAft>
        <a:defRPr sz="5334">
          <a:solidFill>
            <a:srgbClr val="5E2082"/>
          </a:solidFill>
          <a:latin typeface="Arial" pitchFamily="34" charset="0"/>
          <a:ea typeface="MS PGothic" pitchFamily="34" charset="-128"/>
        </a:defRPr>
      </a:lvl6pPr>
      <a:lvl7pPr marL="1219261" algn="l" defTabSz="609630" rtl="0" fontAlgn="base">
        <a:spcBef>
          <a:spcPct val="0"/>
        </a:spcBef>
        <a:spcAft>
          <a:spcPct val="0"/>
        </a:spcAft>
        <a:defRPr sz="5334">
          <a:solidFill>
            <a:srgbClr val="5E2082"/>
          </a:solidFill>
          <a:latin typeface="Arial" pitchFamily="34" charset="0"/>
          <a:ea typeface="MS PGothic" pitchFamily="34" charset="-128"/>
        </a:defRPr>
      </a:lvl7pPr>
      <a:lvl8pPr marL="1828891" algn="l" defTabSz="609630" rtl="0" fontAlgn="base">
        <a:spcBef>
          <a:spcPct val="0"/>
        </a:spcBef>
        <a:spcAft>
          <a:spcPct val="0"/>
        </a:spcAft>
        <a:defRPr sz="5334">
          <a:solidFill>
            <a:srgbClr val="5E2082"/>
          </a:solidFill>
          <a:latin typeface="Arial" pitchFamily="34" charset="0"/>
          <a:ea typeface="MS PGothic" pitchFamily="34" charset="-128"/>
        </a:defRPr>
      </a:lvl8pPr>
      <a:lvl9pPr marL="2438522" algn="l" defTabSz="609630" rtl="0" fontAlgn="base">
        <a:spcBef>
          <a:spcPct val="0"/>
        </a:spcBef>
        <a:spcAft>
          <a:spcPct val="0"/>
        </a:spcAft>
        <a:defRPr sz="5334">
          <a:solidFill>
            <a:srgbClr val="5E2082"/>
          </a:solidFill>
          <a:latin typeface="Arial" pitchFamily="34" charset="0"/>
          <a:ea typeface="MS PGothic" pitchFamily="34" charset="-128"/>
        </a:defRPr>
      </a:lvl9pPr>
    </p:titleStyle>
    <p:bodyStyle>
      <a:lvl1pPr marL="457223" indent="-457223" algn="l" defTabSz="609630" rtl="0" eaLnBrk="0" fontAlgn="base" hangingPunct="0">
        <a:spcBef>
          <a:spcPct val="20000"/>
        </a:spcBef>
        <a:spcAft>
          <a:spcPct val="0"/>
        </a:spcAft>
        <a:buFont typeface="Arial" pitchFamily="34" charset="0"/>
        <a:buChar char="•"/>
        <a:defRPr sz="4267" kern="1200">
          <a:solidFill>
            <a:srgbClr val="404040"/>
          </a:solidFill>
          <a:latin typeface="Arial"/>
          <a:ea typeface="MS PGothic" pitchFamily="34" charset="-128"/>
          <a:cs typeface="Arial"/>
        </a:defRPr>
      </a:lvl1pPr>
      <a:lvl2pPr marL="990650" indent="-381019" algn="l" defTabSz="609630" rtl="0" eaLnBrk="0" fontAlgn="base" hangingPunct="0">
        <a:spcBef>
          <a:spcPct val="20000"/>
        </a:spcBef>
        <a:spcAft>
          <a:spcPct val="0"/>
        </a:spcAft>
        <a:buFont typeface="Arial" pitchFamily="34" charset="0"/>
        <a:buChar char="–"/>
        <a:defRPr sz="3734" kern="1200">
          <a:solidFill>
            <a:srgbClr val="404040"/>
          </a:solidFill>
          <a:latin typeface="Arial"/>
          <a:ea typeface="MS PGothic" pitchFamily="34" charset="-128"/>
          <a:cs typeface="Arial"/>
        </a:defRPr>
      </a:lvl2pPr>
      <a:lvl3pPr marL="1524076" indent="-304815" algn="l" defTabSz="609630"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3pPr>
      <a:lvl4pPr marL="2133707" indent="-304815" algn="l" defTabSz="609630" rtl="0" eaLnBrk="0" fontAlgn="base" hangingPunct="0">
        <a:spcBef>
          <a:spcPct val="20000"/>
        </a:spcBef>
        <a:spcAft>
          <a:spcPct val="0"/>
        </a:spcAft>
        <a:buFont typeface="Arial" pitchFamily="34" charset="0"/>
        <a:buChar char="–"/>
        <a:defRPr sz="2667" kern="1200">
          <a:solidFill>
            <a:srgbClr val="404040"/>
          </a:solidFill>
          <a:latin typeface="Arial"/>
          <a:ea typeface="MS PGothic" pitchFamily="34" charset="-128"/>
          <a:cs typeface="Arial"/>
        </a:defRPr>
      </a:lvl4pPr>
      <a:lvl5pPr marL="2743337" indent="-304815" algn="l" defTabSz="609630" rtl="0" eaLnBrk="0" fontAlgn="base" hangingPunct="0">
        <a:spcBef>
          <a:spcPct val="20000"/>
        </a:spcBef>
        <a:spcAft>
          <a:spcPct val="0"/>
        </a:spcAft>
        <a:buFont typeface="Arial" pitchFamily="34" charset="0"/>
        <a:buChar char="»"/>
        <a:defRPr sz="2667" kern="1200">
          <a:solidFill>
            <a:srgbClr val="404040"/>
          </a:solidFill>
          <a:latin typeface="Arial"/>
          <a:ea typeface="MS PGothic" pitchFamily="34" charset="-128"/>
          <a:cs typeface="Arial"/>
        </a:defRPr>
      </a:lvl5pPr>
      <a:lvl6pPr marL="3352968" indent="-304815" algn="l" defTabSz="609630" rtl="0" eaLnBrk="1" latinLnBrk="0" hangingPunct="1">
        <a:spcBef>
          <a:spcPct val="20000"/>
        </a:spcBef>
        <a:buFont typeface="Arial"/>
        <a:buChar char="•"/>
        <a:defRPr sz="2667" kern="1200">
          <a:solidFill>
            <a:schemeClr val="tx1"/>
          </a:solidFill>
          <a:latin typeface="+mn-lt"/>
          <a:ea typeface="+mn-ea"/>
          <a:cs typeface="+mn-cs"/>
        </a:defRPr>
      </a:lvl6pPr>
      <a:lvl7pPr marL="3962598" indent="-304815" algn="l" defTabSz="609630" rtl="0" eaLnBrk="1" latinLnBrk="0" hangingPunct="1">
        <a:spcBef>
          <a:spcPct val="20000"/>
        </a:spcBef>
        <a:buFont typeface="Arial"/>
        <a:buChar char="•"/>
        <a:defRPr sz="2667" kern="1200">
          <a:solidFill>
            <a:schemeClr val="tx1"/>
          </a:solidFill>
          <a:latin typeface="+mn-lt"/>
          <a:ea typeface="+mn-ea"/>
          <a:cs typeface="+mn-cs"/>
        </a:defRPr>
      </a:lvl7pPr>
      <a:lvl8pPr marL="4572229" indent="-304815" algn="l" defTabSz="609630"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8642F78-B96E-42AC-95BC-3FAE07DBE3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8" descr="cdha-logo.png">
            <a:extLst>
              <a:ext uri="{FF2B5EF4-FFF2-40B4-BE49-F238E27FC236}">
                <a16:creationId xmlns:a16="http://schemas.microsoft.com/office/drawing/2014/main" id="{6E265B26-637D-41FA-BBC4-B84E89A8A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54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6" r:id="rId3"/>
    <p:sldLayoutId id="2147483727" r:id="rId4"/>
    <p:sldLayoutId id="2147483735" r:id="rId5"/>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062CD67D-947B-4C3A-B4DA-41074BF39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8" descr="cdha-logo.png">
            <a:extLst>
              <a:ext uri="{FF2B5EF4-FFF2-40B4-BE49-F238E27FC236}">
                <a16:creationId xmlns:a16="http://schemas.microsoft.com/office/drawing/2014/main" id="{60B35395-DF80-4FF2-AB77-010CE63D85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4587" y="347698"/>
            <a:ext cx="4594719"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29576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A418F3EA-A5C5-A89B-7EB7-F0915DB25E25}"/>
              </a:ext>
            </a:extLst>
          </p:cNvPr>
          <p:cNvPicPr>
            <a:picLocks noChangeAspect="1"/>
          </p:cNvPicPr>
          <p:nvPr userDrawn="1"/>
        </p:nvPicPr>
        <p:blipFill>
          <a:blip r:embed="rId6"/>
          <a:stretch>
            <a:fillRect/>
          </a:stretch>
        </p:blipFill>
        <p:spPr>
          <a:xfrm flipH="1">
            <a:off x="0" y="0"/>
            <a:ext cx="17340263" cy="9753600"/>
          </a:xfrm>
          <a:prstGeom prst="rect">
            <a:avLst/>
          </a:prstGeom>
        </p:spPr>
      </p:pic>
      <p:pic>
        <p:nvPicPr>
          <p:cNvPr id="3" name="Picture 8" descr="cdha-logo.png">
            <a:extLst>
              <a:ext uri="{FF2B5EF4-FFF2-40B4-BE49-F238E27FC236}">
                <a16:creationId xmlns:a16="http://schemas.microsoft.com/office/drawing/2014/main" id="{0259B293-7E58-6D3D-CF46-6ACB2C59263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450828" y="1224786"/>
            <a:ext cx="7398775" cy="16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04296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txStyles>
    <p:titleStyle>
      <a:lvl1pPr algn="l" rtl="0" fontAlgn="base">
        <a:lnSpc>
          <a:spcPct val="90000"/>
        </a:lnSpc>
        <a:spcBef>
          <a:spcPct val="0"/>
        </a:spcBef>
        <a:spcAft>
          <a:spcPct val="0"/>
        </a:spcAft>
        <a:defRPr sz="6258" kern="1200">
          <a:solidFill>
            <a:schemeClr val="tx1"/>
          </a:solidFill>
          <a:latin typeface="+mj-lt"/>
          <a:ea typeface="+mj-ea"/>
          <a:cs typeface="+mj-cs"/>
        </a:defRPr>
      </a:lvl1pPr>
      <a:lvl2pPr algn="l" rtl="0" fontAlgn="base">
        <a:lnSpc>
          <a:spcPct val="90000"/>
        </a:lnSpc>
        <a:spcBef>
          <a:spcPct val="0"/>
        </a:spcBef>
        <a:spcAft>
          <a:spcPct val="0"/>
        </a:spcAft>
        <a:defRPr sz="6258">
          <a:solidFill>
            <a:schemeClr val="tx1"/>
          </a:solidFill>
          <a:latin typeface="Calibri Light" panose="020F0302020204030204" pitchFamily="34" charset="0"/>
        </a:defRPr>
      </a:lvl2pPr>
      <a:lvl3pPr algn="l" rtl="0" fontAlgn="base">
        <a:lnSpc>
          <a:spcPct val="90000"/>
        </a:lnSpc>
        <a:spcBef>
          <a:spcPct val="0"/>
        </a:spcBef>
        <a:spcAft>
          <a:spcPct val="0"/>
        </a:spcAft>
        <a:defRPr sz="6258">
          <a:solidFill>
            <a:schemeClr val="tx1"/>
          </a:solidFill>
          <a:latin typeface="Calibri Light" panose="020F0302020204030204" pitchFamily="34" charset="0"/>
        </a:defRPr>
      </a:lvl3pPr>
      <a:lvl4pPr algn="l" rtl="0" fontAlgn="base">
        <a:lnSpc>
          <a:spcPct val="90000"/>
        </a:lnSpc>
        <a:spcBef>
          <a:spcPct val="0"/>
        </a:spcBef>
        <a:spcAft>
          <a:spcPct val="0"/>
        </a:spcAft>
        <a:defRPr sz="6258">
          <a:solidFill>
            <a:schemeClr val="tx1"/>
          </a:solidFill>
          <a:latin typeface="Calibri Light" panose="020F0302020204030204" pitchFamily="34" charset="0"/>
        </a:defRPr>
      </a:lvl4pPr>
      <a:lvl5pPr algn="l" rtl="0" fontAlgn="base">
        <a:lnSpc>
          <a:spcPct val="90000"/>
        </a:lnSpc>
        <a:spcBef>
          <a:spcPct val="0"/>
        </a:spcBef>
        <a:spcAft>
          <a:spcPct val="0"/>
        </a:spcAft>
        <a:defRPr sz="6258">
          <a:solidFill>
            <a:schemeClr val="tx1"/>
          </a:solidFill>
          <a:latin typeface="Calibri Light" panose="020F0302020204030204" pitchFamily="34" charset="0"/>
        </a:defRPr>
      </a:lvl5pPr>
      <a:lvl6pPr marL="650230" algn="l" rtl="0" fontAlgn="base">
        <a:lnSpc>
          <a:spcPct val="90000"/>
        </a:lnSpc>
        <a:spcBef>
          <a:spcPct val="0"/>
        </a:spcBef>
        <a:spcAft>
          <a:spcPct val="0"/>
        </a:spcAft>
        <a:defRPr sz="6258">
          <a:solidFill>
            <a:schemeClr val="tx1"/>
          </a:solidFill>
          <a:latin typeface="Calibri Light" panose="020F0302020204030204" pitchFamily="34" charset="0"/>
        </a:defRPr>
      </a:lvl6pPr>
      <a:lvl7pPr marL="1300460" algn="l" rtl="0" fontAlgn="base">
        <a:lnSpc>
          <a:spcPct val="90000"/>
        </a:lnSpc>
        <a:spcBef>
          <a:spcPct val="0"/>
        </a:spcBef>
        <a:spcAft>
          <a:spcPct val="0"/>
        </a:spcAft>
        <a:defRPr sz="6258">
          <a:solidFill>
            <a:schemeClr val="tx1"/>
          </a:solidFill>
          <a:latin typeface="Calibri Light" panose="020F0302020204030204" pitchFamily="34" charset="0"/>
        </a:defRPr>
      </a:lvl7pPr>
      <a:lvl8pPr marL="1950690" algn="l" rtl="0" fontAlgn="base">
        <a:lnSpc>
          <a:spcPct val="90000"/>
        </a:lnSpc>
        <a:spcBef>
          <a:spcPct val="0"/>
        </a:spcBef>
        <a:spcAft>
          <a:spcPct val="0"/>
        </a:spcAft>
        <a:defRPr sz="6258">
          <a:solidFill>
            <a:schemeClr val="tx1"/>
          </a:solidFill>
          <a:latin typeface="Calibri Light" panose="020F0302020204030204" pitchFamily="34" charset="0"/>
        </a:defRPr>
      </a:lvl8pPr>
      <a:lvl9pPr marL="2600919" algn="l" rtl="0" fontAlgn="base">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fontAlgn="base">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fontAlgn="base">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fontAlgn="base">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fontAlgn="base">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08BE5-CCAD-ED4E-8E6A-11CEEB049031}"/>
              </a:ext>
            </a:extLst>
          </p:cNvPr>
          <p:cNvPicPr>
            <a:picLocks noChangeAspect="1"/>
          </p:cNvPicPr>
          <p:nvPr/>
        </p:nvPicPr>
        <p:blipFill>
          <a:blip r:embed="rId4"/>
          <a:stretch>
            <a:fillRect/>
          </a:stretch>
        </p:blipFill>
        <p:spPr>
          <a:xfrm>
            <a:off x="0" y="0"/>
            <a:ext cx="17340263" cy="9753600"/>
          </a:xfrm>
          <a:prstGeom prst="rect">
            <a:avLst/>
          </a:prstGeom>
        </p:spPr>
      </p:pic>
      <p:pic>
        <p:nvPicPr>
          <p:cNvPr id="6" name="Picture 8" descr="cdha-logo.png">
            <a:extLst>
              <a:ext uri="{FF2B5EF4-FFF2-40B4-BE49-F238E27FC236}">
                <a16:creationId xmlns:a16="http://schemas.microsoft.com/office/drawing/2014/main" id="{A909BBC3-7913-FF49-9FE7-07EDB16FF9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205" y="471536"/>
            <a:ext cx="5588188" cy="948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0FC38E7-FAA1-4864-BFFA-89923C614E89}"/>
              </a:ext>
            </a:extLst>
          </p:cNvPr>
          <p:cNvSpPr/>
          <p:nvPr userDrawn="1"/>
        </p:nvSpPr>
        <p:spPr>
          <a:xfrm>
            <a:off x="1" y="0"/>
            <a:ext cx="5213510"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sp>
        <p:nvSpPr>
          <p:cNvPr id="5" name="Rectangle 4">
            <a:extLst>
              <a:ext uri="{FF2B5EF4-FFF2-40B4-BE49-F238E27FC236}">
                <a16:creationId xmlns:a16="http://schemas.microsoft.com/office/drawing/2014/main" id="{D09BE574-C6D5-4FBE-97CD-C83FCA4C3C0E}"/>
              </a:ext>
            </a:extLst>
          </p:cNvPr>
          <p:cNvSpPr/>
          <p:nvPr userDrawn="1"/>
        </p:nvSpPr>
        <p:spPr>
          <a:xfrm>
            <a:off x="5213511" y="0"/>
            <a:ext cx="12126753"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5334">
              <a:sym typeface="Palatino" charset="0"/>
            </a:endParaRPr>
          </a:p>
        </p:txBody>
      </p:sp>
      <p:pic>
        <p:nvPicPr>
          <p:cNvPr id="8" name="Picture 8" descr="cdha-logo.png">
            <a:extLst>
              <a:ext uri="{FF2B5EF4-FFF2-40B4-BE49-F238E27FC236}">
                <a16:creationId xmlns:a16="http://schemas.microsoft.com/office/drawing/2014/main" id="{8C84B689-1D10-4707-AA7C-20E0421D6B7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5899" y="287339"/>
            <a:ext cx="413186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536923"/>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1734033" rtl="0" eaLnBrk="1" latinLnBrk="0" hangingPunct="1">
        <a:lnSpc>
          <a:spcPct val="90000"/>
        </a:lnSpc>
        <a:spcBef>
          <a:spcPct val="0"/>
        </a:spcBef>
        <a:buNone/>
        <a:defRPr sz="8344" kern="1200">
          <a:solidFill>
            <a:schemeClr val="tx1"/>
          </a:solidFill>
          <a:latin typeface="+mj-lt"/>
          <a:ea typeface="+mj-ea"/>
          <a:cs typeface="+mj-cs"/>
        </a:defRPr>
      </a:lvl1pPr>
    </p:titleStyle>
    <p:bodyStyle>
      <a:lvl1pPr marL="433508" indent="-433508" algn="l" defTabSz="1734033" rtl="0" eaLnBrk="1" latinLnBrk="0" hangingPunct="1">
        <a:lnSpc>
          <a:spcPct val="90000"/>
        </a:lnSpc>
        <a:spcBef>
          <a:spcPts val="1896"/>
        </a:spcBef>
        <a:buFont typeface="Arial"/>
        <a:buChar char="•"/>
        <a:defRPr sz="5310" kern="1200">
          <a:solidFill>
            <a:schemeClr val="tx1"/>
          </a:solidFill>
          <a:latin typeface="+mn-lt"/>
          <a:ea typeface="+mn-ea"/>
          <a:cs typeface="+mn-cs"/>
        </a:defRPr>
      </a:lvl1pPr>
      <a:lvl2pPr marL="1300525" indent="-433508" algn="l" defTabSz="1734033" rtl="0" eaLnBrk="1" latinLnBrk="0" hangingPunct="1">
        <a:lnSpc>
          <a:spcPct val="90000"/>
        </a:lnSpc>
        <a:spcBef>
          <a:spcPts val="948"/>
        </a:spcBef>
        <a:buFont typeface="Arial"/>
        <a:buChar char="•"/>
        <a:defRPr sz="4551" kern="1200">
          <a:solidFill>
            <a:schemeClr val="tx1"/>
          </a:solidFill>
          <a:latin typeface="+mn-lt"/>
          <a:ea typeface="+mn-ea"/>
          <a:cs typeface="+mn-cs"/>
        </a:defRPr>
      </a:lvl2pPr>
      <a:lvl3pPr marL="2167542" indent="-433508" algn="l" defTabSz="1734033" rtl="0" eaLnBrk="1" latinLnBrk="0" hangingPunct="1">
        <a:lnSpc>
          <a:spcPct val="90000"/>
        </a:lnSpc>
        <a:spcBef>
          <a:spcPts val="948"/>
        </a:spcBef>
        <a:buFont typeface="Arial"/>
        <a:buChar char="•"/>
        <a:defRPr sz="3792" kern="1200">
          <a:solidFill>
            <a:schemeClr val="tx1"/>
          </a:solidFill>
          <a:latin typeface="+mn-lt"/>
          <a:ea typeface="+mn-ea"/>
          <a:cs typeface="+mn-cs"/>
        </a:defRPr>
      </a:lvl3pPr>
      <a:lvl4pPr marL="303455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4pPr>
      <a:lvl5pPr marL="390157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5pPr>
      <a:lvl6pPr marL="476859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6pPr>
      <a:lvl7pPr marL="563560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7pPr>
      <a:lvl8pPr marL="650262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8pPr>
      <a:lvl9pPr marL="736964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9pPr>
    </p:bodyStyle>
    <p:otherStyle>
      <a:defPPr>
        <a:defRPr lang="en-US"/>
      </a:defPPr>
      <a:lvl1pPr marL="0" algn="l" defTabSz="1734033" rtl="0" eaLnBrk="1" latinLnBrk="0" hangingPunct="1">
        <a:defRPr sz="3414" kern="1200">
          <a:solidFill>
            <a:schemeClr val="tx1"/>
          </a:solidFill>
          <a:latin typeface="+mn-lt"/>
          <a:ea typeface="+mn-ea"/>
          <a:cs typeface="+mn-cs"/>
        </a:defRPr>
      </a:lvl1pPr>
      <a:lvl2pPr marL="867017" algn="l" defTabSz="1734033" rtl="0" eaLnBrk="1" latinLnBrk="0" hangingPunct="1">
        <a:defRPr sz="3414" kern="1200">
          <a:solidFill>
            <a:schemeClr val="tx1"/>
          </a:solidFill>
          <a:latin typeface="+mn-lt"/>
          <a:ea typeface="+mn-ea"/>
          <a:cs typeface="+mn-cs"/>
        </a:defRPr>
      </a:lvl2pPr>
      <a:lvl3pPr marL="1734033" algn="l" defTabSz="1734033" rtl="0" eaLnBrk="1" latinLnBrk="0" hangingPunct="1">
        <a:defRPr sz="3414" kern="1200">
          <a:solidFill>
            <a:schemeClr val="tx1"/>
          </a:solidFill>
          <a:latin typeface="+mn-lt"/>
          <a:ea typeface="+mn-ea"/>
          <a:cs typeface="+mn-cs"/>
        </a:defRPr>
      </a:lvl3pPr>
      <a:lvl4pPr marL="2601050" algn="l" defTabSz="1734033" rtl="0" eaLnBrk="1" latinLnBrk="0" hangingPunct="1">
        <a:defRPr sz="3414" kern="1200">
          <a:solidFill>
            <a:schemeClr val="tx1"/>
          </a:solidFill>
          <a:latin typeface="+mn-lt"/>
          <a:ea typeface="+mn-ea"/>
          <a:cs typeface="+mn-cs"/>
        </a:defRPr>
      </a:lvl4pPr>
      <a:lvl5pPr marL="3468065" algn="l" defTabSz="1734033" rtl="0" eaLnBrk="1" latinLnBrk="0" hangingPunct="1">
        <a:defRPr sz="3414" kern="1200">
          <a:solidFill>
            <a:schemeClr val="tx1"/>
          </a:solidFill>
          <a:latin typeface="+mn-lt"/>
          <a:ea typeface="+mn-ea"/>
          <a:cs typeface="+mn-cs"/>
        </a:defRPr>
      </a:lvl5pPr>
      <a:lvl6pPr marL="4335082" algn="l" defTabSz="1734033" rtl="0" eaLnBrk="1" latinLnBrk="0" hangingPunct="1">
        <a:defRPr sz="3414" kern="1200">
          <a:solidFill>
            <a:schemeClr val="tx1"/>
          </a:solidFill>
          <a:latin typeface="+mn-lt"/>
          <a:ea typeface="+mn-ea"/>
          <a:cs typeface="+mn-cs"/>
        </a:defRPr>
      </a:lvl6pPr>
      <a:lvl7pPr marL="5202099" algn="l" defTabSz="1734033" rtl="0" eaLnBrk="1" latinLnBrk="0" hangingPunct="1">
        <a:defRPr sz="3414" kern="1200">
          <a:solidFill>
            <a:schemeClr val="tx1"/>
          </a:solidFill>
          <a:latin typeface="+mn-lt"/>
          <a:ea typeface="+mn-ea"/>
          <a:cs typeface="+mn-cs"/>
        </a:defRPr>
      </a:lvl7pPr>
      <a:lvl8pPr marL="6069115" algn="l" defTabSz="1734033" rtl="0" eaLnBrk="1" latinLnBrk="0" hangingPunct="1">
        <a:defRPr sz="3414" kern="1200">
          <a:solidFill>
            <a:schemeClr val="tx1"/>
          </a:solidFill>
          <a:latin typeface="+mn-lt"/>
          <a:ea typeface="+mn-ea"/>
          <a:cs typeface="+mn-cs"/>
        </a:defRPr>
      </a:lvl8pPr>
      <a:lvl9pPr marL="6936132" algn="l" defTabSz="1734033" rtl="0" eaLnBrk="1" latinLnBrk="0" hangingPunct="1">
        <a:defRPr sz="341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15C93-64D2-AD42-9A99-9E0A5D1AB7C6}"/>
              </a:ext>
            </a:extLst>
          </p:cNvPr>
          <p:cNvPicPr>
            <a:picLocks noChangeAspect="1"/>
          </p:cNvPicPr>
          <p:nvPr/>
        </p:nvPicPr>
        <p:blipFill>
          <a:blip r:embed="rId3"/>
          <a:stretch>
            <a:fillRect/>
          </a:stretch>
        </p:blipFill>
        <p:spPr>
          <a:xfrm>
            <a:off x="0" y="0"/>
            <a:ext cx="17340263" cy="9753600"/>
          </a:xfrm>
          <a:prstGeom prst="rect">
            <a:avLst/>
          </a:prstGeom>
        </p:spPr>
      </p:pic>
    </p:spTree>
    <p:extLst>
      <p:ext uri="{BB962C8B-B14F-4D97-AF65-F5344CB8AC3E}">
        <p14:creationId xmlns:p14="http://schemas.microsoft.com/office/powerpoint/2010/main" val="297676895"/>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1734033" rtl="0" eaLnBrk="1" latinLnBrk="0" hangingPunct="1">
        <a:lnSpc>
          <a:spcPct val="90000"/>
        </a:lnSpc>
        <a:spcBef>
          <a:spcPct val="0"/>
        </a:spcBef>
        <a:buNone/>
        <a:defRPr sz="8344" kern="1200">
          <a:solidFill>
            <a:schemeClr val="tx1"/>
          </a:solidFill>
          <a:latin typeface="+mj-lt"/>
          <a:ea typeface="+mj-ea"/>
          <a:cs typeface="+mj-cs"/>
        </a:defRPr>
      </a:lvl1pPr>
    </p:titleStyle>
    <p:bodyStyle>
      <a:lvl1pPr marL="433508" indent="-433508" algn="l" defTabSz="1734033" rtl="0" eaLnBrk="1" latinLnBrk="0" hangingPunct="1">
        <a:lnSpc>
          <a:spcPct val="90000"/>
        </a:lnSpc>
        <a:spcBef>
          <a:spcPts val="1896"/>
        </a:spcBef>
        <a:buFont typeface="Arial" panose="020B0604020202020204" pitchFamily="34" charset="0"/>
        <a:buChar char="•"/>
        <a:defRPr sz="5310" kern="1200">
          <a:solidFill>
            <a:schemeClr val="tx1"/>
          </a:solidFill>
          <a:latin typeface="+mn-lt"/>
          <a:ea typeface="+mn-ea"/>
          <a:cs typeface="+mn-cs"/>
        </a:defRPr>
      </a:lvl1pPr>
      <a:lvl2pPr marL="1300525" indent="-433508" algn="l" defTabSz="1734033" rtl="0" eaLnBrk="1" latinLnBrk="0" hangingPunct="1">
        <a:lnSpc>
          <a:spcPct val="90000"/>
        </a:lnSpc>
        <a:spcBef>
          <a:spcPts val="948"/>
        </a:spcBef>
        <a:buFont typeface="Arial" panose="020B0604020202020204" pitchFamily="34" charset="0"/>
        <a:buChar char="•"/>
        <a:defRPr sz="4551" kern="1200">
          <a:solidFill>
            <a:schemeClr val="tx1"/>
          </a:solidFill>
          <a:latin typeface="+mn-lt"/>
          <a:ea typeface="+mn-ea"/>
          <a:cs typeface="+mn-cs"/>
        </a:defRPr>
      </a:lvl2pPr>
      <a:lvl3pPr marL="2167542" indent="-433508" algn="l" defTabSz="1734033" rtl="0" eaLnBrk="1" latinLnBrk="0" hangingPunct="1">
        <a:lnSpc>
          <a:spcPct val="90000"/>
        </a:lnSpc>
        <a:spcBef>
          <a:spcPts val="948"/>
        </a:spcBef>
        <a:buFont typeface="Arial" panose="020B0604020202020204" pitchFamily="34" charset="0"/>
        <a:buChar char="•"/>
        <a:defRPr sz="3792" kern="1200">
          <a:solidFill>
            <a:schemeClr val="tx1"/>
          </a:solidFill>
          <a:latin typeface="+mn-lt"/>
          <a:ea typeface="+mn-ea"/>
          <a:cs typeface="+mn-cs"/>
        </a:defRPr>
      </a:lvl3pPr>
      <a:lvl4pPr marL="3034557"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4pPr>
      <a:lvl5pPr marL="3901574"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5pPr>
      <a:lvl6pPr marL="4768590"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6pPr>
      <a:lvl7pPr marL="5635607"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7pPr>
      <a:lvl8pPr marL="6502624"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8pPr>
      <a:lvl9pPr marL="7369640" indent="-433508" algn="l" defTabSz="1734033" rtl="0" eaLnBrk="1" latinLnBrk="0" hangingPunct="1">
        <a:lnSpc>
          <a:spcPct val="90000"/>
        </a:lnSpc>
        <a:spcBef>
          <a:spcPts val="948"/>
        </a:spcBef>
        <a:buFont typeface="Arial" panose="020B0604020202020204" pitchFamily="34" charset="0"/>
        <a:buChar char="•"/>
        <a:defRPr sz="3414" kern="1200">
          <a:solidFill>
            <a:schemeClr val="tx1"/>
          </a:solidFill>
          <a:latin typeface="+mn-lt"/>
          <a:ea typeface="+mn-ea"/>
          <a:cs typeface="+mn-cs"/>
        </a:defRPr>
      </a:lvl9pPr>
    </p:bodyStyle>
    <p:otherStyle>
      <a:defPPr>
        <a:defRPr lang="en-US"/>
      </a:defPPr>
      <a:lvl1pPr marL="0" algn="l" defTabSz="1734033" rtl="0" eaLnBrk="1" latinLnBrk="0" hangingPunct="1">
        <a:defRPr sz="3414" kern="1200">
          <a:solidFill>
            <a:schemeClr val="tx1"/>
          </a:solidFill>
          <a:latin typeface="+mn-lt"/>
          <a:ea typeface="+mn-ea"/>
          <a:cs typeface="+mn-cs"/>
        </a:defRPr>
      </a:lvl1pPr>
      <a:lvl2pPr marL="867017" algn="l" defTabSz="1734033" rtl="0" eaLnBrk="1" latinLnBrk="0" hangingPunct="1">
        <a:defRPr sz="3414" kern="1200">
          <a:solidFill>
            <a:schemeClr val="tx1"/>
          </a:solidFill>
          <a:latin typeface="+mn-lt"/>
          <a:ea typeface="+mn-ea"/>
          <a:cs typeface="+mn-cs"/>
        </a:defRPr>
      </a:lvl2pPr>
      <a:lvl3pPr marL="1734033" algn="l" defTabSz="1734033" rtl="0" eaLnBrk="1" latinLnBrk="0" hangingPunct="1">
        <a:defRPr sz="3414" kern="1200">
          <a:solidFill>
            <a:schemeClr val="tx1"/>
          </a:solidFill>
          <a:latin typeface="+mn-lt"/>
          <a:ea typeface="+mn-ea"/>
          <a:cs typeface="+mn-cs"/>
        </a:defRPr>
      </a:lvl3pPr>
      <a:lvl4pPr marL="2601050" algn="l" defTabSz="1734033" rtl="0" eaLnBrk="1" latinLnBrk="0" hangingPunct="1">
        <a:defRPr sz="3414" kern="1200">
          <a:solidFill>
            <a:schemeClr val="tx1"/>
          </a:solidFill>
          <a:latin typeface="+mn-lt"/>
          <a:ea typeface="+mn-ea"/>
          <a:cs typeface="+mn-cs"/>
        </a:defRPr>
      </a:lvl4pPr>
      <a:lvl5pPr marL="3468065" algn="l" defTabSz="1734033" rtl="0" eaLnBrk="1" latinLnBrk="0" hangingPunct="1">
        <a:defRPr sz="3414" kern="1200">
          <a:solidFill>
            <a:schemeClr val="tx1"/>
          </a:solidFill>
          <a:latin typeface="+mn-lt"/>
          <a:ea typeface="+mn-ea"/>
          <a:cs typeface="+mn-cs"/>
        </a:defRPr>
      </a:lvl5pPr>
      <a:lvl6pPr marL="4335082" algn="l" defTabSz="1734033" rtl="0" eaLnBrk="1" latinLnBrk="0" hangingPunct="1">
        <a:defRPr sz="3414" kern="1200">
          <a:solidFill>
            <a:schemeClr val="tx1"/>
          </a:solidFill>
          <a:latin typeface="+mn-lt"/>
          <a:ea typeface="+mn-ea"/>
          <a:cs typeface="+mn-cs"/>
        </a:defRPr>
      </a:lvl6pPr>
      <a:lvl7pPr marL="5202099" algn="l" defTabSz="1734033" rtl="0" eaLnBrk="1" latinLnBrk="0" hangingPunct="1">
        <a:defRPr sz="3414" kern="1200">
          <a:solidFill>
            <a:schemeClr val="tx1"/>
          </a:solidFill>
          <a:latin typeface="+mn-lt"/>
          <a:ea typeface="+mn-ea"/>
          <a:cs typeface="+mn-cs"/>
        </a:defRPr>
      </a:lvl7pPr>
      <a:lvl8pPr marL="6069115" algn="l" defTabSz="1734033" rtl="0" eaLnBrk="1" latinLnBrk="0" hangingPunct="1">
        <a:defRPr sz="3414" kern="1200">
          <a:solidFill>
            <a:schemeClr val="tx1"/>
          </a:solidFill>
          <a:latin typeface="+mn-lt"/>
          <a:ea typeface="+mn-ea"/>
          <a:cs typeface="+mn-cs"/>
        </a:defRPr>
      </a:lvl8pPr>
      <a:lvl9pPr marL="6936132" algn="l" defTabSz="1734033" rtl="0" eaLnBrk="1" latinLnBrk="0" hangingPunct="1">
        <a:defRPr sz="341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97" y="-13712"/>
            <a:ext cx="16830255" cy="9753600"/>
          </a:xfrm>
          <a:prstGeom prst="rect">
            <a:avLst/>
          </a:prstGeom>
        </p:spPr>
      </p:pic>
      <p:pic>
        <p:nvPicPr>
          <p:cNvPr id="15" name="Picture 14">
            <a:extLst>
              <a:ext uri="{FF2B5EF4-FFF2-40B4-BE49-F238E27FC236}">
                <a16:creationId xmlns:a16="http://schemas.microsoft.com/office/drawing/2014/main" id="{C4FA5BA5-B01C-2341-931D-AE35FFB4C4D1}"/>
              </a:ext>
            </a:extLst>
          </p:cNvPr>
          <p:cNvPicPr>
            <a:picLocks noChangeAspect="1"/>
          </p:cNvPicPr>
          <p:nvPr/>
        </p:nvPicPr>
        <p:blipFill>
          <a:blip r:embed="rId6"/>
          <a:stretch>
            <a:fillRect/>
          </a:stretch>
        </p:blipFill>
        <p:spPr>
          <a:xfrm>
            <a:off x="0" y="1"/>
            <a:ext cx="17340263" cy="1354667"/>
          </a:xfrm>
          <a:prstGeom prst="rect">
            <a:avLst/>
          </a:prstGeom>
        </p:spPr>
      </p:pic>
      <p:pic>
        <p:nvPicPr>
          <p:cNvPr id="14" name="Picture 8" descr="cdha-logo.png">
            <a:extLst>
              <a:ext uri="{FF2B5EF4-FFF2-40B4-BE49-F238E27FC236}">
                <a16:creationId xmlns:a16="http://schemas.microsoft.com/office/drawing/2014/main" id="{23DECB8D-FC5D-E947-9DEE-D3ACD3837E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751732"/>
      </p:ext>
    </p:extLst>
  </p:cSld>
  <p:clrMap bg1="lt1" tx1="dk1" bg2="lt2" tx2="dk2" accent1="accent1" accent2="accent2" accent3="accent3" accent4="accent4" accent5="accent5" accent6="accent6" hlink="hlink" folHlink="folHlink"/>
  <p:sldLayoutIdLst>
    <p:sldLayoutId id="2147483689" r:id="rId1"/>
    <p:sldLayoutId id="2147483694" r:id="rId2"/>
    <p:sldLayoutId id="2147483695" r:id="rId3"/>
  </p:sldLayoutIdLst>
  <p:txStyles>
    <p:titleStyle>
      <a:lvl1pPr algn="l" defTabSz="1734033" rtl="0" eaLnBrk="1" latinLnBrk="0" hangingPunct="1">
        <a:lnSpc>
          <a:spcPct val="90000"/>
        </a:lnSpc>
        <a:spcBef>
          <a:spcPct val="0"/>
        </a:spcBef>
        <a:buNone/>
        <a:defRPr sz="8344" kern="1200">
          <a:solidFill>
            <a:schemeClr val="tx1"/>
          </a:solidFill>
          <a:latin typeface="+mj-lt"/>
          <a:ea typeface="+mj-ea"/>
          <a:cs typeface="+mj-cs"/>
        </a:defRPr>
      </a:lvl1pPr>
    </p:titleStyle>
    <p:bodyStyle>
      <a:lvl1pPr marL="433508" indent="-433508" algn="l" defTabSz="1734033" rtl="0" eaLnBrk="1" latinLnBrk="0" hangingPunct="1">
        <a:lnSpc>
          <a:spcPct val="90000"/>
        </a:lnSpc>
        <a:spcBef>
          <a:spcPts val="1896"/>
        </a:spcBef>
        <a:buFont typeface="Arial"/>
        <a:buChar char="•"/>
        <a:defRPr sz="5310" kern="1200">
          <a:solidFill>
            <a:schemeClr val="tx1"/>
          </a:solidFill>
          <a:latin typeface="+mn-lt"/>
          <a:ea typeface="+mn-ea"/>
          <a:cs typeface="+mn-cs"/>
        </a:defRPr>
      </a:lvl1pPr>
      <a:lvl2pPr marL="1300525" indent="-433508" algn="l" defTabSz="1734033" rtl="0" eaLnBrk="1" latinLnBrk="0" hangingPunct="1">
        <a:lnSpc>
          <a:spcPct val="90000"/>
        </a:lnSpc>
        <a:spcBef>
          <a:spcPts val="948"/>
        </a:spcBef>
        <a:buFont typeface="Arial"/>
        <a:buChar char="•"/>
        <a:defRPr sz="4551" kern="1200">
          <a:solidFill>
            <a:schemeClr val="tx1"/>
          </a:solidFill>
          <a:latin typeface="+mn-lt"/>
          <a:ea typeface="+mn-ea"/>
          <a:cs typeface="+mn-cs"/>
        </a:defRPr>
      </a:lvl2pPr>
      <a:lvl3pPr marL="2167542" indent="-433508" algn="l" defTabSz="1734033" rtl="0" eaLnBrk="1" latinLnBrk="0" hangingPunct="1">
        <a:lnSpc>
          <a:spcPct val="90000"/>
        </a:lnSpc>
        <a:spcBef>
          <a:spcPts val="948"/>
        </a:spcBef>
        <a:buFont typeface="Arial"/>
        <a:buChar char="•"/>
        <a:defRPr sz="3792" kern="1200">
          <a:solidFill>
            <a:schemeClr val="tx1"/>
          </a:solidFill>
          <a:latin typeface="+mn-lt"/>
          <a:ea typeface="+mn-ea"/>
          <a:cs typeface="+mn-cs"/>
        </a:defRPr>
      </a:lvl3pPr>
      <a:lvl4pPr marL="303455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4pPr>
      <a:lvl5pPr marL="390157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5pPr>
      <a:lvl6pPr marL="476859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6pPr>
      <a:lvl7pPr marL="5635607"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7pPr>
      <a:lvl8pPr marL="6502624"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8pPr>
      <a:lvl9pPr marL="7369640" indent="-433508" algn="l" defTabSz="1734033" rtl="0" eaLnBrk="1" latinLnBrk="0" hangingPunct="1">
        <a:lnSpc>
          <a:spcPct val="90000"/>
        </a:lnSpc>
        <a:spcBef>
          <a:spcPts val="948"/>
        </a:spcBef>
        <a:buFont typeface="Arial"/>
        <a:buChar char="•"/>
        <a:defRPr sz="3414" kern="1200">
          <a:solidFill>
            <a:schemeClr val="tx1"/>
          </a:solidFill>
          <a:latin typeface="+mn-lt"/>
          <a:ea typeface="+mn-ea"/>
          <a:cs typeface="+mn-cs"/>
        </a:defRPr>
      </a:lvl9pPr>
    </p:bodyStyle>
    <p:otherStyle>
      <a:defPPr>
        <a:defRPr lang="en-US"/>
      </a:defPPr>
      <a:lvl1pPr marL="0" algn="l" defTabSz="1734033" rtl="0" eaLnBrk="1" latinLnBrk="0" hangingPunct="1">
        <a:defRPr sz="3414" kern="1200">
          <a:solidFill>
            <a:schemeClr val="tx1"/>
          </a:solidFill>
          <a:latin typeface="+mn-lt"/>
          <a:ea typeface="+mn-ea"/>
          <a:cs typeface="+mn-cs"/>
        </a:defRPr>
      </a:lvl1pPr>
      <a:lvl2pPr marL="867017" algn="l" defTabSz="1734033" rtl="0" eaLnBrk="1" latinLnBrk="0" hangingPunct="1">
        <a:defRPr sz="3414" kern="1200">
          <a:solidFill>
            <a:schemeClr val="tx1"/>
          </a:solidFill>
          <a:latin typeface="+mn-lt"/>
          <a:ea typeface="+mn-ea"/>
          <a:cs typeface="+mn-cs"/>
        </a:defRPr>
      </a:lvl2pPr>
      <a:lvl3pPr marL="1734033" algn="l" defTabSz="1734033" rtl="0" eaLnBrk="1" latinLnBrk="0" hangingPunct="1">
        <a:defRPr sz="3414" kern="1200">
          <a:solidFill>
            <a:schemeClr val="tx1"/>
          </a:solidFill>
          <a:latin typeface="+mn-lt"/>
          <a:ea typeface="+mn-ea"/>
          <a:cs typeface="+mn-cs"/>
        </a:defRPr>
      </a:lvl3pPr>
      <a:lvl4pPr marL="2601050" algn="l" defTabSz="1734033" rtl="0" eaLnBrk="1" latinLnBrk="0" hangingPunct="1">
        <a:defRPr sz="3414" kern="1200">
          <a:solidFill>
            <a:schemeClr val="tx1"/>
          </a:solidFill>
          <a:latin typeface="+mn-lt"/>
          <a:ea typeface="+mn-ea"/>
          <a:cs typeface="+mn-cs"/>
        </a:defRPr>
      </a:lvl4pPr>
      <a:lvl5pPr marL="3468065" algn="l" defTabSz="1734033" rtl="0" eaLnBrk="1" latinLnBrk="0" hangingPunct="1">
        <a:defRPr sz="3414" kern="1200">
          <a:solidFill>
            <a:schemeClr val="tx1"/>
          </a:solidFill>
          <a:latin typeface="+mn-lt"/>
          <a:ea typeface="+mn-ea"/>
          <a:cs typeface="+mn-cs"/>
        </a:defRPr>
      </a:lvl5pPr>
      <a:lvl6pPr marL="4335082" algn="l" defTabSz="1734033" rtl="0" eaLnBrk="1" latinLnBrk="0" hangingPunct="1">
        <a:defRPr sz="3414" kern="1200">
          <a:solidFill>
            <a:schemeClr val="tx1"/>
          </a:solidFill>
          <a:latin typeface="+mn-lt"/>
          <a:ea typeface="+mn-ea"/>
          <a:cs typeface="+mn-cs"/>
        </a:defRPr>
      </a:lvl6pPr>
      <a:lvl7pPr marL="5202099" algn="l" defTabSz="1734033" rtl="0" eaLnBrk="1" latinLnBrk="0" hangingPunct="1">
        <a:defRPr sz="3414" kern="1200">
          <a:solidFill>
            <a:schemeClr val="tx1"/>
          </a:solidFill>
          <a:latin typeface="+mn-lt"/>
          <a:ea typeface="+mn-ea"/>
          <a:cs typeface="+mn-cs"/>
        </a:defRPr>
      </a:lvl7pPr>
      <a:lvl8pPr marL="6069115" algn="l" defTabSz="1734033" rtl="0" eaLnBrk="1" latinLnBrk="0" hangingPunct="1">
        <a:defRPr sz="3414" kern="1200">
          <a:solidFill>
            <a:schemeClr val="tx1"/>
          </a:solidFill>
          <a:latin typeface="+mn-lt"/>
          <a:ea typeface="+mn-ea"/>
          <a:cs typeface="+mn-cs"/>
        </a:defRPr>
      </a:lvl8pPr>
      <a:lvl9pPr marL="6936132" algn="l" defTabSz="1734033" rtl="0" eaLnBrk="1" latinLnBrk="0" hangingPunct="1">
        <a:defRPr sz="341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764FD-83A6-8245-B983-58E9BF9FDDDA}"/>
              </a:ext>
            </a:extLst>
          </p:cNvPr>
          <p:cNvPicPr>
            <a:picLocks noChangeAspect="1"/>
          </p:cNvPicPr>
          <p:nvPr/>
        </p:nvPicPr>
        <p:blipFill>
          <a:blip r:embed="rId5"/>
          <a:stretch>
            <a:fillRect/>
          </a:stretch>
        </p:blipFill>
        <p:spPr>
          <a:xfrm>
            <a:off x="0" y="1"/>
            <a:ext cx="17340263" cy="1354667"/>
          </a:xfrm>
          <a:prstGeom prst="rect">
            <a:avLst/>
          </a:prstGeom>
        </p:spPr>
      </p:pic>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936743"/>
      </p:ext>
    </p:extLst>
  </p:cSld>
  <p:clrMap bg1="lt1" tx1="dk1" bg2="lt2" tx2="dk2" accent1="accent1" accent2="accent2" accent3="accent3" accent4="accent4" accent5="accent5" accent6="accent6" hlink="hlink" folHlink="folHlink"/>
  <p:sldLayoutIdLst>
    <p:sldLayoutId id="2147483691" r:id="rId1"/>
    <p:sldLayoutId id="2147483696" r:id="rId2"/>
    <p:sldLayoutId id="2147483697" r:id="rId3"/>
  </p:sldLayoutIdLst>
  <p:txStyles>
    <p:titleStyle>
      <a:lvl1pPr algn="ctr" defTabSz="867017" rtl="0" eaLnBrk="1" latinLnBrk="0" hangingPunct="1">
        <a:spcBef>
          <a:spcPct val="0"/>
        </a:spcBef>
        <a:buNone/>
        <a:defRPr sz="8344" kern="1200">
          <a:solidFill>
            <a:schemeClr val="tx1"/>
          </a:solidFill>
          <a:latin typeface="+mj-lt"/>
          <a:ea typeface="+mj-ea"/>
          <a:cs typeface="+mj-cs"/>
        </a:defRPr>
      </a:lvl1pPr>
    </p:titleStyle>
    <p:bodyStyle>
      <a:lvl1pPr marL="650262" indent="-650262" algn="l" defTabSz="867017" rtl="0" eaLnBrk="1" latinLnBrk="0" hangingPunct="1">
        <a:spcBef>
          <a:spcPct val="20000"/>
        </a:spcBef>
        <a:buFont typeface="Arial"/>
        <a:buChar char="•"/>
        <a:defRPr sz="6068" kern="1200">
          <a:solidFill>
            <a:schemeClr val="tx1"/>
          </a:solidFill>
          <a:latin typeface="+mn-lt"/>
          <a:ea typeface="+mn-ea"/>
          <a:cs typeface="+mn-cs"/>
        </a:defRPr>
      </a:lvl1pPr>
      <a:lvl2pPr marL="1408901" indent="-541886" algn="l" defTabSz="867017" rtl="0" eaLnBrk="1" latinLnBrk="0" hangingPunct="1">
        <a:spcBef>
          <a:spcPct val="20000"/>
        </a:spcBef>
        <a:buFont typeface="Arial"/>
        <a:buChar char="–"/>
        <a:defRPr sz="5310" kern="1200">
          <a:solidFill>
            <a:schemeClr val="tx1"/>
          </a:solidFill>
          <a:latin typeface="+mn-lt"/>
          <a:ea typeface="+mn-ea"/>
          <a:cs typeface="+mn-cs"/>
        </a:defRPr>
      </a:lvl2pPr>
      <a:lvl3pPr marL="2167542" indent="-433508" algn="l" defTabSz="867017" rtl="0" eaLnBrk="1" latinLnBrk="0" hangingPunct="1">
        <a:spcBef>
          <a:spcPct val="20000"/>
        </a:spcBef>
        <a:buFont typeface="Arial"/>
        <a:buChar char="•"/>
        <a:defRPr sz="4551" kern="1200">
          <a:solidFill>
            <a:schemeClr val="tx1"/>
          </a:solidFill>
          <a:latin typeface="+mn-lt"/>
          <a:ea typeface="+mn-ea"/>
          <a:cs typeface="+mn-cs"/>
        </a:defRPr>
      </a:lvl3pPr>
      <a:lvl4pPr marL="3034557" indent="-433508" algn="l" defTabSz="867017" rtl="0" eaLnBrk="1" latinLnBrk="0" hangingPunct="1">
        <a:spcBef>
          <a:spcPct val="20000"/>
        </a:spcBef>
        <a:buFont typeface="Arial"/>
        <a:buChar char="–"/>
        <a:defRPr sz="3792" kern="1200">
          <a:solidFill>
            <a:schemeClr val="tx1"/>
          </a:solidFill>
          <a:latin typeface="+mn-lt"/>
          <a:ea typeface="+mn-ea"/>
          <a:cs typeface="+mn-cs"/>
        </a:defRPr>
      </a:lvl4pPr>
      <a:lvl5pPr marL="3901574" indent="-433508" algn="l" defTabSz="867017" rtl="0" eaLnBrk="1" latinLnBrk="0" hangingPunct="1">
        <a:spcBef>
          <a:spcPct val="20000"/>
        </a:spcBef>
        <a:buFont typeface="Arial"/>
        <a:buChar char="»"/>
        <a:defRPr sz="3792" kern="1200">
          <a:solidFill>
            <a:schemeClr val="tx1"/>
          </a:solidFill>
          <a:latin typeface="+mn-lt"/>
          <a:ea typeface="+mn-ea"/>
          <a:cs typeface="+mn-cs"/>
        </a:defRPr>
      </a:lvl5pPr>
      <a:lvl6pPr marL="4768590" indent="-433508" algn="l" defTabSz="867017" rtl="0" eaLnBrk="1" latinLnBrk="0" hangingPunct="1">
        <a:spcBef>
          <a:spcPct val="20000"/>
        </a:spcBef>
        <a:buFont typeface="Arial"/>
        <a:buChar char="•"/>
        <a:defRPr sz="3792" kern="1200">
          <a:solidFill>
            <a:schemeClr val="tx1"/>
          </a:solidFill>
          <a:latin typeface="+mn-lt"/>
          <a:ea typeface="+mn-ea"/>
          <a:cs typeface="+mn-cs"/>
        </a:defRPr>
      </a:lvl6pPr>
      <a:lvl7pPr marL="5635607" indent="-433508" algn="l" defTabSz="867017" rtl="0" eaLnBrk="1" latinLnBrk="0" hangingPunct="1">
        <a:spcBef>
          <a:spcPct val="20000"/>
        </a:spcBef>
        <a:buFont typeface="Arial"/>
        <a:buChar char="•"/>
        <a:defRPr sz="3792" kern="1200">
          <a:solidFill>
            <a:schemeClr val="tx1"/>
          </a:solidFill>
          <a:latin typeface="+mn-lt"/>
          <a:ea typeface="+mn-ea"/>
          <a:cs typeface="+mn-cs"/>
        </a:defRPr>
      </a:lvl7pPr>
      <a:lvl8pPr marL="6502624" indent="-433508" algn="l" defTabSz="867017" rtl="0" eaLnBrk="1" latinLnBrk="0" hangingPunct="1">
        <a:spcBef>
          <a:spcPct val="20000"/>
        </a:spcBef>
        <a:buFont typeface="Arial"/>
        <a:buChar char="•"/>
        <a:defRPr sz="3792" kern="1200">
          <a:solidFill>
            <a:schemeClr val="tx1"/>
          </a:solidFill>
          <a:latin typeface="+mn-lt"/>
          <a:ea typeface="+mn-ea"/>
          <a:cs typeface="+mn-cs"/>
        </a:defRPr>
      </a:lvl8pPr>
      <a:lvl9pPr marL="7369640" indent="-433508" algn="l" defTabSz="867017" rtl="0" eaLnBrk="1" latinLnBrk="0" hangingPunct="1">
        <a:spcBef>
          <a:spcPct val="20000"/>
        </a:spcBef>
        <a:buFont typeface="Arial"/>
        <a:buChar char="•"/>
        <a:defRPr sz="3792" kern="1200">
          <a:solidFill>
            <a:schemeClr val="tx1"/>
          </a:solidFill>
          <a:latin typeface="+mn-lt"/>
          <a:ea typeface="+mn-ea"/>
          <a:cs typeface="+mn-cs"/>
        </a:defRPr>
      </a:lvl9pPr>
    </p:bodyStyle>
    <p:otherStyle>
      <a:defPPr>
        <a:defRPr lang="en-US"/>
      </a:defPPr>
      <a:lvl1pPr marL="0" algn="l" defTabSz="867017" rtl="0" eaLnBrk="1" latinLnBrk="0" hangingPunct="1">
        <a:defRPr sz="3414" kern="1200">
          <a:solidFill>
            <a:schemeClr val="tx1"/>
          </a:solidFill>
          <a:latin typeface="+mn-lt"/>
          <a:ea typeface="+mn-ea"/>
          <a:cs typeface="+mn-cs"/>
        </a:defRPr>
      </a:lvl1pPr>
      <a:lvl2pPr marL="867017" algn="l" defTabSz="867017" rtl="0" eaLnBrk="1" latinLnBrk="0" hangingPunct="1">
        <a:defRPr sz="3414" kern="1200">
          <a:solidFill>
            <a:schemeClr val="tx1"/>
          </a:solidFill>
          <a:latin typeface="+mn-lt"/>
          <a:ea typeface="+mn-ea"/>
          <a:cs typeface="+mn-cs"/>
        </a:defRPr>
      </a:lvl2pPr>
      <a:lvl3pPr marL="1734033" algn="l" defTabSz="867017" rtl="0" eaLnBrk="1" latinLnBrk="0" hangingPunct="1">
        <a:defRPr sz="3414" kern="1200">
          <a:solidFill>
            <a:schemeClr val="tx1"/>
          </a:solidFill>
          <a:latin typeface="+mn-lt"/>
          <a:ea typeface="+mn-ea"/>
          <a:cs typeface="+mn-cs"/>
        </a:defRPr>
      </a:lvl3pPr>
      <a:lvl4pPr marL="2601050" algn="l" defTabSz="867017" rtl="0" eaLnBrk="1" latinLnBrk="0" hangingPunct="1">
        <a:defRPr sz="3414" kern="1200">
          <a:solidFill>
            <a:schemeClr val="tx1"/>
          </a:solidFill>
          <a:latin typeface="+mn-lt"/>
          <a:ea typeface="+mn-ea"/>
          <a:cs typeface="+mn-cs"/>
        </a:defRPr>
      </a:lvl4pPr>
      <a:lvl5pPr marL="3468065" algn="l" defTabSz="867017" rtl="0" eaLnBrk="1" latinLnBrk="0" hangingPunct="1">
        <a:defRPr sz="3414" kern="1200">
          <a:solidFill>
            <a:schemeClr val="tx1"/>
          </a:solidFill>
          <a:latin typeface="+mn-lt"/>
          <a:ea typeface="+mn-ea"/>
          <a:cs typeface="+mn-cs"/>
        </a:defRPr>
      </a:lvl5pPr>
      <a:lvl6pPr marL="4335082" algn="l" defTabSz="867017" rtl="0" eaLnBrk="1" latinLnBrk="0" hangingPunct="1">
        <a:defRPr sz="3414" kern="1200">
          <a:solidFill>
            <a:schemeClr val="tx1"/>
          </a:solidFill>
          <a:latin typeface="+mn-lt"/>
          <a:ea typeface="+mn-ea"/>
          <a:cs typeface="+mn-cs"/>
        </a:defRPr>
      </a:lvl6pPr>
      <a:lvl7pPr marL="5202099" algn="l" defTabSz="867017" rtl="0" eaLnBrk="1" latinLnBrk="0" hangingPunct="1">
        <a:defRPr sz="3414" kern="1200">
          <a:solidFill>
            <a:schemeClr val="tx1"/>
          </a:solidFill>
          <a:latin typeface="+mn-lt"/>
          <a:ea typeface="+mn-ea"/>
          <a:cs typeface="+mn-cs"/>
        </a:defRPr>
      </a:lvl7pPr>
      <a:lvl8pPr marL="6069115" algn="l" defTabSz="867017" rtl="0" eaLnBrk="1" latinLnBrk="0" hangingPunct="1">
        <a:defRPr sz="3414" kern="1200">
          <a:solidFill>
            <a:schemeClr val="tx1"/>
          </a:solidFill>
          <a:latin typeface="+mn-lt"/>
          <a:ea typeface="+mn-ea"/>
          <a:cs typeface="+mn-cs"/>
        </a:defRPr>
      </a:lvl8pPr>
      <a:lvl9pPr marL="6936132" algn="l" defTabSz="867017" rtl="0" eaLnBrk="1" latinLnBrk="0" hangingPunct="1">
        <a:defRPr sz="341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096" y="271462"/>
            <a:ext cx="4780015"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9BD264E-2D97-694C-B52B-30ECD90AE811}"/>
              </a:ext>
            </a:extLst>
          </p:cNvPr>
          <p:cNvPicPr>
            <a:picLocks noChangeAspect="1"/>
          </p:cNvPicPr>
          <p:nvPr/>
        </p:nvPicPr>
        <p:blipFill>
          <a:blip r:embed="rId4"/>
          <a:stretch>
            <a:fillRect/>
          </a:stretch>
        </p:blipFill>
        <p:spPr>
          <a:xfrm>
            <a:off x="0" y="1"/>
            <a:ext cx="17340263" cy="1354667"/>
          </a:xfrm>
          <a:prstGeom prst="rect">
            <a:avLst/>
          </a:prstGeom>
        </p:spPr>
      </p:pic>
      <p:pic>
        <p:nvPicPr>
          <p:cNvPr id="6" name="Picture 8" descr="cdha-logo.png">
            <a:extLst>
              <a:ext uri="{FF2B5EF4-FFF2-40B4-BE49-F238E27FC236}">
                <a16:creationId xmlns:a16="http://schemas.microsoft.com/office/drawing/2014/main" id="{2F9EA9EB-E32B-A84D-9246-12951BAE2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3795" y="271462"/>
            <a:ext cx="4780015" cy="811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677012"/>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867017" rtl="0" eaLnBrk="1" latinLnBrk="0" hangingPunct="1">
        <a:spcBef>
          <a:spcPct val="0"/>
        </a:spcBef>
        <a:buNone/>
        <a:defRPr sz="8344" kern="1200">
          <a:solidFill>
            <a:schemeClr val="tx1"/>
          </a:solidFill>
          <a:latin typeface="+mj-lt"/>
          <a:ea typeface="+mj-ea"/>
          <a:cs typeface="+mj-cs"/>
        </a:defRPr>
      </a:lvl1pPr>
    </p:titleStyle>
    <p:bodyStyle>
      <a:lvl1pPr marL="650262" indent="-650262" algn="l" defTabSz="867017" rtl="0" eaLnBrk="1" latinLnBrk="0" hangingPunct="1">
        <a:spcBef>
          <a:spcPct val="20000"/>
        </a:spcBef>
        <a:buFont typeface="Arial"/>
        <a:buChar char="•"/>
        <a:defRPr sz="6068" kern="1200">
          <a:solidFill>
            <a:schemeClr val="tx1"/>
          </a:solidFill>
          <a:latin typeface="+mn-lt"/>
          <a:ea typeface="+mn-ea"/>
          <a:cs typeface="+mn-cs"/>
        </a:defRPr>
      </a:lvl1pPr>
      <a:lvl2pPr marL="1408901" indent="-541886" algn="l" defTabSz="867017" rtl="0" eaLnBrk="1" latinLnBrk="0" hangingPunct="1">
        <a:spcBef>
          <a:spcPct val="20000"/>
        </a:spcBef>
        <a:buFont typeface="Arial"/>
        <a:buChar char="–"/>
        <a:defRPr sz="5310" kern="1200">
          <a:solidFill>
            <a:schemeClr val="tx1"/>
          </a:solidFill>
          <a:latin typeface="+mn-lt"/>
          <a:ea typeface="+mn-ea"/>
          <a:cs typeface="+mn-cs"/>
        </a:defRPr>
      </a:lvl2pPr>
      <a:lvl3pPr marL="2167542" indent="-433508" algn="l" defTabSz="867017" rtl="0" eaLnBrk="1" latinLnBrk="0" hangingPunct="1">
        <a:spcBef>
          <a:spcPct val="20000"/>
        </a:spcBef>
        <a:buFont typeface="Arial"/>
        <a:buChar char="•"/>
        <a:defRPr sz="4551" kern="1200">
          <a:solidFill>
            <a:schemeClr val="tx1"/>
          </a:solidFill>
          <a:latin typeface="+mn-lt"/>
          <a:ea typeface="+mn-ea"/>
          <a:cs typeface="+mn-cs"/>
        </a:defRPr>
      </a:lvl3pPr>
      <a:lvl4pPr marL="3034557" indent="-433508" algn="l" defTabSz="867017" rtl="0" eaLnBrk="1" latinLnBrk="0" hangingPunct="1">
        <a:spcBef>
          <a:spcPct val="20000"/>
        </a:spcBef>
        <a:buFont typeface="Arial"/>
        <a:buChar char="–"/>
        <a:defRPr sz="3792" kern="1200">
          <a:solidFill>
            <a:schemeClr val="tx1"/>
          </a:solidFill>
          <a:latin typeface="+mn-lt"/>
          <a:ea typeface="+mn-ea"/>
          <a:cs typeface="+mn-cs"/>
        </a:defRPr>
      </a:lvl4pPr>
      <a:lvl5pPr marL="3901574" indent="-433508" algn="l" defTabSz="867017" rtl="0" eaLnBrk="1" latinLnBrk="0" hangingPunct="1">
        <a:spcBef>
          <a:spcPct val="20000"/>
        </a:spcBef>
        <a:buFont typeface="Arial"/>
        <a:buChar char="»"/>
        <a:defRPr sz="3792" kern="1200">
          <a:solidFill>
            <a:schemeClr val="tx1"/>
          </a:solidFill>
          <a:latin typeface="+mn-lt"/>
          <a:ea typeface="+mn-ea"/>
          <a:cs typeface="+mn-cs"/>
        </a:defRPr>
      </a:lvl5pPr>
      <a:lvl6pPr marL="4768590" indent="-433508" algn="l" defTabSz="867017" rtl="0" eaLnBrk="1" latinLnBrk="0" hangingPunct="1">
        <a:spcBef>
          <a:spcPct val="20000"/>
        </a:spcBef>
        <a:buFont typeface="Arial"/>
        <a:buChar char="•"/>
        <a:defRPr sz="3792" kern="1200">
          <a:solidFill>
            <a:schemeClr val="tx1"/>
          </a:solidFill>
          <a:latin typeface="+mn-lt"/>
          <a:ea typeface="+mn-ea"/>
          <a:cs typeface="+mn-cs"/>
        </a:defRPr>
      </a:lvl6pPr>
      <a:lvl7pPr marL="5635607" indent="-433508" algn="l" defTabSz="867017" rtl="0" eaLnBrk="1" latinLnBrk="0" hangingPunct="1">
        <a:spcBef>
          <a:spcPct val="20000"/>
        </a:spcBef>
        <a:buFont typeface="Arial"/>
        <a:buChar char="•"/>
        <a:defRPr sz="3792" kern="1200">
          <a:solidFill>
            <a:schemeClr val="tx1"/>
          </a:solidFill>
          <a:latin typeface="+mn-lt"/>
          <a:ea typeface="+mn-ea"/>
          <a:cs typeface="+mn-cs"/>
        </a:defRPr>
      </a:lvl7pPr>
      <a:lvl8pPr marL="6502624" indent="-433508" algn="l" defTabSz="867017" rtl="0" eaLnBrk="1" latinLnBrk="0" hangingPunct="1">
        <a:spcBef>
          <a:spcPct val="20000"/>
        </a:spcBef>
        <a:buFont typeface="Arial"/>
        <a:buChar char="•"/>
        <a:defRPr sz="3792" kern="1200">
          <a:solidFill>
            <a:schemeClr val="tx1"/>
          </a:solidFill>
          <a:latin typeface="+mn-lt"/>
          <a:ea typeface="+mn-ea"/>
          <a:cs typeface="+mn-cs"/>
        </a:defRPr>
      </a:lvl8pPr>
      <a:lvl9pPr marL="7369640" indent="-433508" algn="l" defTabSz="867017" rtl="0" eaLnBrk="1" latinLnBrk="0" hangingPunct="1">
        <a:spcBef>
          <a:spcPct val="20000"/>
        </a:spcBef>
        <a:buFont typeface="Arial"/>
        <a:buChar char="•"/>
        <a:defRPr sz="3792" kern="1200">
          <a:solidFill>
            <a:schemeClr val="tx1"/>
          </a:solidFill>
          <a:latin typeface="+mn-lt"/>
          <a:ea typeface="+mn-ea"/>
          <a:cs typeface="+mn-cs"/>
        </a:defRPr>
      </a:lvl9pPr>
    </p:bodyStyle>
    <p:otherStyle>
      <a:defPPr>
        <a:defRPr lang="en-US"/>
      </a:defPPr>
      <a:lvl1pPr marL="0" algn="l" defTabSz="867017" rtl="0" eaLnBrk="1" latinLnBrk="0" hangingPunct="1">
        <a:defRPr sz="3414" kern="1200">
          <a:solidFill>
            <a:schemeClr val="tx1"/>
          </a:solidFill>
          <a:latin typeface="+mn-lt"/>
          <a:ea typeface="+mn-ea"/>
          <a:cs typeface="+mn-cs"/>
        </a:defRPr>
      </a:lvl1pPr>
      <a:lvl2pPr marL="867017" algn="l" defTabSz="867017" rtl="0" eaLnBrk="1" latinLnBrk="0" hangingPunct="1">
        <a:defRPr sz="3414" kern="1200">
          <a:solidFill>
            <a:schemeClr val="tx1"/>
          </a:solidFill>
          <a:latin typeface="+mn-lt"/>
          <a:ea typeface="+mn-ea"/>
          <a:cs typeface="+mn-cs"/>
        </a:defRPr>
      </a:lvl2pPr>
      <a:lvl3pPr marL="1734033" algn="l" defTabSz="867017" rtl="0" eaLnBrk="1" latinLnBrk="0" hangingPunct="1">
        <a:defRPr sz="3414" kern="1200">
          <a:solidFill>
            <a:schemeClr val="tx1"/>
          </a:solidFill>
          <a:latin typeface="+mn-lt"/>
          <a:ea typeface="+mn-ea"/>
          <a:cs typeface="+mn-cs"/>
        </a:defRPr>
      </a:lvl3pPr>
      <a:lvl4pPr marL="2601050" algn="l" defTabSz="867017" rtl="0" eaLnBrk="1" latinLnBrk="0" hangingPunct="1">
        <a:defRPr sz="3414" kern="1200">
          <a:solidFill>
            <a:schemeClr val="tx1"/>
          </a:solidFill>
          <a:latin typeface="+mn-lt"/>
          <a:ea typeface="+mn-ea"/>
          <a:cs typeface="+mn-cs"/>
        </a:defRPr>
      </a:lvl4pPr>
      <a:lvl5pPr marL="3468065" algn="l" defTabSz="867017" rtl="0" eaLnBrk="1" latinLnBrk="0" hangingPunct="1">
        <a:defRPr sz="3414" kern="1200">
          <a:solidFill>
            <a:schemeClr val="tx1"/>
          </a:solidFill>
          <a:latin typeface="+mn-lt"/>
          <a:ea typeface="+mn-ea"/>
          <a:cs typeface="+mn-cs"/>
        </a:defRPr>
      </a:lvl5pPr>
      <a:lvl6pPr marL="4335082" algn="l" defTabSz="867017" rtl="0" eaLnBrk="1" latinLnBrk="0" hangingPunct="1">
        <a:defRPr sz="3414" kern="1200">
          <a:solidFill>
            <a:schemeClr val="tx1"/>
          </a:solidFill>
          <a:latin typeface="+mn-lt"/>
          <a:ea typeface="+mn-ea"/>
          <a:cs typeface="+mn-cs"/>
        </a:defRPr>
      </a:lvl6pPr>
      <a:lvl7pPr marL="5202099" algn="l" defTabSz="867017" rtl="0" eaLnBrk="1" latinLnBrk="0" hangingPunct="1">
        <a:defRPr sz="3414" kern="1200">
          <a:solidFill>
            <a:schemeClr val="tx1"/>
          </a:solidFill>
          <a:latin typeface="+mn-lt"/>
          <a:ea typeface="+mn-ea"/>
          <a:cs typeface="+mn-cs"/>
        </a:defRPr>
      </a:lvl7pPr>
      <a:lvl8pPr marL="6069115" algn="l" defTabSz="867017" rtl="0" eaLnBrk="1" latinLnBrk="0" hangingPunct="1">
        <a:defRPr sz="3414" kern="1200">
          <a:solidFill>
            <a:schemeClr val="tx1"/>
          </a:solidFill>
          <a:latin typeface="+mn-lt"/>
          <a:ea typeface="+mn-ea"/>
          <a:cs typeface="+mn-cs"/>
        </a:defRPr>
      </a:lvl8pPr>
      <a:lvl9pPr marL="6936132" algn="l" defTabSz="867017" rtl="0" eaLnBrk="1" latinLnBrk="0" hangingPunct="1">
        <a:defRPr sz="341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TextBox 13">
            <a:extLst>
              <a:ext uri="{FF2B5EF4-FFF2-40B4-BE49-F238E27FC236}">
                <a16:creationId xmlns:a16="http://schemas.microsoft.com/office/drawing/2014/main" id="{19C1CF96-7E54-6548-B716-A42B611C7D93}"/>
              </a:ext>
            </a:extLst>
          </p:cNvPr>
          <p:cNvSpPr txBox="1">
            <a:spLocks noChangeArrowheads="1"/>
          </p:cNvSpPr>
          <p:nvPr/>
        </p:nvSpPr>
        <p:spPr bwMode="auto">
          <a:xfrm>
            <a:off x="3714159" y="7312944"/>
            <a:ext cx="184731" cy="967829"/>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5689">
              <a:ea typeface="+mn-ea"/>
            </a:endParaRPr>
          </a:p>
        </p:txBody>
      </p:sp>
      <p:pic>
        <p:nvPicPr>
          <p:cNvPr id="1027" name="Picture 2">
            <a:extLst>
              <a:ext uri="{FF2B5EF4-FFF2-40B4-BE49-F238E27FC236}">
                <a16:creationId xmlns:a16="http://schemas.microsoft.com/office/drawing/2014/main" id="{230330BF-BE13-4709-B23D-CD4985660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0216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hf hdr="0" ftr="0" dt="0"/>
  <p:txStyles>
    <p:titleStyle>
      <a:lvl1pPr algn="l" rtl="0" eaLnBrk="1" fontAlgn="base" hangingPunct="1">
        <a:lnSpc>
          <a:spcPct val="90000"/>
        </a:lnSpc>
        <a:spcBef>
          <a:spcPct val="0"/>
        </a:spcBef>
        <a:spcAft>
          <a:spcPct val="0"/>
        </a:spcAft>
        <a:defRPr sz="5689" kern="1200">
          <a:solidFill>
            <a:schemeClr val="bg1"/>
          </a:solidFill>
          <a:latin typeface="+mj-lt"/>
          <a:ea typeface="ＭＳ Ｐゴシック" pitchFamily="-65" charset="-128"/>
          <a:cs typeface="ＭＳ Ｐゴシック" pitchFamily="-65" charset="-128"/>
        </a:defRPr>
      </a:lvl1pPr>
      <a:lvl2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2pPr>
      <a:lvl3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3pPr>
      <a:lvl4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4pPr>
      <a:lvl5pPr algn="l" rtl="0" eaLnBrk="1" fontAlgn="base" hangingPunct="1">
        <a:lnSpc>
          <a:spcPct val="90000"/>
        </a:lnSpc>
        <a:spcBef>
          <a:spcPct val="0"/>
        </a:spcBef>
        <a:spcAft>
          <a:spcPct val="0"/>
        </a:spcAft>
        <a:defRPr sz="5689">
          <a:solidFill>
            <a:schemeClr val="bg1"/>
          </a:solidFill>
          <a:latin typeface="Calibri" panose="020F0502020204030204" pitchFamily="34" charset="0"/>
          <a:ea typeface="ＭＳ Ｐゴシック" pitchFamily="-65" charset="-128"/>
          <a:cs typeface="ＭＳ Ｐゴシック" pitchFamily="-65" charset="-128"/>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487672" indent="-487672" algn="l" rtl="0" eaLnBrk="1" fontAlgn="base" hangingPunct="1">
        <a:lnSpc>
          <a:spcPct val="90000"/>
        </a:lnSpc>
        <a:spcBef>
          <a:spcPts val="1422"/>
        </a:spcBef>
        <a:spcAft>
          <a:spcPct val="0"/>
        </a:spcAft>
        <a:defRPr kern="1200">
          <a:solidFill>
            <a:schemeClr val="tx1"/>
          </a:solidFill>
          <a:latin typeface="+mn-lt"/>
          <a:ea typeface="ＭＳ Ｐゴシック" pitchFamily="-65" charset="-128"/>
          <a:cs typeface="ＭＳ Ｐゴシック" pitchFamily="-65" charset="-128"/>
        </a:defRPr>
      </a:lvl1pPr>
      <a:lvl2pPr marL="650230" algn="l" rtl="0" eaLnBrk="1" fontAlgn="base" hangingPunct="1">
        <a:lnSpc>
          <a:spcPct val="90000"/>
        </a:lnSpc>
        <a:spcBef>
          <a:spcPts val="711"/>
        </a:spcBef>
        <a:spcAft>
          <a:spcPct val="0"/>
        </a:spcAft>
        <a:defRPr sz="3413" kern="1200">
          <a:solidFill>
            <a:schemeClr val="tx1"/>
          </a:solidFill>
          <a:latin typeface="+mn-lt"/>
          <a:ea typeface="ＭＳ Ｐゴシック" charset="-128"/>
          <a:cs typeface="+mn-cs"/>
        </a:defRPr>
      </a:lvl2pPr>
      <a:lvl3pPr marL="1300460" algn="l" rtl="0" eaLnBrk="1" fontAlgn="base" hangingPunct="1">
        <a:lnSpc>
          <a:spcPct val="90000"/>
        </a:lnSpc>
        <a:spcBef>
          <a:spcPts val="711"/>
        </a:spcBef>
        <a:spcAft>
          <a:spcPct val="0"/>
        </a:spcAft>
        <a:defRPr sz="2844" kern="1200">
          <a:solidFill>
            <a:schemeClr val="tx1"/>
          </a:solidFill>
          <a:latin typeface="+mn-lt"/>
          <a:ea typeface="ＭＳ Ｐゴシック" charset="-128"/>
          <a:cs typeface="+mn-cs"/>
        </a:defRPr>
      </a:lvl3pPr>
      <a:lvl4pPr marL="1950690"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4pPr>
      <a:lvl5pPr marL="2600919" algn="l" rtl="0" eaLnBrk="1" fontAlgn="base" hangingPunct="1">
        <a:lnSpc>
          <a:spcPct val="90000"/>
        </a:lnSpc>
        <a:spcBef>
          <a:spcPts val="711"/>
        </a:spcBef>
        <a:spcAft>
          <a:spcPct val="0"/>
        </a:spcAft>
        <a:defRPr kern="1200">
          <a:solidFill>
            <a:schemeClr val="tx1"/>
          </a:solidFill>
          <a:latin typeface="+mn-lt"/>
          <a:ea typeface="ＭＳ Ｐゴシック" charset="-128"/>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B43C16-2239-4D5D-82A4-BB678B02A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6031213"/>
      </p:ext>
    </p:extLst>
  </p:cSld>
  <p:clrMap bg1="lt1" tx1="dk1" bg2="lt2" tx2="dk2" accent1="accent1" accent2="accent2" accent3="accent3" accent4="accent4" accent5="accent5" accent6="accent6" hlink="hlink" folHlink="folHlink"/>
  <p:sldLayoutIdLst>
    <p:sldLayoutId id="2147483715" r:id="rId1"/>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a:extLst>
              <a:ext uri="{FF2B5EF4-FFF2-40B4-BE49-F238E27FC236}">
                <a16:creationId xmlns:a16="http://schemas.microsoft.com/office/drawing/2014/main" id="{61B0C574-277A-43DA-A482-F50A35A7B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643" y="0"/>
            <a:ext cx="1262362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334E51E4-7052-4E1F-925E-3BC7922E73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340263" cy="18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cdha-logo.png">
            <a:extLst>
              <a:ext uri="{FF2B5EF4-FFF2-40B4-BE49-F238E27FC236}">
                <a16:creationId xmlns:a16="http://schemas.microsoft.com/office/drawing/2014/main" id="{6F2B58B2-63C5-4443-B607-3903ECA609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061" y="347698"/>
            <a:ext cx="459471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961048"/>
      </p:ext>
    </p:extLst>
  </p:cSld>
  <p:clrMap bg1="lt1" tx1="dk1" bg2="lt2" tx2="dk2" accent1="accent1" accent2="accent2" accent3="accent3" accent4="accent4" accent5="accent5" accent6="accent6" hlink="hlink" folHlink="folHlink"/>
  <p:sldLayoutIdLst>
    <p:sldLayoutId id="2147483717" r:id="rId1"/>
    <p:sldLayoutId id="2147483728" r:id="rId2"/>
    <p:sldLayoutId id="2147483729" r:id="rId3"/>
  </p:sldLayoutIdLst>
  <p:txStyles>
    <p:titleStyle>
      <a:lvl1pPr algn="l" rtl="0" eaLnBrk="1" fontAlgn="base" hangingPunct="1">
        <a:lnSpc>
          <a:spcPct val="90000"/>
        </a:lnSpc>
        <a:spcBef>
          <a:spcPct val="0"/>
        </a:spcBef>
        <a:spcAft>
          <a:spcPct val="0"/>
        </a:spcAft>
        <a:defRPr sz="6258" kern="1200">
          <a:solidFill>
            <a:schemeClr val="tx1"/>
          </a:solidFill>
          <a:latin typeface="+mj-lt"/>
          <a:ea typeface="+mj-ea"/>
          <a:cs typeface="+mj-cs"/>
        </a:defRPr>
      </a:lvl1pPr>
      <a:lvl2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5pPr>
      <a:lvl6pPr marL="65023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6pPr>
      <a:lvl7pPr marL="130046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7pPr>
      <a:lvl8pPr marL="1950690"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8pPr>
      <a:lvl9pPr marL="2600919" algn="l" rtl="0" eaLnBrk="1" fontAlgn="base" hangingPunct="1">
        <a:lnSpc>
          <a:spcPct val="90000"/>
        </a:lnSpc>
        <a:spcBef>
          <a:spcPct val="0"/>
        </a:spcBef>
        <a:spcAft>
          <a:spcPct val="0"/>
        </a:spcAft>
        <a:defRPr sz="6258">
          <a:solidFill>
            <a:schemeClr val="tx1"/>
          </a:solidFill>
          <a:latin typeface="Calibri Light" panose="020F0302020204030204" pitchFamily="34" charset="0"/>
        </a:defRPr>
      </a:lvl9pPr>
    </p:titleStyle>
    <p:body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JPG"/><Relationship Id="rId7" Type="http://schemas.openxmlformats.org/officeDocument/2006/relationships/image" Target="../media/image24.png"/><Relationship Id="rId12"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23.pn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JPG"/><Relationship Id="rId10" Type="http://schemas.openxmlformats.org/officeDocument/2006/relationships/image" Target="../media/image42.png"/><Relationship Id="rId4" Type="http://schemas.openxmlformats.org/officeDocument/2006/relationships/image" Target="../media/image37.jp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video" Target="https://www.youtube.com/embed/W7T2HgU7RWg?feature=oembed" TargetMode="Externa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hyperlink" Target="http://www.cdha.ca/Education" TargetMode="External"/><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1.xml"/><Relationship Id="rId1" Type="http://schemas.openxmlformats.org/officeDocument/2006/relationships/video" Target="https://www.youtube.com/embed/Lb5eQ_A_WGU?feature=oembed" TargetMode="Externa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31.xml"/><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57.pn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64.jpg"/><Relationship Id="rId5" Type="http://schemas.openxmlformats.org/officeDocument/2006/relationships/image" Target="../media/image63.jpeg"/><Relationship Id="rId10" Type="http://schemas.openxmlformats.org/officeDocument/2006/relationships/image" Target="../media/image68.jpg"/><Relationship Id="rId4" Type="http://schemas.openxmlformats.org/officeDocument/2006/relationships/image" Target="../media/image62.jpg"/><Relationship Id="rId9" Type="http://schemas.openxmlformats.org/officeDocument/2006/relationships/image" Target="../media/image67.jp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31.xml"/><Relationship Id="rId5" Type="http://schemas.openxmlformats.org/officeDocument/2006/relationships/image" Target="../media/image71.jp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1.xml"/><Relationship Id="rId1" Type="http://schemas.openxmlformats.org/officeDocument/2006/relationships/video" Target="https://www.youtube.com/embed/KgT_10vn4M0?feature=oembed" TargetMode="Externa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31.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81.jpg"/></Relationships>
</file>

<file path=ppt/slides/_rels/slide3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31.xml"/><Relationship Id="rId5" Type="http://schemas.openxmlformats.org/officeDocument/2006/relationships/image" Target="../media/image84.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video" Target="https://www.youtube.com/embed/6skhjLOI9QI?feature=oembed" TargetMode="Externa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0.xml"/><Relationship Id="rId1" Type="http://schemas.openxmlformats.org/officeDocument/2006/relationships/slideLayout" Target="../slideLayouts/slideLayout31.xml"/><Relationship Id="rId4" Type="http://schemas.openxmlformats.org/officeDocument/2006/relationships/image" Target="../media/image96.jp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31.xml"/><Relationship Id="rId4" Type="http://schemas.openxmlformats.org/officeDocument/2006/relationships/image" Target="../media/image98.jpeg"/></Relationships>
</file>

<file path=ppt/slides/_rels/slide5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1.xml"/><Relationship Id="rId1" Type="http://schemas.openxmlformats.org/officeDocument/2006/relationships/video" Target="https://player.vimeo.com/video/538177015?h=cbbaed8fef&amp;app_id=122963" TargetMode="External"/><Relationship Id="rId4" Type="http://schemas.openxmlformats.org/officeDocument/2006/relationships/image" Target="../media/image100.jpeg"/></Relationships>
</file>

<file path=ppt/slides/_rels/slide5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31.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19.jpg"/><Relationship Id="rId18" Type="http://schemas.openxmlformats.org/officeDocument/2006/relationships/image" Target="../media/image124.jpg"/><Relationship Id="rId26" Type="http://schemas.openxmlformats.org/officeDocument/2006/relationships/image" Target="../media/image131.jpeg"/><Relationship Id="rId3" Type="http://schemas.openxmlformats.org/officeDocument/2006/relationships/image" Target="../media/image109.jpeg"/><Relationship Id="rId21" Type="http://schemas.openxmlformats.org/officeDocument/2006/relationships/image" Target="../media/image127.jpg"/><Relationship Id="rId7" Type="http://schemas.openxmlformats.org/officeDocument/2006/relationships/image" Target="../media/image113.jpg"/><Relationship Id="rId12" Type="http://schemas.openxmlformats.org/officeDocument/2006/relationships/image" Target="../media/image118.jpg"/><Relationship Id="rId17" Type="http://schemas.openxmlformats.org/officeDocument/2006/relationships/image" Target="../media/image123.jpg"/><Relationship Id="rId25" Type="http://schemas.openxmlformats.org/officeDocument/2006/relationships/image" Target="../media/image108.png"/><Relationship Id="rId2" Type="http://schemas.openxmlformats.org/officeDocument/2006/relationships/notesSlide" Target="../notesSlides/notesSlide62.xml"/><Relationship Id="rId16" Type="http://schemas.openxmlformats.org/officeDocument/2006/relationships/image" Target="../media/image122.jpg"/><Relationship Id="rId20" Type="http://schemas.openxmlformats.org/officeDocument/2006/relationships/image" Target="../media/image126.jpg"/><Relationship Id="rId1" Type="http://schemas.openxmlformats.org/officeDocument/2006/relationships/slideLayout" Target="../slideLayouts/slideLayout31.xml"/><Relationship Id="rId6" Type="http://schemas.openxmlformats.org/officeDocument/2006/relationships/image" Target="../media/image112.jpg"/><Relationship Id="rId11" Type="http://schemas.openxmlformats.org/officeDocument/2006/relationships/image" Target="../media/image117.jpg"/><Relationship Id="rId24" Type="http://schemas.openxmlformats.org/officeDocument/2006/relationships/image" Target="../media/image130.jpg"/><Relationship Id="rId5" Type="http://schemas.openxmlformats.org/officeDocument/2006/relationships/image" Target="../media/image111.jpg"/><Relationship Id="rId15" Type="http://schemas.openxmlformats.org/officeDocument/2006/relationships/image" Target="../media/image121.jpg"/><Relationship Id="rId23" Type="http://schemas.openxmlformats.org/officeDocument/2006/relationships/image" Target="../media/image129.jpg"/><Relationship Id="rId10" Type="http://schemas.openxmlformats.org/officeDocument/2006/relationships/image" Target="../media/image116.jpg"/><Relationship Id="rId19" Type="http://schemas.openxmlformats.org/officeDocument/2006/relationships/image" Target="../media/image125.jpg"/><Relationship Id="rId4" Type="http://schemas.openxmlformats.org/officeDocument/2006/relationships/image" Target="../media/image110.jpg"/><Relationship Id="rId9" Type="http://schemas.openxmlformats.org/officeDocument/2006/relationships/image" Target="../media/image115.jpg"/><Relationship Id="rId14" Type="http://schemas.openxmlformats.org/officeDocument/2006/relationships/image" Target="../media/image120.jpg"/><Relationship Id="rId22" Type="http://schemas.openxmlformats.org/officeDocument/2006/relationships/image" Target="../media/image128.jpg"/><Relationship Id="rId27" Type="http://schemas.openxmlformats.org/officeDocument/2006/relationships/image" Target="../media/image132.jpg"/></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3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4.xml.rels><?xml version="1.0" encoding="UTF-8" standalone="yes"?>
<Relationships xmlns="http://schemas.openxmlformats.org/package/2006/relationships"><Relationship Id="rId3" Type="http://schemas.openxmlformats.org/officeDocument/2006/relationships/hyperlink" Target="http://www.cdha.ca/Join" TargetMode="External"/><Relationship Id="rId2" Type="http://schemas.openxmlformats.org/officeDocument/2006/relationships/notesSlide" Target="../notesSlides/notesSlide64.xml"/><Relationship Id="rId1" Type="http://schemas.openxmlformats.org/officeDocument/2006/relationships/slideLayout" Target="../slideLayouts/slideLayout31.xml"/><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pic>
        <p:nvPicPr>
          <p:cNvPr id="4" name="Picture 3" descr="Graphical user interface&#10;&#10;Description automatically generated">
            <a:extLst>
              <a:ext uri="{FF2B5EF4-FFF2-40B4-BE49-F238E27FC236}">
                <a16:creationId xmlns:a16="http://schemas.microsoft.com/office/drawing/2014/main" id="{4845AF09-9B39-4EAE-856A-9B687BFE215F}"/>
              </a:ext>
            </a:extLst>
          </p:cNvPr>
          <p:cNvPicPr>
            <a:picLocks noChangeAspect="1"/>
          </p:cNvPicPr>
          <p:nvPr/>
        </p:nvPicPr>
        <p:blipFill>
          <a:blip r:embed="rId3"/>
          <a:stretch>
            <a:fillRect/>
          </a:stretch>
        </p:blipFill>
        <p:spPr>
          <a:xfrm>
            <a:off x="0" y="-149"/>
            <a:ext cx="17340263" cy="9753898"/>
          </a:xfrm>
          <a:prstGeom prst="rect">
            <a:avLst/>
          </a:prstGeom>
        </p:spPr>
      </p:pic>
    </p:spTree>
    <p:extLst>
      <p:ext uri="{BB962C8B-B14F-4D97-AF65-F5344CB8AC3E}">
        <p14:creationId xmlns:p14="http://schemas.microsoft.com/office/powerpoint/2010/main" val="269790759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7"/>
            <a:ext cx="11838878" cy="10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Provincial Regulatory Authorities</a:t>
            </a:r>
          </a:p>
        </p:txBody>
      </p:sp>
      <p:sp>
        <p:nvSpPr>
          <p:cNvPr id="12" name="Rectangle 11">
            <a:extLst>
              <a:ext uri="{FF2B5EF4-FFF2-40B4-BE49-F238E27FC236}">
                <a16:creationId xmlns:a16="http://schemas.microsoft.com/office/drawing/2014/main" id="{F938DB98-3D96-AB3A-5ED7-1A2E24BF98C8}"/>
              </a:ext>
            </a:extLst>
          </p:cNvPr>
          <p:cNvSpPr/>
          <p:nvPr/>
        </p:nvSpPr>
        <p:spPr>
          <a:xfrm>
            <a:off x="8052458" y="4522857"/>
            <a:ext cx="312906" cy="708014"/>
          </a:xfrm>
          <a:prstGeom prst="rect">
            <a:avLst/>
          </a:prstGeom>
        </p:spPr>
        <p:txBody>
          <a:bodyPr wrap="none">
            <a:spAutoFit/>
          </a:bodyPr>
          <a:lstStyle/>
          <a:p>
            <a:r>
              <a:rPr lang="en-CA" sz="4001" dirty="0"/>
              <a:t> </a:t>
            </a:r>
          </a:p>
        </p:txBody>
      </p:sp>
      <p:sp>
        <p:nvSpPr>
          <p:cNvPr id="17" name="Content Placeholder 2">
            <a:extLst>
              <a:ext uri="{FF2B5EF4-FFF2-40B4-BE49-F238E27FC236}">
                <a16:creationId xmlns:a16="http://schemas.microsoft.com/office/drawing/2014/main" id="{C2767772-27CF-4246-71C1-DDD0689DCF54}"/>
              </a:ext>
            </a:extLst>
          </p:cNvPr>
          <p:cNvSpPr>
            <a:spLocks noGrp="1"/>
          </p:cNvSpPr>
          <p:nvPr>
            <p:ph sz="half" idx="2"/>
          </p:nvPr>
        </p:nvSpPr>
        <p:spPr>
          <a:xfrm>
            <a:off x="11776785" y="5970866"/>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0" indent="0" algn="ctr">
              <a:buNone/>
            </a:pPr>
            <a:r>
              <a:rPr lang="en-CA" sz="2000" b="1" dirty="0">
                <a:latin typeface="Arial" panose="020B0604020202020204" pitchFamily="34" charset="0"/>
                <a:cs typeface="Arial" panose="020B0604020202020204" pitchFamily="34" charset="0"/>
              </a:rPr>
              <a:t>Department of Community Services, Government of Yukon</a:t>
            </a:r>
          </a:p>
        </p:txBody>
      </p:sp>
      <p:pic>
        <p:nvPicPr>
          <p:cNvPr id="19" name="Picture 18">
            <a:extLst>
              <a:ext uri="{FF2B5EF4-FFF2-40B4-BE49-F238E27FC236}">
                <a16:creationId xmlns:a16="http://schemas.microsoft.com/office/drawing/2014/main" id="{75C43B4D-3AC6-D11F-9DF6-FB0F0668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770" y="4229832"/>
            <a:ext cx="4637645" cy="1080000"/>
          </a:xfrm>
          <a:prstGeom prst="rect">
            <a:avLst/>
          </a:prstGeom>
        </p:spPr>
      </p:pic>
      <p:pic>
        <p:nvPicPr>
          <p:cNvPr id="20" name="Picture 19">
            <a:extLst>
              <a:ext uri="{FF2B5EF4-FFF2-40B4-BE49-F238E27FC236}">
                <a16:creationId xmlns:a16="http://schemas.microsoft.com/office/drawing/2014/main" id="{C80E749A-2AA0-26DF-9270-54C096D4E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5294" y="4241974"/>
            <a:ext cx="3739499" cy="1080000"/>
          </a:xfrm>
          <a:prstGeom prst="rect">
            <a:avLst/>
          </a:prstGeom>
        </p:spPr>
      </p:pic>
      <p:pic>
        <p:nvPicPr>
          <p:cNvPr id="21" name="Picture 20">
            <a:extLst>
              <a:ext uri="{FF2B5EF4-FFF2-40B4-BE49-F238E27FC236}">
                <a16:creationId xmlns:a16="http://schemas.microsoft.com/office/drawing/2014/main" id="{99F52124-FBB1-3916-D0EF-6F07BC585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4377" y="2644736"/>
            <a:ext cx="3635778" cy="1080000"/>
          </a:xfrm>
          <a:prstGeom prst="rect">
            <a:avLst/>
          </a:prstGeom>
        </p:spPr>
      </p:pic>
      <p:pic>
        <p:nvPicPr>
          <p:cNvPr id="22" name="Picture 2" descr="College of Dental Hygienists of Nova Scotia">
            <a:extLst>
              <a:ext uri="{FF2B5EF4-FFF2-40B4-BE49-F238E27FC236}">
                <a16:creationId xmlns:a16="http://schemas.microsoft.com/office/drawing/2014/main" id="{6D8F3284-D7DA-BD48-AFCC-3579661FAC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57" t="1" r="10041" b="-3307"/>
          <a:stretch/>
        </p:blipFill>
        <p:spPr bwMode="auto">
          <a:xfrm>
            <a:off x="9108156" y="2565687"/>
            <a:ext cx="35465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text, window&#10;&#10;Description automatically generated">
            <a:extLst>
              <a:ext uri="{FF2B5EF4-FFF2-40B4-BE49-F238E27FC236}">
                <a16:creationId xmlns:a16="http://schemas.microsoft.com/office/drawing/2014/main" id="{E9F89571-9365-89A5-27A1-48BC29268B27}"/>
              </a:ext>
            </a:extLst>
          </p:cNvPr>
          <p:cNvPicPr>
            <a:picLocks noChangeAspect="1"/>
          </p:cNvPicPr>
          <p:nvPr/>
        </p:nvPicPr>
        <p:blipFill>
          <a:blip r:embed="rId7"/>
          <a:stretch>
            <a:fillRect/>
          </a:stretch>
        </p:blipFill>
        <p:spPr>
          <a:xfrm>
            <a:off x="8208911" y="7215792"/>
            <a:ext cx="850382" cy="1759412"/>
          </a:xfrm>
          <a:prstGeom prst="rect">
            <a:avLst/>
          </a:prstGeom>
        </p:spPr>
      </p:pic>
      <p:pic>
        <p:nvPicPr>
          <p:cNvPr id="24" name="Picture 4" descr="nlcdh logo">
            <a:extLst>
              <a:ext uri="{FF2B5EF4-FFF2-40B4-BE49-F238E27FC236}">
                <a16:creationId xmlns:a16="http://schemas.microsoft.com/office/drawing/2014/main" id="{DA93746C-C955-1FF5-3B52-43E5DCF0A9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80404" y="2317975"/>
            <a:ext cx="4198639" cy="1529504"/>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a:extLst>
              <a:ext uri="{FF2B5EF4-FFF2-40B4-BE49-F238E27FC236}">
                <a16:creationId xmlns:a16="http://schemas.microsoft.com/office/drawing/2014/main" id="{8AAF15E1-241E-8A67-050E-FD01336EBD2E}"/>
              </a:ext>
            </a:extLst>
          </p:cNvPr>
          <p:cNvSpPr txBox="1">
            <a:spLocks/>
          </p:cNvSpPr>
          <p:nvPr/>
        </p:nvSpPr>
        <p:spPr>
          <a:xfrm>
            <a:off x="6628868" y="5941632"/>
            <a:ext cx="4035243" cy="106617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24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000"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18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160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CA" sz="2000" b="1" dirty="0">
                <a:latin typeface="Arial" panose="020B0604020202020204" pitchFamily="34" charset="0"/>
                <a:cs typeface="Arial" panose="020B0604020202020204" pitchFamily="34" charset="0"/>
              </a:rPr>
              <a:t>Department of Health and Social Services, Government of Nunavut</a:t>
            </a:r>
          </a:p>
          <a:p>
            <a:pPr marL="342917" indent="-342917" algn="ctr"/>
            <a:endParaRPr lang="en-CA" sz="2000" dirty="0">
              <a:latin typeface="Arial" panose="020B0604020202020204" pitchFamily="34" charset="0"/>
              <a:cs typeface="Arial" panose="020B0604020202020204" pitchFamily="34" charset="0"/>
            </a:endParaRPr>
          </a:p>
        </p:txBody>
      </p:sp>
      <p:pic>
        <p:nvPicPr>
          <p:cNvPr id="26" name="Picture 2" descr="CDHM">
            <a:extLst>
              <a:ext uri="{FF2B5EF4-FFF2-40B4-BE49-F238E27FC236}">
                <a16:creationId xmlns:a16="http://schemas.microsoft.com/office/drawing/2014/main" id="{17E9D826-672F-9A8F-151E-5C741EE21C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2041" y="2627006"/>
            <a:ext cx="3039136" cy="10186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DC4DB288-0245-15DC-79D5-CB45896215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9263" y="6022322"/>
            <a:ext cx="4491945" cy="6930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text, font, logo, graphics&#10;&#10;Description automatically generated">
            <a:extLst>
              <a:ext uri="{FF2B5EF4-FFF2-40B4-BE49-F238E27FC236}">
                <a16:creationId xmlns:a16="http://schemas.microsoft.com/office/drawing/2014/main" id="{0255A9C3-9838-D5F9-A5C2-2B24A2008964}"/>
              </a:ext>
            </a:extLst>
          </p:cNvPr>
          <p:cNvPicPr>
            <a:picLocks noChangeAspect="1"/>
          </p:cNvPicPr>
          <p:nvPr/>
        </p:nvPicPr>
        <p:blipFill>
          <a:blip r:embed="rId11"/>
          <a:stretch>
            <a:fillRect/>
          </a:stretch>
        </p:blipFill>
        <p:spPr>
          <a:xfrm>
            <a:off x="1130740" y="4366307"/>
            <a:ext cx="3706069" cy="1020986"/>
          </a:xfrm>
          <a:prstGeom prst="rect">
            <a:avLst/>
          </a:prstGeom>
        </p:spPr>
      </p:pic>
      <p:pic>
        <p:nvPicPr>
          <p:cNvPr id="29" name="Picture 28" descr="A close-up of a logo&#10;&#10;Description automatically generated with medium confidence">
            <a:extLst>
              <a:ext uri="{FF2B5EF4-FFF2-40B4-BE49-F238E27FC236}">
                <a16:creationId xmlns:a16="http://schemas.microsoft.com/office/drawing/2014/main" id="{9DEDCCF6-6782-BEC2-6633-A063A688A237}"/>
              </a:ext>
            </a:extLst>
          </p:cNvPr>
          <p:cNvPicPr>
            <a:picLocks noChangeAspect="1"/>
          </p:cNvPicPr>
          <p:nvPr/>
        </p:nvPicPr>
        <p:blipFill>
          <a:blip r:embed="rId12"/>
          <a:stretch>
            <a:fillRect/>
          </a:stretch>
        </p:blipFill>
        <p:spPr>
          <a:xfrm>
            <a:off x="11747192" y="7435624"/>
            <a:ext cx="4544603" cy="897559"/>
          </a:xfrm>
          <a:prstGeom prst="rect">
            <a:avLst/>
          </a:prstGeom>
        </p:spPr>
      </p:pic>
      <p:pic>
        <p:nvPicPr>
          <p:cNvPr id="30" name="Picture 29" descr="A black and blue logo&#10;&#10;Description automatically generated">
            <a:extLst>
              <a:ext uri="{FF2B5EF4-FFF2-40B4-BE49-F238E27FC236}">
                <a16:creationId xmlns:a16="http://schemas.microsoft.com/office/drawing/2014/main" id="{92F4DBA3-5565-2B65-996D-286C69E09913}"/>
              </a:ext>
            </a:extLst>
          </p:cNvPr>
          <p:cNvPicPr>
            <a:picLocks noChangeAspect="1"/>
          </p:cNvPicPr>
          <p:nvPr/>
        </p:nvPicPr>
        <p:blipFill>
          <a:blip r:embed="rId13"/>
          <a:stretch>
            <a:fillRect/>
          </a:stretch>
        </p:blipFill>
        <p:spPr>
          <a:xfrm>
            <a:off x="2061830" y="7422626"/>
            <a:ext cx="2726810" cy="1296144"/>
          </a:xfrm>
          <a:prstGeom prst="rect">
            <a:avLst/>
          </a:prstGeom>
        </p:spPr>
      </p:pic>
    </p:spTree>
    <p:extLst>
      <p:ext uri="{BB962C8B-B14F-4D97-AF65-F5344CB8AC3E}">
        <p14:creationId xmlns:p14="http://schemas.microsoft.com/office/powerpoint/2010/main" val="35495656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13" name="Title 1">
            <a:extLst>
              <a:ext uri="{FF2B5EF4-FFF2-40B4-BE49-F238E27FC236}">
                <a16:creationId xmlns:a16="http://schemas.microsoft.com/office/drawing/2014/main" id="{A368D60D-3DF9-4E2F-BEE7-3B3FA046B11E}"/>
              </a:ext>
            </a:extLst>
          </p:cNvPr>
          <p:cNvSpPr txBox="1">
            <a:spLocks/>
          </p:cNvSpPr>
          <p:nvPr/>
        </p:nvSpPr>
        <p:spPr bwMode="auto">
          <a:xfrm>
            <a:off x="5501385" y="364167"/>
            <a:ext cx="11838878" cy="10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Provincial Regulatory Authorities</a:t>
            </a:r>
          </a:p>
        </p:txBody>
      </p:sp>
      <p:pic>
        <p:nvPicPr>
          <p:cNvPr id="4" name="Picture 3">
            <a:extLst>
              <a:ext uri="{FF2B5EF4-FFF2-40B4-BE49-F238E27FC236}">
                <a16:creationId xmlns:a16="http://schemas.microsoft.com/office/drawing/2014/main" id="{CFED8E7C-D80D-DF47-CC33-E30EA8796403}"/>
              </a:ext>
            </a:extLst>
          </p:cNvPr>
          <p:cNvPicPr>
            <a:picLocks noChangeAspect="1"/>
          </p:cNvPicPr>
          <p:nvPr/>
        </p:nvPicPr>
        <p:blipFill>
          <a:blip r:embed="rId3"/>
          <a:stretch>
            <a:fillRect/>
          </a:stretch>
        </p:blipFill>
        <p:spPr>
          <a:xfrm>
            <a:off x="7085954" y="2428528"/>
            <a:ext cx="9110769" cy="6480000"/>
          </a:xfrm>
          <a:prstGeom prst="rect">
            <a:avLst/>
          </a:prstGeom>
          <a:ln>
            <a:solidFill>
              <a:schemeClr val="bg2"/>
            </a:solidFill>
          </a:ln>
        </p:spPr>
      </p:pic>
      <p:pic>
        <p:nvPicPr>
          <p:cNvPr id="7" name="Picture 6">
            <a:extLst>
              <a:ext uri="{FF2B5EF4-FFF2-40B4-BE49-F238E27FC236}">
                <a16:creationId xmlns:a16="http://schemas.microsoft.com/office/drawing/2014/main" id="{DE6FCE7B-F590-54C8-C566-D2C2AE9CB67D}"/>
              </a:ext>
            </a:extLst>
          </p:cNvPr>
          <p:cNvPicPr>
            <a:picLocks noChangeAspect="1"/>
          </p:cNvPicPr>
          <p:nvPr/>
        </p:nvPicPr>
        <p:blipFill>
          <a:blip r:embed="rId4"/>
          <a:stretch>
            <a:fillRect/>
          </a:stretch>
        </p:blipFill>
        <p:spPr>
          <a:xfrm>
            <a:off x="965275" y="2428528"/>
            <a:ext cx="5811499" cy="6480000"/>
          </a:xfrm>
          <a:prstGeom prst="rect">
            <a:avLst/>
          </a:prstGeom>
          <a:ln>
            <a:solidFill>
              <a:schemeClr val="bg2"/>
            </a:solidFill>
          </a:ln>
        </p:spPr>
      </p:pic>
    </p:spTree>
    <p:extLst>
      <p:ext uri="{BB962C8B-B14F-4D97-AF65-F5344CB8AC3E}">
        <p14:creationId xmlns:p14="http://schemas.microsoft.com/office/powerpoint/2010/main" val="32261381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54685" y="3315966"/>
            <a:ext cx="11612164" cy="6097338"/>
          </a:xfrm>
        </p:spPr>
        <p:txBody>
          <a:bodyPr/>
          <a:lstStyle/>
          <a:p>
            <a:pPr algn="l">
              <a:buFont typeface="Arial" panose="020B0604020202020204" pitchFamily="34" charset="0"/>
              <a:buChar char="•"/>
            </a:pPr>
            <a:r>
              <a:rPr lang="en-CA" sz="5400" b="1" dirty="0">
                <a:latin typeface="Arial" panose="020B0604020202020204" pitchFamily="34" charset="0"/>
                <a:cs typeface="Arial" panose="020B0604020202020204" pitchFamily="34" charset="0"/>
              </a:rPr>
              <a:t>Local</a:t>
            </a:r>
          </a:p>
          <a:p>
            <a:pPr>
              <a:spcBef>
                <a:spcPts val="2000"/>
              </a:spcBef>
              <a:buFont typeface="Arial" panose="020B0604020202020204" pitchFamily="34" charset="0"/>
              <a:buChar char="•"/>
            </a:pPr>
            <a:r>
              <a:rPr lang="en-CA" sz="5400" b="1" dirty="0">
                <a:latin typeface="Arial" panose="020B0604020202020204" pitchFamily="34" charset="0"/>
                <a:cs typeface="Arial" panose="020B0604020202020204" pitchFamily="34" charset="0"/>
              </a:rPr>
              <a:t>Provincial</a:t>
            </a:r>
          </a:p>
          <a:p>
            <a:pPr>
              <a:spcBef>
                <a:spcPts val="2000"/>
              </a:spcBef>
              <a:buFont typeface="Arial" panose="020B0604020202020204" pitchFamily="34" charset="0"/>
              <a:buChar char="•"/>
            </a:pPr>
            <a:r>
              <a:rPr lang="en-CA" sz="5400" b="1" dirty="0">
                <a:latin typeface="Arial" panose="020B0604020202020204" pitchFamily="34" charset="0"/>
                <a:cs typeface="Arial" panose="020B0604020202020204" pitchFamily="34" charset="0"/>
              </a:rPr>
              <a:t>National: </a:t>
            </a:r>
            <a:r>
              <a:rPr lang="en-CA" sz="5400" dirty="0">
                <a:latin typeface="Arial" panose="020B0604020202020204" pitchFamily="34" charset="0"/>
                <a:cs typeface="Arial" panose="020B0604020202020204" pitchFamily="34" charset="0"/>
              </a:rPr>
              <a:t>CDHA</a:t>
            </a:r>
          </a:p>
          <a:p>
            <a:pPr>
              <a:spcBef>
                <a:spcPts val="2000"/>
              </a:spcBef>
              <a:buFont typeface="Arial" panose="020B0604020202020204" pitchFamily="34" charset="0"/>
              <a:buChar char="•"/>
            </a:pPr>
            <a:r>
              <a:rPr lang="en-CA" sz="5400" b="1" dirty="0">
                <a:latin typeface="Arial" panose="020B0604020202020204" pitchFamily="34" charset="0"/>
                <a:cs typeface="Arial" panose="020B0604020202020204" pitchFamily="34" charset="0"/>
              </a:rPr>
              <a:t>International: </a:t>
            </a:r>
            <a:r>
              <a:rPr lang="en-CA" sz="5400" dirty="0">
                <a:latin typeface="Arial" panose="020B0604020202020204" pitchFamily="34" charset="0"/>
                <a:cs typeface="Arial" panose="020B0604020202020204" pitchFamily="34" charset="0"/>
              </a:rPr>
              <a:t>IFDH</a:t>
            </a:r>
          </a:p>
          <a:p>
            <a:pPr algn="l">
              <a:buFont typeface="Arial" panose="020B0604020202020204" pitchFamily="34" charset="0"/>
              <a:buChar char="•"/>
            </a:pPr>
            <a:endParaRPr lang="en-CA" sz="5400" b="1" dirty="0">
              <a:latin typeface="Arial" panose="020B0604020202020204" pitchFamily="34" charset="0"/>
              <a:cs typeface="Arial" panose="020B0604020202020204" pitchFamily="34" charset="0"/>
            </a:endParaRP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69E98E9A-E5CF-49E0-B6A6-2DF6FBA312C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Associations</a:t>
            </a:r>
          </a:p>
        </p:txBody>
      </p:sp>
      <p:pic>
        <p:nvPicPr>
          <p:cNvPr id="5" name="Picture 4">
            <a:extLst>
              <a:ext uri="{FF2B5EF4-FFF2-40B4-BE49-F238E27FC236}">
                <a16:creationId xmlns:a16="http://schemas.microsoft.com/office/drawing/2014/main" id="{4FD372A5-67C8-451A-A5C2-8D62635DF713}"/>
              </a:ext>
            </a:extLst>
          </p:cNvPr>
          <p:cNvPicPr>
            <a:picLocks noChangeAspect="1"/>
          </p:cNvPicPr>
          <p:nvPr/>
        </p:nvPicPr>
        <p:blipFill>
          <a:blip r:embed="rId3"/>
          <a:stretch>
            <a:fillRect/>
          </a:stretch>
        </p:blipFill>
        <p:spPr>
          <a:xfrm>
            <a:off x="7852216" y="1916727"/>
            <a:ext cx="8837716" cy="6628287"/>
          </a:xfrm>
          <a:prstGeom prst="rect">
            <a:avLst/>
          </a:prstGeom>
        </p:spPr>
      </p:pic>
    </p:spTree>
    <p:extLst>
      <p:ext uri="{BB962C8B-B14F-4D97-AF65-F5344CB8AC3E}">
        <p14:creationId xmlns:p14="http://schemas.microsoft.com/office/powerpoint/2010/main" val="29241964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E98E9A-E5CF-49E0-B6A6-2DF6FBA312CE}"/>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Associations</a:t>
            </a:r>
          </a:p>
        </p:txBody>
      </p:sp>
      <p:pic>
        <p:nvPicPr>
          <p:cNvPr id="2" name="Picture 1" descr="A person standing at a podium&#10;&#10;Description automatically generated with medium confidence">
            <a:extLst>
              <a:ext uri="{FF2B5EF4-FFF2-40B4-BE49-F238E27FC236}">
                <a16:creationId xmlns:a16="http://schemas.microsoft.com/office/drawing/2014/main" id="{0269E5B4-4120-D89E-759C-5E8D9C583BBF}"/>
              </a:ext>
            </a:extLst>
          </p:cNvPr>
          <p:cNvPicPr>
            <a:picLocks noChangeAspect="1"/>
          </p:cNvPicPr>
          <p:nvPr/>
        </p:nvPicPr>
        <p:blipFill rotWithShape="1">
          <a:blip r:embed="rId3"/>
          <a:srcRect t="9771" b="23404"/>
          <a:stretch/>
        </p:blipFill>
        <p:spPr>
          <a:xfrm>
            <a:off x="8670131" y="2192595"/>
            <a:ext cx="4752528" cy="7054428"/>
          </a:xfrm>
          <a:prstGeom prst="rect">
            <a:avLst/>
          </a:prstGeom>
        </p:spPr>
      </p:pic>
      <p:pic>
        <p:nvPicPr>
          <p:cNvPr id="4" name="Picture 3" descr="Logo, company name&#10;&#10;Description automatically generated">
            <a:extLst>
              <a:ext uri="{FF2B5EF4-FFF2-40B4-BE49-F238E27FC236}">
                <a16:creationId xmlns:a16="http://schemas.microsoft.com/office/drawing/2014/main" id="{AC9EF206-7CAD-7706-4601-1925606E970B}"/>
              </a:ext>
            </a:extLst>
          </p:cNvPr>
          <p:cNvPicPr>
            <a:picLocks noChangeAspect="1"/>
          </p:cNvPicPr>
          <p:nvPr/>
        </p:nvPicPr>
        <p:blipFill>
          <a:blip r:embed="rId4"/>
          <a:stretch>
            <a:fillRect/>
          </a:stretch>
        </p:blipFill>
        <p:spPr>
          <a:xfrm>
            <a:off x="2549451" y="4174622"/>
            <a:ext cx="5044438" cy="3090375"/>
          </a:xfrm>
          <a:prstGeom prst="rect">
            <a:avLst/>
          </a:prstGeom>
        </p:spPr>
      </p:pic>
    </p:spTree>
    <p:extLst>
      <p:ext uri="{BB962C8B-B14F-4D97-AF65-F5344CB8AC3E}">
        <p14:creationId xmlns:p14="http://schemas.microsoft.com/office/powerpoint/2010/main" val="24842157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Provincial Organizations</a:t>
            </a:r>
          </a:p>
        </p:txBody>
      </p:sp>
      <p:pic>
        <p:nvPicPr>
          <p:cNvPr id="2" name="Picture 1" descr="Logo, company name&#10;&#10;Description automatically generated">
            <a:extLst>
              <a:ext uri="{FF2B5EF4-FFF2-40B4-BE49-F238E27FC236}">
                <a16:creationId xmlns:a16="http://schemas.microsoft.com/office/drawing/2014/main" id="{01F7F80C-5DC4-08CD-671E-D998079EB4E9}"/>
              </a:ext>
            </a:extLst>
          </p:cNvPr>
          <p:cNvPicPr>
            <a:picLocks noChangeAspect="1"/>
          </p:cNvPicPr>
          <p:nvPr/>
        </p:nvPicPr>
        <p:blipFill rotWithShape="1">
          <a:blip r:embed="rId3"/>
          <a:srcRect l="13498" t="17027" r="13229" b="16864"/>
          <a:stretch/>
        </p:blipFill>
        <p:spPr>
          <a:xfrm>
            <a:off x="5210830" y="3482655"/>
            <a:ext cx="2647616" cy="1545659"/>
          </a:xfrm>
          <a:prstGeom prst="rect">
            <a:avLst/>
          </a:prstGeom>
        </p:spPr>
      </p:pic>
      <p:pic>
        <p:nvPicPr>
          <p:cNvPr id="4" name="Picture 3" descr="Logo, company name&#10;&#10;Description automatically generated">
            <a:extLst>
              <a:ext uri="{FF2B5EF4-FFF2-40B4-BE49-F238E27FC236}">
                <a16:creationId xmlns:a16="http://schemas.microsoft.com/office/drawing/2014/main" id="{31F4D9F1-4F3B-93EE-914E-98CDB1CD68A4}"/>
              </a:ext>
            </a:extLst>
          </p:cNvPr>
          <p:cNvPicPr>
            <a:picLocks noChangeAspect="1"/>
          </p:cNvPicPr>
          <p:nvPr/>
        </p:nvPicPr>
        <p:blipFill>
          <a:blip r:embed="rId4"/>
          <a:stretch>
            <a:fillRect/>
          </a:stretch>
        </p:blipFill>
        <p:spPr>
          <a:xfrm>
            <a:off x="8578872" y="3695984"/>
            <a:ext cx="3463917" cy="1260000"/>
          </a:xfrm>
          <a:prstGeom prst="rect">
            <a:avLst/>
          </a:prstGeom>
        </p:spPr>
      </p:pic>
      <p:pic>
        <p:nvPicPr>
          <p:cNvPr id="6" name="Picture 5">
            <a:extLst>
              <a:ext uri="{FF2B5EF4-FFF2-40B4-BE49-F238E27FC236}">
                <a16:creationId xmlns:a16="http://schemas.microsoft.com/office/drawing/2014/main" id="{5BBDC78C-DD9F-BEF7-83CF-A6298F4A4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8774" y="6244952"/>
            <a:ext cx="2079534" cy="744148"/>
          </a:xfrm>
          <a:prstGeom prst="rect">
            <a:avLst/>
          </a:prstGeom>
        </p:spPr>
      </p:pic>
      <p:pic>
        <p:nvPicPr>
          <p:cNvPr id="8" name="Picture 7" descr="http://nbdha.ca/en/wp-content/uploads/2014/10/NB-Dental-Hygienists-Association-Logo-2.png">
            <a:extLst>
              <a:ext uri="{FF2B5EF4-FFF2-40B4-BE49-F238E27FC236}">
                <a16:creationId xmlns:a16="http://schemas.microsoft.com/office/drawing/2014/main" id="{C9916D24-10C4-4542-7174-D1DE529E0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437" y="6137411"/>
            <a:ext cx="2802893" cy="9810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company name&#10;&#10;Description automatically generated">
            <a:extLst>
              <a:ext uri="{FF2B5EF4-FFF2-40B4-BE49-F238E27FC236}">
                <a16:creationId xmlns:a16="http://schemas.microsoft.com/office/drawing/2014/main" id="{0183B29F-81E5-3C2B-3A47-23771FFD0D9E}"/>
              </a:ext>
            </a:extLst>
          </p:cNvPr>
          <p:cNvPicPr>
            <a:picLocks noChangeAspect="1"/>
          </p:cNvPicPr>
          <p:nvPr/>
        </p:nvPicPr>
        <p:blipFill rotWithShape="1">
          <a:blip r:embed="rId7"/>
          <a:srcRect t="25637" b="29494"/>
          <a:stretch/>
        </p:blipFill>
        <p:spPr>
          <a:xfrm>
            <a:off x="12822368" y="3674306"/>
            <a:ext cx="2590575" cy="116235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08AE6D79-1809-4FD6-2067-F21C04047132}"/>
              </a:ext>
            </a:extLst>
          </p:cNvPr>
          <p:cNvPicPr>
            <a:picLocks noChangeAspect="1"/>
          </p:cNvPicPr>
          <p:nvPr/>
        </p:nvPicPr>
        <p:blipFill>
          <a:blip r:embed="rId8"/>
          <a:stretch>
            <a:fillRect/>
          </a:stretch>
        </p:blipFill>
        <p:spPr>
          <a:xfrm>
            <a:off x="3956086" y="6316960"/>
            <a:ext cx="3914311" cy="638805"/>
          </a:xfrm>
          <a:prstGeom prst="rect">
            <a:avLst/>
          </a:prstGeom>
        </p:spPr>
      </p:pic>
      <p:pic>
        <p:nvPicPr>
          <p:cNvPr id="11" name="Picture 10" descr="A picture containing text, window&#10;&#10;Description automatically generated">
            <a:extLst>
              <a:ext uri="{FF2B5EF4-FFF2-40B4-BE49-F238E27FC236}">
                <a16:creationId xmlns:a16="http://schemas.microsoft.com/office/drawing/2014/main" id="{093028A9-7BE9-A99A-CF12-0596B73C70AA}"/>
              </a:ext>
            </a:extLst>
          </p:cNvPr>
          <p:cNvPicPr>
            <a:picLocks noChangeAspect="1"/>
          </p:cNvPicPr>
          <p:nvPr/>
        </p:nvPicPr>
        <p:blipFill>
          <a:blip r:embed="rId9"/>
          <a:stretch>
            <a:fillRect/>
          </a:stretch>
        </p:blipFill>
        <p:spPr>
          <a:xfrm>
            <a:off x="8492590" y="5678012"/>
            <a:ext cx="850382" cy="1759412"/>
          </a:xfrm>
          <a:prstGeom prst="rect">
            <a:avLst/>
          </a:prstGeom>
        </p:spPr>
      </p:pic>
      <p:pic>
        <p:nvPicPr>
          <p:cNvPr id="12" name="Picture 11">
            <a:extLst>
              <a:ext uri="{FF2B5EF4-FFF2-40B4-BE49-F238E27FC236}">
                <a16:creationId xmlns:a16="http://schemas.microsoft.com/office/drawing/2014/main" id="{CB73B955-2074-EC51-0F9E-B0563EEE6735}"/>
              </a:ext>
            </a:extLst>
          </p:cNvPr>
          <p:cNvPicPr>
            <a:picLocks noChangeAspect="1"/>
          </p:cNvPicPr>
          <p:nvPr/>
        </p:nvPicPr>
        <p:blipFill>
          <a:blip r:embed="rId10"/>
          <a:stretch>
            <a:fillRect/>
          </a:stretch>
        </p:blipFill>
        <p:spPr>
          <a:xfrm>
            <a:off x="13029095" y="6067212"/>
            <a:ext cx="3777940" cy="981012"/>
          </a:xfrm>
          <a:prstGeom prst="rect">
            <a:avLst/>
          </a:prstGeom>
        </p:spPr>
      </p:pic>
      <p:pic>
        <p:nvPicPr>
          <p:cNvPr id="13" name="Picture 12">
            <a:extLst>
              <a:ext uri="{FF2B5EF4-FFF2-40B4-BE49-F238E27FC236}">
                <a16:creationId xmlns:a16="http://schemas.microsoft.com/office/drawing/2014/main" id="{7B9DFC7F-86B4-0E7F-4561-549F9B0BC426}"/>
              </a:ext>
            </a:extLst>
          </p:cNvPr>
          <p:cNvPicPr>
            <a:picLocks noChangeAspect="1"/>
          </p:cNvPicPr>
          <p:nvPr/>
        </p:nvPicPr>
        <p:blipFill>
          <a:blip r:embed="rId11"/>
          <a:stretch>
            <a:fillRect/>
          </a:stretch>
        </p:blipFill>
        <p:spPr>
          <a:xfrm>
            <a:off x="1724129" y="3868688"/>
            <a:ext cx="2915188" cy="1061128"/>
          </a:xfrm>
          <a:prstGeom prst="rect">
            <a:avLst/>
          </a:prstGeom>
        </p:spPr>
      </p:pic>
    </p:spTree>
    <p:extLst>
      <p:ext uri="{BB962C8B-B14F-4D97-AF65-F5344CB8AC3E}">
        <p14:creationId xmlns:p14="http://schemas.microsoft.com/office/powerpoint/2010/main" val="4122139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779"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CDHA Membership</a:t>
            </a:r>
          </a:p>
        </p:txBody>
      </p:sp>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pic>
        <p:nvPicPr>
          <p:cNvPr id="2" name="Online Media 1" title="Membership Means More with CDHA: More Learning">
            <a:hlinkClick r:id="" action="ppaction://media"/>
            <a:extLst>
              <a:ext uri="{FF2B5EF4-FFF2-40B4-BE49-F238E27FC236}">
                <a16:creationId xmlns:a16="http://schemas.microsoft.com/office/drawing/2014/main" id="{C6129F0D-0929-B2EF-B310-1270C7877804}"/>
              </a:ext>
            </a:extLst>
          </p:cNvPr>
          <p:cNvPicPr>
            <a:picLocks noRot="1" noChangeAspect="1"/>
          </p:cNvPicPr>
          <p:nvPr>
            <a:videoFile r:link="rId1"/>
          </p:nvPr>
        </p:nvPicPr>
        <p:blipFill>
          <a:blip r:embed="rId4"/>
          <a:stretch>
            <a:fillRect/>
          </a:stretch>
        </p:blipFill>
        <p:spPr>
          <a:xfrm>
            <a:off x="2121385" y="2023832"/>
            <a:ext cx="13036460" cy="7365600"/>
          </a:xfrm>
          <a:prstGeom prst="rect">
            <a:avLst/>
          </a:prstGeom>
        </p:spPr>
      </p:pic>
    </p:spTree>
    <p:extLst>
      <p:ext uri="{BB962C8B-B14F-4D97-AF65-F5344CB8AC3E}">
        <p14:creationId xmlns:p14="http://schemas.microsoft.com/office/powerpoint/2010/main" val="2383082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68" y="2332442"/>
            <a:ext cx="16299926" cy="1254372"/>
          </a:xfrm>
        </p:spPr>
        <p:txBody>
          <a:bodyPr/>
          <a:lstStyle/>
          <a:p>
            <a:pPr algn="ctr"/>
            <a:r>
              <a:rPr lang="en-CA" sz="5400" b="1" dirty="0">
                <a:solidFill>
                  <a:srgbClr val="7030A0"/>
                </a:solidFill>
                <a:latin typeface="Arial" panose="020B0604020202020204" pitchFamily="34" charset="0"/>
                <a:cs typeface="Arial" panose="020B0604020202020204" pitchFamily="34" charset="0"/>
              </a:rPr>
              <a:t>FREE</a:t>
            </a:r>
            <a:r>
              <a:rPr lang="en-CA" sz="5400" b="1" dirty="0">
                <a:latin typeface="Arial" panose="020B0604020202020204" pitchFamily="34" charset="0"/>
                <a:cs typeface="Arial" panose="020B0604020202020204" pitchFamily="34" charset="0"/>
              </a:rPr>
              <a:t> Graduated Student Membership</a:t>
            </a:r>
          </a:p>
        </p:txBody>
      </p:sp>
      <p:sp>
        <p:nvSpPr>
          <p:cNvPr id="3" name="Content Placeholder 2"/>
          <p:cNvSpPr>
            <a:spLocks noGrp="1"/>
          </p:cNvSpPr>
          <p:nvPr>
            <p:ph idx="1"/>
          </p:nvPr>
        </p:nvSpPr>
        <p:spPr>
          <a:xfrm>
            <a:off x="6941939" y="7421158"/>
            <a:ext cx="9402097" cy="1254373"/>
          </a:xfrm>
        </p:spPr>
        <p:txBody>
          <a:bodyPr/>
          <a:lstStyle/>
          <a:p>
            <a:pPr marL="0" indent="0" algn="ctr">
              <a:buNone/>
            </a:pPr>
            <a:r>
              <a:rPr lang="en-CA" sz="5400" b="1" dirty="0">
                <a:solidFill>
                  <a:srgbClr val="7030A0"/>
                </a:solidFill>
                <a:latin typeface="Arial" panose="020B0604020202020204" pitchFamily="34" charset="0"/>
                <a:cs typeface="Arial" panose="020B0604020202020204" pitchFamily="34" charset="0"/>
              </a:rPr>
              <a:t>cdha.ca/</a:t>
            </a:r>
            <a:r>
              <a:rPr lang="en-CA" sz="5400" b="1" dirty="0" err="1">
                <a:solidFill>
                  <a:srgbClr val="7030A0"/>
                </a:solidFill>
                <a:latin typeface="Arial" panose="020B0604020202020204" pitchFamily="34" charset="0"/>
                <a:cs typeface="Arial" panose="020B0604020202020204" pitchFamily="34" charset="0"/>
              </a:rPr>
              <a:t>studentupgrade</a:t>
            </a:r>
            <a:endParaRPr lang="en-CA" sz="5400" b="1" dirty="0">
              <a:solidFill>
                <a:srgbClr val="7030A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0" indent="0" algn="ctr">
              <a:buNone/>
            </a:pPr>
            <a:endParaRPr lang="en-CA" sz="5400" b="1"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After Board Exam</a:t>
            </a:r>
          </a:p>
        </p:txBody>
      </p:sp>
      <p:cxnSp>
        <p:nvCxnSpPr>
          <p:cNvPr id="9" name="Curved Connector 8"/>
          <p:cNvCxnSpPr>
            <a:cxnSpLocks/>
          </p:cNvCxnSpPr>
          <p:nvPr/>
        </p:nvCxnSpPr>
        <p:spPr bwMode="auto">
          <a:xfrm rot="10800000" flipV="1">
            <a:off x="5071285" y="5092824"/>
            <a:ext cx="2662742" cy="1678076"/>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 name="Picture 3"/>
          <p:cNvPicPr>
            <a:picLocks noChangeAspect="1"/>
          </p:cNvPicPr>
          <p:nvPr/>
        </p:nvPicPr>
        <p:blipFill>
          <a:blip r:embed="rId4"/>
          <a:stretch>
            <a:fillRect/>
          </a:stretch>
        </p:blipFill>
        <p:spPr>
          <a:xfrm>
            <a:off x="2477443" y="3587401"/>
            <a:ext cx="2131586" cy="4818378"/>
          </a:xfrm>
          <a:prstGeom prst="rect">
            <a:avLst/>
          </a:prstGeom>
          <a:ln>
            <a:solidFill>
              <a:schemeClr val="tx2"/>
            </a:solidFill>
          </a:ln>
          <a:effectLst>
            <a:outerShdw blurRad="50800" dist="38100" dir="2700000" algn="tl" rotWithShape="0">
              <a:prstClr val="black">
                <a:alpha val="40000"/>
              </a:prstClr>
            </a:outerShdw>
          </a:effectLst>
        </p:spPr>
      </p:pic>
      <p:pic>
        <p:nvPicPr>
          <p:cNvPr id="10" name="Picture 9" descr="Logo&#10;&#10;Description automatically generated">
            <a:extLst>
              <a:ext uri="{FF2B5EF4-FFF2-40B4-BE49-F238E27FC236}">
                <a16:creationId xmlns:a16="http://schemas.microsoft.com/office/drawing/2014/main" id="{298715FD-7E21-4E0D-910D-AD1A329B2EC2}"/>
              </a:ext>
            </a:extLst>
          </p:cNvPr>
          <p:cNvPicPr>
            <a:picLocks noChangeAspect="1"/>
          </p:cNvPicPr>
          <p:nvPr/>
        </p:nvPicPr>
        <p:blipFill>
          <a:blip r:embed="rId5"/>
          <a:stretch>
            <a:fillRect/>
          </a:stretch>
        </p:blipFill>
        <p:spPr>
          <a:xfrm>
            <a:off x="8881087" y="3928416"/>
            <a:ext cx="5235768" cy="2015771"/>
          </a:xfrm>
          <a:prstGeom prst="rect">
            <a:avLst/>
          </a:prstGeom>
        </p:spPr>
      </p:pic>
    </p:spTree>
    <p:extLst>
      <p:ext uri="{BB962C8B-B14F-4D97-AF65-F5344CB8AC3E}">
        <p14:creationId xmlns:p14="http://schemas.microsoft.com/office/powerpoint/2010/main" val="108518046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After Board Exam</a:t>
            </a:r>
          </a:p>
        </p:txBody>
      </p:sp>
      <p:sp>
        <p:nvSpPr>
          <p:cNvPr id="5" name="Content Placeholder 5">
            <a:extLst>
              <a:ext uri="{FF2B5EF4-FFF2-40B4-BE49-F238E27FC236}">
                <a16:creationId xmlns:a16="http://schemas.microsoft.com/office/drawing/2014/main" id="{2687AAAE-63E4-4DBC-03A5-292D3447D67A}"/>
              </a:ext>
            </a:extLst>
          </p:cNvPr>
          <p:cNvSpPr txBox="1">
            <a:spLocks/>
          </p:cNvSpPr>
          <p:nvPr/>
        </p:nvSpPr>
        <p:spPr>
          <a:xfrm>
            <a:off x="188781" y="6904407"/>
            <a:ext cx="16962699" cy="2364881"/>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06232" indent="-506232">
              <a:spcBef>
                <a:spcPts val="1406"/>
              </a:spcBef>
              <a:spcAft>
                <a:spcPts val="1406"/>
              </a:spcAft>
            </a:pPr>
            <a:r>
              <a:rPr lang="en-CA" sz="4400" dirty="0">
                <a:latin typeface="Helvetica" panose="020B0604020202020204" pitchFamily="34" charset="0"/>
                <a:cs typeface="Helvetica" panose="020B0604020202020204" pitchFamily="34" charset="0"/>
              </a:rPr>
              <a:t>You’ll need: your NDHCE Candidate ID #</a:t>
            </a:r>
          </a:p>
          <a:p>
            <a:pPr marL="506232" indent="-506232">
              <a:spcBef>
                <a:spcPts val="1406"/>
              </a:spcBef>
              <a:spcAft>
                <a:spcPts val="1406"/>
              </a:spcAft>
            </a:pPr>
            <a:r>
              <a:rPr lang="en-CA" sz="4400" dirty="0">
                <a:latin typeface="Helvetica" panose="020B0604020202020204" pitchFamily="34" charset="0"/>
                <a:cs typeface="Helvetica" panose="020B0604020202020204" pitchFamily="34" charset="0"/>
              </a:rPr>
              <a:t>Upgrade at: </a:t>
            </a:r>
            <a:r>
              <a:rPr lang="en-CA" sz="4400" b="1" dirty="0">
                <a:solidFill>
                  <a:srgbClr val="7030A0"/>
                </a:solidFill>
                <a:latin typeface="Helvetica" panose="020B0604020202020204" pitchFamily="34" charset="0"/>
                <a:cs typeface="Helvetica" panose="020B0604020202020204" pitchFamily="34" charset="0"/>
              </a:rPr>
              <a:t>cdha.ca/</a:t>
            </a:r>
            <a:r>
              <a:rPr lang="en-CA" sz="4400" b="1" dirty="0" err="1">
                <a:solidFill>
                  <a:srgbClr val="7030A0"/>
                </a:solidFill>
                <a:latin typeface="Helvetica" panose="020B0604020202020204" pitchFamily="34" charset="0"/>
                <a:cs typeface="Helvetica" panose="020B0604020202020204" pitchFamily="34" charset="0"/>
              </a:rPr>
              <a:t>studentupgrade</a:t>
            </a:r>
            <a:endParaRPr lang="en-US" sz="4400" b="1" dirty="0">
              <a:solidFill>
                <a:srgbClr val="7030A0"/>
              </a:solidFill>
              <a:latin typeface="Helvetica" panose="020B0604020202020204" pitchFamily="34" charset="0"/>
              <a:cs typeface="Helvetica" panose="020B0604020202020204" pitchFamily="34" charset="0"/>
            </a:endParaRPr>
          </a:p>
        </p:txBody>
      </p:sp>
      <p:sp>
        <p:nvSpPr>
          <p:cNvPr id="7" name="Rectangle 6">
            <a:extLst>
              <a:ext uri="{FF2B5EF4-FFF2-40B4-BE49-F238E27FC236}">
                <a16:creationId xmlns:a16="http://schemas.microsoft.com/office/drawing/2014/main" id="{A8700378-CDE5-7276-8A68-B51B4F6D01D2}"/>
              </a:ext>
            </a:extLst>
          </p:cNvPr>
          <p:cNvSpPr/>
          <p:nvPr/>
        </p:nvSpPr>
        <p:spPr>
          <a:xfrm>
            <a:off x="5949326" y="3097179"/>
            <a:ext cx="293670" cy="66941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375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t> </a:t>
            </a:r>
          </a:p>
        </p:txBody>
      </p:sp>
      <p:graphicFrame>
        <p:nvGraphicFramePr>
          <p:cNvPr id="8" name="Diagram 7">
            <a:extLst>
              <a:ext uri="{FF2B5EF4-FFF2-40B4-BE49-F238E27FC236}">
                <a16:creationId xmlns:a16="http://schemas.microsoft.com/office/drawing/2014/main" id="{67256E6A-7CA2-8C48-0C36-1A92BCD90FA9}"/>
              </a:ext>
            </a:extLst>
          </p:cNvPr>
          <p:cNvGraphicFramePr/>
          <p:nvPr/>
        </p:nvGraphicFramePr>
        <p:xfrm>
          <a:off x="188781" y="1785949"/>
          <a:ext cx="16962699" cy="5196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71978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6" name="Title 1">
            <a:extLst>
              <a:ext uri="{FF2B5EF4-FFF2-40B4-BE49-F238E27FC236}">
                <a16:creationId xmlns:a16="http://schemas.microsoft.com/office/drawing/2014/main" id="{1FA7FBD6-57FE-44CE-A42C-AE24781F49DA}"/>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Liability Insurance</a:t>
            </a:r>
          </a:p>
        </p:txBody>
      </p:sp>
      <p:pic>
        <p:nvPicPr>
          <p:cNvPr id="2" name="Online Media 1" title="Get to Know CDHA's Professional Liability Insurance Program">
            <a:hlinkClick r:id="" action="ppaction://media"/>
            <a:extLst>
              <a:ext uri="{FF2B5EF4-FFF2-40B4-BE49-F238E27FC236}">
                <a16:creationId xmlns:a16="http://schemas.microsoft.com/office/drawing/2014/main" id="{1DBF8BDF-885B-4309-BBF8-0BAEE58A32AC}"/>
              </a:ext>
            </a:extLst>
          </p:cNvPr>
          <p:cNvPicPr>
            <a:picLocks noRot="1" noChangeAspect="1"/>
          </p:cNvPicPr>
          <p:nvPr>
            <a:videoFile r:link="rId1"/>
          </p:nvPr>
        </p:nvPicPr>
        <p:blipFill>
          <a:blip r:embed="rId4"/>
          <a:stretch>
            <a:fillRect/>
          </a:stretch>
        </p:blipFill>
        <p:spPr>
          <a:xfrm>
            <a:off x="2299478" y="2044411"/>
            <a:ext cx="13036461" cy="7365600"/>
          </a:xfrm>
          <a:prstGeom prst="rect">
            <a:avLst/>
          </a:prstGeom>
        </p:spPr>
      </p:pic>
    </p:spTree>
    <p:extLst>
      <p:ext uri="{BB962C8B-B14F-4D97-AF65-F5344CB8AC3E}">
        <p14:creationId xmlns:p14="http://schemas.microsoft.com/office/powerpoint/2010/main" val="12604040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6" name="Title 1">
            <a:extLst>
              <a:ext uri="{FF2B5EF4-FFF2-40B4-BE49-F238E27FC236}">
                <a16:creationId xmlns:a16="http://schemas.microsoft.com/office/drawing/2014/main" id="{1FA7FBD6-57FE-44CE-A42C-AE24781F49DA}"/>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PLI Resources</a:t>
            </a:r>
          </a:p>
        </p:txBody>
      </p:sp>
      <p:pic>
        <p:nvPicPr>
          <p:cNvPr id="12" name="Picture 11" descr="A picture containing text, screenshot, font, graphics&#10;&#10;Description automatically generated">
            <a:extLst>
              <a:ext uri="{FF2B5EF4-FFF2-40B4-BE49-F238E27FC236}">
                <a16:creationId xmlns:a16="http://schemas.microsoft.com/office/drawing/2014/main" id="{21867FAB-585A-D754-5D72-CD783B7705CA}"/>
              </a:ext>
            </a:extLst>
          </p:cNvPr>
          <p:cNvPicPr>
            <a:picLocks noChangeAspect="1"/>
          </p:cNvPicPr>
          <p:nvPr/>
        </p:nvPicPr>
        <p:blipFill>
          <a:blip r:embed="rId3"/>
          <a:stretch>
            <a:fillRect/>
          </a:stretch>
        </p:blipFill>
        <p:spPr>
          <a:xfrm>
            <a:off x="759126" y="2788568"/>
            <a:ext cx="9865096" cy="5562319"/>
          </a:xfrm>
          <a:prstGeom prst="rect">
            <a:avLst/>
          </a:prstGeom>
        </p:spPr>
      </p:pic>
      <p:pic>
        <p:nvPicPr>
          <p:cNvPr id="10" name="Picture 9">
            <a:extLst>
              <a:ext uri="{FF2B5EF4-FFF2-40B4-BE49-F238E27FC236}">
                <a16:creationId xmlns:a16="http://schemas.microsoft.com/office/drawing/2014/main" id="{B88563B8-3024-8819-AEAD-570710EB87B1}"/>
              </a:ext>
            </a:extLst>
          </p:cNvPr>
          <p:cNvPicPr>
            <a:picLocks noChangeAspect="1"/>
          </p:cNvPicPr>
          <p:nvPr/>
        </p:nvPicPr>
        <p:blipFill>
          <a:blip r:embed="rId4"/>
          <a:stretch>
            <a:fillRect/>
          </a:stretch>
        </p:blipFill>
        <p:spPr>
          <a:xfrm rot="906061">
            <a:off x="9347888" y="2705234"/>
            <a:ext cx="6493264" cy="6305394"/>
          </a:xfrm>
          <a:prstGeom prst="rect">
            <a:avLst/>
          </a:prstGeom>
        </p:spPr>
      </p:pic>
    </p:spTree>
    <p:extLst>
      <p:ext uri="{BB962C8B-B14F-4D97-AF65-F5344CB8AC3E}">
        <p14:creationId xmlns:p14="http://schemas.microsoft.com/office/powerpoint/2010/main" val="34021930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70A497E-84AC-47A5-BE6B-462F5D7FDB04}"/>
              </a:ext>
            </a:extLst>
          </p:cNvPr>
          <p:cNvPicPr>
            <a:picLocks noChangeAspect="1"/>
          </p:cNvPicPr>
          <p:nvPr/>
        </p:nvPicPr>
        <p:blipFill>
          <a:blip r:embed="rId3"/>
          <a:stretch>
            <a:fillRect/>
          </a:stretch>
        </p:blipFill>
        <p:spPr>
          <a:xfrm>
            <a:off x="0" y="5383208"/>
            <a:ext cx="17340263" cy="3571948"/>
          </a:xfrm>
          <a:prstGeom prst="rect">
            <a:avLst/>
          </a:prstGeom>
        </p:spPr>
      </p:pic>
      <p:sp>
        <p:nvSpPr>
          <p:cNvPr id="6" name="Title 1">
            <a:extLst>
              <a:ext uri="{FF2B5EF4-FFF2-40B4-BE49-F238E27FC236}">
                <a16:creationId xmlns:a16="http://schemas.microsoft.com/office/drawing/2014/main" id="{1BF5C23B-7AD2-497F-A959-A17B0768514D}"/>
              </a:ext>
            </a:extLst>
          </p:cNvPr>
          <p:cNvSpPr>
            <a:spLocks noGrp="1"/>
          </p:cNvSpPr>
          <p:nvPr>
            <p:ph type="title"/>
          </p:nvPr>
        </p:nvSpPr>
        <p:spPr>
          <a:xfrm>
            <a:off x="0" y="2156846"/>
            <a:ext cx="17340263" cy="357194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en-CA" sz="12500" b="1" dirty="0">
                <a:latin typeface="Arial" panose="020B0604020202020204" pitchFamily="34" charset="0"/>
                <a:cs typeface="Arial" panose="020B0604020202020204" pitchFamily="34" charset="0"/>
                <a:sym typeface="Herculanum" pitchFamily="-84" charset="0"/>
              </a:rPr>
              <a:t>CDHA’s Mission</a:t>
            </a:r>
            <a:endParaRPr lang="en-CA" sz="12500" b="1"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0552711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9" name="Content Placeholder 5">
            <a:extLst>
              <a:ext uri="{FF2B5EF4-FFF2-40B4-BE49-F238E27FC236}">
                <a16:creationId xmlns:a16="http://schemas.microsoft.com/office/drawing/2014/main" id="{A488945B-B2AB-41F7-9AF1-F6EA4D5B1F45}"/>
              </a:ext>
            </a:extLst>
          </p:cNvPr>
          <p:cNvSpPr txBox="1">
            <a:spLocks/>
          </p:cNvSpPr>
          <p:nvPr/>
        </p:nvSpPr>
        <p:spPr bwMode="auto">
          <a:xfrm>
            <a:off x="604989" y="7240907"/>
            <a:ext cx="16226298" cy="138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r>
              <a:rPr lang="en-CA" sz="7200" b="1" kern="0" dirty="0">
                <a:solidFill>
                  <a:srgbClr val="7030A0"/>
                </a:solidFill>
                <a:latin typeface="Arial" panose="020B0604020202020204" pitchFamily="34" charset="0"/>
                <a:ea typeface="+mj-ea"/>
                <a:cs typeface="Arial" panose="020B0604020202020204" pitchFamily="34" charset="0"/>
                <a:sym typeface="Herculanum" pitchFamily="-84" charset="0"/>
              </a:rPr>
              <a:t>cdha.ca/insurance</a:t>
            </a:r>
          </a:p>
        </p:txBody>
      </p:sp>
      <p:pic>
        <p:nvPicPr>
          <p:cNvPr id="1026" name="Picture 2">
            <a:extLst>
              <a:ext uri="{FF2B5EF4-FFF2-40B4-BE49-F238E27FC236}">
                <a16:creationId xmlns:a16="http://schemas.microsoft.com/office/drawing/2014/main" id="{64E2A17E-877A-4F3F-BE04-69BE2A108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215" y="2639017"/>
            <a:ext cx="11026800" cy="40379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FA7FBD6-57FE-44CE-A42C-AE24781F49DA}"/>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Professional Liability Insurance</a:t>
            </a:r>
          </a:p>
        </p:txBody>
      </p:sp>
    </p:spTree>
    <p:extLst>
      <p:ext uri="{BB962C8B-B14F-4D97-AF65-F5344CB8AC3E}">
        <p14:creationId xmlns:p14="http://schemas.microsoft.com/office/powerpoint/2010/main" val="10210848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928452" y="3052452"/>
            <a:ext cx="15483359" cy="4704668"/>
          </a:xfrm>
        </p:spPr>
        <p:txBody>
          <a:bodyPr/>
          <a:lstStyle/>
          <a:p>
            <a:pPr marL="0" indent="0" algn="ctr">
              <a:spcAft>
                <a:spcPts val="1333"/>
              </a:spcAft>
              <a:buNone/>
            </a:pPr>
            <a:r>
              <a:rPr lang="en-CA" sz="15300" b="1" dirty="0">
                <a:latin typeface="Arial" panose="020B0604020202020204" pitchFamily="34" charset="0"/>
                <a:cs typeface="Arial" panose="020B0604020202020204" pitchFamily="34" charset="0"/>
              </a:rPr>
              <a:t>QUIZ TIME!</a:t>
            </a:r>
            <a:endParaRPr lang="en-CA" sz="10700" b="1" dirty="0">
              <a:latin typeface="Arial" panose="020B0604020202020204" pitchFamily="34" charset="0"/>
              <a:cs typeface="Arial" panose="020B0604020202020204" pitchFamily="34" charset="0"/>
            </a:endParaRPr>
          </a:p>
          <a:p>
            <a:pPr marL="0" indent="0" algn="ctr">
              <a:spcAft>
                <a:spcPts val="1333"/>
              </a:spcAft>
              <a:buNone/>
            </a:pPr>
            <a:r>
              <a:rPr lang="en-CA" sz="10700" b="1" i="1" dirty="0">
                <a:solidFill>
                  <a:srgbClr val="7030A0"/>
                </a:solidFill>
                <a:latin typeface="Arial" panose="020B0604020202020204" pitchFamily="34" charset="0"/>
                <a:cs typeface="Arial" panose="020B0604020202020204" pitchFamily="34" charset="0"/>
              </a:rPr>
              <a:t>Prize at stake</a:t>
            </a:r>
            <a:endParaRPr lang="en-CA" sz="10700" i="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128710559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3227" y="2356520"/>
            <a:ext cx="15771399" cy="4032570"/>
          </a:xfrm>
        </p:spPr>
        <p:txBody>
          <a:bodyPr/>
          <a:lstStyle/>
          <a:p>
            <a:pPr marL="0" indent="0" algn="ctr">
              <a:spcAft>
                <a:spcPts val="1333"/>
              </a:spcAft>
              <a:buNone/>
            </a:pPr>
            <a:r>
              <a:rPr lang="en-CA" sz="6600" b="1" dirty="0">
                <a:solidFill>
                  <a:srgbClr val="7030A0"/>
                </a:solidFill>
                <a:latin typeface="Arial" panose="020B0604020202020204" pitchFamily="34" charset="0"/>
                <a:cs typeface="Arial" panose="020B0604020202020204" pitchFamily="34" charset="0"/>
              </a:rPr>
              <a:t>True or False?</a:t>
            </a:r>
          </a:p>
          <a:p>
            <a:pPr marL="0" indent="0" algn="ctr">
              <a:spcAft>
                <a:spcPts val="1333"/>
              </a:spcAft>
              <a:buNone/>
            </a:pPr>
            <a:r>
              <a:rPr lang="en-CA" sz="6600" b="1" dirty="0" err="1">
                <a:latin typeface="Arial" panose="020B0604020202020204" pitchFamily="34" charset="0"/>
                <a:cs typeface="Arial" panose="020B0604020202020204" pitchFamily="34" charset="0"/>
              </a:rPr>
              <a:t>CDHA’s</a:t>
            </a:r>
            <a:r>
              <a:rPr lang="en-CA" sz="6600" b="1" dirty="0">
                <a:latin typeface="Arial" panose="020B0604020202020204" pitchFamily="34" charset="0"/>
                <a:cs typeface="Arial" panose="020B0604020202020204" pitchFamily="34" charset="0"/>
              </a:rPr>
              <a:t> Graduated Student membership costs $50.</a:t>
            </a:r>
            <a:endParaRPr lang="en-CA" sz="6600"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784431" y="6028928"/>
            <a:ext cx="15771399" cy="2064238"/>
          </a:xfrm>
        </p:spPr>
        <p:txBody>
          <a:bodyPr/>
          <a:lstStyle/>
          <a:p>
            <a:pPr marL="0" indent="0" algn="ctr">
              <a:spcAft>
                <a:spcPts val="1333"/>
              </a:spcAft>
            </a:pPr>
            <a:endParaRPr lang="en-CA" sz="2400" b="1" dirty="0">
              <a:latin typeface="Arial" panose="020B0604020202020204" pitchFamily="34" charset="0"/>
              <a:cs typeface="Arial" panose="020B0604020202020204" pitchFamily="34" charset="0"/>
            </a:endParaRPr>
          </a:p>
          <a:p>
            <a:pPr marL="0" indent="0" algn="ctr">
              <a:spcAft>
                <a:spcPts val="1333"/>
              </a:spcAft>
              <a:buNone/>
            </a:pPr>
            <a:r>
              <a:rPr lang="en-CA" sz="6600" b="1" dirty="0">
                <a:solidFill>
                  <a:srgbClr val="7030A0"/>
                </a:solidFill>
                <a:latin typeface="Arial" panose="020B0604020202020204" pitchFamily="34" charset="0"/>
                <a:cs typeface="Arial" panose="020B0604020202020204" pitchFamily="34" charset="0"/>
              </a:rPr>
              <a:t>FALSE: </a:t>
            </a:r>
            <a:r>
              <a:rPr lang="en-CA" sz="6600" b="1" dirty="0">
                <a:latin typeface="Arial" panose="020B0604020202020204" pitchFamily="34" charset="0"/>
                <a:cs typeface="Arial" panose="020B0604020202020204" pitchFamily="34" charset="0"/>
              </a:rPr>
              <a:t>Graduated Student membership is FREE!</a:t>
            </a:r>
            <a:endParaRPr lang="en-CA" sz="6600" i="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F4BFBA0-C7F9-4FA0-923F-D688654BBEB6}"/>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Quiz Question</a:t>
            </a:r>
          </a:p>
        </p:txBody>
      </p:sp>
    </p:spTree>
    <p:extLst>
      <p:ext uri="{BB962C8B-B14F-4D97-AF65-F5344CB8AC3E}">
        <p14:creationId xmlns:p14="http://schemas.microsoft.com/office/powerpoint/2010/main" val="710639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4" name="Content Placeholder 5">
            <a:extLst>
              <a:ext uri="{FF2B5EF4-FFF2-40B4-BE49-F238E27FC236}">
                <a16:creationId xmlns:a16="http://schemas.microsoft.com/office/drawing/2014/main" id="{1DCC42AA-948F-40A0-A4E3-9205FD206CB0}"/>
              </a:ext>
            </a:extLst>
          </p:cNvPr>
          <p:cNvSpPr txBox="1">
            <a:spLocks/>
          </p:cNvSpPr>
          <p:nvPr/>
        </p:nvSpPr>
        <p:spPr bwMode="auto">
          <a:xfrm>
            <a:off x="701002" y="2860576"/>
            <a:ext cx="10561496"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720000" lvl="1" indent="-720000" algn="l">
              <a:spcBef>
                <a:spcPts val="1333"/>
              </a:spcBef>
              <a:spcAft>
                <a:spcPts val="2133"/>
              </a:spcAft>
              <a:buFont typeface="Arial" panose="020B0604020202020204" pitchFamily="34" charset="0"/>
              <a:buChar char="•"/>
            </a:pPr>
            <a:r>
              <a:rPr lang="en-CA" sz="5867" b="1" dirty="0">
                <a:solidFill>
                  <a:schemeClr val="tx1"/>
                </a:solidFill>
                <a:latin typeface="Arial" panose="020B0604020202020204" pitchFamily="34" charset="0"/>
                <a:cs typeface="Arial" panose="020B0604020202020204" pitchFamily="34" charset="0"/>
              </a:rPr>
              <a:t>Unlimited </a:t>
            </a:r>
            <a:r>
              <a:rPr lang="en-CA" sz="5867" b="1" dirty="0">
                <a:solidFill>
                  <a:srgbClr val="7030A0"/>
                </a:solidFill>
                <a:latin typeface="Arial" panose="020B0604020202020204" pitchFamily="34" charset="0"/>
                <a:cs typeface="Arial" panose="020B0604020202020204" pitchFamily="34" charset="0"/>
              </a:rPr>
              <a:t>FREE </a:t>
            </a:r>
            <a:r>
              <a:rPr lang="en-CA" sz="5867" b="1" dirty="0">
                <a:solidFill>
                  <a:schemeClr val="tx1"/>
                </a:solidFill>
                <a:latin typeface="Arial" panose="020B0604020202020204" pitchFamily="34" charset="0"/>
                <a:cs typeface="Arial" panose="020B0604020202020204" pitchFamily="34" charset="0"/>
              </a:rPr>
              <a:t>webinars</a:t>
            </a:r>
          </a:p>
          <a:p>
            <a:pPr marL="720000" lvl="1" indent="-720000" algn="l">
              <a:spcBef>
                <a:spcPts val="1333"/>
              </a:spcBef>
              <a:spcAft>
                <a:spcPts val="2133"/>
              </a:spcAft>
              <a:buFont typeface="Arial" panose="020B0604020202020204" pitchFamily="34" charset="0"/>
              <a:buChar char="•"/>
            </a:pPr>
            <a:r>
              <a:rPr lang="en-CA" sz="5867" b="1" dirty="0">
                <a:solidFill>
                  <a:schemeClr val="tx1"/>
                </a:solidFill>
                <a:latin typeface="Arial" panose="020B0604020202020204" pitchFamily="34" charset="0"/>
                <a:cs typeface="Arial" panose="020B0604020202020204" pitchFamily="34" charset="0"/>
              </a:rPr>
              <a:t>Conferences </a:t>
            </a:r>
          </a:p>
          <a:p>
            <a:pPr marL="720000" lvl="1" indent="-720000" algn="l">
              <a:spcBef>
                <a:spcPts val="1333"/>
              </a:spcBef>
              <a:spcAft>
                <a:spcPts val="2133"/>
              </a:spcAft>
              <a:buFont typeface="Arial" panose="020B0604020202020204" pitchFamily="34" charset="0"/>
              <a:buChar char="•"/>
            </a:pPr>
            <a:r>
              <a:rPr lang="en-CA" sz="5867" b="1" dirty="0">
                <a:solidFill>
                  <a:schemeClr val="tx1"/>
                </a:solidFill>
                <a:latin typeface="Arial" panose="020B0604020202020204" pitchFamily="34" charset="0"/>
                <a:cs typeface="Arial" panose="020B0604020202020204" pitchFamily="34" charset="0"/>
              </a:rPr>
              <a:t>Courses</a:t>
            </a:r>
          </a:p>
          <a:p>
            <a:pPr marL="720000" lvl="1" indent="-720000" algn="l">
              <a:spcBef>
                <a:spcPts val="1333"/>
              </a:spcBef>
              <a:spcAft>
                <a:spcPts val="2133"/>
              </a:spcAft>
              <a:buFont typeface="Arial" panose="020B0604020202020204" pitchFamily="34" charset="0"/>
              <a:buChar char="•"/>
            </a:pPr>
            <a:r>
              <a:rPr lang="en-CA" sz="5867" b="1" dirty="0">
                <a:solidFill>
                  <a:schemeClr val="tx1"/>
                </a:solidFill>
                <a:latin typeface="Arial" panose="020B0604020202020204" pitchFamily="34" charset="0"/>
                <a:cs typeface="Arial" panose="020B0604020202020204" pitchFamily="34" charset="0"/>
              </a:rPr>
              <a:t>Workshops</a:t>
            </a:r>
          </a:p>
        </p:txBody>
      </p:sp>
      <p:pic>
        <p:nvPicPr>
          <p:cNvPr id="1028" name="Picture 4" descr="CDHA_Perks">
            <a:extLst>
              <a:ext uri="{FF2B5EF4-FFF2-40B4-BE49-F238E27FC236}">
                <a16:creationId xmlns:a16="http://schemas.microsoft.com/office/drawing/2014/main" id="{4B97D1E6-0DC7-4E35-AC0A-2B642B6D7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7035" y="2127470"/>
            <a:ext cx="5400000" cy="1977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C41AD78-B488-4B26-B3C6-4540014B03D1}"/>
              </a:ext>
            </a:extLst>
          </p:cNvPr>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latin typeface="Arial" panose="020B0604020202020204" pitchFamily="34" charset="0"/>
                <a:cs typeface="Arial" panose="020B0604020202020204" pitchFamily="34" charset="0"/>
              </a:rPr>
              <a:t>Professional Development</a:t>
            </a:r>
          </a:p>
        </p:txBody>
      </p:sp>
      <p:pic>
        <p:nvPicPr>
          <p:cNvPr id="2" name="Picture 2">
            <a:extLst>
              <a:ext uri="{FF2B5EF4-FFF2-40B4-BE49-F238E27FC236}">
                <a16:creationId xmlns:a16="http://schemas.microsoft.com/office/drawing/2014/main" id="{5A555B16-B0D7-46A5-AA01-61E62D664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7035" y="4460530"/>
            <a:ext cx="5400000" cy="1977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Oral &amp; Oropharyngeal Cancer Screening for Today’s Population">
            <a:extLst>
              <a:ext uri="{FF2B5EF4-FFF2-40B4-BE49-F238E27FC236}">
                <a16:creationId xmlns:a16="http://schemas.microsoft.com/office/drawing/2014/main" id="{FBBD0E76-CBCB-55E0-2785-CF78676F2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0824" y="6793590"/>
            <a:ext cx="5397092" cy="1976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5036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13678" y="4522857"/>
            <a:ext cx="312906" cy="708014"/>
          </a:xfrm>
          <a:prstGeom prst="rect">
            <a:avLst/>
          </a:prstGeom>
        </p:spPr>
        <p:txBody>
          <a:bodyPr wrap="none">
            <a:spAutoFit/>
          </a:bodyPr>
          <a:lstStyle/>
          <a:p>
            <a:r>
              <a:rPr lang="en-CA" sz="4001"/>
              <a:t> </a:t>
            </a:r>
          </a:p>
        </p:txBody>
      </p:sp>
      <p:pic>
        <p:nvPicPr>
          <p:cNvPr id="7" name="Picture 6" descr="Graphical user interface, website&#10;&#10;Description automatically generated">
            <a:extLst>
              <a:ext uri="{FF2B5EF4-FFF2-40B4-BE49-F238E27FC236}">
                <a16:creationId xmlns:a16="http://schemas.microsoft.com/office/drawing/2014/main" id="{2FD0C530-4FE7-1D17-06A4-EB6152A31E42}"/>
              </a:ext>
            </a:extLst>
          </p:cNvPr>
          <p:cNvPicPr>
            <a:picLocks noChangeAspect="1"/>
          </p:cNvPicPr>
          <p:nvPr/>
        </p:nvPicPr>
        <p:blipFill>
          <a:blip r:embed="rId3"/>
          <a:stretch>
            <a:fillRect/>
          </a:stretch>
        </p:blipFill>
        <p:spPr>
          <a:xfrm>
            <a:off x="-1" y="0"/>
            <a:ext cx="17339733" cy="9753600"/>
          </a:xfrm>
          <a:prstGeom prst="rect">
            <a:avLst/>
          </a:prstGeom>
        </p:spPr>
      </p:pic>
    </p:spTree>
    <p:extLst>
      <p:ext uri="{BB962C8B-B14F-4D97-AF65-F5344CB8AC3E}">
        <p14:creationId xmlns:p14="http://schemas.microsoft.com/office/powerpoint/2010/main" val="30972496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latin typeface="Arial" panose="020B0604020202020204" pitchFamily="34" charset="0"/>
                <a:cs typeface="Arial" panose="020B0604020202020204" pitchFamily="34" charset="0"/>
              </a:rPr>
              <a:t>Resources</a:t>
            </a:r>
          </a:p>
        </p:txBody>
      </p:sp>
      <p:sp>
        <p:nvSpPr>
          <p:cNvPr id="3" name="Rectangle 2">
            <a:extLst>
              <a:ext uri="{FF2B5EF4-FFF2-40B4-BE49-F238E27FC236}">
                <a16:creationId xmlns:a16="http://schemas.microsoft.com/office/drawing/2014/main" id="{180463EE-92F7-D1C6-F39F-3F16DD43AB8E}"/>
              </a:ext>
            </a:extLst>
          </p:cNvPr>
          <p:cNvSpPr/>
          <p:nvPr/>
        </p:nvSpPr>
        <p:spPr>
          <a:xfrm>
            <a:off x="8513678" y="4522857"/>
            <a:ext cx="312906" cy="708014"/>
          </a:xfrm>
          <a:prstGeom prst="rect">
            <a:avLst/>
          </a:prstGeom>
        </p:spPr>
        <p:txBody>
          <a:bodyPr wrap="none">
            <a:spAutoFit/>
          </a:bodyPr>
          <a:lstStyle/>
          <a:p>
            <a:r>
              <a:rPr lang="en-CA" sz="4001"/>
              <a:t> </a:t>
            </a:r>
          </a:p>
        </p:txBody>
      </p:sp>
      <p:pic>
        <p:nvPicPr>
          <p:cNvPr id="4" name="Picture 3">
            <a:extLst>
              <a:ext uri="{FF2B5EF4-FFF2-40B4-BE49-F238E27FC236}">
                <a16:creationId xmlns:a16="http://schemas.microsoft.com/office/drawing/2014/main" id="{921AB702-15F1-55DD-3F76-188D6BBD8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283" y="3652664"/>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4C0F668-D537-D1E1-8D80-DA969A8BB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739" y="3688595"/>
            <a:ext cx="3323077"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BBB301F-806C-6173-78BB-0EE634BDD5DA}"/>
              </a:ext>
            </a:extLst>
          </p:cNvPr>
          <p:cNvPicPr>
            <a:picLocks noChangeAspect="1"/>
          </p:cNvPicPr>
          <p:nvPr/>
        </p:nvPicPr>
        <p:blipFill>
          <a:blip r:embed="rId5"/>
          <a:stretch>
            <a:fillRect/>
          </a:stretch>
        </p:blipFill>
        <p:spPr>
          <a:xfrm>
            <a:off x="9174187" y="2693226"/>
            <a:ext cx="7458075" cy="6238875"/>
          </a:xfrm>
          <a:prstGeom prst="rect">
            <a:avLst/>
          </a:prstGeom>
        </p:spPr>
      </p:pic>
    </p:spTree>
    <p:extLst>
      <p:ext uri="{BB962C8B-B14F-4D97-AF65-F5344CB8AC3E}">
        <p14:creationId xmlns:p14="http://schemas.microsoft.com/office/powerpoint/2010/main" val="3439037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latin typeface="Arial" panose="020B0604020202020204" pitchFamily="34" charset="0"/>
                <a:cs typeface="Arial" panose="020B0604020202020204" pitchFamily="34" charset="0"/>
              </a:rPr>
              <a:t>Resources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1" name="Content Placeholder 5">
            <a:extLst>
              <a:ext uri="{FF2B5EF4-FFF2-40B4-BE49-F238E27FC236}">
                <a16:creationId xmlns:a16="http://schemas.microsoft.com/office/drawing/2014/main" id="{A84A2D86-395C-4329-A13A-000E577DE49C}"/>
              </a:ext>
            </a:extLst>
          </p:cNvPr>
          <p:cNvSpPr>
            <a:spLocks noGrp="1"/>
          </p:cNvSpPr>
          <p:nvPr>
            <p:ph sz="half" idx="2"/>
          </p:nvPr>
        </p:nvSpPr>
        <p:spPr>
          <a:xfrm>
            <a:off x="374625" y="2356520"/>
            <a:ext cx="8139053" cy="3960440"/>
          </a:xfrm>
        </p:spPr>
        <p:txBody>
          <a:bodyPr numCol="1"/>
          <a:lstStyle/>
          <a:p>
            <a:pPr marL="1314516" lvl="1" indent="-857293">
              <a:spcBef>
                <a:spcPts val="1000"/>
              </a:spcBef>
              <a:spcAft>
                <a:spcPts val="10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Fact Sheets</a:t>
            </a:r>
          </a:p>
          <a:p>
            <a:pPr marL="1314516" lvl="1" indent="-857293">
              <a:spcBef>
                <a:spcPts val="1000"/>
              </a:spcBef>
              <a:spcAft>
                <a:spcPts val="10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Code of Ethics</a:t>
            </a:r>
          </a:p>
          <a:p>
            <a:pPr marL="1314516" lvl="1" indent="-857293">
              <a:spcBef>
                <a:spcPts val="1000"/>
              </a:spcBef>
              <a:spcAft>
                <a:spcPts val="10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Clinical Practice Guidelines </a:t>
            </a:r>
          </a:p>
          <a:p>
            <a:pPr marL="1314516" lvl="1" indent="-857293">
              <a:spcBef>
                <a:spcPts val="1000"/>
              </a:spcBef>
              <a:spcAft>
                <a:spcPts val="1000"/>
              </a:spcAft>
              <a:buFont typeface="Arial" panose="020B0604020202020204" pitchFamily="34" charset="0"/>
              <a:buChar char="•"/>
            </a:pPr>
            <a:r>
              <a:rPr lang="en-CA" sz="4800" b="1" dirty="0">
                <a:latin typeface="Arial" panose="020B0604020202020204" pitchFamily="34" charset="0"/>
                <a:cs typeface="Arial" panose="020B0604020202020204" pitchFamily="34" charset="0"/>
              </a:rPr>
              <a:t>Position Papers/Statements</a:t>
            </a:r>
          </a:p>
        </p:txBody>
      </p:sp>
      <p:sp>
        <p:nvSpPr>
          <p:cNvPr id="13" name="Rectangle 12">
            <a:extLst>
              <a:ext uri="{FF2B5EF4-FFF2-40B4-BE49-F238E27FC236}">
                <a16:creationId xmlns:a16="http://schemas.microsoft.com/office/drawing/2014/main" id="{3EFA8E9F-1BC6-42D9-A871-DF31D4E3CFF8}"/>
              </a:ext>
            </a:extLst>
          </p:cNvPr>
          <p:cNvSpPr/>
          <p:nvPr/>
        </p:nvSpPr>
        <p:spPr>
          <a:xfrm>
            <a:off x="8513678" y="4522857"/>
            <a:ext cx="312906" cy="708014"/>
          </a:xfrm>
          <a:prstGeom prst="rect">
            <a:avLst/>
          </a:prstGeom>
        </p:spPr>
        <p:txBody>
          <a:bodyPr wrap="none">
            <a:spAutoFit/>
          </a:bodyPr>
          <a:lstStyle/>
          <a:p>
            <a:r>
              <a:rPr lang="en-CA" sz="4001"/>
              <a:t> </a:t>
            </a:r>
          </a:p>
        </p:txBody>
      </p:sp>
      <p:pic>
        <p:nvPicPr>
          <p:cNvPr id="9" name="Picture 8">
            <a:extLst>
              <a:ext uri="{FF2B5EF4-FFF2-40B4-BE49-F238E27FC236}">
                <a16:creationId xmlns:a16="http://schemas.microsoft.com/office/drawing/2014/main" id="{5309C02E-9195-401B-960A-5AF65C8DD99E}"/>
              </a:ext>
            </a:extLst>
          </p:cNvPr>
          <p:cNvPicPr>
            <a:picLocks noChangeAspect="1"/>
          </p:cNvPicPr>
          <p:nvPr/>
        </p:nvPicPr>
        <p:blipFill>
          <a:blip r:embed="rId3"/>
          <a:stretch>
            <a:fillRect/>
          </a:stretch>
        </p:blipFill>
        <p:spPr>
          <a:xfrm>
            <a:off x="9678243" y="2212504"/>
            <a:ext cx="6120000" cy="1506749"/>
          </a:xfrm>
          <a:prstGeom prst="rect">
            <a:avLst/>
          </a:prstGeom>
        </p:spPr>
      </p:pic>
      <p:pic>
        <p:nvPicPr>
          <p:cNvPr id="12" name="Picture 11">
            <a:extLst>
              <a:ext uri="{FF2B5EF4-FFF2-40B4-BE49-F238E27FC236}">
                <a16:creationId xmlns:a16="http://schemas.microsoft.com/office/drawing/2014/main" id="{AF7CE942-6DF4-490D-B217-FEBB7EA2BA83}"/>
              </a:ext>
            </a:extLst>
          </p:cNvPr>
          <p:cNvPicPr>
            <a:picLocks noChangeAspect="1"/>
          </p:cNvPicPr>
          <p:nvPr/>
        </p:nvPicPr>
        <p:blipFill>
          <a:blip r:embed="rId4"/>
          <a:stretch>
            <a:fillRect/>
          </a:stretch>
        </p:blipFill>
        <p:spPr>
          <a:xfrm>
            <a:off x="9678243" y="3979190"/>
            <a:ext cx="6120000" cy="2077832"/>
          </a:xfrm>
          <a:prstGeom prst="rect">
            <a:avLst/>
          </a:prstGeom>
        </p:spPr>
      </p:pic>
      <p:pic>
        <p:nvPicPr>
          <p:cNvPr id="17" name="Picture 16">
            <a:extLst>
              <a:ext uri="{FF2B5EF4-FFF2-40B4-BE49-F238E27FC236}">
                <a16:creationId xmlns:a16="http://schemas.microsoft.com/office/drawing/2014/main" id="{893475B5-BE62-4935-BA0A-E97B16933254}"/>
              </a:ext>
            </a:extLst>
          </p:cNvPr>
          <p:cNvPicPr>
            <a:picLocks noChangeAspect="1"/>
          </p:cNvPicPr>
          <p:nvPr/>
        </p:nvPicPr>
        <p:blipFill>
          <a:blip r:embed="rId5"/>
          <a:stretch>
            <a:fillRect/>
          </a:stretch>
        </p:blipFill>
        <p:spPr>
          <a:xfrm>
            <a:off x="9678243" y="6316960"/>
            <a:ext cx="6120000" cy="1780619"/>
          </a:xfrm>
          <a:prstGeom prst="rect">
            <a:avLst/>
          </a:prstGeom>
        </p:spPr>
      </p:pic>
    </p:spTree>
    <p:extLst>
      <p:ext uri="{BB962C8B-B14F-4D97-AF65-F5344CB8AC3E}">
        <p14:creationId xmlns:p14="http://schemas.microsoft.com/office/powerpoint/2010/main" val="342410966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3" name="Title 1">
            <a:extLst>
              <a:ext uri="{FF2B5EF4-FFF2-40B4-BE49-F238E27FC236}">
                <a16:creationId xmlns:a16="http://schemas.microsoft.com/office/drawing/2014/main" id="{2C41AD78-B488-4B26-B3C6-4540014B03D1}"/>
              </a:ext>
            </a:extLst>
          </p:cNvPr>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600" dirty="0">
                <a:latin typeface="Arial" panose="020B0604020202020204" pitchFamily="34" charset="0"/>
                <a:cs typeface="Arial" panose="020B0604020202020204" pitchFamily="34" charset="0"/>
              </a:rPr>
              <a:t>dentalhygienecanada.ca</a:t>
            </a:r>
          </a:p>
        </p:txBody>
      </p:sp>
      <p:pic>
        <p:nvPicPr>
          <p:cNvPr id="13" name="Picture 12">
            <a:extLst>
              <a:ext uri="{FF2B5EF4-FFF2-40B4-BE49-F238E27FC236}">
                <a16:creationId xmlns:a16="http://schemas.microsoft.com/office/drawing/2014/main" id="{887719CE-D42A-4CDB-89A4-F59B0FA74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949" y="1927614"/>
            <a:ext cx="5919270" cy="3078020"/>
          </a:xfrm>
          <a:prstGeom prst="rect">
            <a:avLst/>
          </a:prstGeom>
        </p:spPr>
      </p:pic>
      <p:sp>
        <p:nvSpPr>
          <p:cNvPr id="2" name="Rectangle 1">
            <a:extLst>
              <a:ext uri="{FF2B5EF4-FFF2-40B4-BE49-F238E27FC236}">
                <a16:creationId xmlns:a16="http://schemas.microsoft.com/office/drawing/2014/main" id="{D137CDC8-824F-7B87-7163-A2A2D41B15B4}"/>
              </a:ext>
            </a:extLst>
          </p:cNvPr>
          <p:cNvSpPr/>
          <p:nvPr/>
        </p:nvSpPr>
        <p:spPr>
          <a:xfrm>
            <a:off x="8513678" y="4522857"/>
            <a:ext cx="312906" cy="708014"/>
          </a:xfrm>
          <a:prstGeom prst="rect">
            <a:avLst/>
          </a:prstGeom>
        </p:spPr>
        <p:txBody>
          <a:bodyPr wrap="none">
            <a:spAutoFit/>
          </a:bodyPr>
          <a:lstStyle/>
          <a:p>
            <a:r>
              <a:rPr lang="en-CA" sz="4001"/>
              <a:t> </a:t>
            </a:r>
          </a:p>
        </p:txBody>
      </p:sp>
      <p:sp>
        <p:nvSpPr>
          <p:cNvPr id="4" name="Rectangle 3">
            <a:extLst>
              <a:ext uri="{FF2B5EF4-FFF2-40B4-BE49-F238E27FC236}">
                <a16:creationId xmlns:a16="http://schemas.microsoft.com/office/drawing/2014/main" id="{C51E6C94-1954-E2EF-AE80-6EDEBD6D928A}"/>
              </a:ext>
            </a:extLst>
          </p:cNvPr>
          <p:cNvSpPr/>
          <p:nvPr/>
        </p:nvSpPr>
        <p:spPr>
          <a:xfrm>
            <a:off x="8461521" y="4404862"/>
            <a:ext cx="356188" cy="913199"/>
          </a:xfrm>
          <a:prstGeom prst="rect">
            <a:avLst/>
          </a:prstGeom>
        </p:spPr>
        <p:txBody>
          <a:bodyPr wrap="none">
            <a:spAutoFit/>
          </a:bodyPr>
          <a:lstStyle/>
          <a:p>
            <a:r>
              <a:rPr lang="en-CA" sz="5334"/>
              <a:t> </a:t>
            </a:r>
          </a:p>
        </p:txBody>
      </p:sp>
      <p:pic>
        <p:nvPicPr>
          <p:cNvPr id="5" name="Picture 4" descr="Graphical user interface&#10;&#10;Description automatically generated">
            <a:extLst>
              <a:ext uri="{FF2B5EF4-FFF2-40B4-BE49-F238E27FC236}">
                <a16:creationId xmlns:a16="http://schemas.microsoft.com/office/drawing/2014/main" id="{67F8F926-F9C4-E3B1-0132-BCA330F50991}"/>
              </a:ext>
            </a:extLst>
          </p:cNvPr>
          <p:cNvPicPr>
            <a:picLocks noChangeAspect="1"/>
          </p:cNvPicPr>
          <p:nvPr/>
        </p:nvPicPr>
        <p:blipFill>
          <a:blip r:embed="rId4"/>
          <a:stretch>
            <a:fillRect/>
          </a:stretch>
        </p:blipFill>
        <p:spPr>
          <a:xfrm rot="20926632">
            <a:off x="811783" y="5461697"/>
            <a:ext cx="5159236" cy="2700000"/>
          </a:xfrm>
          <a:prstGeom prst="rect">
            <a:avLst/>
          </a:prstGeom>
          <a:effectLst>
            <a:outerShdw blurRad="50800" dist="38100" dir="2700000" algn="tl" rotWithShape="0">
              <a:prstClr val="black">
                <a:alpha val="40000"/>
              </a:prstClr>
            </a:outerShdw>
          </a:effectLst>
        </p:spPr>
      </p:pic>
      <p:pic>
        <p:nvPicPr>
          <p:cNvPr id="6" name="Picture 4" descr="Toothbrushing Toolkit for Total Health">
            <a:extLst>
              <a:ext uri="{FF2B5EF4-FFF2-40B4-BE49-F238E27FC236}">
                <a16:creationId xmlns:a16="http://schemas.microsoft.com/office/drawing/2014/main" id="{D19A33C1-E194-710A-400E-FD1808A6C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0137">
            <a:off x="2317412" y="5403913"/>
            <a:ext cx="5216949" cy="27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Graphical user interface, website&#10;&#10;Description automatically generated">
            <a:extLst>
              <a:ext uri="{FF2B5EF4-FFF2-40B4-BE49-F238E27FC236}">
                <a16:creationId xmlns:a16="http://schemas.microsoft.com/office/drawing/2014/main" id="{A3E4915F-FF07-574F-E28C-4A055D850576}"/>
              </a:ext>
            </a:extLst>
          </p:cNvPr>
          <p:cNvPicPr>
            <a:picLocks noChangeAspect="1"/>
          </p:cNvPicPr>
          <p:nvPr/>
        </p:nvPicPr>
        <p:blipFill>
          <a:blip r:embed="rId6"/>
          <a:stretch>
            <a:fillRect/>
          </a:stretch>
        </p:blipFill>
        <p:spPr>
          <a:xfrm rot="20900262">
            <a:off x="4115283" y="5432804"/>
            <a:ext cx="5216949" cy="2700000"/>
          </a:xfrm>
          <a:prstGeom prst="rect">
            <a:avLst/>
          </a:prstGeom>
          <a:effectLst>
            <a:outerShdw blurRad="50800" dist="38100" dir="2700000" algn="tl" rotWithShape="0">
              <a:prstClr val="black">
                <a:alpha val="40000"/>
              </a:prstClr>
            </a:outerShdw>
          </a:effectLst>
        </p:spPr>
      </p:pic>
      <p:pic>
        <p:nvPicPr>
          <p:cNvPr id="10" name="Picture 2" descr="Diabetes">
            <a:extLst>
              <a:ext uri="{FF2B5EF4-FFF2-40B4-BE49-F238E27FC236}">
                <a16:creationId xmlns:a16="http://schemas.microsoft.com/office/drawing/2014/main" id="{F94EF3CF-E1AB-83D5-2C75-890A6B51DA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20840">
            <a:off x="5838667" y="5375022"/>
            <a:ext cx="5216949" cy="27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descr="Graphical user interface&#10;&#10;Description automatically generated">
            <a:extLst>
              <a:ext uri="{FF2B5EF4-FFF2-40B4-BE49-F238E27FC236}">
                <a16:creationId xmlns:a16="http://schemas.microsoft.com/office/drawing/2014/main" id="{117C43DC-5221-42D0-1761-0E1F1A655D1C}"/>
              </a:ext>
            </a:extLst>
          </p:cNvPr>
          <p:cNvPicPr>
            <a:picLocks noChangeAspect="1"/>
          </p:cNvPicPr>
          <p:nvPr/>
        </p:nvPicPr>
        <p:blipFill>
          <a:blip r:embed="rId8"/>
          <a:stretch>
            <a:fillRect/>
          </a:stretch>
        </p:blipFill>
        <p:spPr>
          <a:xfrm rot="20924744">
            <a:off x="7637943" y="5317240"/>
            <a:ext cx="5216949" cy="2700000"/>
          </a:xfrm>
          <a:prstGeom prst="rect">
            <a:avLst/>
          </a:prstGeom>
          <a:ln>
            <a:solidFill>
              <a:schemeClr val="tx1">
                <a:lumMod val="95000"/>
                <a:lumOff val="5000"/>
              </a:schemeClr>
            </a:solidFill>
          </a:ln>
        </p:spPr>
      </p:pic>
      <p:pic>
        <p:nvPicPr>
          <p:cNvPr id="12" name="Picture 11" descr="Text&#10;&#10;Description automatically generated">
            <a:extLst>
              <a:ext uri="{FF2B5EF4-FFF2-40B4-BE49-F238E27FC236}">
                <a16:creationId xmlns:a16="http://schemas.microsoft.com/office/drawing/2014/main" id="{B9677F36-56BA-9E7E-6561-42B294DEEDA1}"/>
              </a:ext>
            </a:extLst>
          </p:cNvPr>
          <p:cNvPicPr>
            <a:picLocks noChangeAspect="1"/>
          </p:cNvPicPr>
          <p:nvPr/>
        </p:nvPicPr>
        <p:blipFill>
          <a:blip r:embed="rId9"/>
          <a:stretch>
            <a:fillRect/>
          </a:stretch>
        </p:blipFill>
        <p:spPr>
          <a:xfrm rot="20950429">
            <a:off x="9503983" y="5278391"/>
            <a:ext cx="5216949" cy="2700000"/>
          </a:xfrm>
          <a:prstGeom prst="rect">
            <a:avLst/>
          </a:prstGeom>
          <a:ln>
            <a:solidFill>
              <a:schemeClr val="tx1">
                <a:lumMod val="95000"/>
                <a:lumOff val="5000"/>
              </a:schemeClr>
            </a:solidFill>
          </a:ln>
        </p:spPr>
      </p:pic>
      <p:pic>
        <p:nvPicPr>
          <p:cNvPr id="14" name="Picture 13" descr="A person with her mouth open and her hand on her cheek&#10;&#10;Description automatically generated">
            <a:extLst>
              <a:ext uri="{FF2B5EF4-FFF2-40B4-BE49-F238E27FC236}">
                <a16:creationId xmlns:a16="http://schemas.microsoft.com/office/drawing/2014/main" id="{6E8E7AE5-720A-F3B2-896F-26935C9F2B2D}"/>
              </a:ext>
            </a:extLst>
          </p:cNvPr>
          <p:cNvPicPr>
            <a:picLocks noChangeAspect="1"/>
          </p:cNvPicPr>
          <p:nvPr/>
        </p:nvPicPr>
        <p:blipFill>
          <a:blip r:embed="rId10"/>
          <a:stretch>
            <a:fillRect/>
          </a:stretch>
        </p:blipFill>
        <p:spPr>
          <a:xfrm rot="20886170">
            <a:off x="11208876" y="5374973"/>
            <a:ext cx="5159236" cy="2700000"/>
          </a:xfrm>
          <a:prstGeom prst="rect">
            <a:avLst/>
          </a:prstGeom>
        </p:spPr>
      </p:pic>
    </p:spTree>
    <p:extLst>
      <p:ext uri="{BB962C8B-B14F-4D97-AF65-F5344CB8AC3E}">
        <p14:creationId xmlns:p14="http://schemas.microsoft.com/office/powerpoint/2010/main" val="2879650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1026" name="Picture 2" descr="Perkopolis">
            <a:extLst>
              <a:ext uri="{FF2B5EF4-FFF2-40B4-BE49-F238E27FC236}">
                <a16:creationId xmlns:a16="http://schemas.microsoft.com/office/drawing/2014/main" id="{BC21C798-1E51-4857-88D5-0FE3A36FC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931" y="2297689"/>
            <a:ext cx="5040000" cy="1845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E6C5851-8CF1-4A1D-AF87-BE0FD9E28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6333" y="2265781"/>
            <a:ext cx="5043185" cy="184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person talking on the phone&#10;&#10;Description automatically generated with low confidence">
            <a:extLst>
              <a:ext uri="{FF2B5EF4-FFF2-40B4-BE49-F238E27FC236}">
                <a16:creationId xmlns:a16="http://schemas.microsoft.com/office/drawing/2014/main" id="{31C3092E-ED70-D783-365D-C14940BF74E1}"/>
              </a:ext>
            </a:extLst>
          </p:cNvPr>
          <p:cNvPicPr>
            <a:picLocks noChangeAspect="1"/>
          </p:cNvPicPr>
          <p:nvPr/>
        </p:nvPicPr>
        <p:blipFill>
          <a:blip r:embed="rId5"/>
          <a:stretch>
            <a:fillRect/>
          </a:stretch>
        </p:blipFill>
        <p:spPr>
          <a:xfrm>
            <a:off x="3222342" y="4876800"/>
            <a:ext cx="10777176" cy="37271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2670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94E4B4-D879-46D4-AEBA-2FDA099E441D}"/>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pic>
        <p:nvPicPr>
          <p:cNvPr id="7" name="Picture 2">
            <a:extLst>
              <a:ext uri="{FF2B5EF4-FFF2-40B4-BE49-F238E27FC236}">
                <a16:creationId xmlns:a16="http://schemas.microsoft.com/office/drawing/2014/main" id="{45614AD4-E193-47B6-9331-7E47CFCEC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054" y="2500536"/>
            <a:ext cx="14746153" cy="54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ontent Placeholder 5">
            <a:extLst>
              <a:ext uri="{FF2B5EF4-FFF2-40B4-BE49-F238E27FC236}">
                <a16:creationId xmlns:a16="http://schemas.microsoft.com/office/drawing/2014/main" id="{0D126354-4A44-4F8C-9930-9250075A9E70}"/>
              </a:ext>
            </a:extLst>
          </p:cNvPr>
          <p:cNvSpPr>
            <a:spLocks noGrp="1"/>
          </p:cNvSpPr>
          <p:nvPr>
            <p:ph sz="half" idx="2"/>
          </p:nvPr>
        </p:nvSpPr>
        <p:spPr>
          <a:xfrm>
            <a:off x="389211" y="7960987"/>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6600" b="1" kern="0" dirty="0">
                <a:solidFill>
                  <a:srgbClr val="7030A0"/>
                </a:solidFill>
                <a:latin typeface="Arial" panose="020B0604020202020204" pitchFamily="34" charset="0"/>
                <a:cs typeface="Arial" panose="020B0604020202020204" pitchFamily="34" charset="0"/>
                <a:sym typeface="Herculanum" pitchFamily="-84" charset="0"/>
              </a:rPr>
              <a:t>cdha.ca/</a:t>
            </a:r>
            <a:r>
              <a:rPr lang="en-CA" sz="6600" b="1" kern="0" dirty="0" err="1">
                <a:solidFill>
                  <a:srgbClr val="7030A0"/>
                </a:solidFill>
                <a:latin typeface="Arial" panose="020B0604020202020204" pitchFamily="34" charset="0"/>
                <a:cs typeface="Arial" panose="020B0604020202020204" pitchFamily="34" charset="0"/>
                <a:sym typeface="Herculanum" pitchFamily="-84" charset="0"/>
              </a:rPr>
              <a:t>healthyworkplace</a:t>
            </a:r>
            <a:endParaRPr lang="en-CA" sz="6600" b="1" kern="0" dirty="0">
              <a:solidFill>
                <a:srgbClr val="7030A0"/>
              </a:solidFill>
              <a:latin typeface="Arial" panose="020B0604020202020204" pitchFamily="34" charset="0"/>
              <a:cs typeface="Arial" panose="020B0604020202020204" pitchFamily="34" charset="0"/>
              <a:sym typeface="Herculanum" pitchFamily="-84" charset="0"/>
            </a:endParaRPr>
          </a:p>
        </p:txBody>
      </p:sp>
    </p:spTree>
    <p:extLst>
      <p:ext uri="{BB962C8B-B14F-4D97-AF65-F5344CB8AC3E}">
        <p14:creationId xmlns:p14="http://schemas.microsoft.com/office/powerpoint/2010/main" val="30839064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11" name="Title 1">
            <a:extLst>
              <a:ext uri="{FF2B5EF4-FFF2-40B4-BE49-F238E27FC236}">
                <a16:creationId xmlns:a16="http://schemas.microsoft.com/office/drawing/2014/main" id="{9D0D2149-AD04-49FF-A237-1FEFD6B8FF98}"/>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pic>
        <p:nvPicPr>
          <p:cNvPr id="12" name="Picture 11">
            <a:extLst>
              <a:ext uri="{FF2B5EF4-FFF2-40B4-BE49-F238E27FC236}">
                <a16:creationId xmlns:a16="http://schemas.microsoft.com/office/drawing/2014/main" id="{2CF36B0F-1DC0-464B-9626-61AC19AB91DE}"/>
              </a:ext>
            </a:extLst>
          </p:cNvPr>
          <p:cNvPicPr>
            <a:picLocks noChangeAspect="1"/>
          </p:cNvPicPr>
          <p:nvPr/>
        </p:nvPicPr>
        <p:blipFill rotWithShape="1">
          <a:blip r:embed="rId3"/>
          <a:srcRect t="63316"/>
          <a:stretch/>
        </p:blipFill>
        <p:spPr>
          <a:xfrm>
            <a:off x="1757363" y="5726504"/>
            <a:ext cx="13680000" cy="2586165"/>
          </a:xfrm>
          <a:prstGeom prst="rect">
            <a:avLst/>
          </a:prstGeom>
        </p:spPr>
      </p:pic>
      <p:pic>
        <p:nvPicPr>
          <p:cNvPr id="3" name="Picture 2">
            <a:extLst>
              <a:ext uri="{FF2B5EF4-FFF2-40B4-BE49-F238E27FC236}">
                <a16:creationId xmlns:a16="http://schemas.microsoft.com/office/drawing/2014/main" id="{BDB1436C-97DC-4608-B6ED-42110F7DB37B}"/>
              </a:ext>
            </a:extLst>
          </p:cNvPr>
          <p:cNvPicPr>
            <a:picLocks noChangeAspect="1"/>
          </p:cNvPicPr>
          <p:nvPr/>
        </p:nvPicPr>
        <p:blipFill>
          <a:blip r:embed="rId4"/>
          <a:stretch>
            <a:fillRect/>
          </a:stretch>
        </p:blipFill>
        <p:spPr>
          <a:xfrm>
            <a:off x="1785298" y="2860576"/>
            <a:ext cx="13652065" cy="2690062"/>
          </a:xfrm>
          <a:prstGeom prst="rect">
            <a:avLst/>
          </a:prstGeom>
        </p:spPr>
      </p:pic>
    </p:spTree>
    <p:extLst>
      <p:ext uri="{BB962C8B-B14F-4D97-AF65-F5344CB8AC3E}">
        <p14:creationId xmlns:p14="http://schemas.microsoft.com/office/powerpoint/2010/main" val="85709811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6" name="Title 1">
            <a:extLst>
              <a:ext uri="{FF2B5EF4-FFF2-40B4-BE49-F238E27FC236}">
                <a16:creationId xmlns:a16="http://schemas.microsoft.com/office/drawing/2014/main" id="{C60D3319-D36A-4E83-AADF-AA1ACF6ACA64}"/>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grpSp>
        <p:nvGrpSpPr>
          <p:cNvPr id="3" name="Group 2">
            <a:extLst>
              <a:ext uri="{FF2B5EF4-FFF2-40B4-BE49-F238E27FC236}">
                <a16:creationId xmlns:a16="http://schemas.microsoft.com/office/drawing/2014/main" id="{6D4C0A7C-1180-225E-5C80-1D34C767FB6F}"/>
              </a:ext>
            </a:extLst>
          </p:cNvPr>
          <p:cNvGrpSpPr/>
          <p:nvPr/>
        </p:nvGrpSpPr>
        <p:grpSpPr>
          <a:xfrm>
            <a:off x="1394554" y="2860576"/>
            <a:ext cx="14551154" cy="5328592"/>
            <a:chOff x="1394554" y="2860576"/>
            <a:chExt cx="14551154" cy="5328592"/>
          </a:xfrm>
        </p:grpSpPr>
        <p:pic>
          <p:nvPicPr>
            <p:cNvPr id="5" name="Picture 2">
              <a:extLst>
                <a:ext uri="{FF2B5EF4-FFF2-40B4-BE49-F238E27FC236}">
                  <a16:creationId xmlns:a16="http://schemas.microsoft.com/office/drawing/2014/main" id="{DF70EE5B-CDA4-4B77-9C27-3BCDFE1D4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554" y="2860576"/>
              <a:ext cx="14551154"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35E45B-73F3-B5AE-6DE5-BC576C7102CF}"/>
                </a:ext>
              </a:extLst>
            </p:cNvPr>
            <p:cNvSpPr/>
            <p:nvPr/>
          </p:nvSpPr>
          <p:spPr>
            <a:xfrm>
              <a:off x="1829371" y="3796680"/>
              <a:ext cx="6264696" cy="913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1160815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55BB2A-810D-4CDA-8EC0-4173E40D5792}"/>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pic>
        <p:nvPicPr>
          <p:cNvPr id="2" name="Online Media 1" title="Introductory Video: Developing Your Mindset">
            <a:hlinkClick r:id="" action="ppaction://media"/>
            <a:extLst>
              <a:ext uri="{FF2B5EF4-FFF2-40B4-BE49-F238E27FC236}">
                <a16:creationId xmlns:a16="http://schemas.microsoft.com/office/drawing/2014/main" id="{E65BE036-B9F0-6D6E-BD8F-31C7318FDF30}"/>
              </a:ext>
            </a:extLst>
          </p:cNvPr>
          <p:cNvPicPr>
            <a:picLocks noRot="1" noChangeAspect="1"/>
          </p:cNvPicPr>
          <p:nvPr>
            <a:videoFile r:link="rId1"/>
          </p:nvPr>
        </p:nvPicPr>
        <p:blipFill>
          <a:blip r:embed="rId4"/>
          <a:stretch>
            <a:fillRect/>
          </a:stretch>
        </p:blipFill>
        <p:spPr>
          <a:xfrm>
            <a:off x="2190131" y="2065975"/>
            <a:ext cx="12960000" cy="7311253"/>
          </a:xfrm>
          <a:prstGeom prst="rect">
            <a:avLst/>
          </a:prstGeom>
        </p:spPr>
      </p:pic>
    </p:spTree>
    <p:extLst>
      <p:ext uri="{BB962C8B-B14F-4D97-AF65-F5344CB8AC3E}">
        <p14:creationId xmlns:p14="http://schemas.microsoft.com/office/powerpoint/2010/main" val="1373767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5" name="Title 1">
            <a:extLst>
              <a:ext uri="{FF2B5EF4-FFF2-40B4-BE49-F238E27FC236}">
                <a16:creationId xmlns:a16="http://schemas.microsoft.com/office/drawing/2014/main" id="{4569A287-DE1E-491C-98AF-6113C6D84581}"/>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pic>
        <p:nvPicPr>
          <p:cNvPr id="4" name="Picture 3">
            <a:extLst>
              <a:ext uri="{FF2B5EF4-FFF2-40B4-BE49-F238E27FC236}">
                <a16:creationId xmlns:a16="http://schemas.microsoft.com/office/drawing/2014/main" id="{60ED11D8-76AD-34EE-6473-F15E023E51BB}"/>
              </a:ext>
            </a:extLst>
          </p:cNvPr>
          <p:cNvPicPr>
            <a:picLocks noChangeAspect="1"/>
          </p:cNvPicPr>
          <p:nvPr/>
        </p:nvPicPr>
        <p:blipFill>
          <a:blip r:embed="rId3"/>
          <a:stretch>
            <a:fillRect/>
          </a:stretch>
        </p:blipFill>
        <p:spPr>
          <a:xfrm>
            <a:off x="29171" y="1883732"/>
            <a:ext cx="5829300" cy="7505700"/>
          </a:xfrm>
          <a:prstGeom prst="rect">
            <a:avLst/>
          </a:prstGeom>
        </p:spPr>
      </p:pic>
      <p:pic>
        <p:nvPicPr>
          <p:cNvPr id="7" name="Picture 6">
            <a:extLst>
              <a:ext uri="{FF2B5EF4-FFF2-40B4-BE49-F238E27FC236}">
                <a16:creationId xmlns:a16="http://schemas.microsoft.com/office/drawing/2014/main" id="{0D7F5741-2BD4-6697-7EEC-3DF24A1312CE}"/>
              </a:ext>
            </a:extLst>
          </p:cNvPr>
          <p:cNvPicPr>
            <a:picLocks noChangeAspect="1"/>
          </p:cNvPicPr>
          <p:nvPr/>
        </p:nvPicPr>
        <p:blipFill rotWithShape="1">
          <a:blip r:embed="rId4"/>
          <a:srcRect b="318"/>
          <a:stretch/>
        </p:blipFill>
        <p:spPr>
          <a:xfrm>
            <a:off x="5789811" y="1907304"/>
            <a:ext cx="5781136" cy="7482128"/>
          </a:xfrm>
          <a:prstGeom prst="rect">
            <a:avLst/>
          </a:prstGeom>
        </p:spPr>
      </p:pic>
      <p:pic>
        <p:nvPicPr>
          <p:cNvPr id="10" name="Picture 9">
            <a:extLst>
              <a:ext uri="{FF2B5EF4-FFF2-40B4-BE49-F238E27FC236}">
                <a16:creationId xmlns:a16="http://schemas.microsoft.com/office/drawing/2014/main" id="{F33D3C87-66FA-92CF-D948-1F3144604C2E}"/>
              </a:ext>
            </a:extLst>
          </p:cNvPr>
          <p:cNvPicPr>
            <a:picLocks noChangeAspect="1"/>
          </p:cNvPicPr>
          <p:nvPr/>
        </p:nvPicPr>
        <p:blipFill>
          <a:blip r:embed="rId5"/>
          <a:stretch>
            <a:fillRect/>
          </a:stretch>
        </p:blipFill>
        <p:spPr>
          <a:xfrm>
            <a:off x="11550451" y="1883732"/>
            <a:ext cx="5805273" cy="7506000"/>
          </a:xfrm>
          <a:prstGeom prst="rect">
            <a:avLst/>
          </a:prstGeom>
        </p:spPr>
      </p:pic>
    </p:spTree>
    <p:extLst>
      <p:ext uri="{BB962C8B-B14F-4D97-AF65-F5344CB8AC3E}">
        <p14:creationId xmlns:p14="http://schemas.microsoft.com/office/powerpoint/2010/main" val="1610933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10" name="Content Placeholder 5"/>
          <p:cNvSpPr>
            <a:spLocks noGrp="1"/>
          </p:cNvSpPr>
          <p:nvPr>
            <p:ph sz="half" idx="2"/>
          </p:nvPr>
        </p:nvSpPr>
        <p:spPr>
          <a:xfrm>
            <a:off x="880169" y="3081435"/>
            <a:ext cx="9242431" cy="5180938"/>
          </a:xfrm>
        </p:spPr>
        <p:txBody>
          <a:bodyPr/>
          <a:lstStyle/>
          <a:p>
            <a:pPr marL="0" indent="0">
              <a:buNone/>
            </a:pPr>
            <a:r>
              <a:rPr lang="en-CA" sz="6000" b="1" dirty="0">
                <a:latin typeface="Arial" panose="020B0604020202020204" pitchFamily="34" charset="0"/>
                <a:cs typeface="Arial" panose="020B0604020202020204" pitchFamily="34" charset="0"/>
              </a:rPr>
              <a:t>Counselling Services</a:t>
            </a:r>
            <a:endParaRPr lang="en-CA" sz="6000" b="1" dirty="0">
              <a:solidFill>
                <a:srgbClr val="C00000"/>
              </a:solidFill>
              <a:latin typeface="Arial" panose="020B0604020202020204" pitchFamily="34" charset="0"/>
              <a:cs typeface="Arial" panose="020B0604020202020204" pitchFamily="34" charset="0"/>
            </a:endParaRPr>
          </a:p>
          <a:p>
            <a:pPr marL="720000" indent="-720000">
              <a:spcAft>
                <a:spcPts val="800"/>
              </a:spcAft>
              <a:buFont typeface="Arial" panose="020B0604020202020204" pitchFamily="34" charset="0"/>
              <a:buChar char="•"/>
            </a:pPr>
            <a:r>
              <a:rPr lang="en-CA" sz="5400" dirty="0">
                <a:latin typeface="Arial" panose="020B0604020202020204" pitchFamily="34" charset="0"/>
                <a:cs typeface="Arial" panose="020B0604020202020204" pitchFamily="34" charset="0"/>
              </a:rPr>
              <a:t>Workplace, stress, and family issues</a:t>
            </a:r>
          </a:p>
          <a:p>
            <a:pPr marL="720000" indent="-720000">
              <a:spcAft>
                <a:spcPts val="800"/>
              </a:spcAft>
              <a:buFont typeface="Arial" panose="020B0604020202020204" pitchFamily="34" charset="0"/>
              <a:buChar char="•"/>
            </a:pPr>
            <a:r>
              <a:rPr lang="en-CA" sz="5400" dirty="0">
                <a:latin typeface="Arial" panose="020B0604020202020204" pitchFamily="34" charset="0"/>
                <a:cs typeface="Arial" panose="020B0604020202020204" pitchFamily="34" charset="0"/>
              </a:rPr>
              <a:t>Available 24/7</a:t>
            </a:r>
          </a:p>
          <a:p>
            <a:pPr marL="0" indent="0">
              <a:spcAft>
                <a:spcPts val="1333"/>
              </a:spcAft>
              <a:buNone/>
            </a:pPr>
            <a:endParaRPr lang="en-CA" sz="5400" b="1" dirty="0">
              <a:solidFill>
                <a:srgbClr val="ED8A05"/>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D0D2149-AD04-49FF-A237-1FEFD6B8FF98}"/>
              </a:ext>
            </a:extLst>
          </p:cNvPr>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Free with Membership</a:t>
            </a:r>
          </a:p>
        </p:txBody>
      </p:sp>
      <p:pic>
        <p:nvPicPr>
          <p:cNvPr id="5" name="Picture 4" descr="A picture containing sitting, table, front, young&#10;&#10;Description automatically generated">
            <a:extLst>
              <a:ext uri="{FF2B5EF4-FFF2-40B4-BE49-F238E27FC236}">
                <a16:creationId xmlns:a16="http://schemas.microsoft.com/office/drawing/2014/main" id="{6BB91FC7-9F8E-4AFB-A078-413426B893E8}"/>
              </a:ext>
            </a:extLst>
          </p:cNvPr>
          <p:cNvPicPr>
            <a:picLocks noChangeAspect="1"/>
          </p:cNvPicPr>
          <p:nvPr/>
        </p:nvPicPr>
        <p:blipFill rotWithShape="1">
          <a:blip r:embed="rId3"/>
          <a:srcRect l="48059"/>
          <a:stretch/>
        </p:blipFill>
        <p:spPr>
          <a:xfrm>
            <a:off x="10614347" y="2550833"/>
            <a:ext cx="4843845" cy="3399988"/>
          </a:xfrm>
          <a:prstGeom prst="rect">
            <a:avLst/>
          </a:prstGeom>
          <a:effectLst>
            <a:outerShdw blurRad="50800" dist="38100" dir="2700000" algn="tl" rotWithShape="0">
              <a:prstClr val="black">
                <a:alpha val="40000"/>
              </a:prstClr>
            </a:outerShdw>
          </a:effectLst>
        </p:spPr>
      </p:pic>
      <p:pic>
        <p:nvPicPr>
          <p:cNvPr id="7" name="Picture 6" descr="A picture containing drawing&#10;&#10;Description automatically generated">
            <a:extLst>
              <a:ext uri="{FF2B5EF4-FFF2-40B4-BE49-F238E27FC236}">
                <a16:creationId xmlns:a16="http://schemas.microsoft.com/office/drawing/2014/main" id="{D948538D-895C-4CE9-BDDF-19BF2C4D0BF9}"/>
              </a:ext>
            </a:extLst>
          </p:cNvPr>
          <p:cNvPicPr>
            <a:picLocks noChangeAspect="1"/>
          </p:cNvPicPr>
          <p:nvPr/>
        </p:nvPicPr>
        <p:blipFill>
          <a:blip r:embed="rId4"/>
          <a:stretch>
            <a:fillRect/>
          </a:stretch>
        </p:blipFill>
        <p:spPr>
          <a:xfrm>
            <a:off x="10398323" y="6097853"/>
            <a:ext cx="5234497" cy="2739387"/>
          </a:xfrm>
          <a:prstGeom prst="rect">
            <a:avLst/>
          </a:prstGeom>
        </p:spPr>
      </p:pic>
    </p:spTree>
    <p:extLst>
      <p:ext uri="{BB962C8B-B14F-4D97-AF65-F5344CB8AC3E}">
        <p14:creationId xmlns:p14="http://schemas.microsoft.com/office/powerpoint/2010/main" val="73572162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Discounts</a:t>
            </a:r>
          </a:p>
        </p:txBody>
      </p:sp>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14" name="Content Placeholder 5">
            <a:extLst>
              <a:ext uri="{FF2B5EF4-FFF2-40B4-BE49-F238E27FC236}">
                <a16:creationId xmlns:a16="http://schemas.microsoft.com/office/drawing/2014/main" id="{A2B89C19-CD1F-46B7-8491-15951F7C7555}"/>
              </a:ext>
            </a:extLst>
          </p:cNvPr>
          <p:cNvSpPr>
            <a:spLocks noGrp="1"/>
          </p:cNvSpPr>
          <p:nvPr>
            <p:ph sz="half" idx="2"/>
          </p:nvPr>
        </p:nvSpPr>
        <p:spPr>
          <a:xfrm>
            <a:off x="893649" y="2680556"/>
            <a:ext cx="10718653" cy="5940660"/>
          </a:xfrm>
        </p:spPr>
        <p:txBody>
          <a:bodyPr/>
          <a:lstStyle/>
          <a:p>
            <a:pPr marL="720000" indent="-720000">
              <a:spcAft>
                <a:spcPts val="8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GoodLife Fitness</a:t>
            </a:r>
          </a:p>
          <a:p>
            <a:pPr marL="720000" indent="-720000">
              <a:spcAft>
                <a:spcPts val="8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Worldwide Hotel</a:t>
            </a:r>
          </a:p>
          <a:p>
            <a:pPr marL="720000" indent="-720000">
              <a:spcAft>
                <a:spcPts val="8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Insurance programs</a:t>
            </a:r>
          </a:p>
          <a:p>
            <a:pPr marL="720000" indent="-720000">
              <a:spcAft>
                <a:spcPts val="800"/>
              </a:spcAft>
              <a:buFont typeface="Arial" panose="020B0604020202020204" pitchFamily="34" charset="0"/>
              <a:buChar char="•"/>
            </a:pPr>
            <a:r>
              <a:rPr lang="en-CA" sz="6000" b="1" dirty="0">
                <a:latin typeface="Arial" panose="020B0604020202020204" pitchFamily="34" charset="0"/>
                <a:cs typeface="Arial" panose="020B0604020202020204" pitchFamily="34" charset="0"/>
              </a:rPr>
              <a:t>Loupes</a:t>
            </a:r>
          </a:p>
          <a:p>
            <a:pPr marL="0" indent="0">
              <a:spcBef>
                <a:spcPts val="1000"/>
              </a:spcBef>
              <a:spcAft>
                <a:spcPts val="3200"/>
              </a:spcAft>
              <a:buNone/>
            </a:pPr>
            <a:r>
              <a:rPr lang="en-CA" sz="6000" dirty="0">
                <a:latin typeface="Arial" panose="020B0604020202020204" pitchFamily="34" charset="0"/>
                <a:cs typeface="Arial" panose="020B0604020202020204" pitchFamily="34" charset="0"/>
              </a:rPr>
              <a:t>… and more!</a:t>
            </a:r>
            <a:endParaRPr lang="en-CA" sz="4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a:extLst>
              <a:ext uri="{FF2B5EF4-FFF2-40B4-BE49-F238E27FC236}">
                <a16:creationId xmlns:a16="http://schemas.microsoft.com/office/drawing/2014/main" id="{92581B22-714B-44A7-93C5-40567B10F435}"/>
              </a:ext>
            </a:extLst>
          </p:cNvPr>
          <p:cNvPicPr>
            <a:picLocks noChangeAspect="1"/>
          </p:cNvPicPr>
          <p:nvPr/>
        </p:nvPicPr>
        <p:blipFill>
          <a:blip r:embed="rId3"/>
          <a:stretch>
            <a:fillRect/>
          </a:stretch>
        </p:blipFill>
        <p:spPr>
          <a:xfrm>
            <a:off x="11270653" y="6499686"/>
            <a:ext cx="4044039" cy="2588185"/>
          </a:xfrm>
          <a:prstGeom prst="rect">
            <a:avLst/>
          </a:prstGeom>
        </p:spPr>
      </p:pic>
      <p:pic>
        <p:nvPicPr>
          <p:cNvPr id="3" name="Picture 8" descr="Four GoodLife associates ">
            <a:extLst>
              <a:ext uri="{FF2B5EF4-FFF2-40B4-BE49-F238E27FC236}">
                <a16:creationId xmlns:a16="http://schemas.microsoft.com/office/drawing/2014/main" id="{A103BA49-CA5A-B3F9-4C17-418478BE7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8733" y="1852175"/>
            <a:ext cx="6307881" cy="4205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ed sign with white writing&#10;&#10;Description automatically generated with medium confidence">
            <a:extLst>
              <a:ext uri="{FF2B5EF4-FFF2-40B4-BE49-F238E27FC236}">
                <a16:creationId xmlns:a16="http://schemas.microsoft.com/office/drawing/2014/main" id="{96889404-57FE-85C1-5137-4E08132B1855}"/>
              </a:ext>
            </a:extLst>
          </p:cNvPr>
          <p:cNvPicPr>
            <a:picLocks noChangeAspect="1"/>
          </p:cNvPicPr>
          <p:nvPr/>
        </p:nvPicPr>
        <p:blipFill>
          <a:blip r:embed="rId5"/>
          <a:stretch>
            <a:fillRect/>
          </a:stretch>
        </p:blipFill>
        <p:spPr>
          <a:xfrm>
            <a:off x="12483047" y="5190654"/>
            <a:ext cx="1619250" cy="866775"/>
          </a:xfrm>
          <a:prstGeom prst="rect">
            <a:avLst/>
          </a:prstGeom>
        </p:spPr>
      </p:pic>
    </p:spTree>
    <p:extLst>
      <p:ext uri="{BB962C8B-B14F-4D97-AF65-F5344CB8AC3E}">
        <p14:creationId xmlns:p14="http://schemas.microsoft.com/office/powerpoint/2010/main" val="117793393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sp>
        <p:nvSpPr>
          <p:cNvPr id="7" name="Content Placeholder 5">
            <a:extLst>
              <a:ext uri="{FF2B5EF4-FFF2-40B4-BE49-F238E27FC236}">
                <a16:creationId xmlns:a16="http://schemas.microsoft.com/office/drawing/2014/main" id="{07E876D1-3B58-4A51-8F5F-24D9F56DED6D}"/>
              </a:ext>
            </a:extLst>
          </p:cNvPr>
          <p:cNvSpPr txBox="1">
            <a:spLocks/>
          </p:cNvSpPr>
          <p:nvPr/>
        </p:nvSpPr>
        <p:spPr>
          <a:xfrm>
            <a:off x="928452" y="3052452"/>
            <a:ext cx="15483359" cy="4704668"/>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1333"/>
              </a:spcAft>
              <a:buFont typeface="Arial" panose="020B0604020202020204" pitchFamily="34" charset="0"/>
              <a:buNone/>
            </a:pPr>
            <a:r>
              <a:rPr lang="en-CA" sz="15300" b="1" dirty="0">
                <a:latin typeface="Arial" panose="020B0604020202020204" pitchFamily="34" charset="0"/>
                <a:cs typeface="Arial" panose="020B0604020202020204" pitchFamily="34" charset="0"/>
              </a:rPr>
              <a:t>QUIZ TIME!</a:t>
            </a:r>
            <a:endParaRPr lang="en-CA" sz="10700" b="1" dirty="0">
              <a:latin typeface="Arial" panose="020B0604020202020204" pitchFamily="34" charset="0"/>
              <a:cs typeface="Arial" panose="020B0604020202020204" pitchFamily="34" charset="0"/>
            </a:endParaRPr>
          </a:p>
          <a:p>
            <a:pPr marL="0" indent="0" algn="ctr">
              <a:spcAft>
                <a:spcPts val="1333"/>
              </a:spcAft>
              <a:buFont typeface="Arial" panose="020B0604020202020204" pitchFamily="34" charset="0"/>
              <a:buNone/>
            </a:pPr>
            <a:r>
              <a:rPr lang="en-CA" sz="10700" b="1" i="1" dirty="0">
                <a:solidFill>
                  <a:srgbClr val="7030A0"/>
                </a:solidFill>
                <a:latin typeface="Arial" panose="020B0604020202020204" pitchFamily="34" charset="0"/>
                <a:cs typeface="Arial" panose="020B0604020202020204" pitchFamily="34" charset="0"/>
              </a:rPr>
              <a:t>Prize at stake</a:t>
            </a:r>
            <a:endParaRPr lang="en-CA" sz="10700"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10700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852319" y="2500536"/>
            <a:ext cx="15771399" cy="4032570"/>
          </a:xfrm>
        </p:spPr>
        <p:txBody>
          <a:bodyPr/>
          <a:lstStyle/>
          <a:p>
            <a:pPr marL="0" indent="0" algn="ctr">
              <a:buNone/>
            </a:pPr>
            <a:r>
              <a:rPr lang="en-CA" sz="6600" b="1" u="sng" dirty="0">
                <a:latin typeface="Arial" panose="020B0604020202020204" pitchFamily="34" charset="0"/>
                <a:cs typeface="Arial" panose="020B0604020202020204" pitchFamily="34" charset="0"/>
              </a:rPr>
              <a:t>Where</a:t>
            </a:r>
            <a:r>
              <a:rPr lang="en-CA" sz="6600" b="1" dirty="0">
                <a:latin typeface="Arial" panose="020B0604020202020204" pitchFamily="34" charset="0"/>
                <a:cs typeface="Arial" panose="020B0604020202020204" pitchFamily="34" charset="0"/>
              </a:rPr>
              <a:t> is CDHA’s next national conference?</a:t>
            </a:r>
            <a:endParaRPr lang="en-CA" sz="6600"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701004" y="5164832"/>
            <a:ext cx="15771399" cy="4032570"/>
          </a:xfrm>
        </p:spPr>
        <p:txBody>
          <a:bodyPr/>
          <a:lstStyle/>
          <a:p>
            <a:pPr marL="0" indent="0" algn="ctr">
              <a:spcAft>
                <a:spcPts val="1333"/>
              </a:spcAft>
            </a:pPr>
            <a:endParaRPr lang="en-CA" sz="2800" b="1" dirty="0">
              <a:latin typeface="Arial" panose="020B0604020202020204" pitchFamily="34" charset="0"/>
              <a:cs typeface="Arial" panose="020B0604020202020204" pitchFamily="34" charset="0"/>
            </a:endParaRPr>
          </a:p>
          <a:p>
            <a:pPr marL="0" indent="0" algn="ctr">
              <a:spcAft>
                <a:spcPts val="1333"/>
              </a:spcAft>
              <a:buNone/>
            </a:pPr>
            <a:r>
              <a:rPr lang="en-CA" sz="6600" b="1" dirty="0">
                <a:solidFill>
                  <a:srgbClr val="7030A0"/>
                </a:solidFill>
                <a:latin typeface="Arial" panose="020B0604020202020204" pitchFamily="34" charset="0"/>
                <a:cs typeface="Arial" panose="020B0604020202020204" pitchFamily="34" charset="0"/>
              </a:rPr>
              <a:t>ANSWER:</a:t>
            </a:r>
            <a:r>
              <a:rPr lang="en-CA" sz="6600" b="1" dirty="0">
                <a:solidFill>
                  <a:srgbClr val="ED8A05"/>
                </a:solidFill>
                <a:latin typeface="Arial" panose="020B0604020202020204" pitchFamily="34" charset="0"/>
                <a:cs typeface="Arial" panose="020B0604020202020204" pitchFamily="34" charset="0"/>
              </a:rPr>
              <a:t> </a:t>
            </a:r>
            <a:br>
              <a:rPr lang="en-CA" sz="6600" b="1" dirty="0">
                <a:solidFill>
                  <a:srgbClr val="ED8A05"/>
                </a:solidFill>
                <a:latin typeface="Arial" panose="020B0604020202020204" pitchFamily="34" charset="0"/>
                <a:cs typeface="Arial" panose="020B0604020202020204" pitchFamily="34" charset="0"/>
              </a:rPr>
            </a:br>
            <a:r>
              <a:rPr lang="en-CA" sz="6600" b="1" dirty="0">
                <a:latin typeface="Arial" panose="020B0604020202020204" pitchFamily="34" charset="0"/>
                <a:cs typeface="Arial" panose="020B0604020202020204" pitchFamily="34" charset="0"/>
              </a:rPr>
              <a:t>Niagara Falls in October 2024</a:t>
            </a:r>
            <a:endParaRPr lang="en-CA" sz="66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A83E754-B815-4142-9B01-3AB55FB723E0}"/>
              </a:ext>
            </a:extLst>
          </p:cNvPr>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Quiz Question</a:t>
            </a:r>
          </a:p>
        </p:txBody>
      </p:sp>
    </p:spTree>
    <p:extLst>
      <p:ext uri="{BB962C8B-B14F-4D97-AF65-F5344CB8AC3E}">
        <p14:creationId xmlns:p14="http://schemas.microsoft.com/office/powerpoint/2010/main" val="2891220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5"/>
          <p:cNvSpPr>
            <a:spLocks noGrp="1"/>
          </p:cNvSpPr>
          <p:nvPr>
            <p:ph sz="half" idx="2"/>
          </p:nvPr>
        </p:nvSpPr>
        <p:spPr>
          <a:xfrm>
            <a:off x="893029" y="8405192"/>
            <a:ext cx="15579373" cy="1152163"/>
          </a:xfrm>
        </p:spPr>
        <p:txBody>
          <a:bodyPr/>
          <a:lstStyle/>
          <a:p>
            <a:pPr marL="0" indent="0" algn="ctr">
              <a:spcAft>
                <a:spcPts val="2667"/>
              </a:spcAft>
              <a:buNone/>
            </a:pPr>
            <a:r>
              <a:rPr lang="en-CA" sz="4267" b="1" dirty="0">
                <a:latin typeface="Arial" panose="020B0604020202020204" pitchFamily="34" charset="0"/>
                <a:cs typeface="Arial" panose="020B0604020202020204" pitchFamily="34" charset="0"/>
              </a:rPr>
              <a:t>Executive Summary | Full Report | Report by Province</a:t>
            </a:r>
          </a:p>
          <a:p>
            <a:pPr>
              <a:spcAft>
                <a:spcPts val="2667"/>
              </a:spcAft>
              <a:buFont typeface="Arial" panose="020B0604020202020204" pitchFamily="34" charset="0"/>
              <a:buChar char="•"/>
            </a:pPr>
            <a:endParaRPr lang="en-CA" sz="4800" b="1" dirty="0">
              <a:latin typeface="Arial" panose="020B0604020202020204" pitchFamily="34" charset="0"/>
              <a:cs typeface="Arial" panose="020B0604020202020204" pitchFamily="34" charset="0"/>
            </a:endParaRPr>
          </a:p>
        </p:txBody>
      </p:sp>
      <p:sp>
        <p:nvSpPr>
          <p:cNvPr id="9" name="Content Placeholder 5">
            <a:extLst>
              <a:ext uri="{FF2B5EF4-FFF2-40B4-BE49-F238E27FC236}">
                <a16:creationId xmlns:a16="http://schemas.microsoft.com/office/drawing/2014/main" id="{A488945B-B2AB-41F7-9AF1-F6EA4D5B1F45}"/>
              </a:ext>
            </a:extLst>
          </p:cNvPr>
          <p:cNvSpPr txBox="1">
            <a:spLocks/>
          </p:cNvSpPr>
          <p:nvPr/>
        </p:nvSpPr>
        <p:spPr bwMode="auto">
          <a:xfrm>
            <a:off x="604989" y="6736851"/>
            <a:ext cx="16226298" cy="138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r>
              <a:rPr lang="en-CA" sz="7200" b="1" kern="0" dirty="0">
                <a:solidFill>
                  <a:srgbClr val="7030A0"/>
                </a:solidFill>
                <a:latin typeface="Arial" panose="020B0604020202020204" pitchFamily="34" charset="0"/>
                <a:ea typeface="+mj-ea"/>
                <a:cs typeface="Arial" panose="020B0604020202020204" pitchFamily="34" charset="0"/>
                <a:sym typeface="Herculanum" pitchFamily="-84" charset="0"/>
              </a:rPr>
              <a:t>cdha.ca/</a:t>
            </a:r>
            <a:r>
              <a:rPr lang="en-CA" sz="7200" b="1" kern="0" dirty="0" err="1">
                <a:solidFill>
                  <a:srgbClr val="7030A0"/>
                </a:solidFill>
                <a:latin typeface="Arial" panose="020B0604020202020204" pitchFamily="34" charset="0"/>
                <a:ea typeface="+mj-ea"/>
                <a:cs typeface="Arial" panose="020B0604020202020204" pitchFamily="34" charset="0"/>
                <a:sym typeface="Herculanum" pitchFamily="-84" charset="0"/>
              </a:rPr>
              <a:t>jobsurvey</a:t>
            </a:r>
            <a:endParaRPr lang="en-CA" sz="7200" b="1" kern="0" dirty="0">
              <a:solidFill>
                <a:srgbClr val="7030A0"/>
              </a:solidFill>
              <a:latin typeface="Arial" panose="020B0604020202020204" pitchFamily="34" charset="0"/>
              <a:ea typeface="+mj-ea"/>
              <a:cs typeface="Arial" panose="020B0604020202020204" pitchFamily="34" charset="0"/>
              <a:sym typeface="Herculanum" pitchFamily="-84" charset="0"/>
            </a:endParaRPr>
          </a:p>
        </p:txBody>
      </p:sp>
      <p:pic>
        <p:nvPicPr>
          <p:cNvPr id="2" name="Picture 2" descr="2023 Job Market &amp; Employment Survey">
            <a:extLst>
              <a:ext uri="{FF2B5EF4-FFF2-40B4-BE49-F238E27FC236}">
                <a16:creationId xmlns:a16="http://schemas.microsoft.com/office/drawing/2014/main" id="{C5EEB6A6-1043-01DD-143B-7DBFA3393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289" y="2362907"/>
            <a:ext cx="11157684" cy="40859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3582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3" name="Title 1">
            <a:extLst>
              <a:ext uri="{FF2B5EF4-FFF2-40B4-BE49-F238E27FC236}">
                <a16:creationId xmlns:a16="http://schemas.microsoft.com/office/drawing/2014/main" id="{0F2D167A-DF65-40F4-92CB-61B7AB49C73F}"/>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sp>
        <p:nvSpPr>
          <p:cNvPr id="7" name="Content Placeholder 5">
            <a:extLst>
              <a:ext uri="{FF2B5EF4-FFF2-40B4-BE49-F238E27FC236}">
                <a16:creationId xmlns:a16="http://schemas.microsoft.com/office/drawing/2014/main" id="{DA9B7796-027E-DF7F-F646-55BFFA81DB33}"/>
              </a:ext>
            </a:extLst>
          </p:cNvPr>
          <p:cNvSpPr>
            <a:spLocks noGrp="1"/>
          </p:cNvSpPr>
          <p:nvPr>
            <p:ph sz="half" idx="2"/>
          </p:nvPr>
        </p:nvSpPr>
        <p:spPr>
          <a:xfrm>
            <a:off x="3713883" y="2086548"/>
            <a:ext cx="10207652" cy="1980103"/>
          </a:xfrm>
        </p:spPr>
        <p:txBody>
          <a:bodyPr/>
          <a:lstStyle/>
          <a:p>
            <a:pPr marL="0" indent="0" algn="ctr">
              <a:spcAft>
                <a:spcPts val="1333"/>
              </a:spcAft>
              <a:buNone/>
            </a:pPr>
            <a:r>
              <a:rPr lang="en-CA" sz="6000" b="1" dirty="0">
                <a:latin typeface="Arial" panose="020B0604020202020204" pitchFamily="34" charset="0"/>
                <a:cs typeface="Arial" panose="020B0604020202020204" pitchFamily="34" charset="0"/>
              </a:rPr>
              <a:t>Average Hourly Pay Rate</a:t>
            </a:r>
          </a:p>
        </p:txBody>
      </p:sp>
      <p:pic>
        <p:nvPicPr>
          <p:cNvPr id="9" name="Picture 8" descr="A graph showing the average pay rate&#10;&#10;Description automatically generated with medium confidence">
            <a:extLst>
              <a:ext uri="{FF2B5EF4-FFF2-40B4-BE49-F238E27FC236}">
                <a16:creationId xmlns:a16="http://schemas.microsoft.com/office/drawing/2014/main" id="{C84A60B7-C054-4384-C9A0-204B75DCE6ED}"/>
              </a:ext>
            </a:extLst>
          </p:cNvPr>
          <p:cNvPicPr>
            <a:picLocks noChangeAspect="1"/>
          </p:cNvPicPr>
          <p:nvPr/>
        </p:nvPicPr>
        <p:blipFill rotWithShape="1">
          <a:blip r:embed="rId3"/>
          <a:srcRect t="5546" b="6458"/>
          <a:stretch/>
        </p:blipFill>
        <p:spPr>
          <a:xfrm>
            <a:off x="4409913" y="3076600"/>
            <a:ext cx="8815592" cy="6498781"/>
          </a:xfrm>
          <a:prstGeom prst="rect">
            <a:avLst/>
          </a:prstGeom>
        </p:spPr>
      </p:pic>
    </p:spTree>
    <p:extLst>
      <p:ext uri="{BB962C8B-B14F-4D97-AF65-F5344CB8AC3E}">
        <p14:creationId xmlns:p14="http://schemas.microsoft.com/office/powerpoint/2010/main" val="21665520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sz="5870" b="0" i="0" u="none" strike="noStrike" kern="1200" cap="none" spc="0" normalizeH="0" baseline="0" noProof="0" dirty="0">
                <a:ln>
                  <a:noFill/>
                </a:ln>
                <a:solidFill>
                  <a:prstClr val="white"/>
                </a:solidFill>
                <a:effectLst/>
                <a:uLnTx/>
                <a:uFillTx/>
                <a:latin typeface="Arial" panose="020B0604020202020204" pitchFamily="34" charset="0"/>
                <a:ea typeface="MS PGothic" pitchFamily="34" charset="-128"/>
                <a:cs typeface="Arial" panose="020B0604020202020204" pitchFamily="34" charset="0"/>
                <a:sym typeface="Palatino" pitchFamily="-84" charset="0"/>
              </a:rPr>
              <a:t>National Dental Hygienists Week™</a:t>
            </a:r>
          </a:p>
        </p:txBody>
      </p:sp>
      <p:sp>
        <p:nvSpPr>
          <p:cNvPr id="8" name="Rectangle 7"/>
          <p:cNvSpPr/>
          <p:nvPr/>
        </p:nvSpPr>
        <p:spPr>
          <a:xfrm>
            <a:off x="8461521" y="4404862"/>
            <a:ext cx="356188" cy="9131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5334" b="0" i="0" u="none" strike="noStrike" kern="1200" cap="none" spc="0" normalizeH="0" baseline="0" noProof="0" dirty="0">
                <a:ln>
                  <a:noFill/>
                </a:ln>
                <a:solidFill>
                  <a:srgbClr val="5F7BAE"/>
                </a:solidFill>
                <a:effectLst/>
                <a:uLnTx/>
                <a:uFillTx/>
                <a:latin typeface="Palatino" pitchFamily="-84" charset="0"/>
                <a:ea typeface="ヒラギノ明朝 ProN W3" pitchFamily="-84" charset="-128"/>
                <a:cs typeface="+mn-cs"/>
                <a:sym typeface="Palatino" pitchFamily="-84" charset="0"/>
              </a:rPr>
              <a:t> </a:t>
            </a:r>
          </a:p>
        </p:txBody>
      </p:sp>
      <p:pic>
        <p:nvPicPr>
          <p:cNvPr id="3" name="Picture 2" descr="Graphical user interface, website&#10;&#10;Description automatically generated">
            <a:extLst>
              <a:ext uri="{FF2B5EF4-FFF2-40B4-BE49-F238E27FC236}">
                <a16:creationId xmlns:a16="http://schemas.microsoft.com/office/drawing/2014/main" id="{98DCAAA9-FBB3-5119-1061-84C68FE9EA81}"/>
              </a:ext>
            </a:extLst>
          </p:cNvPr>
          <p:cNvPicPr>
            <a:picLocks noChangeAspect="1"/>
          </p:cNvPicPr>
          <p:nvPr/>
        </p:nvPicPr>
        <p:blipFill>
          <a:blip r:embed="rId3"/>
          <a:stretch>
            <a:fillRect/>
          </a:stretch>
        </p:blipFill>
        <p:spPr>
          <a:xfrm>
            <a:off x="1189418" y="1948018"/>
            <a:ext cx="14900394" cy="7450197"/>
          </a:xfrm>
          <a:prstGeom prst="rect">
            <a:avLst/>
          </a:prstGeom>
        </p:spPr>
      </p:pic>
    </p:spTree>
    <p:extLst>
      <p:ext uri="{BB962C8B-B14F-4D97-AF65-F5344CB8AC3E}">
        <p14:creationId xmlns:p14="http://schemas.microsoft.com/office/powerpoint/2010/main" val="373360199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3" name="Title 1">
            <a:extLst>
              <a:ext uri="{FF2B5EF4-FFF2-40B4-BE49-F238E27FC236}">
                <a16:creationId xmlns:a16="http://schemas.microsoft.com/office/drawing/2014/main" id="{0F2D167A-DF65-40F4-92CB-61B7AB49C73F}"/>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graphicFrame>
        <p:nvGraphicFramePr>
          <p:cNvPr id="7" name="Table 6">
            <a:extLst>
              <a:ext uri="{FF2B5EF4-FFF2-40B4-BE49-F238E27FC236}">
                <a16:creationId xmlns:a16="http://schemas.microsoft.com/office/drawing/2014/main" id="{68C07E47-FF2C-53D0-FA78-F397D0178897}"/>
              </a:ext>
            </a:extLst>
          </p:cNvPr>
          <p:cNvGraphicFramePr>
            <a:graphicFrameLocks noGrp="1"/>
          </p:cNvGraphicFramePr>
          <p:nvPr>
            <p:extLst>
              <p:ext uri="{D42A27DB-BD31-4B8C-83A1-F6EECF244321}">
                <p14:modId xmlns:p14="http://schemas.microsoft.com/office/powerpoint/2010/main" val="1497677715"/>
              </p:ext>
            </p:extLst>
          </p:nvPr>
        </p:nvGraphicFramePr>
        <p:xfrm>
          <a:off x="454555" y="3652664"/>
          <a:ext cx="16431152" cy="5020122"/>
        </p:xfrm>
        <a:graphic>
          <a:graphicData uri="http://schemas.openxmlformats.org/drawingml/2006/table">
            <a:tbl>
              <a:tblPr>
                <a:tableStyleId>{793D81CF-94F2-401A-BA57-92F5A7B2D0C5}</a:tableStyleId>
              </a:tblPr>
              <a:tblGrid>
                <a:gridCol w="4572000">
                  <a:extLst>
                    <a:ext uri="{9D8B030D-6E8A-4147-A177-3AD203B41FA5}">
                      <a16:colId xmlns:a16="http://schemas.microsoft.com/office/drawing/2014/main" val="3733110943"/>
                    </a:ext>
                  </a:extLst>
                </a:gridCol>
                <a:gridCol w="3428302">
                  <a:extLst>
                    <a:ext uri="{9D8B030D-6E8A-4147-A177-3AD203B41FA5}">
                      <a16:colId xmlns:a16="http://schemas.microsoft.com/office/drawing/2014/main" val="2050141559"/>
                    </a:ext>
                  </a:extLst>
                </a:gridCol>
                <a:gridCol w="288032">
                  <a:extLst>
                    <a:ext uri="{9D8B030D-6E8A-4147-A177-3AD203B41FA5}">
                      <a16:colId xmlns:a16="http://schemas.microsoft.com/office/drawing/2014/main" val="4233349232"/>
                    </a:ext>
                  </a:extLst>
                </a:gridCol>
                <a:gridCol w="5334941">
                  <a:extLst>
                    <a:ext uri="{9D8B030D-6E8A-4147-A177-3AD203B41FA5}">
                      <a16:colId xmlns:a16="http://schemas.microsoft.com/office/drawing/2014/main" val="1655804869"/>
                    </a:ext>
                  </a:extLst>
                </a:gridCol>
                <a:gridCol w="2807877">
                  <a:extLst>
                    <a:ext uri="{9D8B030D-6E8A-4147-A177-3AD203B41FA5}">
                      <a16:colId xmlns:a16="http://schemas.microsoft.com/office/drawing/2014/main" val="1496381046"/>
                    </a:ext>
                  </a:extLst>
                </a:gridCol>
              </a:tblGrid>
              <a:tr h="836687">
                <a:tc>
                  <a:txBody>
                    <a:bodyPr/>
                    <a:lstStyle/>
                    <a:p>
                      <a:pPr algn="l" fontAlgn="b"/>
                      <a:r>
                        <a:rPr lang="en-CA" sz="3200" b="1" u="none" strike="noStrike" dirty="0">
                          <a:effectLst/>
                          <a:latin typeface="Arial" panose="020B0604020202020204" pitchFamily="34" charset="0"/>
                          <a:cs typeface="Arial" panose="020B0604020202020204" pitchFamily="34" charset="0"/>
                        </a:rPr>
                        <a:t>Alberta - </a:t>
                      </a:r>
                      <a:r>
                        <a:rPr lang="en-CA" sz="3200" b="1" u="none" strike="noStrike" dirty="0">
                          <a:solidFill>
                            <a:srgbClr val="FF0000"/>
                          </a:solidFill>
                          <a:effectLst/>
                          <a:latin typeface="Arial" panose="020B0604020202020204" pitchFamily="34" charset="0"/>
                          <a:cs typeface="Arial" panose="020B0604020202020204" pitchFamily="34" charset="0"/>
                        </a:rPr>
                        <a:t>HIGHEST</a:t>
                      </a:r>
                      <a:endParaRPr lang="en-CA" sz="3200" b="1" i="0" u="none" strike="noStrike" dirty="0">
                        <a:solidFill>
                          <a:srgbClr val="FF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$58.86</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endParaRPr lang="en-CA" sz="3200" b="0"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b="1" u="none" strike="noStrike" dirty="0">
                          <a:effectLst/>
                          <a:latin typeface="Arial" panose="020B0604020202020204" pitchFamily="34" charset="0"/>
                          <a:cs typeface="Arial" panose="020B0604020202020204" pitchFamily="34" charset="0"/>
                        </a:rPr>
                        <a:t>New Brunswick - </a:t>
                      </a:r>
                      <a:r>
                        <a:rPr lang="en-CA" sz="3200" b="1" u="none" strike="noStrike" dirty="0">
                          <a:solidFill>
                            <a:srgbClr val="FF0000"/>
                          </a:solidFill>
                          <a:effectLst/>
                          <a:latin typeface="Arial" panose="020B0604020202020204" pitchFamily="34" charset="0"/>
                          <a:cs typeface="Arial" panose="020B0604020202020204" pitchFamily="34" charset="0"/>
                        </a:rPr>
                        <a:t>LOWEST</a:t>
                      </a:r>
                      <a:endParaRPr lang="en-CA" sz="3200" b="1" i="0" u="none" strike="noStrike" dirty="0">
                        <a:solidFill>
                          <a:srgbClr val="FF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$39.17</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extLst>
                  <a:ext uri="{0D108BD9-81ED-4DB2-BD59-A6C34878D82A}">
                    <a16:rowId xmlns:a16="http://schemas.microsoft.com/office/drawing/2014/main" val="4193280339"/>
                  </a:ext>
                </a:extLst>
              </a:tr>
              <a:tr h="836687">
                <a:tc>
                  <a:txBody>
                    <a:bodyPr/>
                    <a:lstStyle/>
                    <a:p>
                      <a:pPr algn="l" fontAlgn="b"/>
                      <a:r>
                        <a:rPr lang="en-CA" sz="3200" b="1" u="none" strike="noStrike" dirty="0">
                          <a:effectLst/>
                          <a:latin typeface="Arial" panose="020B0604020202020204" pitchFamily="34" charset="0"/>
                          <a:cs typeface="Arial" panose="020B0604020202020204" pitchFamily="34" charset="0"/>
                        </a:rPr>
                        <a:t>British Columbia</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u="none" strike="noStrike" dirty="0">
                          <a:effectLst/>
                          <a:latin typeface="Arial" panose="020B0604020202020204" pitchFamily="34" charset="0"/>
                          <a:cs typeface="Arial" panose="020B0604020202020204" pitchFamily="34" charset="0"/>
                        </a:rPr>
                        <a:t>$54.38</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b="1" u="none" strike="noStrike" dirty="0">
                          <a:effectLst/>
                          <a:latin typeface="Arial" panose="020B0604020202020204" pitchFamily="34" charset="0"/>
                          <a:cs typeface="Arial" panose="020B0604020202020204" pitchFamily="34" charset="0"/>
                        </a:rPr>
                        <a:t>Nova Scotia</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u="none" strike="noStrike" dirty="0">
                          <a:effectLst/>
                          <a:latin typeface="Arial" panose="020B0604020202020204" pitchFamily="34" charset="0"/>
                          <a:cs typeface="Arial" panose="020B0604020202020204" pitchFamily="34" charset="0"/>
                        </a:rPr>
                        <a:t>$41.17</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extLst>
                  <a:ext uri="{0D108BD9-81ED-4DB2-BD59-A6C34878D82A}">
                    <a16:rowId xmlns:a16="http://schemas.microsoft.com/office/drawing/2014/main" val="3400457543"/>
                  </a:ext>
                </a:extLst>
              </a:tr>
              <a:tr h="836687">
                <a:tc>
                  <a:txBody>
                    <a:bodyPr/>
                    <a:lstStyle/>
                    <a:p>
                      <a:pPr algn="l" fontAlgn="b"/>
                      <a:r>
                        <a:rPr lang="en-CA" sz="3200" b="1" u="none" strike="noStrike" dirty="0">
                          <a:effectLst/>
                          <a:latin typeface="Arial" panose="020B0604020202020204" pitchFamily="34" charset="0"/>
                          <a:cs typeface="Arial" panose="020B0604020202020204" pitchFamily="34" charset="0"/>
                        </a:rPr>
                        <a:t>Saskatchewan</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$51.32</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endParaRPr lang="en-CA" sz="3200" b="0"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b="1" u="none" strike="noStrike" dirty="0">
                          <a:effectLst/>
                          <a:latin typeface="Arial" panose="020B0604020202020204" pitchFamily="34" charset="0"/>
                          <a:cs typeface="Arial" panose="020B0604020202020204" pitchFamily="34" charset="0"/>
                        </a:rPr>
                        <a:t>Prince Edward Island</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$42.57</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extLst>
                  <a:ext uri="{0D108BD9-81ED-4DB2-BD59-A6C34878D82A}">
                    <a16:rowId xmlns:a16="http://schemas.microsoft.com/office/drawing/2014/main" val="1375836263"/>
                  </a:ext>
                </a:extLst>
              </a:tr>
              <a:tr h="836687">
                <a:tc>
                  <a:txBody>
                    <a:bodyPr/>
                    <a:lstStyle/>
                    <a:p>
                      <a:pPr algn="l" fontAlgn="b"/>
                      <a:r>
                        <a:rPr lang="en-CA" sz="3200" b="1" u="none" strike="noStrike" dirty="0">
                          <a:effectLst/>
                          <a:latin typeface="Arial" panose="020B0604020202020204" pitchFamily="34" charset="0"/>
                          <a:cs typeface="Arial" panose="020B0604020202020204" pitchFamily="34" charset="0"/>
                        </a:rPr>
                        <a:t>Manitoba</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u="none" strike="noStrike" dirty="0">
                          <a:effectLst/>
                          <a:latin typeface="Arial" panose="020B0604020202020204" pitchFamily="34" charset="0"/>
                          <a:cs typeface="Arial" panose="020B0604020202020204" pitchFamily="34" charset="0"/>
                        </a:rPr>
                        <a:t>$47.66</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b="1" u="none" strike="noStrike" dirty="0">
                          <a:effectLst/>
                          <a:latin typeface="Arial" panose="020B0604020202020204" pitchFamily="34" charset="0"/>
                          <a:cs typeface="Arial" panose="020B0604020202020204" pitchFamily="34" charset="0"/>
                        </a:rPr>
                        <a:t>Newfoundland &amp; Labrador</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u="none" strike="noStrike" dirty="0">
                          <a:effectLst/>
                          <a:latin typeface="Arial" panose="020B0604020202020204" pitchFamily="34" charset="0"/>
                          <a:cs typeface="Arial" panose="020B0604020202020204" pitchFamily="34" charset="0"/>
                        </a:rPr>
                        <a:t>$51.58</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extLst>
                  <a:ext uri="{0D108BD9-81ED-4DB2-BD59-A6C34878D82A}">
                    <a16:rowId xmlns:a16="http://schemas.microsoft.com/office/drawing/2014/main" val="661444260"/>
                  </a:ext>
                </a:extLst>
              </a:tr>
              <a:tr h="836687">
                <a:tc>
                  <a:txBody>
                    <a:bodyPr/>
                    <a:lstStyle/>
                    <a:p>
                      <a:pPr algn="l" fontAlgn="b"/>
                      <a:r>
                        <a:rPr lang="en-CA" sz="3200" b="1" u="none" strike="noStrike" dirty="0">
                          <a:effectLst/>
                          <a:latin typeface="Arial" panose="020B0604020202020204" pitchFamily="34" charset="0"/>
                          <a:cs typeface="Arial" panose="020B0604020202020204" pitchFamily="34" charset="0"/>
                        </a:rPr>
                        <a:t>Ontario</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$45.94</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endParaRPr lang="en-CA" sz="3200" b="0"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b="1" u="none" strike="noStrike" dirty="0">
                          <a:effectLst/>
                          <a:latin typeface="Arial" panose="020B0604020202020204" pitchFamily="34" charset="0"/>
                          <a:cs typeface="Arial" panose="020B0604020202020204" pitchFamily="34" charset="0"/>
                        </a:rPr>
                        <a:t>The North</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tc>
                  <a:txBody>
                    <a:bodyPr/>
                    <a:lstStyle/>
                    <a:p>
                      <a:pPr algn="l" fontAlgn="b"/>
                      <a:r>
                        <a:rPr lang="en-CA" sz="3200" u="none" strike="noStrike" dirty="0">
                          <a:effectLst/>
                          <a:latin typeface="Arial" panose="020B0604020202020204" pitchFamily="34" charset="0"/>
                          <a:cs typeface="Arial" panose="020B0604020202020204" pitchFamily="34" charset="0"/>
                        </a:rPr>
                        <a:t>N/A</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solidFill>
                      <a:schemeClr val="bg1">
                        <a:lumMod val="85000"/>
                      </a:schemeClr>
                    </a:solidFill>
                  </a:tcPr>
                </a:tc>
                <a:extLst>
                  <a:ext uri="{0D108BD9-81ED-4DB2-BD59-A6C34878D82A}">
                    <a16:rowId xmlns:a16="http://schemas.microsoft.com/office/drawing/2014/main" val="2406271549"/>
                  </a:ext>
                </a:extLst>
              </a:tr>
              <a:tr h="836687">
                <a:tc>
                  <a:txBody>
                    <a:bodyPr/>
                    <a:lstStyle/>
                    <a:p>
                      <a:pPr algn="l" fontAlgn="b"/>
                      <a:r>
                        <a:rPr lang="en-CA" sz="3200" b="1" u="none" strike="noStrike" dirty="0">
                          <a:effectLst/>
                          <a:latin typeface="Arial" panose="020B0604020202020204" pitchFamily="34" charset="0"/>
                          <a:cs typeface="Arial" panose="020B0604020202020204" pitchFamily="34" charset="0"/>
                        </a:rPr>
                        <a:t>Quebec</a:t>
                      </a:r>
                      <a:endParaRPr lang="en-CA" sz="3200" b="1"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r>
                        <a:rPr lang="en-CA" sz="3200" u="none" strike="noStrike" dirty="0">
                          <a:effectLst/>
                          <a:latin typeface="Arial" panose="020B0604020202020204" pitchFamily="34" charset="0"/>
                          <a:cs typeface="Arial" panose="020B0604020202020204" pitchFamily="34" charset="0"/>
                        </a:rPr>
                        <a:t>$47.69</a:t>
                      </a:r>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endParaRPr lang="en-CA" sz="3200" b="0" i="0" u="none" strike="noStrike">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tc>
                  <a:txBody>
                    <a:bodyPr/>
                    <a:lstStyle/>
                    <a:p>
                      <a:pPr algn="l" fontAlgn="b"/>
                      <a:endParaRPr lang="en-CA" sz="3200" b="0" i="0" u="none" strike="noStrike" dirty="0">
                        <a:solidFill>
                          <a:srgbClr val="000000"/>
                        </a:solidFill>
                        <a:effectLst/>
                        <a:latin typeface="Arial" panose="020B0604020202020204" pitchFamily="34" charset="0"/>
                        <a:cs typeface="Arial" panose="020B0604020202020204" pitchFamily="34" charset="0"/>
                      </a:endParaRPr>
                    </a:p>
                  </a:txBody>
                  <a:tcPr marL="5443" marR="5443" marT="5443" marB="0" anchor="ctr">
                    <a:noFill/>
                  </a:tcPr>
                </a:tc>
                <a:extLst>
                  <a:ext uri="{0D108BD9-81ED-4DB2-BD59-A6C34878D82A}">
                    <a16:rowId xmlns:a16="http://schemas.microsoft.com/office/drawing/2014/main" val="3912194886"/>
                  </a:ext>
                </a:extLst>
              </a:tr>
            </a:tbl>
          </a:graphicData>
        </a:graphic>
      </p:graphicFrame>
      <p:sp>
        <p:nvSpPr>
          <p:cNvPr id="5" name="Content Placeholder 5">
            <a:extLst>
              <a:ext uri="{FF2B5EF4-FFF2-40B4-BE49-F238E27FC236}">
                <a16:creationId xmlns:a16="http://schemas.microsoft.com/office/drawing/2014/main" id="{41B2D3B9-D8F3-4A0D-11CE-15FCF949B08E}"/>
              </a:ext>
            </a:extLst>
          </p:cNvPr>
          <p:cNvSpPr txBox="1">
            <a:spLocks/>
          </p:cNvSpPr>
          <p:nvPr/>
        </p:nvSpPr>
        <p:spPr>
          <a:xfrm>
            <a:off x="3713883" y="2086548"/>
            <a:ext cx="10207652" cy="1980103"/>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1333"/>
              </a:spcAft>
              <a:buFont typeface="Arial" panose="020B0604020202020204" pitchFamily="34" charset="0"/>
              <a:buNone/>
            </a:pPr>
            <a:r>
              <a:rPr lang="en-CA" sz="6000" b="1" dirty="0">
                <a:latin typeface="Arial" panose="020B0604020202020204" pitchFamily="34" charset="0"/>
                <a:cs typeface="Arial" panose="020B0604020202020204" pitchFamily="34" charset="0"/>
              </a:rPr>
              <a:t>Average Hourly Pay Rate</a:t>
            </a:r>
          </a:p>
        </p:txBody>
      </p:sp>
    </p:spTree>
    <p:extLst>
      <p:ext uri="{BB962C8B-B14F-4D97-AF65-F5344CB8AC3E}">
        <p14:creationId xmlns:p14="http://schemas.microsoft.com/office/powerpoint/2010/main" val="272868600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805-0D06-4D45-9D30-5E273ED8851C}"/>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sp>
        <p:nvSpPr>
          <p:cNvPr id="5" name="Content Placeholder 5">
            <a:extLst>
              <a:ext uri="{FF2B5EF4-FFF2-40B4-BE49-F238E27FC236}">
                <a16:creationId xmlns:a16="http://schemas.microsoft.com/office/drawing/2014/main" id="{E183E16C-7CD1-A0D5-9EF5-FA688D2AF333}"/>
              </a:ext>
            </a:extLst>
          </p:cNvPr>
          <p:cNvSpPr>
            <a:spLocks noGrp="1"/>
          </p:cNvSpPr>
          <p:nvPr>
            <p:ph sz="half" idx="2"/>
          </p:nvPr>
        </p:nvSpPr>
        <p:spPr>
          <a:xfrm>
            <a:off x="1115744" y="2140461"/>
            <a:ext cx="15403929" cy="3114535"/>
          </a:xfrm>
        </p:spPr>
        <p:txBody>
          <a:bodyPr/>
          <a:lstStyle/>
          <a:p>
            <a:pPr marL="0" indent="0" algn="ctr">
              <a:spcBef>
                <a:spcPts val="800"/>
              </a:spcBef>
              <a:spcAft>
                <a:spcPts val="1333"/>
              </a:spcAft>
              <a:buNone/>
            </a:pPr>
            <a:r>
              <a:rPr lang="en-CA" sz="6000" b="1" dirty="0">
                <a:latin typeface="Arial" panose="020B0604020202020204" pitchFamily="34" charset="0"/>
                <a:cs typeface="Arial" panose="020B0604020202020204" pitchFamily="34" charset="0"/>
              </a:rPr>
              <a:t>Education &amp; Mean Hourly Wages</a:t>
            </a:r>
          </a:p>
        </p:txBody>
      </p:sp>
      <p:sp>
        <p:nvSpPr>
          <p:cNvPr id="7" name="Content Placeholder 5">
            <a:extLst>
              <a:ext uri="{FF2B5EF4-FFF2-40B4-BE49-F238E27FC236}">
                <a16:creationId xmlns:a16="http://schemas.microsoft.com/office/drawing/2014/main" id="{8DC46404-08F0-000B-DF5C-B46CEAACFF2B}"/>
              </a:ext>
            </a:extLst>
          </p:cNvPr>
          <p:cNvSpPr txBox="1">
            <a:spLocks/>
          </p:cNvSpPr>
          <p:nvPr/>
        </p:nvSpPr>
        <p:spPr>
          <a:xfrm>
            <a:off x="12330901" y="6343904"/>
            <a:ext cx="5052198" cy="1152163"/>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2667"/>
              </a:spcAft>
              <a:buFont typeface="Arial" panose="020B0604020202020204" pitchFamily="34" charset="0"/>
              <a:buNone/>
            </a:pPr>
            <a:r>
              <a:rPr lang="en-CA" sz="3400" b="1" dirty="0">
                <a:solidFill>
                  <a:srgbClr val="FF6600"/>
                </a:solidFill>
                <a:latin typeface="Arial" panose="020B0604020202020204" pitchFamily="34" charset="0"/>
                <a:cs typeface="Arial" panose="020B0604020202020204" pitchFamily="34" charset="0"/>
              </a:rPr>
              <a:t>Earn 11% more than those with diploma</a:t>
            </a:r>
          </a:p>
        </p:txBody>
      </p:sp>
      <p:pic>
        <p:nvPicPr>
          <p:cNvPr id="9" name="Picture 8" descr="A diagram of dental hygiene&#10;&#10;Description automatically generated">
            <a:extLst>
              <a:ext uri="{FF2B5EF4-FFF2-40B4-BE49-F238E27FC236}">
                <a16:creationId xmlns:a16="http://schemas.microsoft.com/office/drawing/2014/main" id="{10DA59B9-CD94-B422-B496-DF0AEEEB59AB}"/>
              </a:ext>
            </a:extLst>
          </p:cNvPr>
          <p:cNvPicPr>
            <a:picLocks noChangeAspect="1"/>
          </p:cNvPicPr>
          <p:nvPr/>
        </p:nvPicPr>
        <p:blipFill rotWithShape="1">
          <a:blip r:embed="rId3"/>
          <a:srcRect l="2851" t="18681" r="5739" b="5720"/>
          <a:stretch/>
        </p:blipFill>
        <p:spPr>
          <a:xfrm>
            <a:off x="317203" y="3508648"/>
            <a:ext cx="11470023" cy="5492316"/>
          </a:xfrm>
          <a:prstGeom prst="rect">
            <a:avLst/>
          </a:prstGeom>
        </p:spPr>
      </p:pic>
      <p:sp>
        <p:nvSpPr>
          <p:cNvPr id="11" name="Left Brace 10">
            <a:extLst>
              <a:ext uri="{FF2B5EF4-FFF2-40B4-BE49-F238E27FC236}">
                <a16:creationId xmlns:a16="http://schemas.microsoft.com/office/drawing/2014/main" id="{71344CC6-1B56-A9DD-AF5D-AC0E68EEE35D}"/>
              </a:ext>
            </a:extLst>
          </p:cNvPr>
          <p:cNvSpPr/>
          <p:nvPr/>
        </p:nvSpPr>
        <p:spPr>
          <a:xfrm rot="10800000">
            <a:off x="11787227" y="5920155"/>
            <a:ext cx="720044" cy="1928646"/>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CA" dirty="0"/>
          </a:p>
        </p:txBody>
      </p:sp>
    </p:spTree>
    <p:extLst>
      <p:ext uri="{BB962C8B-B14F-4D97-AF65-F5344CB8AC3E}">
        <p14:creationId xmlns:p14="http://schemas.microsoft.com/office/powerpoint/2010/main" val="136701048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7143-EAA6-4CD3-AA03-CEC2D4DE9BA6}"/>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sp>
        <p:nvSpPr>
          <p:cNvPr id="5" name="Content Placeholder 5">
            <a:extLst>
              <a:ext uri="{FF2B5EF4-FFF2-40B4-BE49-F238E27FC236}">
                <a16:creationId xmlns:a16="http://schemas.microsoft.com/office/drawing/2014/main" id="{94846DDD-9D8D-D885-DB0A-956E72162C57}"/>
              </a:ext>
            </a:extLst>
          </p:cNvPr>
          <p:cNvSpPr>
            <a:spLocks noGrp="1"/>
          </p:cNvSpPr>
          <p:nvPr>
            <p:ph sz="half" idx="2"/>
          </p:nvPr>
        </p:nvSpPr>
        <p:spPr>
          <a:xfrm>
            <a:off x="1" y="2298910"/>
            <a:ext cx="17340262" cy="1056248"/>
          </a:xfrm>
        </p:spPr>
        <p:txBody>
          <a:bodyPr/>
          <a:lstStyle/>
          <a:p>
            <a:pPr marL="0" indent="0" algn="ctr">
              <a:spcAft>
                <a:spcPts val="1333"/>
              </a:spcAft>
              <a:buNone/>
            </a:pPr>
            <a:r>
              <a:rPr lang="en-CA" sz="6000" b="1" dirty="0">
                <a:latin typeface="Arial" panose="020B0604020202020204" pitchFamily="34" charset="0"/>
                <a:cs typeface="Arial" panose="020B0604020202020204" pitchFamily="34" charset="0"/>
              </a:rPr>
              <a:t>Unemployment Rate</a:t>
            </a:r>
          </a:p>
        </p:txBody>
      </p:sp>
      <p:pic>
        <p:nvPicPr>
          <p:cNvPr id="6" name="Picture 5" descr="A graph with numbers and a number on it&#10;&#10;Description automatically generated">
            <a:extLst>
              <a:ext uri="{FF2B5EF4-FFF2-40B4-BE49-F238E27FC236}">
                <a16:creationId xmlns:a16="http://schemas.microsoft.com/office/drawing/2014/main" id="{C027CD22-DE22-9BE0-B4CC-A79C7CF82C07}"/>
              </a:ext>
            </a:extLst>
          </p:cNvPr>
          <p:cNvPicPr>
            <a:picLocks noChangeAspect="1"/>
          </p:cNvPicPr>
          <p:nvPr/>
        </p:nvPicPr>
        <p:blipFill>
          <a:blip r:embed="rId3"/>
          <a:stretch>
            <a:fillRect/>
          </a:stretch>
        </p:blipFill>
        <p:spPr>
          <a:xfrm>
            <a:off x="3269531" y="3508648"/>
            <a:ext cx="11449050" cy="5353050"/>
          </a:xfrm>
          <a:prstGeom prst="rect">
            <a:avLst/>
          </a:prstGeom>
        </p:spPr>
      </p:pic>
    </p:spTree>
    <p:extLst>
      <p:ext uri="{BB962C8B-B14F-4D97-AF65-F5344CB8AC3E}">
        <p14:creationId xmlns:p14="http://schemas.microsoft.com/office/powerpoint/2010/main" val="86002031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3D73D8C9-087D-4E12-A115-9ADC5F88BC71}"/>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sp>
        <p:nvSpPr>
          <p:cNvPr id="7" name="Content Placeholder 5">
            <a:extLst>
              <a:ext uri="{FF2B5EF4-FFF2-40B4-BE49-F238E27FC236}">
                <a16:creationId xmlns:a16="http://schemas.microsoft.com/office/drawing/2014/main" id="{2DCFBBF2-68C2-C7CD-1C3C-5A89DBCFDF4F}"/>
              </a:ext>
            </a:extLst>
          </p:cNvPr>
          <p:cNvSpPr txBox="1">
            <a:spLocks/>
          </p:cNvSpPr>
          <p:nvPr/>
        </p:nvSpPr>
        <p:spPr>
          <a:xfrm>
            <a:off x="0" y="2298910"/>
            <a:ext cx="17340263" cy="1056248"/>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1333"/>
              </a:spcAft>
              <a:buFont typeface="Arial" panose="020B0604020202020204" pitchFamily="34" charset="0"/>
              <a:buNone/>
            </a:pPr>
            <a:r>
              <a:rPr lang="en-CA" sz="6000" b="1" dirty="0">
                <a:latin typeface="Arial" panose="020B0604020202020204" pitchFamily="34" charset="0"/>
                <a:cs typeface="Arial" panose="020B0604020202020204" pitchFamily="34" charset="0"/>
              </a:rPr>
              <a:t>Top 5 Benefits</a:t>
            </a:r>
          </a:p>
        </p:txBody>
      </p:sp>
      <p:pic>
        <p:nvPicPr>
          <p:cNvPr id="5" name="Picture 4" descr="A person sitting at a desk with a computer and a computer&#10;&#10;Description automatically generated">
            <a:extLst>
              <a:ext uri="{FF2B5EF4-FFF2-40B4-BE49-F238E27FC236}">
                <a16:creationId xmlns:a16="http://schemas.microsoft.com/office/drawing/2014/main" id="{7AD52CAE-2E71-BDF5-F3A5-EC3410A08F6C}"/>
              </a:ext>
            </a:extLst>
          </p:cNvPr>
          <p:cNvPicPr>
            <a:picLocks noChangeAspect="1"/>
          </p:cNvPicPr>
          <p:nvPr/>
        </p:nvPicPr>
        <p:blipFill>
          <a:blip r:embed="rId3"/>
          <a:stretch>
            <a:fillRect/>
          </a:stretch>
        </p:blipFill>
        <p:spPr>
          <a:xfrm>
            <a:off x="3384696" y="3518443"/>
            <a:ext cx="10866026" cy="5760000"/>
          </a:xfrm>
          <a:prstGeom prst="rect">
            <a:avLst/>
          </a:prstGeom>
        </p:spPr>
      </p:pic>
    </p:spTree>
    <p:extLst>
      <p:ext uri="{BB962C8B-B14F-4D97-AF65-F5344CB8AC3E}">
        <p14:creationId xmlns:p14="http://schemas.microsoft.com/office/powerpoint/2010/main" val="8057695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C759-1A80-492F-A6C6-680AAA0C8C94}"/>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400" dirty="0">
                <a:latin typeface="Arial" panose="020B0604020202020204" pitchFamily="34" charset="0"/>
                <a:cs typeface="Arial" panose="020B0604020202020204" pitchFamily="34" charset="0"/>
              </a:rPr>
              <a:t>Job Market &amp; Employment Survey</a:t>
            </a:r>
          </a:p>
        </p:txBody>
      </p:sp>
      <p:sp>
        <p:nvSpPr>
          <p:cNvPr id="3" name="Content Placeholder 5">
            <a:extLst>
              <a:ext uri="{FF2B5EF4-FFF2-40B4-BE49-F238E27FC236}">
                <a16:creationId xmlns:a16="http://schemas.microsoft.com/office/drawing/2014/main" id="{123017C0-89CD-E227-3695-57AE4BA45E63}"/>
              </a:ext>
            </a:extLst>
          </p:cNvPr>
          <p:cNvSpPr>
            <a:spLocks noGrp="1"/>
          </p:cNvSpPr>
          <p:nvPr>
            <p:ph sz="half" idx="2"/>
          </p:nvPr>
        </p:nvSpPr>
        <p:spPr>
          <a:xfrm>
            <a:off x="1" y="2298910"/>
            <a:ext cx="17340262" cy="1056248"/>
          </a:xfrm>
        </p:spPr>
        <p:txBody>
          <a:bodyPr/>
          <a:lstStyle/>
          <a:p>
            <a:pPr marL="0" indent="0" algn="ctr">
              <a:spcAft>
                <a:spcPts val="1333"/>
              </a:spcAft>
              <a:buNone/>
            </a:pPr>
            <a:r>
              <a:rPr lang="en-CA" sz="5400" b="1" dirty="0">
                <a:latin typeface="Arial" panose="020B0604020202020204" pitchFamily="34" charset="0"/>
                <a:cs typeface="Arial" panose="020B0604020202020204" pitchFamily="34" charset="0"/>
              </a:rPr>
              <a:t>Written Contracts</a:t>
            </a:r>
          </a:p>
        </p:txBody>
      </p:sp>
      <p:pic>
        <p:nvPicPr>
          <p:cNvPr id="4" name="Picture 3" descr="A couple of papers with text&#10;&#10;Description automatically generated">
            <a:extLst>
              <a:ext uri="{FF2B5EF4-FFF2-40B4-BE49-F238E27FC236}">
                <a16:creationId xmlns:a16="http://schemas.microsoft.com/office/drawing/2014/main" id="{ABDC7285-B6AF-D7A5-93BB-5E086B0C3B1D}"/>
              </a:ext>
            </a:extLst>
          </p:cNvPr>
          <p:cNvPicPr>
            <a:picLocks noChangeAspect="1"/>
          </p:cNvPicPr>
          <p:nvPr/>
        </p:nvPicPr>
        <p:blipFill>
          <a:blip r:embed="rId3"/>
          <a:stretch>
            <a:fillRect/>
          </a:stretch>
        </p:blipFill>
        <p:spPr>
          <a:xfrm>
            <a:off x="5436718" y="3305735"/>
            <a:ext cx="6466826" cy="6185415"/>
          </a:xfrm>
          <a:prstGeom prst="rect">
            <a:avLst/>
          </a:prstGeom>
        </p:spPr>
      </p:pic>
    </p:spTree>
    <p:extLst>
      <p:ext uri="{BB962C8B-B14F-4D97-AF65-F5344CB8AC3E}">
        <p14:creationId xmlns:p14="http://schemas.microsoft.com/office/powerpoint/2010/main" val="14171579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id="{F8002391-73E0-426C-8362-94F52674813B}"/>
              </a:ext>
            </a:extLst>
          </p:cNvPr>
          <p:cNvPicPr>
            <a:picLocks noChangeAspect="1"/>
          </p:cNvPicPr>
          <p:nvPr/>
        </p:nvPicPr>
        <p:blipFill>
          <a:blip r:embed="rId3"/>
          <a:stretch>
            <a:fillRect/>
          </a:stretch>
        </p:blipFill>
        <p:spPr>
          <a:xfrm>
            <a:off x="3306086" y="3004592"/>
            <a:ext cx="10728090" cy="561436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39C8199-49DD-4EB1-B295-FE916144D853}"/>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200" dirty="0">
                <a:latin typeface="Arial" panose="020B0604020202020204" pitchFamily="34" charset="0"/>
                <a:cs typeface="Arial" panose="020B0604020202020204" pitchFamily="34" charset="0"/>
              </a:rPr>
              <a:t>Negotiating a Compensation Package</a:t>
            </a:r>
          </a:p>
        </p:txBody>
      </p:sp>
    </p:spTree>
    <p:extLst>
      <p:ext uri="{BB962C8B-B14F-4D97-AF65-F5344CB8AC3E}">
        <p14:creationId xmlns:p14="http://schemas.microsoft.com/office/powerpoint/2010/main" val="25148227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958123" y="7973144"/>
            <a:ext cx="11424016" cy="1117565"/>
          </a:xfrm>
        </p:spPr>
        <p:txBody>
          <a:bodyPr/>
          <a:lstStyle/>
          <a:p>
            <a:pPr marL="0" indent="0" algn="ctr">
              <a:spcBef>
                <a:spcPts val="1000"/>
              </a:spcBef>
              <a:buNone/>
            </a:pPr>
            <a:r>
              <a:rPr lang="en-CA" sz="7200" b="1" dirty="0">
                <a:solidFill>
                  <a:srgbClr val="7030A0"/>
                </a:solidFill>
                <a:latin typeface="Arial" panose="020B0604020202020204" pitchFamily="34" charset="0"/>
                <a:cs typeface="Arial" panose="020B0604020202020204" pitchFamily="34" charset="0"/>
              </a:rPr>
              <a:t>cdha.ca/</a:t>
            </a:r>
            <a:r>
              <a:rPr lang="en-CA" sz="7200" b="1" dirty="0" err="1">
                <a:solidFill>
                  <a:srgbClr val="7030A0"/>
                </a:solidFill>
                <a:latin typeface="Arial" panose="020B0604020202020204" pitchFamily="34" charset="0"/>
                <a:cs typeface="Arial" panose="020B0604020202020204" pitchFamily="34" charset="0"/>
              </a:rPr>
              <a:t>careercentre</a:t>
            </a:r>
            <a:r>
              <a:rPr lang="en-CA" sz="7200" b="1" dirty="0">
                <a:solidFill>
                  <a:srgbClr val="7030A0"/>
                </a:solidFill>
                <a:latin typeface="Arial" panose="020B0604020202020204" pitchFamily="34" charset="0"/>
                <a:cs typeface="Arial" panose="020B0604020202020204" pitchFamily="34" charset="0"/>
              </a:rPr>
              <a:t> </a:t>
            </a:r>
          </a:p>
        </p:txBody>
      </p:sp>
      <p:sp>
        <p:nvSpPr>
          <p:cNvPr id="8" name="Rectangle 7"/>
          <p:cNvSpPr/>
          <p:nvPr/>
        </p:nvSpPr>
        <p:spPr>
          <a:xfrm>
            <a:off x="8513678" y="4522857"/>
            <a:ext cx="312906" cy="708014"/>
          </a:xfrm>
          <a:prstGeom prst="rect">
            <a:avLst/>
          </a:prstGeom>
        </p:spPr>
        <p:txBody>
          <a:bodyPr wrap="none">
            <a:spAutoFit/>
          </a:bodyPr>
          <a:lstStyle/>
          <a:p>
            <a:r>
              <a:rPr lang="en-CA" sz="4001"/>
              <a:t> </a:t>
            </a:r>
          </a:p>
        </p:txBody>
      </p:sp>
      <p:sp>
        <p:nvSpPr>
          <p:cNvPr id="9" name="Title 1">
            <a:extLst>
              <a:ext uri="{FF2B5EF4-FFF2-40B4-BE49-F238E27FC236}">
                <a16:creationId xmlns:a16="http://schemas.microsoft.com/office/drawing/2014/main" id="{E21B6595-1BBC-467B-AB25-2271BC61FB18}"/>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Career Centre</a:t>
            </a:r>
          </a:p>
        </p:txBody>
      </p:sp>
      <p:pic>
        <p:nvPicPr>
          <p:cNvPr id="4" name="Picture 3" descr="A person talking on the phone&#10;&#10;Description automatically generated with low confidence">
            <a:extLst>
              <a:ext uri="{FF2B5EF4-FFF2-40B4-BE49-F238E27FC236}">
                <a16:creationId xmlns:a16="http://schemas.microsoft.com/office/drawing/2014/main" id="{080920CE-8FE7-712B-60B7-A5E523BCC43D}"/>
              </a:ext>
            </a:extLst>
          </p:cNvPr>
          <p:cNvPicPr>
            <a:picLocks noChangeAspect="1"/>
          </p:cNvPicPr>
          <p:nvPr/>
        </p:nvPicPr>
        <p:blipFill>
          <a:blip r:embed="rId3"/>
          <a:stretch>
            <a:fillRect/>
          </a:stretch>
        </p:blipFill>
        <p:spPr>
          <a:xfrm>
            <a:off x="1050131" y="2241550"/>
            <a:ext cx="15240000" cy="5270500"/>
          </a:xfrm>
          <a:prstGeom prst="rect">
            <a:avLst/>
          </a:prstGeom>
        </p:spPr>
      </p:pic>
    </p:spTree>
    <p:extLst>
      <p:ext uri="{BB962C8B-B14F-4D97-AF65-F5344CB8AC3E}">
        <p14:creationId xmlns:p14="http://schemas.microsoft.com/office/powerpoint/2010/main" val="12593466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Weekly Alerts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grpSp>
        <p:nvGrpSpPr>
          <p:cNvPr id="2" name="Group 1">
            <a:extLst>
              <a:ext uri="{FF2B5EF4-FFF2-40B4-BE49-F238E27FC236}">
                <a16:creationId xmlns:a16="http://schemas.microsoft.com/office/drawing/2014/main" id="{55A3F744-60C9-86EE-22D1-A88C3F0B7C35}"/>
              </a:ext>
            </a:extLst>
          </p:cNvPr>
          <p:cNvGrpSpPr/>
          <p:nvPr/>
        </p:nvGrpSpPr>
        <p:grpSpPr>
          <a:xfrm>
            <a:off x="5557802" y="2092106"/>
            <a:ext cx="5807437" cy="7249190"/>
            <a:chOff x="5743014" y="2284512"/>
            <a:chExt cx="5807437" cy="7249190"/>
          </a:xfrm>
        </p:grpSpPr>
        <p:pic>
          <p:nvPicPr>
            <p:cNvPr id="3" name="Picture 2">
              <a:extLst>
                <a:ext uri="{FF2B5EF4-FFF2-40B4-BE49-F238E27FC236}">
                  <a16:creationId xmlns:a16="http://schemas.microsoft.com/office/drawing/2014/main" id="{499DBA75-D575-8D4B-3C29-939CDBED5BED}"/>
                </a:ext>
              </a:extLst>
            </p:cNvPr>
            <p:cNvPicPr>
              <a:picLocks noChangeAspect="1"/>
            </p:cNvPicPr>
            <p:nvPr/>
          </p:nvPicPr>
          <p:blipFill>
            <a:blip r:embed="rId3"/>
            <a:stretch>
              <a:fillRect/>
            </a:stretch>
          </p:blipFill>
          <p:spPr>
            <a:xfrm>
              <a:off x="5743014" y="2284512"/>
              <a:ext cx="5807437" cy="7249190"/>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CF711E3F-CDF1-47E8-CB28-6AA5A4846E0D}"/>
                </a:ext>
              </a:extLst>
            </p:cNvPr>
            <p:cNvSpPr/>
            <p:nvPr/>
          </p:nvSpPr>
          <p:spPr>
            <a:xfrm>
              <a:off x="8382099" y="6028928"/>
              <a:ext cx="928690" cy="360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90838631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Weekly Alerts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cxnSp>
        <p:nvCxnSpPr>
          <p:cNvPr id="17" name="Curved Connector 11"/>
          <p:cNvCxnSpPr/>
          <p:nvPr/>
        </p:nvCxnSpPr>
        <p:spPr bwMode="auto">
          <a:xfrm>
            <a:off x="605235" y="6893024"/>
            <a:ext cx="1615648" cy="1567541"/>
          </a:xfrm>
          <a:prstGeom prst="curvedConnector3">
            <a:avLst>
              <a:gd name="adj1" fmla="val 50000"/>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 name="Picture 3">
            <a:extLst>
              <a:ext uri="{FF2B5EF4-FFF2-40B4-BE49-F238E27FC236}">
                <a16:creationId xmlns:a16="http://schemas.microsoft.com/office/drawing/2014/main" id="{D50CE66B-25C4-48D7-B05E-DC94BC2477AF}"/>
              </a:ext>
            </a:extLst>
          </p:cNvPr>
          <p:cNvPicPr>
            <a:picLocks noChangeAspect="1"/>
          </p:cNvPicPr>
          <p:nvPr/>
        </p:nvPicPr>
        <p:blipFill>
          <a:blip r:embed="rId3"/>
          <a:stretch>
            <a:fillRect/>
          </a:stretch>
        </p:blipFill>
        <p:spPr>
          <a:xfrm>
            <a:off x="2894899" y="2284512"/>
            <a:ext cx="11133244" cy="6768752"/>
          </a:xfrm>
          <a:prstGeom prst="rect">
            <a:avLst/>
          </a:prstGeom>
        </p:spPr>
      </p:pic>
    </p:spTree>
    <p:extLst>
      <p:ext uri="{BB962C8B-B14F-4D97-AF65-F5344CB8AC3E}">
        <p14:creationId xmlns:p14="http://schemas.microsoft.com/office/powerpoint/2010/main" val="2307352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80024" y="2716560"/>
            <a:ext cx="10385686" cy="6192688"/>
          </a:xfrm>
        </p:spPr>
        <p:txBody>
          <a:bodyPr/>
          <a:lstStyle/>
          <a:p>
            <a:pPr marL="0" lvl="1" indent="0">
              <a:spcBef>
                <a:spcPts val="0"/>
              </a:spcBef>
              <a:spcAft>
                <a:spcPts val="1333"/>
              </a:spcAft>
              <a:buNone/>
            </a:pPr>
            <a:r>
              <a:rPr lang="en-CA" sz="4800" b="1" dirty="0">
                <a:latin typeface="Arial" panose="020B0604020202020204" pitchFamily="34" charset="0"/>
                <a:cs typeface="Arial" panose="020B0604020202020204" pitchFamily="34" charset="0"/>
              </a:rPr>
              <a:t>Résumé</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List skills, experience, abilities</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Format, editing, and design</a:t>
            </a:r>
          </a:p>
          <a:p>
            <a:pPr marL="988849" lvl="2" indent="-379219">
              <a:spcBef>
                <a:spcPts val="0"/>
              </a:spcBef>
              <a:spcAft>
                <a:spcPts val="1333"/>
              </a:spcAft>
              <a:buFont typeface="Arial" panose="020B0604020202020204" pitchFamily="34" charset="0"/>
              <a:buChar char="•"/>
            </a:pPr>
            <a:endParaRPr lang="en-CA" sz="4000" dirty="0">
              <a:latin typeface="Arial" panose="020B0604020202020204" pitchFamily="34" charset="0"/>
              <a:cs typeface="Arial" panose="020B0604020202020204" pitchFamily="34" charset="0"/>
            </a:endParaRPr>
          </a:p>
          <a:p>
            <a:pPr marL="0" lvl="1" indent="0">
              <a:spcBef>
                <a:spcPts val="0"/>
              </a:spcBef>
              <a:spcAft>
                <a:spcPts val="1333"/>
              </a:spcAft>
              <a:buNone/>
            </a:pPr>
            <a:r>
              <a:rPr lang="en-CA" sz="4800" b="1" dirty="0">
                <a:latin typeface="Arial" panose="020B0604020202020204" pitchFamily="34" charset="0"/>
                <a:cs typeface="Arial" panose="020B0604020202020204" pitchFamily="34" charset="0"/>
              </a:rPr>
              <a:t>Cover Letter</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Customize</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Research employer </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Format, editing, and design</a:t>
            </a:r>
            <a:endParaRPr lang="en-CA" sz="3600" dirty="0">
              <a:latin typeface="Arial" panose="020B0604020202020204" pitchFamily="34" charset="0"/>
              <a:cs typeface="Arial" panose="020B0604020202020204" pitchFamily="34" charset="0"/>
            </a:endParaRPr>
          </a:p>
          <a:p>
            <a:pPr marL="609630" lvl="2" indent="0">
              <a:spcBef>
                <a:spcPts val="0"/>
              </a:spcBef>
              <a:spcAft>
                <a:spcPts val="1333"/>
              </a:spcAft>
            </a:pPr>
            <a:endParaRPr lang="en-CA" sz="4000" b="1"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380202"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Applying for a Position</a:t>
            </a:r>
          </a:p>
        </p:txBody>
      </p:sp>
      <p:pic>
        <p:nvPicPr>
          <p:cNvPr id="3074" name="Picture 2" descr="Resume Writing Tips: Make Your Resume Stand Out - businessnewsdaily.com">
            <a:extLst>
              <a:ext uri="{FF2B5EF4-FFF2-40B4-BE49-F238E27FC236}">
                <a16:creationId xmlns:a16="http://schemas.microsoft.com/office/drawing/2014/main" id="{926420B7-2ABE-4908-9E84-64D198741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192" y="3148608"/>
            <a:ext cx="7452828" cy="49685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6736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CDHA 2023 National Advertising Campaign (English 30 sec)">
            <a:hlinkClick r:id="" action="ppaction://media"/>
            <a:extLst>
              <a:ext uri="{FF2B5EF4-FFF2-40B4-BE49-F238E27FC236}">
                <a16:creationId xmlns:a16="http://schemas.microsoft.com/office/drawing/2014/main" id="{68496EE7-8F76-9A88-37E4-6728F879C0E0}"/>
              </a:ext>
            </a:extLst>
          </p:cNvPr>
          <p:cNvPicPr>
            <a:picLocks noGrp="1" noRot="1" noChangeAspect="1"/>
          </p:cNvPicPr>
          <p:nvPr>
            <p:ph sz="half" idx="4294967295"/>
            <a:videoFile r:link="rId1"/>
          </p:nvPr>
        </p:nvPicPr>
        <p:blipFill>
          <a:blip r:embed="rId4"/>
          <a:stretch>
            <a:fillRect/>
          </a:stretch>
        </p:blipFill>
        <p:spPr>
          <a:xfrm>
            <a:off x="2200558" y="2050800"/>
            <a:ext cx="12960000" cy="7319778"/>
          </a:xfrm>
          <a:prstGeom prst="rect">
            <a:avLst/>
          </a:prstGeom>
        </p:spPr>
      </p:pic>
      <p:sp>
        <p:nvSpPr>
          <p:cNvPr id="2" name="Title 1">
            <a:extLst>
              <a:ext uri="{FF2B5EF4-FFF2-40B4-BE49-F238E27FC236}">
                <a16:creationId xmlns:a16="http://schemas.microsoft.com/office/drawing/2014/main" id="{3831F207-CB88-871A-0C26-9FF8AA840250}"/>
              </a:ext>
            </a:extLst>
          </p:cNvPr>
          <p:cNvSpPr txBox="1">
            <a:spLocks/>
          </p:cNvSpPr>
          <p:nvPr/>
        </p:nvSpPr>
        <p:spPr bwMode="auto">
          <a:xfrm>
            <a:off x="5501385" y="364168"/>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sz="5870" b="0" i="0" u="none" strike="noStrike" kern="1200" cap="none" spc="0" normalizeH="0" baseline="0" noProof="0" dirty="0">
                <a:ln>
                  <a:noFill/>
                </a:ln>
                <a:solidFill>
                  <a:prstClr val="white"/>
                </a:solidFill>
                <a:effectLst/>
                <a:uLnTx/>
                <a:uFillTx/>
                <a:latin typeface="Arial" panose="020B0604020202020204" pitchFamily="34" charset="0"/>
                <a:ea typeface="MS PGothic" pitchFamily="34" charset="-128"/>
                <a:cs typeface="Arial" panose="020B0604020202020204" pitchFamily="34" charset="0"/>
                <a:sym typeface="Palatino" pitchFamily="-84" charset="0"/>
              </a:rPr>
              <a:t>National Dental Hygienists Week™</a:t>
            </a:r>
          </a:p>
        </p:txBody>
      </p:sp>
    </p:spTree>
    <p:extLst>
      <p:ext uri="{BB962C8B-B14F-4D97-AF65-F5344CB8AC3E}">
        <p14:creationId xmlns:p14="http://schemas.microsoft.com/office/powerpoint/2010/main" val="217038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26173" y="2092217"/>
            <a:ext cx="15746229" cy="7704987"/>
          </a:xfrm>
        </p:spPr>
        <p:txBody>
          <a:bodyPr/>
          <a:lstStyle/>
          <a:p>
            <a:pPr marL="0" lvl="1" indent="0">
              <a:spcBef>
                <a:spcPts val="0"/>
              </a:spcBef>
              <a:spcAft>
                <a:spcPts val="1333"/>
              </a:spcAft>
              <a:buNone/>
            </a:pPr>
            <a:r>
              <a:rPr lang="en-CA" sz="4800" b="1" dirty="0">
                <a:latin typeface="Arial" panose="020B0604020202020204" pitchFamily="34" charset="0"/>
                <a:cs typeface="Arial" panose="020B0604020202020204" pitchFamily="34" charset="0"/>
              </a:rPr>
              <a:t>Preparation</a:t>
            </a:r>
          </a:p>
          <a:p>
            <a:pPr marL="720000" lvl="2" indent="-720000">
              <a:spcBef>
                <a:spcPts val="0"/>
              </a:spcBef>
              <a:spcAft>
                <a:spcPts val="1333"/>
              </a:spcAft>
              <a:buFont typeface="Arial" panose="020B0604020202020204" pitchFamily="34" charset="0"/>
              <a:buChar char="•"/>
            </a:pPr>
            <a:r>
              <a:rPr lang="en-CA" sz="4400" dirty="0">
                <a:latin typeface="Arial" panose="020B0604020202020204" pitchFamily="34" charset="0"/>
                <a:cs typeface="Arial" panose="020B0604020202020204" pitchFamily="34" charset="0"/>
              </a:rPr>
              <a:t>Research </a:t>
            </a:r>
          </a:p>
          <a:p>
            <a:pPr marL="720000" lvl="2" indent="-720000">
              <a:spcBef>
                <a:spcPts val="0"/>
              </a:spcBef>
              <a:spcAft>
                <a:spcPts val="1333"/>
              </a:spcAft>
              <a:buFont typeface="Arial" panose="020B0604020202020204" pitchFamily="34" charset="0"/>
              <a:buChar char="•"/>
            </a:pPr>
            <a:r>
              <a:rPr lang="en-CA" sz="4400" dirty="0">
                <a:latin typeface="Arial" panose="020B0604020202020204" pitchFamily="34" charset="0"/>
                <a:cs typeface="Arial" panose="020B0604020202020204" pitchFamily="34" charset="0"/>
              </a:rPr>
              <a:t>Practice</a:t>
            </a:r>
          </a:p>
          <a:p>
            <a:pPr marL="988849" lvl="2" indent="-379219">
              <a:spcBef>
                <a:spcPts val="0"/>
              </a:spcBef>
              <a:spcAft>
                <a:spcPts val="1333"/>
              </a:spcAft>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0" lvl="1" indent="0">
              <a:spcBef>
                <a:spcPts val="0"/>
              </a:spcBef>
              <a:spcAft>
                <a:spcPts val="1333"/>
              </a:spcAft>
              <a:buNone/>
            </a:pPr>
            <a:r>
              <a:rPr lang="en-CA" sz="4800" b="1" dirty="0">
                <a:latin typeface="Arial" panose="020B0604020202020204" pitchFamily="34" charset="0"/>
                <a:cs typeface="Arial" panose="020B0604020202020204" pitchFamily="34" charset="0"/>
              </a:rPr>
              <a:t>Presentation</a:t>
            </a:r>
          </a:p>
          <a:p>
            <a:pPr marL="720000" lvl="2" indent="-720000">
              <a:spcBef>
                <a:spcPts val="0"/>
              </a:spcBef>
              <a:spcAft>
                <a:spcPts val="1333"/>
              </a:spcAft>
              <a:buFont typeface="Arial" panose="020B0604020202020204" pitchFamily="34" charset="0"/>
              <a:buChar char="•"/>
            </a:pPr>
            <a:r>
              <a:rPr lang="en-CA" sz="4400" dirty="0">
                <a:latin typeface="Arial" panose="020B0604020202020204" pitchFamily="34" charset="0"/>
                <a:cs typeface="Arial" panose="020B0604020202020204" pitchFamily="34" charset="0"/>
              </a:rPr>
              <a:t>Dress professionally, conservatively</a:t>
            </a:r>
          </a:p>
          <a:p>
            <a:pPr marL="988849" lvl="2" indent="-379219">
              <a:spcBef>
                <a:spcPts val="0"/>
              </a:spcBef>
              <a:spcAft>
                <a:spcPts val="1333"/>
              </a:spcAft>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0" lvl="1" indent="0">
              <a:spcBef>
                <a:spcPts val="0"/>
              </a:spcBef>
              <a:spcAft>
                <a:spcPts val="1333"/>
              </a:spcAft>
              <a:buNone/>
            </a:pPr>
            <a:r>
              <a:rPr lang="en-CA" sz="4800" b="1" dirty="0">
                <a:latin typeface="Arial" panose="020B0604020202020204" pitchFamily="34" charset="0"/>
                <a:cs typeface="Arial" panose="020B0604020202020204" pitchFamily="34" charset="0"/>
              </a:rPr>
              <a:t>Fit</a:t>
            </a:r>
          </a:p>
          <a:p>
            <a:pPr marL="720000" lvl="2" indent="-720000">
              <a:spcBef>
                <a:spcPts val="0"/>
              </a:spcBef>
              <a:spcAft>
                <a:spcPts val="1333"/>
              </a:spcAft>
              <a:buFont typeface="Arial" panose="020B0604020202020204" pitchFamily="34" charset="0"/>
              <a:buChar char="•"/>
            </a:pPr>
            <a:r>
              <a:rPr lang="en-CA" sz="4400" dirty="0">
                <a:latin typeface="Arial" panose="020B0604020202020204" pitchFamily="34" charset="0"/>
                <a:cs typeface="Arial" panose="020B0604020202020204" pitchFamily="34" charset="0"/>
              </a:rPr>
              <a:t>Position/office right fit?</a:t>
            </a:r>
          </a:p>
          <a:p>
            <a:pPr marL="720000" lvl="2" indent="-720000">
              <a:spcBef>
                <a:spcPts val="0"/>
              </a:spcBef>
              <a:spcAft>
                <a:spcPts val="1333"/>
              </a:spcAft>
              <a:buFont typeface="Arial" panose="020B0604020202020204" pitchFamily="34" charset="0"/>
              <a:buChar char="•"/>
            </a:pPr>
            <a:r>
              <a:rPr lang="en-CA" sz="4400" dirty="0">
                <a:latin typeface="Arial" panose="020B0604020202020204" pitchFamily="34" charset="0"/>
                <a:cs typeface="Arial" panose="020B0604020202020204" pitchFamily="34" charset="0"/>
              </a:rPr>
              <a:t>Ask questions</a:t>
            </a:r>
          </a:p>
        </p:txBody>
      </p:sp>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The Interview</a:t>
            </a:r>
          </a:p>
        </p:txBody>
      </p:sp>
      <p:pic>
        <p:nvPicPr>
          <p:cNvPr id="2" name="Picture 1"/>
          <p:cNvPicPr>
            <a:picLocks noChangeAspect="1"/>
          </p:cNvPicPr>
          <p:nvPr/>
        </p:nvPicPr>
        <p:blipFill rotWithShape="1">
          <a:blip r:embed="rId3"/>
          <a:srcRect l="9375" t="9388" r="9375" b="9362"/>
          <a:stretch/>
        </p:blipFill>
        <p:spPr>
          <a:xfrm>
            <a:off x="11820227" y="2051035"/>
            <a:ext cx="3456384" cy="3456386"/>
          </a:xfrm>
          <a:prstGeom prst="rect">
            <a:avLst/>
          </a:prstGeom>
        </p:spPr>
      </p:pic>
      <p:sp>
        <p:nvSpPr>
          <p:cNvPr id="9" name="Content Placeholder 5">
            <a:extLst>
              <a:ext uri="{FF2B5EF4-FFF2-40B4-BE49-F238E27FC236}">
                <a16:creationId xmlns:a16="http://schemas.microsoft.com/office/drawing/2014/main" id="{2901CCD7-FFF0-4287-8FF1-86BD0EDAD2F6}"/>
              </a:ext>
            </a:extLst>
          </p:cNvPr>
          <p:cNvSpPr txBox="1">
            <a:spLocks/>
          </p:cNvSpPr>
          <p:nvPr/>
        </p:nvSpPr>
        <p:spPr bwMode="auto">
          <a:xfrm>
            <a:off x="412962" y="9838386"/>
            <a:ext cx="16610352" cy="1183285"/>
          </a:xfrm>
          <a:prstGeom prst="rect">
            <a:avLst/>
          </a:prstGeom>
        </p:spPr>
        <p:txBody>
          <a:bodyPr/>
          <a:lstStyle>
            <a:lvl1pPr marL="487672" indent="-487672" defTabSz="650230" eaLnBrk="1" latinLnBrk="0" hangingPunct="1">
              <a:spcBef>
                <a:spcPct val="20000"/>
              </a:spcBef>
              <a:spcAft>
                <a:spcPts val="2000"/>
              </a:spcAft>
              <a:buFont typeface="Arial" panose="020B0604020202020204" pitchFamily="34" charset="0"/>
              <a:buChar char="•"/>
              <a:defRPr b="1">
                <a:solidFill>
                  <a:schemeClr val="tx1"/>
                </a:solidFill>
                <a:latin typeface="+mn-lt"/>
                <a:ea typeface="+mn-ea"/>
              </a:defRPr>
            </a:lvl1pPr>
            <a:lvl2pPr lvl="1" indent="0" algn="ctr" defTabSz="650230" eaLnBrk="1" latinLnBrk="0" hangingPunct="1">
              <a:spcBef>
                <a:spcPct val="20000"/>
              </a:spcBef>
              <a:spcAft>
                <a:spcPts val="1000"/>
              </a:spcAft>
              <a:buFont typeface="Arial"/>
              <a:buNone/>
              <a:defRPr sz="5400" b="1">
                <a:solidFill>
                  <a:srgbClr val="7030A0"/>
                </a:solidFill>
                <a:latin typeface="+mn-lt"/>
                <a:ea typeface="+mn-ea"/>
              </a:defRPr>
            </a:lvl2pPr>
            <a:lvl3pPr marL="1625575" indent="-325115" defTabSz="650230" eaLnBrk="1" latinLnBrk="0" hangingPunct="1">
              <a:spcBef>
                <a:spcPct val="20000"/>
              </a:spcBef>
              <a:buFont typeface="Arial"/>
              <a:buChar char="•"/>
              <a:defRPr sz="18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0" indent="0" algn="ctr">
              <a:buNone/>
            </a:pPr>
            <a:r>
              <a:rPr lang="en-CA" sz="7200" dirty="0">
                <a:solidFill>
                  <a:srgbClr val="7030A0"/>
                </a:solidFill>
              </a:rPr>
              <a:t>cdha.ca/careers</a:t>
            </a:r>
          </a:p>
        </p:txBody>
      </p:sp>
      <p:pic>
        <p:nvPicPr>
          <p:cNvPr id="4" name="Picture 3" descr="A person looking at a mirror&#10;&#10;Description automatically generated with low confidence">
            <a:extLst>
              <a:ext uri="{FF2B5EF4-FFF2-40B4-BE49-F238E27FC236}">
                <a16:creationId xmlns:a16="http://schemas.microsoft.com/office/drawing/2014/main" id="{71ECC18D-9823-4354-B3B4-0E41D5C3AF80}"/>
              </a:ext>
            </a:extLst>
          </p:cNvPr>
          <p:cNvPicPr>
            <a:picLocks noChangeAspect="1"/>
          </p:cNvPicPr>
          <p:nvPr/>
        </p:nvPicPr>
        <p:blipFill>
          <a:blip r:embed="rId4"/>
          <a:stretch>
            <a:fillRect/>
          </a:stretch>
        </p:blipFill>
        <p:spPr>
          <a:xfrm>
            <a:off x="11262419" y="5921528"/>
            <a:ext cx="4572000" cy="33813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657123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97016" y="2635577"/>
            <a:ext cx="15746229" cy="6057648"/>
          </a:xfrm>
        </p:spPr>
        <p:txBody>
          <a:bodyPr/>
          <a:lstStyle/>
          <a:p>
            <a:pPr marL="76204" lvl="1" indent="0">
              <a:spcBef>
                <a:spcPts val="0"/>
              </a:spcBef>
              <a:spcAft>
                <a:spcPts val="1333"/>
              </a:spcAft>
              <a:buNone/>
            </a:pPr>
            <a:r>
              <a:rPr lang="en-CA" sz="4400" b="1" dirty="0">
                <a:latin typeface="Arial" panose="020B0604020202020204" pitchFamily="34" charset="0"/>
                <a:cs typeface="Arial" panose="020B0604020202020204" pitchFamily="34" charset="0"/>
              </a:rPr>
              <a:t>Communication and etiquette</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Good communication skills</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Listen carefully, answer thoughtfully</a:t>
            </a:r>
          </a:p>
          <a:p>
            <a:pPr marL="988849" lvl="2" indent="-379219">
              <a:spcBef>
                <a:spcPts val="0"/>
              </a:spcBef>
              <a:spcAft>
                <a:spcPts val="1333"/>
              </a:spcAft>
              <a:buFont typeface="Arial" panose="020B0604020202020204" pitchFamily="34" charset="0"/>
              <a:buChar char="•"/>
            </a:pPr>
            <a:endParaRPr lang="en-CA" sz="1050" dirty="0">
              <a:latin typeface="Arial" panose="020B0604020202020204" pitchFamily="34" charset="0"/>
              <a:cs typeface="Arial" panose="020B0604020202020204" pitchFamily="34" charset="0"/>
            </a:endParaRPr>
          </a:p>
          <a:p>
            <a:pPr marL="76204" lvl="1" indent="0">
              <a:spcBef>
                <a:spcPts val="1333"/>
              </a:spcBef>
              <a:spcAft>
                <a:spcPts val="1333"/>
              </a:spcAft>
              <a:buNone/>
            </a:pPr>
            <a:r>
              <a:rPr lang="en-CA" sz="4400" b="1" dirty="0">
                <a:latin typeface="Arial" panose="020B0604020202020204" pitchFamily="34" charset="0"/>
                <a:cs typeface="Arial" panose="020B0604020202020204" pitchFamily="34" charset="0"/>
              </a:rPr>
              <a:t>Concluding the interview</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Thank interviewer</a:t>
            </a:r>
          </a:p>
          <a:p>
            <a:pPr marL="720000" lvl="2" indent="-720000">
              <a:spcBef>
                <a:spcPts val="0"/>
              </a:spcBef>
              <a:spcAft>
                <a:spcPts val="1333"/>
              </a:spcAft>
              <a:buFont typeface="Arial" panose="020B0604020202020204" pitchFamily="34" charset="0"/>
              <a:buChar char="•"/>
            </a:pPr>
            <a:r>
              <a:rPr lang="en-CA" sz="4000" dirty="0">
                <a:latin typeface="Arial" panose="020B0604020202020204" pitchFamily="34" charset="0"/>
                <a:cs typeface="Arial" panose="020B0604020202020204" pitchFamily="34" charset="0"/>
              </a:rPr>
              <a:t>Next steps</a:t>
            </a:r>
          </a:p>
          <a:p>
            <a:pPr marL="988849" lvl="2" indent="-379219">
              <a:spcBef>
                <a:spcPts val="0"/>
              </a:spcBef>
              <a:spcAft>
                <a:spcPts val="1333"/>
              </a:spcAft>
              <a:buFont typeface="Arial" panose="020B0604020202020204" pitchFamily="34" charset="0"/>
              <a:buChar char="•"/>
            </a:pPr>
            <a:endParaRPr lang="en-CA" sz="1050" dirty="0">
              <a:latin typeface="Arial" panose="020B0604020202020204" pitchFamily="34" charset="0"/>
              <a:cs typeface="Arial" panose="020B0604020202020204" pitchFamily="34" charset="0"/>
            </a:endParaRPr>
          </a:p>
          <a:p>
            <a:pPr marL="76204" lvl="1" indent="0">
              <a:spcBef>
                <a:spcPts val="1333"/>
              </a:spcBef>
              <a:spcAft>
                <a:spcPts val="1333"/>
              </a:spcAft>
              <a:buNone/>
            </a:pPr>
            <a:r>
              <a:rPr lang="en-CA" sz="4400" b="1" dirty="0">
                <a:latin typeface="Arial" panose="020B0604020202020204" pitchFamily="34" charset="0"/>
                <a:cs typeface="Arial" panose="020B0604020202020204" pitchFamily="34" charset="0"/>
              </a:rPr>
              <a:t>Working interviews</a:t>
            </a:r>
          </a:p>
        </p:txBody>
      </p:sp>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The Interview</a:t>
            </a:r>
          </a:p>
        </p:txBody>
      </p:sp>
      <p:pic>
        <p:nvPicPr>
          <p:cNvPr id="3" name="Picture 2"/>
          <p:cNvPicPr>
            <a:picLocks noChangeAspect="1"/>
          </p:cNvPicPr>
          <p:nvPr/>
        </p:nvPicPr>
        <p:blipFill>
          <a:blip r:embed="rId3"/>
          <a:stretch>
            <a:fillRect/>
          </a:stretch>
        </p:blipFill>
        <p:spPr>
          <a:xfrm>
            <a:off x="10618088" y="2372194"/>
            <a:ext cx="5632184" cy="1952573"/>
          </a:xfrm>
          <a:prstGeom prst="rect">
            <a:avLst/>
          </a:prstGeom>
          <a:effectLst>
            <a:outerShdw blurRad="50800" dist="38100" dir="2700000" algn="tl" rotWithShape="0">
              <a:prstClr val="black">
                <a:alpha val="40000"/>
              </a:prstClr>
            </a:outerShdw>
          </a:effectLst>
        </p:spPr>
      </p:pic>
      <p:pic>
        <p:nvPicPr>
          <p:cNvPr id="4100" name="Picture 4" descr="What to Expect During a Job Interview">
            <a:extLst>
              <a:ext uri="{FF2B5EF4-FFF2-40B4-BE49-F238E27FC236}">
                <a16:creationId xmlns:a16="http://schemas.microsoft.com/office/drawing/2014/main" id="{97550BCA-A1B8-4C6B-804D-A28FBE36D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5113" y="4915436"/>
            <a:ext cx="5660533" cy="37777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67215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Contracts</a:t>
            </a:r>
          </a:p>
        </p:txBody>
      </p:sp>
      <p:sp>
        <p:nvSpPr>
          <p:cNvPr id="8" name="Content Placeholder 5">
            <a:extLst>
              <a:ext uri="{FF2B5EF4-FFF2-40B4-BE49-F238E27FC236}">
                <a16:creationId xmlns:a16="http://schemas.microsoft.com/office/drawing/2014/main" id="{E94329CD-98F9-47EF-B8AC-C5C3976E7D0F}"/>
              </a:ext>
            </a:extLst>
          </p:cNvPr>
          <p:cNvSpPr txBox="1">
            <a:spLocks/>
          </p:cNvSpPr>
          <p:nvPr/>
        </p:nvSpPr>
        <p:spPr bwMode="auto">
          <a:xfrm>
            <a:off x="605236" y="3580656"/>
            <a:ext cx="9289032" cy="5596880"/>
          </a:xfrm>
          <a:prstGeom prst="rect">
            <a:avLst/>
          </a:prstGeom>
        </p:spPr>
        <p:txBody>
          <a:bodyPr/>
          <a:lstStyle>
            <a:lvl1pPr marL="487672" indent="-487672" defTabSz="650230" eaLnBrk="1" latinLnBrk="0" hangingPunct="1">
              <a:spcBef>
                <a:spcPct val="20000"/>
              </a:spcBef>
              <a:buFont typeface="Arial"/>
              <a:buChar char="•"/>
              <a:defRPr sz="2400">
                <a:solidFill>
                  <a:schemeClr val="tx1"/>
                </a:solidFill>
                <a:latin typeface="+mn-lt"/>
                <a:ea typeface="+mn-ea"/>
              </a:defRPr>
            </a:lvl1pPr>
            <a:lvl2pPr marL="341550" lvl="1" indent="-284400" defTabSz="650230" eaLnBrk="1" latinLnBrk="0" hangingPunct="1">
              <a:spcBef>
                <a:spcPts val="0"/>
              </a:spcBef>
              <a:spcAft>
                <a:spcPts val="1000"/>
              </a:spcAft>
              <a:buFont typeface="Arial" panose="020B0604020202020204" pitchFamily="34" charset="0"/>
              <a:buChar char="•"/>
              <a:defRPr b="1">
                <a:solidFill>
                  <a:schemeClr val="tx1"/>
                </a:solidFill>
                <a:latin typeface="+mn-lt"/>
                <a:ea typeface="+mn-ea"/>
              </a:defRPr>
            </a:lvl2pPr>
            <a:lvl3pPr marL="741600" lvl="2" indent="-284400" defTabSz="650230" eaLnBrk="1" latinLnBrk="0" hangingPunct="1">
              <a:spcBef>
                <a:spcPts val="0"/>
              </a:spcBef>
              <a:spcAft>
                <a:spcPts val="1000"/>
              </a:spcAft>
              <a:buFont typeface="Arial" panose="020B0604020202020204" pitchFamily="34" charset="0"/>
              <a:buChar char="•"/>
              <a:defRPr sz="32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marL="720000" lvl="2" indent="-720000"/>
            <a:r>
              <a:rPr lang="en-CA" sz="4400" b="1" dirty="0">
                <a:latin typeface="Arial" panose="020B0604020202020204" pitchFamily="34" charset="0"/>
                <a:cs typeface="Arial" panose="020B0604020202020204" pitchFamily="34" charset="0"/>
              </a:rPr>
              <a:t>Contract wording </a:t>
            </a:r>
          </a:p>
          <a:p>
            <a:pPr marL="2254204" lvl="3" indent="-720000"/>
            <a:r>
              <a:rPr lang="en-CA" sz="3600" dirty="0">
                <a:latin typeface="Arial" panose="020B0604020202020204" pitchFamily="34" charset="0"/>
                <a:cs typeface="Arial" panose="020B0604020202020204" pitchFamily="34" charset="0"/>
              </a:rPr>
              <a:t>Determines if Revenue Canada decides you are employee vs. independent contractor</a:t>
            </a:r>
          </a:p>
          <a:p>
            <a:pPr marL="720000" lvl="2" indent="-720000">
              <a:spcBef>
                <a:spcPts val="1000"/>
              </a:spcBef>
            </a:pPr>
            <a:r>
              <a:rPr lang="en-CA" sz="4400" b="1" dirty="0">
                <a:latin typeface="Arial" panose="020B0604020202020204" pitchFamily="34" charset="0"/>
                <a:cs typeface="Arial" panose="020B0604020202020204" pitchFamily="34" charset="0"/>
              </a:rPr>
              <a:t>Sample contracts</a:t>
            </a:r>
          </a:p>
          <a:p>
            <a:pPr lvl="2"/>
            <a:endParaRPr lang="en-CA" sz="4800" dirty="0">
              <a:latin typeface="Arial" panose="020B0604020202020204" pitchFamily="34" charset="0"/>
              <a:cs typeface="Arial" panose="020B0604020202020204" pitchFamily="34" charset="0"/>
            </a:endParaRPr>
          </a:p>
        </p:txBody>
      </p:sp>
      <p:pic>
        <p:nvPicPr>
          <p:cNvPr id="3" name="Picture 2" descr="A piece of paper with writing on it&#10;&#10;Description automatically generated with medium confidence">
            <a:extLst>
              <a:ext uri="{FF2B5EF4-FFF2-40B4-BE49-F238E27FC236}">
                <a16:creationId xmlns:a16="http://schemas.microsoft.com/office/drawing/2014/main" id="{F9DA52E2-13DF-42BE-A914-62E21A565C2A}"/>
              </a:ext>
            </a:extLst>
          </p:cNvPr>
          <p:cNvPicPr>
            <a:picLocks noChangeAspect="1"/>
          </p:cNvPicPr>
          <p:nvPr/>
        </p:nvPicPr>
        <p:blipFill rotWithShape="1">
          <a:blip r:embed="rId3"/>
          <a:srcRect r="25379"/>
          <a:stretch/>
        </p:blipFill>
        <p:spPr>
          <a:xfrm>
            <a:off x="10236776" y="3580656"/>
            <a:ext cx="6264696" cy="5596880"/>
          </a:xfrm>
          <a:prstGeom prst="rect">
            <a:avLst/>
          </a:prstGeom>
        </p:spPr>
      </p:pic>
      <p:sp>
        <p:nvSpPr>
          <p:cNvPr id="9" name="Content Placeholder 5">
            <a:extLst>
              <a:ext uri="{FF2B5EF4-FFF2-40B4-BE49-F238E27FC236}">
                <a16:creationId xmlns:a16="http://schemas.microsoft.com/office/drawing/2014/main" id="{FD78B4FC-70FE-4F2A-ACF9-1E311241A9A8}"/>
              </a:ext>
            </a:extLst>
          </p:cNvPr>
          <p:cNvSpPr txBox="1">
            <a:spLocks/>
          </p:cNvSpPr>
          <p:nvPr/>
        </p:nvSpPr>
        <p:spPr bwMode="auto">
          <a:xfrm>
            <a:off x="924453" y="2260048"/>
            <a:ext cx="15074135"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333"/>
              </a:spcAft>
            </a:pPr>
            <a:r>
              <a:rPr lang="en-CA" sz="5400" b="1" dirty="0">
                <a:solidFill>
                  <a:schemeClr val="tx1"/>
                </a:solidFill>
                <a:latin typeface="Arial" panose="020B0604020202020204" pitchFamily="34" charset="0"/>
                <a:cs typeface="Arial" panose="020B0604020202020204" pitchFamily="34" charset="0"/>
              </a:rPr>
              <a:t>Self-employed vs. employee status</a:t>
            </a:r>
            <a:endParaRPr lang="en-CA" sz="54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70077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Contracts</a:t>
            </a:r>
          </a:p>
        </p:txBody>
      </p:sp>
      <p:pic>
        <p:nvPicPr>
          <p:cNvPr id="2" name="Online Media 1" title="What are the legal considerations for hiring a RDH as an employee or contractor?">
            <a:hlinkClick r:id="" action="ppaction://media"/>
            <a:extLst>
              <a:ext uri="{FF2B5EF4-FFF2-40B4-BE49-F238E27FC236}">
                <a16:creationId xmlns:a16="http://schemas.microsoft.com/office/drawing/2014/main" id="{87903918-F88C-6BDA-4A5E-DB5202EFE520}"/>
              </a:ext>
            </a:extLst>
          </p:cNvPr>
          <p:cNvPicPr>
            <a:picLocks noRot="1" noChangeAspect="1"/>
          </p:cNvPicPr>
          <p:nvPr>
            <a:videoFile r:link="rId1"/>
          </p:nvPr>
        </p:nvPicPr>
        <p:blipFill>
          <a:blip r:embed="rId4"/>
          <a:stretch>
            <a:fillRect/>
          </a:stretch>
        </p:blipFill>
        <p:spPr>
          <a:xfrm>
            <a:off x="2122931" y="2040600"/>
            <a:ext cx="13094400" cy="7365600"/>
          </a:xfrm>
          <a:prstGeom prst="rect">
            <a:avLst/>
          </a:prstGeom>
        </p:spPr>
      </p:pic>
    </p:spTree>
    <p:extLst>
      <p:ext uri="{BB962C8B-B14F-4D97-AF65-F5344CB8AC3E}">
        <p14:creationId xmlns:p14="http://schemas.microsoft.com/office/powerpoint/2010/main" val="6542985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Employment Legal Line</a:t>
            </a:r>
          </a:p>
        </p:txBody>
      </p:sp>
      <p:sp>
        <p:nvSpPr>
          <p:cNvPr id="8" name="Content Placeholder 5">
            <a:extLst>
              <a:ext uri="{FF2B5EF4-FFF2-40B4-BE49-F238E27FC236}">
                <a16:creationId xmlns:a16="http://schemas.microsoft.com/office/drawing/2014/main" id="{E94329CD-98F9-47EF-B8AC-C5C3976E7D0F}"/>
              </a:ext>
            </a:extLst>
          </p:cNvPr>
          <p:cNvSpPr txBox="1">
            <a:spLocks/>
          </p:cNvSpPr>
          <p:nvPr/>
        </p:nvSpPr>
        <p:spPr bwMode="auto">
          <a:xfrm>
            <a:off x="677243" y="2068488"/>
            <a:ext cx="16514339" cy="6720952"/>
          </a:xfrm>
          <a:prstGeom prst="rect">
            <a:avLst/>
          </a:prstGeom>
        </p:spPr>
        <p:txBody>
          <a:bodyPr/>
          <a:lstStyle>
            <a:lvl1pPr marL="487672" indent="-487672" defTabSz="650230" eaLnBrk="1" latinLnBrk="0" hangingPunct="1">
              <a:spcBef>
                <a:spcPct val="20000"/>
              </a:spcBef>
              <a:buFont typeface="Arial"/>
              <a:buChar char="•"/>
              <a:defRPr sz="2400">
                <a:solidFill>
                  <a:schemeClr val="tx1"/>
                </a:solidFill>
                <a:latin typeface="+mn-lt"/>
                <a:ea typeface="+mn-ea"/>
              </a:defRPr>
            </a:lvl1pPr>
            <a:lvl2pPr marL="341550" lvl="1" indent="-284400" defTabSz="650230" eaLnBrk="1" latinLnBrk="0" hangingPunct="1">
              <a:spcBef>
                <a:spcPts val="0"/>
              </a:spcBef>
              <a:spcAft>
                <a:spcPts val="1000"/>
              </a:spcAft>
              <a:buFont typeface="Arial" panose="020B0604020202020204" pitchFamily="34" charset="0"/>
              <a:buChar char="•"/>
              <a:defRPr b="1">
                <a:solidFill>
                  <a:schemeClr val="tx1"/>
                </a:solidFill>
                <a:latin typeface="+mn-lt"/>
                <a:ea typeface="+mn-ea"/>
              </a:defRPr>
            </a:lvl2pPr>
            <a:lvl3pPr marL="741600" lvl="2" indent="-284400" defTabSz="650230" eaLnBrk="1" latinLnBrk="0" hangingPunct="1">
              <a:spcBef>
                <a:spcPts val="0"/>
              </a:spcBef>
              <a:spcAft>
                <a:spcPts val="1000"/>
              </a:spcAft>
              <a:buFont typeface="Arial" panose="020B0604020202020204" pitchFamily="34" charset="0"/>
              <a:buChar char="•"/>
              <a:defRPr sz="3200">
                <a:solidFill>
                  <a:schemeClr val="tx1"/>
                </a:solidFill>
                <a:latin typeface="+mn-lt"/>
                <a:ea typeface="+mn-ea"/>
              </a:defRPr>
            </a:lvl3pPr>
            <a:lvl4pPr marL="2275804" indent="-325115" defTabSz="650230" eaLnBrk="1" latinLnBrk="0" hangingPunct="1">
              <a:spcBef>
                <a:spcPct val="20000"/>
              </a:spcBef>
              <a:buFont typeface="Arial"/>
              <a:buChar char="–"/>
              <a:defRPr sz="1600">
                <a:solidFill>
                  <a:schemeClr val="tx1"/>
                </a:solidFill>
                <a:latin typeface="+mn-lt"/>
                <a:ea typeface="+mn-ea"/>
              </a:defRPr>
            </a:lvl4pPr>
            <a:lvl5pPr marL="2926034" indent="-325115" defTabSz="650230" eaLnBrk="1" latinLnBrk="0" hangingPunct="1">
              <a:spcBef>
                <a:spcPct val="20000"/>
              </a:spcBef>
              <a:buFont typeface="Arial"/>
              <a:buChar char="»"/>
              <a:defRPr sz="1600">
                <a:solidFill>
                  <a:schemeClr val="tx1"/>
                </a:solidFill>
                <a:latin typeface="+mn-lt"/>
                <a:ea typeface="+mn-ea"/>
              </a:defRPr>
            </a:lvl5pPr>
            <a:lvl6pPr marL="3576264" indent="-325115" defTabSz="650230">
              <a:spcBef>
                <a:spcPct val="20000"/>
              </a:spcBef>
              <a:buFont typeface="Arial"/>
              <a:buChar char="•"/>
              <a:defRPr sz="1600">
                <a:solidFill>
                  <a:schemeClr val="tx1"/>
                </a:solidFill>
                <a:latin typeface="+mn-lt"/>
                <a:ea typeface="+mn-ea"/>
              </a:defRPr>
            </a:lvl6pPr>
            <a:lvl7pPr marL="4226494" indent="-325115" defTabSz="650230">
              <a:spcBef>
                <a:spcPct val="20000"/>
              </a:spcBef>
              <a:buFont typeface="Arial"/>
              <a:buChar char="•"/>
              <a:defRPr sz="1600">
                <a:solidFill>
                  <a:schemeClr val="tx1"/>
                </a:solidFill>
                <a:latin typeface="+mn-lt"/>
                <a:ea typeface="+mn-ea"/>
              </a:defRPr>
            </a:lvl7pPr>
            <a:lvl8pPr marL="4876724" indent="-325115" defTabSz="650230">
              <a:spcBef>
                <a:spcPct val="20000"/>
              </a:spcBef>
              <a:buFont typeface="Arial"/>
              <a:buChar char="•"/>
              <a:defRPr sz="1600">
                <a:solidFill>
                  <a:schemeClr val="tx1"/>
                </a:solidFill>
                <a:latin typeface="+mn-lt"/>
                <a:ea typeface="+mn-ea"/>
              </a:defRPr>
            </a:lvl8pPr>
            <a:lvl9pPr marL="5526954" indent="-325115" defTabSz="650230">
              <a:spcBef>
                <a:spcPct val="20000"/>
              </a:spcBef>
              <a:buFont typeface="Arial"/>
              <a:buChar char="•"/>
              <a:defRPr sz="1600">
                <a:solidFill>
                  <a:schemeClr val="tx1"/>
                </a:solidFill>
                <a:latin typeface="+mn-lt"/>
                <a:ea typeface="+mn-ea"/>
              </a:defRPr>
            </a:lvl9pPr>
          </a:lstStyle>
          <a:p>
            <a:pPr lvl="2"/>
            <a:endParaRPr lang="en-CA" sz="4800" dirty="0"/>
          </a:p>
        </p:txBody>
      </p:sp>
      <p:sp>
        <p:nvSpPr>
          <p:cNvPr id="9" name="Content Placeholder 5">
            <a:extLst>
              <a:ext uri="{FF2B5EF4-FFF2-40B4-BE49-F238E27FC236}">
                <a16:creationId xmlns:a16="http://schemas.microsoft.com/office/drawing/2014/main" id="{8EAD8200-D1D9-42C4-A857-6FBF4528560C}"/>
              </a:ext>
            </a:extLst>
          </p:cNvPr>
          <p:cNvSpPr>
            <a:spLocks noGrp="1"/>
          </p:cNvSpPr>
          <p:nvPr>
            <p:ph sz="half" idx="2"/>
          </p:nvPr>
        </p:nvSpPr>
        <p:spPr>
          <a:xfrm>
            <a:off x="389211" y="7456931"/>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7200" b="1" kern="0" dirty="0">
                <a:solidFill>
                  <a:srgbClr val="7030A0"/>
                </a:solidFill>
                <a:latin typeface="Arial" panose="020B0604020202020204" pitchFamily="34" charset="0"/>
                <a:cs typeface="Arial" panose="020B0604020202020204" pitchFamily="34" charset="0"/>
                <a:sym typeface="Herculanum" pitchFamily="-84" charset="0"/>
              </a:rPr>
              <a:t>cdha.ca/</a:t>
            </a:r>
            <a:r>
              <a:rPr lang="en-CA" sz="7200" b="1" kern="0" dirty="0" err="1">
                <a:solidFill>
                  <a:srgbClr val="7030A0"/>
                </a:solidFill>
                <a:latin typeface="Arial" panose="020B0604020202020204" pitchFamily="34" charset="0"/>
                <a:cs typeface="Arial" panose="020B0604020202020204" pitchFamily="34" charset="0"/>
                <a:sym typeface="Herculanum" pitchFamily="-84" charset="0"/>
              </a:rPr>
              <a:t>employmentlaw</a:t>
            </a:r>
            <a:endParaRPr lang="en-CA" sz="7200" b="1" kern="0" dirty="0">
              <a:solidFill>
                <a:srgbClr val="7030A0"/>
              </a:solidFill>
              <a:latin typeface="Arial" panose="020B0604020202020204" pitchFamily="34" charset="0"/>
              <a:cs typeface="Arial" panose="020B0604020202020204" pitchFamily="34" charset="0"/>
              <a:sym typeface="Herculanum" pitchFamily="-84" charset="0"/>
            </a:endParaRPr>
          </a:p>
        </p:txBody>
      </p:sp>
      <p:pic>
        <p:nvPicPr>
          <p:cNvPr id="3" name="Picture 2" descr="Logo&#10;&#10;Description automatically generated">
            <a:extLst>
              <a:ext uri="{FF2B5EF4-FFF2-40B4-BE49-F238E27FC236}">
                <a16:creationId xmlns:a16="http://schemas.microsoft.com/office/drawing/2014/main" id="{D36A2154-E457-291A-BE6D-CDCE09E7B286}"/>
              </a:ext>
            </a:extLst>
          </p:cNvPr>
          <p:cNvPicPr>
            <a:picLocks noChangeAspect="1"/>
          </p:cNvPicPr>
          <p:nvPr/>
        </p:nvPicPr>
        <p:blipFill>
          <a:blip r:embed="rId3"/>
          <a:stretch>
            <a:fillRect/>
          </a:stretch>
        </p:blipFill>
        <p:spPr>
          <a:xfrm>
            <a:off x="2370131" y="2569757"/>
            <a:ext cx="12600000" cy="4614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239845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89211" y="7456931"/>
            <a:ext cx="16489832" cy="138030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b" anchorCtr="0" compatLnSpc="1">
            <a:prstTxWarp prst="textNoShape">
              <a:avLst/>
            </a:prstTxWarp>
          </a:bodyPr>
          <a:lstStyle/>
          <a:p>
            <a:pPr marL="0" indent="0" algn="ctr">
              <a:buNone/>
            </a:pPr>
            <a:r>
              <a:rPr lang="en-CA" sz="7200" b="1" kern="0" dirty="0">
                <a:solidFill>
                  <a:srgbClr val="7030A0"/>
                </a:solidFill>
                <a:latin typeface="Arial" panose="020B0604020202020204" pitchFamily="34" charset="0"/>
                <a:cs typeface="Arial" panose="020B0604020202020204" pitchFamily="34" charset="0"/>
                <a:sym typeface="Herculanum" pitchFamily="-84" charset="0"/>
              </a:rPr>
              <a:t>cdha.ca/webinars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2" name="Title 1">
            <a:extLst>
              <a:ext uri="{FF2B5EF4-FFF2-40B4-BE49-F238E27FC236}">
                <a16:creationId xmlns:a16="http://schemas.microsoft.com/office/drawing/2014/main" id="{C09811C5-5066-44D9-865B-B324316E18AC}"/>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Social Media Webinar</a:t>
            </a:r>
          </a:p>
        </p:txBody>
      </p:sp>
      <p:pic>
        <p:nvPicPr>
          <p:cNvPr id="2050" name="Picture 2">
            <a:extLst>
              <a:ext uri="{FF2B5EF4-FFF2-40B4-BE49-F238E27FC236}">
                <a16:creationId xmlns:a16="http://schemas.microsoft.com/office/drawing/2014/main" id="{2FC243BD-2324-4ACD-9896-834724BA5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923" y="2284512"/>
            <a:ext cx="13104415" cy="4798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9337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1D6C5C-40AB-4682-8300-4008E1FBF45F}"/>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Independent Practice</a:t>
            </a:r>
          </a:p>
        </p:txBody>
      </p:sp>
      <p:pic>
        <p:nvPicPr>
          <p:cNvPr id="3" name="Content Placeholder 2" descr="J:\Marketing and  Communications\images\Rosemary Vaillant perfectsmile car wrap.JPG">
            <a:extLst>
              <a:ext uri="{FF2B5EF4-FFF2-40B4-BE49-F238E27FC236}">
                <a16:creationId xmlns:a16="http://schemas.microsoft.com/office/drawing/2014/main" id="{F916EABB-EDEB-2956-F9D3-91199E277C9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821259" y="2392536"/>
            <a:ext cx="8820762" cy="6588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8C91D0A-4BE6-19F3-3B85-DD562B1B0A2B}"/>
              </a:ext>
            </a:extLst>
          </p:cNvPr>
          <p:cNvPicPr>
            <a:picLocks noChangeAspect="1"/>
          </p:cNvPicPr>
          <p:nvPr/>
        </p:nvPicPr>
        <p:blipFill>
          <a:blip r:embed="rId4"/>
          <a:stretch>
            <a:fillRect/>
          </a:stretch>
        </p:blipFill>
        <p:spPr>
          <a:xfrm>
            <a:off x="9894267" y="2392536"/>
            <a:ext cx="6588000" cy="658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717751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1D6C5C-40AB-4682-8300-4008E1FBF45F}"/>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Independent Practice</a:t>
            </a:r>
          </a:p>
        </p:txBody>
      </p:sp>
      <p:pic>
        <p:nvPicPr>
          <p:cNvPr id="6" name="Picture 5">
            <a:extLst>
              <a:ext uri="{FF2B5EF4-FFF2-40B4-BE49-F238E27FC236}">
                <a16:creationId xmlns:a16="http://schemas.microsoft.com/office/drawing/2014/main" id="{FE819794-C084-4409-A092-2B0D85AC155F}"/>
              </a:ext>
            </a:extLst>
          </p:cNvPr>
          <p:cNvPicPr>
            <a:picLocks noChangeAspect="1"/>
          </p:cNvPicPr>
          <p:nvPr/>
        </p:nvPicPr>
        <p:blipFill rotWithShape="1">
          <a:blip r:embed="rId3"/>
          <a:srcRect t="2027"/>
          <a:stretch/>
        </p:blipFill>
        <p:spPr>
          <a:xfrm>
            <a:off x="1420469" y="2356520"/>
            <a:ext cx="14499324" cy="6480720"/>
          </a:xfrm>
          <a:prstGeom prst="rect">
            <a:avLst/>
          </a:prstGeom>
        </p:spPr>
      </p:pic>
    </p:spTree>
    <p:extLst>
      <p:ext uri="{BB962C8B-B14F-4D97-AF65-F5344CB8AC3E}">
        <p14:creationId xmlns:p14="http://schemas.microsoft.com/office/powerpoint/2010/main" val="682091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1D6C5C-40AB-4682-8300-4008E1FBF45F}"/>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Independent Practice</a:t>
            </a:r>
          </a:p>
        </p:txBody>
      </p:sp>
      <p:pic>
        <p:nvPicPr>
          <p:cNvPr id="4" name="Picture 3" descr="A poster of a tooth with a cloud of smoke&#10;&#10;Description automatically generated">
            <a:extLst>
              <a:ext uri="{FF2B5EF4-FFF2-40B4-BE49-F238E27FC236}">
                <a16:creationId xmlns:a16="http://schemas.microsoft.com/office/drawing/2014/main" id="{D35B4CA9-8709-6F4F-F38A-0E507F3A4DD7}"/>
              </a:ext>
            </a:extLst>
          </p:cNvPr>
          <p:cNvPicPr>
            <a:picLocks noChangeAspect="1"/>
          </p:cNvPicPr>
          <p:nvPr/>
        </p:nvPicPr>
        <p:blipFill>
          <a:blip r:embed="rId3"/>
          <a:stretch>
            <a:fillRect/>
          </a:stretch>
        </p:blipFill>
        <p:spPr>
          <a:xfrm>
            <a:off x="1830131" y="2175622"/>
            <a:ext cx="13680000" cy="7159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196284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1D6C5C-40AB-4682-8300-4008E1FBF45F}"/>
              </a:ext>
            </a:extLst>
          </p:cNvPr>
          <p:cNvSpPr txBox="1">
            <a:spLocks/>
          </p:cNvSpPr>
          <p:nvPr/>
        </p:nvSpPr>
        <p:spPr bwMode="auto">
          <a:xfrm>
            <a:off x="5501385" y="412304"/>
            <a:ext cx="11838878"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70" dirty="0">
                <a:latin typeface="Arial" panose="020B0604020202020204" pitchFamily="34" charset="0"/>
                <a:cs typeface="Arial" panose="020B0604020202020204" pitchFamily="34" charset="0"/>
              </a:rPr>
              <a:t>Independent Practice</a:t>
            </a:r>
          </a:p>
        </p:txBody>
      </p:sp>
      <p:pic>
        <p:nvPicPr>
          <p:cNvPr id="4" name="Picture 3" descr="A picture containing text, screenshot, sky&#10;&#10;Description automatically generated">
            <a:extLst>
              <a:ext uri="{FF2B5EF4-FFF2-40B4-BE49-F238E27FC236}">
                <a16:creationId xmlns:a16="http://schemas.microsoft.com/office/drawing/2014/main" id="{D0606784-A505-2DC5-9DC8-7095EE28A893}"/>
              </a:ext>
            </a:extLst>
          </p:cNvPr>
          <p:cNvPicPr>
            <a:picLocks noChangeAspect="1"/>
          </p:cNvPicPr>
          <p:nvPr/>
        </p:nvPicPr>
        <p:blipFill>
          <a:blip r:embed="rId3"/>
          <a:stretch>
            <a:fillRect/>
          </a:stretch>
        </p:blipFill>
        <p:spPr>
          <a:xfrm>
            <a:off x="2305331" y="2172875"/>
            <a:ext cx="12729599" cy="7160400"/>
          </a:xfrm>
          <a:prstGeom prst="rect">
            <a:avLst/>
          </a:prstGeom>
        </p:spPr>
      </p:pic>
    </p:spTree>
    <p:extLst>
      <p:ext uri="{BB962C8B-B14F-4D97-AF65-F5344CB8AC3E}">
        <p14:creationId xmlns:p14="http://schemas.microsoft.com/office/powerpoint/2010/main" val="24128348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Website</a:t>
            </a:r>
          </a:p>
        </p:txBody>
      </p:sp>
      <p:sp>
        <p:nvSpPr>
          <p:cNvPr id="12" name="Arrow: Right 11">
            <a:extLst>
              <a:ext uri="{FF2B5EF4-FFF2-40B4-BE49-F238E27FC236}">
                <a16:creationId xmlns:a16="http://schemas.microsoft.com/office/drawing/2014/main" id="{9A2D0755-AADF-F671-7CD1-1924B2481D8B}"/>
              </a:ext>
            </a:extLst>
          </p:cNvPr>
          <p:cNvSpPr/>
          <p:nvPr/>
        </p:nvSpPr>
        <p:spPr>
          <a:xfrm>
            <a:off x="2261419" y="2788568"/>
            <a:ext cx="2304256"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AE891FF8-1611-95A5-8193-823ABFD22669}"/>
              </a:ext>
            </a:extLst>
          </p:cNvPr>
          <p:cNvPicPr>
            <a:picLocks noChangeAspect="1"/>
          </p:cNvPicPr>
          <p:nvPr/>
        </p:nvPicPr>
        <p:blipFill rotWithShape="1">
          <a:blip r:embed="rId3"/>
          <a:srcRect b="9629"/>
          <a:stretch/>
        </p:blipFill>
        <p:spPr>
          <a:xfrm>
            <a:off x="4902993" y="2068488"/>
            <a:ext cx="7534275" cy="7488832"/>
          </a:xfrm>
          <a:prstGeom prst="rect">
            <a:avLst/>
          </a:prstGeom>
        </p:spPr>
      </p:pic>
    </p:spTree>
    <p:extLst>
      <p:ext uri="{BB962C8B-B14F-4D97-AF65-F5344CB8AC3E}">
        <p14:creationId xmlns:p14="http://schemas.microsoft.com/office/powerpoint/2010/main" val="177699753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Independent Practice</a:t>
            </a:r>
          </a:p>
        </p:txBody>
      </p:sp>
      <p:sp>
        <p:nvSpPr>
          <p:cNvPr id="13" name="Content Placeholder 5">
            <a:extLst>
              <a:ext uri="{FF2B5EF4-FFF2-40B4-BE49-F238E27FC236}">
                <a16:creationId xmlns:a16="http://schemas.microsoft.com/office/drawing/2014/main" id="{48E1A338-0122-41F6-AD40-F5A8F5913566}"/>
              </a:ext>
            </a:extLst>
          </p:cNvPr>
          <p:cNvSpPr txBox="1">
            <a:spLocks/>
          </p:cNvSpPr>
          <p:nvPr/>
        </p:nvSpPr>
        <p:spPr>
          <a:xfrm>
            <a:off x="7301979" y="4876800"/>
            <a:ext cx="9865096" cy="1580579"/>
          </a:xfrm>
        </p:spPr>
        <p:txBody>
          <a:bodyPr/>
          <a:lstStyle>
            <a:lvl1pPr marL="243848" indent="-243848" algn="l" rtl="0" eaLnBrk="1" fontAlgn="base" hangingPunct="1">
              <a:lnSpc>
                <a:spcPct val="90000"/>
              </a:lnSpc>
              <a:spcBef>
                <a:spcPts val="1067"/>
              </a:spcBef>
              <a:spcAft>
                <a:spcPct val="0"/>
              </a:spcAft>
              <a:buFont typeface="Arial" panose="020B0604020202020204" pitchFamily="34" charset="0"/>
              <a:buChar char="•"/>
              <a:defRPr sz="2400" kern="1200">
                <a:solidFill>
                  <a:schemeClr val="tx1"/>
                </a:solidFill>
                <a:latin typeface="+mn-lt"/>
                <a:ea typeface="+mn-ea"/>
                <a:cs typeface="+mn-cs"/>
              </a:defRPr>
            </a:lvl1pPr>
            <a:lvl2pPr marL="731543" indent="-243848" algn="l" rtl="0" eaLnBrk="1" fontAlgn="base" hangingPunct="1">
              <a:lnSpc>
                <a:spcPct val="90000"/>
              </a:lnSpc>
              <a:spcBef>
                <a:spcPts val="533"/>
              </a:spcBef>
              <a:spcAft>
                <a:spcPct val="0"/>
              </a:spcAft>
              <a:buFont typeface="Arial" panose="020B0604020202020204" pitchFamily="34" charset="0"/>
              <a:buChar char="•"/>
              <a:defRPr sz="2000" kern="1200">
                <a:solidFill>
                  <a:schemeClr val="tx1"/>
                </a:solidFill>
                <a:latin typeface="+mn-lt"/>
                <a:ea typeface="+mn-ea"/>
                <a:cs typeface="+mn-cs"/>
              </a:defRPr>
            </a:lvl2pPr>
            <a:lvl3pPr marL="1219238" indent="-243848" algn="l" rtl="0" eaLnBrk="1" fontAlgn="base" hangingPunct="1">
              <a:lnSpc>
                <a:spcPct val="90000"/>
              </a:lnSpc>
              <a:spcBef>
                <a:spcPts val="533"/>
              </a:spcBef>
              <a:spcAft>
                <a:spcPct val="0"/>
              </a:spcAft>
              <a:buFont typeface="Arial" panose="020B0604020202020204" pitchFamily="34" charset="0"/>
              <a:buChar char="•"/>
              <a:defRPr sz="1800" kern="1200">
                <a:solidFill>
                  <a:schemeClr val="tx1"/>
                </a:solidFill>
                <a:latin typeface="+mn-lt"/>
                <a:ea typeface="+mn-ea"/>
                <a:cs typeface="+mn-cs"/>
              </a:defRPr>
            </a:lvl3pPr>
            <a:lvl4pPr marL="1706933" indent="-243848" algn="l" rtl="0" eaLnBrk="1" fontAlgn="base" hangingPunct="1">
              <a:lnSpc>
                <a:spcPct val="90000"/>
              </a:lnSpc>
              <a:spcBef>
                <a:spcPts val="533"/>
              </a:spcBef>
              <a:spcAft>
                <a:spcPct val="0"/>
              </a:spcAft>
              <a:buFont typeface="Arial" panose="020B0604020202020204" pitchFamily="34" charset="0"/>
              <a:buChar char="•"/>
              <a:defRPr sz="1600" kern="1200">
                <a:solidFill>
                  <a:schemeClr val="tx1"/>
                </a:solidFill>
                <a:latin typeface="+mn-lt"/>
                <a:ea typeface="+mn-ea"/>
                <a:cs typeface="+mn-cs"/>
              </a:defRPr>
            </a:lvl4pPr>
            <a:lvl5pPr marL="2194629" indent="-243848" algn="l" rtl="0" eaLnBrk="1" fontAlgn="base" hangingPunct="1">
              <a:lnSpc>
                <a:spcPct val="90000"/>
              </a:lnSpc>
              <a:spcBef>
                <a:spcPts val="533"/>
              </a:spcBef>
              <a:spcAft>
                <a:spcPct val="0"/>
              </a:spcAft>
              <a:buFont typeface="Arial" panose="020B0604020202020204" pitchFamily="34" charset="0"/>
              <a:buChar char="•"/>
              <a:defRPr sz="160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600" kern="1200">
                <a:solidFill>
                  <a:schemeClr val="tx1"/>
                </a:solidFill>
                <a:latin typeface="+mn-lt"/>
                <a:ea typeface="+mn-ea"/>
                <a:cs typeface="+mn-cs"/>
              </a:defRPr>
            </a:lvl9pPr>
          </a:lstStyle>
          <a:p>
            <a:pPr marL="0" indent="0">
              <a:spcAft>
                <a:spcPts val="2000"/>
              </a:spcAft>
              <a:buFont typeface="Arial" panose="020B0604020202020204" pitchFamily="34" charset="0"/>
              <a:buNone/>
            </a:pPr>
            <a:r>
              <a:rPr lang="en-CA" sz="5400" b="1" dirty="0">
                <a:latin typeface="Arial" panose="020B0604020202020204" pitchFamily="34" charset="0"/>
                <a:cs typeface="Arial" panose="020B0604020202020204" pitchFamily="34" charset="0"/>
              </a:rPr>
              <a:t>Clayton De Corte, RDH</a:t>
            </a:r>
            <a:br>
              <a:rPr lang="en-CA" sz="5400" b="1" dirty="0">
                <a:latin typeface="Arial" panose="020B0604020202020204" pitchFamily="34" charset="0"/>
                <a:cs typeface="Arial" panose="020B0604020202020204" pitchFamily="34" charset="0"/>
              </a:rPr>
            </a:br>
            <a:r>
              <a:rPr lang="en-CA" sz="5400" dirty="0">
                <a:latin typeface="Arial" panose="020B0604020202020204" pitchFamily="34" charset="0"/>
                <a:cs typeface="Arial" panose="020B0604020202020204" pitchFamily="34" charset="0"/>
              </a:rPr>
              <a:t>Professional Practice Advisor</a:t>
            </a:r>
          </a:p>
        </p:txBody>
      </p:sp>
      <p:pic>
        <p:nvPicPr>
          <p:cNvPr id="5" name="Picture 4" descr="A person smiling for the camera&#10;&#10;Description automatically generated with medium confidence">
            <a:extLst>
              <a:ext uri="{FF2B5EF4-FFF2-40B4-BE49-F238E27FC236}">
                <a16:creationId xmlns:a16="http://schemas.microsoft.com/office/drawing/2014/main" id="{63F218C0-8F9E-41BA-ACD9-A8ACC1B10221}"/>
              </a:ext>
            </a:extLst>
          </p:cNvPr>
          <p:cNvPicPr>
            <a:picLocks noChangeAspect="1"/>
          </p:cNvPicPr>
          <p:nvPr/>
        </p:nvPicPr>
        <p:blipFill>
          <a:blip r:embed="rId3"/>
          <a:stretch>
            <a:fillRect/>
          </a:stretch>
        </p:blipFill>
        <p:spPr>
          <a:xfrm>
            <a:off x="2765475" y="3627719"/>
            <a:ext cx="3744416" cy="4078739"/>
          </a:xfrm>
          <a:prstGeom prst="rect">
            <a:avLst/>
          </a:prstGeom>
        </p:spPr>
      </p:pic>
    </p:spTree>
    <p:extLst>
      <p:ext uri="{BB962C8B-B14F-4D97-AF65-F5344CB8AC3E}">
        <p14:creationId xmlns:p14="http://schemas.microsoft.com/office/powerpoint/2010/main" val="421423606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a:spLocks noGrp="1"/>
          </p:cNvSpPr>
          <p:nvPr>
            <p:ph sz="half" idx="2"/>
          </p:nvPr>
        </p:nvSpPr>
        <p:spPr>
          <a:xfrm>
            <a:off x="317203" y="8621216"/>
            <a:ext cx="16351219" cy="656633"/>
          </a:xfrm>
        </p:spPr>
        <p:txBody>
          <a:bodyPr/>
          <a:lstStyle/>
          <a:p>
            <a:pPr marL="76204" lvl="1" indent="0" algn="ctr">
              <a:spcBef>
                <a:spcPts val="0"/>
              </a:spcBef>
              <a:spcAft>
                <a:spcPts val="1333"/>
              </a:spcAft>
              <a:buNone/>
            </a:pPr>
            <a:r>
              <a:rPr lang="en-CA" i="1" dirty="0">
                <a:latin typeface="Arial" panose="020B0604020202020204" pitchFamily="34" charset="0"/>
                <a:cs typeface="Arial" panose="020B0604020202020204" pitchFamily="34" charset="0"/>
              </a:rPr>
              <a:t>*The North does not currently allow dental hygienists to work as independent practitioners.</a:t>
            </a:r>
          </a:p>
        </p:txBody>
      </p:sp>
      <p:graphicFrame>
        <p:nvGraphicFramePr>
          <p:cNvPr id="6" name="Table 5">
            <a:extLst>
              <a:ext uri="{FF2B5EF4-FFF2-40B4-BE49-F238E27FC236}">
                <a16:creationId xmlns:a16="http://schemas.microsoft.com/office/drawing/2014/main" id="{D42BAFED-087C-4C5E-AF23-0A4A84E2EEC7}"/>
              </a:ext>
            </a:extLst>
          </p:cNvPr>
          <p:cNvGraphicFramePr>
            <a:graphicFrameLocks noGrp="1"/>
          </p:cNvGraphicFramePr>
          <p:nvPr>
            <p:extLst>
              <p:ext uri="{D42A27DB-BD31-4B8C-83A1-F6EECF244321}">
                <p14:modId xmlns:p14="http://schemas.microsoft.com/office/powerpoint/2010/main" val="2485411059"/>
              </p:ext>
            </p:extLst>
          </p:nvPr>
        </p:nvGraphicFramePr>
        <p:xfrm>
          <a:off x="926569" y="2412263"/>
          <a:ext cx="15520426" cy="5560881"/>
        </p:xfrm>
        <a:graphic>
          <a:graphicData uri="http://schemas.openxmlformats.org/drawingml/2006/table">
            <a:tbl>
              <a:tblPr firstRow="1" firstCol="1" bandRow="1">
                <a:tableStyleId>{793D81CF-94F2-401A-BA57-92F5A7B2D0C5}</a:tableStyleId>
              </a:tblPr>
              <a:tblGrid>
                <a:gridCol w="5437223">
                  <a:extLst>
                    <a:ext uri="{9D8B030D-6E8A-4147-A177-3AD203B41FA5}">
                      <a16:colId xmlns:a16="http://schemas.microsoft.com/office/drawing/2014/main" val="1801397845"/>
                    </a:ext>
                  </a:extLst>
                </a:gridCol>
                <a:gridCol w="3290903">
                  <a:extLst>
                    <a:ext uri="{9D8B030D-6E8A-4147-A177-3AD203B41FA5}">
                      <a16:colId xmlns:a16="http://schemas.microsoft.com/office/drawing/2014/main" val="1751735613"/>
                    </a:ext>
                  </a:extLst>
                </a:gridCol>
                <a:gridCol w="4645979">
                  <a:extLst>
                    <a:ext uri="{9D8B030D-6E8A-4147-A177-3AD203B41FA5}">
                      <a16:colId xmlns:a16="http://schemas.microsoft.com/office/drawing/2014/main" val="3582211574"/>
                    </a:ext>
                  </a:extLst>
                </a:gridCol>
                <a:gridCol w="2146321">
                  <a:extLst>
                    <a:ext uri="{9D8B030D-6E8A-4147-A177-3AD203B41FA5}">
                      <a16:colId xmlns:a16="http://schemas.microsoft.com/office/drawing/2014/main" val="4077747464"/>
                    </a:ext>
                  </a:extLst>
                </a:gridCol>
              </a:tblGrid>
              <a:tr h="529355">
                <a:tc>
                  <a:txBody>
                    <a:bodyPr/>
                    <a:lstStyle/>
                    <a:p>
                      <a:pPr>
                        <a:spcAft>
                          <a:spcPts val="0"/>
                        </a:spcAft>
                      </a:pPr>
                      <a:r>
                        <a:rPr lang="en-CA" sz="2800" kern="1200" dirty="0">
                          <a:latin typeface="Arial" panose="020B0604020202020204" pitchFamily="34" charset="0"/>
                          <a:cs typeface="Arial" panose="020B0604020202020204" pitchFamily="34" charset="0"/>
                        </a:rPr>
                        <a:t>PROVINCE</a:t>
                      </a:r>
                      <a:endParaRPr lang="en-CA" sz="2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tc>
                  <a:txBody>
                    <a:bodyPr/>
                    <a:lstStyle/>
                    <a:p>
                      <a:pPr>
                        <a:spcAft>
                          <a:spcPts val="0"/>
                        </a:spcAft>
                      </a:pPr>
                      <a:r>
                        <a:rPr lang="en-CA" sz="2800" kern="1200" dirty="0">
                          <a:latin typeface="Arial" panose="020B0604020202020204" pitchFamily="34" charset="0"/>
                          <a:cs typeface="Arial" panose="020B0604020202020204" pitchFamily="34" charset="0"/>
                        </a:rPr>
                        <a:t>#</a:t>
                      </a:r>
                      <a:endParaRPr lang="en-CA" sz="2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tc>
                  <a:txBody>
                    <a:bodyPr/>
                    <a:lstStyle/>
                    <a:p>
                      <a:pPr>
                        <a:spcAft>
                          <a:spcPts val="0"/>
                        </a:spcAft>
                      </a:pPr>
                      <a:r>
                        <a:rPr lang="en-CA" sz="2800" kern="1200" dirty="0">
                          <a:latin typeface="Arial" panose="020B0604020202020204" pitchFamily="34" charset="0"/>
                          <a:cs typeface="Arial" panose="020B0604020202020204" pitchFamily="34" charset="0"/>
                        </a:rPr>
                        <a:t>PROVINCE</a:t>
                      </a:r>
                      <a:endParaRPr lang="en-CA" sz="2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tc>
                  <a:txBody>
                    <a:bodyPr/>
                    <a:lstStyle/>
                    <a:p>
                      <a:pPr>
                        <a:spcAft>
                          <a:spcPts val="0"/>
                        </a:spcAft>
                      </a:pPr>
                      <a:r>
                        <a:rPr lang="en-CA" sz="2800" kern="1200" dirty="0">
                          <a:latin typeface="Arial" panose="020B0604020202020204" pitchFamily="34" charset="0"/>
                          <a:cs typeface="Arial" panose="020B0604020202020204" pitchFamily="34" charset="0"/>
                        </a:rPr>
                        <a:t>#</a:t>
                      </a:r>
                      <a:endParaRPr lang="en-CA" sz="2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tc>
                <a:extLst>
                  <a:ext uri="{0D108BD9-81ED-4DB2-BD59-A6C34878D82A}">
                    <a16:rowId xmlns:a16="http://schemas.microsoft.com/office/drawing/2014/main" val="3340255311"/>
                  </a:ext>
                </a:extLst>
              </a:tr>
              <a:tr h="881398">
                <a:tc>
                  <a:txBody>
                    <a:bodyPr/>
                    <a:lstStyle/>
                    <a:p>
                      <a:pPr>
                        <a:spcAft>
                          <a:spcPts val="0"/>
                        </a:spcAft>
                      </a:pPr>
                      <a:r>
                        <a:rPr lang="en-CA" sz="4800" kern="1200" dirty="0">
                          <a:latin typeface="Arial" panose="020B0604020202020204" pitchFamily="34" charset="0"/>
                          <a:cs typeface="Arial" panose="020B0604020202020204" pitchFamily="34" charset="0"/>
                        </a:rPr>
                        <a:t>Alberta</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249</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b="1" kern="1200" dirty="0">
                          <a:latin typeface="Arial" panose="020B0604020202020204" pitchFamily="34" charset="0"/>
                          <a:cs typeface="Arial" panose="020B0604020202020204" pitchFamily="34" charset="0"/>
                        </a:rPr>
                        <a:t>Nova Scotia</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25</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3302377609"/>
                  </a:ext>
                </a:extLst>
              </a:tr>
              <a:tr h="881398">
                <a:tc>
                  <a:txBody>
                    <a:bodyPr/>
                    <a:lstStyle/>
                    <a:p>
                      <a:pPr>
                        <a:spcAft>
                          <a:spcPts val="0"/>
                        </a:spcAft>
                      </a:pPr>
                      <a:r>
                        <a:rPr lang="en-CA" sz="4800" kern="1200" dirty="0">
                          <a:latin typeface="Arial" panose="020B0604020202020204" pitchFamily="34" charset="0"/>
                          <a:cs typeface="Arial" panose="020B0604020202020204" pitchFamily="34" charset="0"/>
                        </a:rPr>
                        <a:t>British Columbia</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159</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b="1" kern="1200" dirty="0">
                          <a:latin typeface="Arial" panose="020B0604020202020204" pitchFamily="34" charset="0"/>
                          <a:cs typeface="Arial" panose="020B0604020202020204" pitchFamily="34" charset="0"/>
                        </a:rPr>
                        <a:t>Ontario</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945</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797140403"/>
                  </a:ext>
                </a:extLst>
              </a:tr>
              <a:tr h="881398">
                <a:tc>
                  <a:txBody>
                    <a:bodyPr/>
                    <a:lstStyle/>
                    <a:p>
                      <a:pPr>
                        <a:spcAft>
                          <a:spcPts val="0"/>
                        </a:spcAft>
                      </a:pPr>
                      <a:r>
                        <a:rPr lang="en-CA" sz="4800" kern="1200" dirty="0">
                          <a:latin typeface="Arial" panose="020B0604020202020204" pitchFamily="34" charset="0"/>
                          <a:cs typeface="Arial" panose="020B0604020202020204" pitchFamily="34" charset="0"/>
                        </a:rPr>
                        <a:t>Manitoba</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13</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b="1" kern="1200" dirty="0">
                          <a:latin typeface="Arial" panose="020B0604020202020204" pitchFamily="34" charset="0"/>
                          <a:cs typeface="Arial" panose="020B0604020202020204" pitchFamily="34" charset="0"/>
                        </a:rPr>
                        <a:t>Québec</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solidFill>
                            <a:schemeClr val="dk1"/>
                          </a:solidFill>
                          <a:latin typeface="Arial" panose="020B0604020202020204" pitchFamily="34" charset="0"/>
                          <a:ea typeface="+mn-ea"/>
                          <a:cs typeface="Arial" panose="020B0604020202020204" pitchFamily="34" charset="0"/>
                        </a:rPr>
                        <a:t>121</a:t>
                      </a:r>
                    </a:p>
                  </a:txBody>
                  <a:tcPr marL="96387" marR="96387" marT="48193" marB="48193" anchor="ctr"/>
                </a:tc>
                <a:extLst>
                  <a:ext uri="{0D108BD9-81ED-4DB2-BD59-A6C34878D82A}">
                    <a16:rowId xmlns:a16="http://schemas.microsoft.com/office/drawing/2014/main" val="1673190218"/>
                  </a:ext>
                </a:extLst>
              </a:tr>
              <a:tr h="1551476">
                <a:tc>
                  <a:txBody>
                    <a:bodyPr/>
                    <a:lstStyle/>
                    <a:p>
                      <a:pPr>
                        <a:spcAft>
                          <a:spcPts val="0"/>
                        </a:spcAft>
                      </a:pPr>
                      <a:r>
                        <a:rPr lang="en-CA" sz="4800" kern="1200" dirty="0">
                          <a:latin typeface="Arial" panose="020B0604020202020204" pitchFamily="34" charset="0"/>
                          <a:cs typeface="Arial" panose="020B0604020202020204" pitchFamily="34" charset="0"/>
                        </a:rPr>
                        <a:t>Newfoundland &amp; Labrador</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29</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b="1" kern="1200" dirty="0">
                          <a:latin typeface="Arial" panose="020B0604020202020204" pitchFamily="34" charset="0"/>
                          <a:cs typeface="Arial" panose="020B0604020202020204" pitchFamily="34" charset="0"/>
                        </a:rPr>
                        <a:t>Saskatchewan</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21</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321719895"/>
                  </a:ext>
                </a:extLst>
              </a:tr>
              <a:tr h="667625">
                <a:tc>
                  <a:txBody>
                    <a:bodyPr/>
                    <a:lstStyle/>
                    <a:p>
                      <a:pPr>
                        <a:spcAft>
                          <a:spcPts val="0"/>
                        </a:spcAft>
                      </a:pPr>
                      <a:r>
                        <a:rPr lang="en-CA" sz="4800" kern="1200" dirty="0">
                          <a:latin typeface="Arial" panose="020B0604020202020204" pitchFamily="34" charset="0"/>
                          <a:cs typeface="Arial" panose="020B0604020202020204" pitchFamily="34" charset="0"/>
                        </a:rPr>
                        <a:t>New Brunswick</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35</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b="1" kern="1200" dirty="0">
                          <a:latin typeface="Arial" panose="020B0604020202020204" pitchFamily="34" charset="0"/>
                          <a:cs typeface="Arial" panose="020B0604020202020204" pitchFamily="34" charset="0"/>
                        </a:rPr>
                        <a:t>PEI</a:t>
                      </a:r>
                      <a:endParaRPr lang="en-CA" sz="4800" b="1" kern="1200" baseline="300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tc>
                  <a:txBody>
                    <a:bodyPr/>
                    <a:lstStyle/>
                    <a:p>
                      <a:pPr>
                        <a:spcAft>
                          <a:spcPts val="0"/>
                        </a:spcAft>
                      </a:pPr>
                      <a:r>
                        <a:rPr lang="en-CA" sz="4800" kern="1200" dirty="0">
                          <a:latin typeface="Arial" panose="020B0604020202020204" pitchFamily="34" charset="0"/>
                          <a:cs typeface="Arial" panose="020B0604020202020204" pitchFamily="34" charset="0"/>
                        </a:rPr>
                        <a:t>5</a:t>
                      </a:r>
                      <a:endParaRPr lang="en-CA" sz="4800" b="1" kern="1200" dirty="0">
                        <a:solidFill>
                          <a:srgbClr val="7030A0"/>
                        </a:solidFill>
                        <a:latin typeface="Arial" panose="020B0604020202020204" pitchFamily="34" charset="0"/>
                        <a:ea typeface="+mn-ea"/>
                        <a:cs typeface="Arial" panose="020B0604020202020204" pitchFamily="34" charset="0"/>
                      </a:endParaRPr>
                    </a:p>
                  </a:txBody>
                  <a:tcPr marL="96387" marR="96387" marT="48193" marB="48193" anchor="ctr"/>
                </a:tc>
                <a:extLst>
                  <a:ext uri="{0D108BD9-81ED-4DB2-BD59-A6C34878D82A}">
                    <a16:rowId xmlns:a16="http://schemas.microsoft.com/office/drawing/2014/main" val="96993991"/>
                  </a:ext>
                </a:extLst>
              </a:tr>
            </a:tbl>
          </a:graphicData>
        </a:graphic>
      </p:graphicFrame>
      <p:sp>
        <p:nvSpPr>
          <p:cNvPr id="5" name="Title 1">
            <a:extLst>
              <a:ext uri="{FF2B5EF4-FFF2-40B4-BE49-F238E27FC236}">
                <a16:creationId xmlns:a16="http://schemas.microsoft.com/office/drawing/2014/main" id="{910576A2-703D-4DC7-B3D8-86566D754EFF}"/>
              </a:ext>
            </a:extLst>
          </p:cNvPr>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Independent Practice Network</a:t>
            </a:r>
          </a:p>
        </p:txBody>
      </p:sp>
    </p:spTree>
    <p:extLst>
      <p:ext uri="{BB962C8B-B14F-4D97-AF65-F5344CB8AC3E}">
        <p14:creationId xmlns:p14="http://schemas.microsoft.com/office/powerpoint/2010/main" val="62546029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F12C90F-3146-4DF8-8CFE-0FAE6F20FE4A}"/>
              </a:ext>
            </a:extLst>
          </p:cNvPr>
          <p:cNvSpPr txBox="1">
            <a:spLocks/>
          </p:cNvSpPr>
          <p:nvPr/>
        </p:nvSpPr>
        <p:spPr bwMode="auto">
          <a:xfrm>
            <a:off x="5475597"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Staff: At Your Service</a:t>
            </a:r>
          </a:p>
        </p:txBody>
      </p:sp>
      <p:pic>
        <p:nvPicPr>
          <p:cNvPr id="3" name="Picture 2">
            <a:extLst>
              <a:ext uri="{FF2B5EF4-FFF2-40B4-BE49-F238E27FC236}">
                <a16:creationId xmlns:a16="http://schemas.microsoft.com/office/drawing/2014/main" id="{01DD027B-3796-73A2-0177-CE059904A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464" y="2644552"/>
            <a:ext cx="2552459" cy="180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01203D8-BEF0-7C36-E28F-8BC27F733A1D}"/>
              </a:ext>
            </a:extLst>
          </p:cNvPr>
          <p:cNvSpPr/>
          <p:nvPr/>
        </p:nvSpPr>
        <p:spPr>
          <a:xfrm>
            <a:off x="7948818" y="4804992"/>
            <a:ext cx="312906" cy="708014"/>
          </a:xfrm>
          <a:prstGeom prst="rect">
            <a:avLst/>
          </a:prstGeom>
        </p:spPr>
        <p:txBody>
          <a:bodyPr wrap="none">
            <a:spAutoFit/>
          </a:bodyPr>
          <a:lstStyle/>
          <a:p>
            <a:r>
              <a:rPr lang="en-CA" sz="4001" dirty="0"/>
              <a:t> </a:t>
            </a:r>
          </a:p>
        </p:txBody>
      </p:sp>
      <p:pic>
        <p:nvPicPr>
          <p:cNvPr id="8" name="Picture 7" descr="A person smiling for the camera&#10;&#10;Description automatically generated with medium confidence">
            <a:extLst>
              <a:ext uri="{FF2B5EF4-FFF2-40B4-BE49-F238E27FC236}">
                <a16:creationId xmlns:a16="http://schemas.microsoft.com/office/drawing/2014/main" id="{4DE7B57A-DB62-18EB-14E1-01346649BBB7}"/>
              </a:ext>
            </a:extLst>
          </p:cNvPr>
          <p:cNvPicPr>
            <a:picLocks noChangeAspect="1"/>
          </p:cNvPicPr>
          <p:nvPr/>
        </p:nvPicPr>
        <p:blipFill>
          <a:blip r:embed="rId4"/>
          <a:stretch>
            <a:fillRect/>
          </a:stretch>
        </p:blipFill>
        <p:spPr>
          <a:xfrm>
            <a:off x="1925640" y="2644552"/>
            <a:ext cx="2085211" cy="1800000"/>
          </a:xfrm>
          <a:prstGeom prst="rect">
            <a:avLst/>
          </a:prstGeom>
        </p:spPr>
      </p:pic>
      <p:pic>
        <p:nvPicPr>
          <p:cNvPr id="13" name="Picture 12">
            <a:extLst>
              <a:ext uri="{FF2B5EF4-FFF2-40B4-BE49-F238E27FC236}">
                <a16:creationId xmlns:a16="http://schemas.microsoft.com/office/drawing/2014/main" id="{4A1FE767-AA98-FC89-47F9-6E5CB674F947}"/>
              </a:ext>
            </a:extLst>
          </p:cNvPr>
          <p:cNvPicPr>
            <a:picLocks noChangeAspect="1"/>
          </p:cNvPicPr>
          <p:nvPr/>
        </p:nvPicPr>
        <p:blipFill>
          <a:blip r:embed="rId5"/>
          <a:stretch>
            <a:fillRect/>
          </a:stretch>
        </p:blipFill>
        <p:spPr>
          <a:xfrm>
            <a:off x="11969302" y="6964832"/>
            <a:ext cx="1652459" cy="1800000"/>
          </a:xfrm>
          <a:prstGeom prst="rect">
            <a:avLst/>
          </a:prstGeom>
        </p:spPr>
      </p:pic>
      <p:pic>
        <p:nvPicPr>
          <p:cNvPr id="15" name="Picture 14" descr="A person smiling for the camera&#10;&#10;Description automatically generated with low confidence">
            <a:extLst>
              <a:ext uri="{FF2B5EF4-FFF2-40B4-BE49-F238E27FC236}">
                <a16:creationId xmlns:a16="http://schemas.microsoft.com/office/drawing/2014/main" id="{AA1A9BEB-409D-9255-8DB6-7D00D4826420}"/>
              </a:ext>
            </a:extLst>
          </p:cNvPr>
          <p:cNvPicPr>
            <a:picLocks noChangeAspect="1"/>
          </p:cNvPicPr>
          <p:nvPr/>
        </p:nvPicPr>
        <p:blipFill rotWithShape="1">
          <a:blip r:embed="rId6"/>
          <a:srcRect l="6453" r="6091"/>
          <a:stretch/>
        </p:blipFill>
        <p:spPr>
          <a:xfrm>
            <a:off x="2154465" y="6964832"/>
            <a:ext cx="2232261" cy="1800000"/>
          </a:xfrm>
          <a:prstGeom prst="rect">
            <a:avLst/>
          </a:prstGeom>
        </p:spPr>
      </p:pic>
      <p:pic>
        <p:nvPicPr>
          <p:cNvPr id="17" name="Picture 16" descr="A person smiling for the camera&#10;&#10;Description automatically generated with low confidence">
            <a:extLst>
              <a:ext uri="{FF2B5EF4-FFF2-40B4-BE49-F238E27FC236}">
                <a16:creationId xmlns:a16="http://schemas.microsoft.com/office/drawing/2014/main" id="{34FAA4A5-A60E-66A7-0900-2E613E71ED2C}"/>
              </a:ext>
            </a:extLst>
          </p:cNvPr>
          <p:cNvPicPr>
            <a:picLocks noChangeAspect="1"/>
          </p:cNvPicPr>
          <p:nvPr/>
        </p:nvPicPr>
        <p:blipFill>
          <a:blip r:embed="rId7"/>
          <a:stretch>
            <a:fillRect/>
          </a:stretch>
        </p:blipFill>
        <p:spPr>
          <a:xfrm>
            <a:off x="10560023" y="2644552"/>
            <a:ext cx="1652459" cy="1800000"/>
          </a:xfrm>
          <a:prstGeom prst="rect">
            <a:avLst/>
          </a:prstGeom>
        </p:spPr>
      </p:pic>
      <p:pic>
        <p:nvPicPr>
          <p:cNvPr id="19" name="Picture 18" descr="A person with red hair smiling&#10;&#10;Description automatically generated with medium confidence">
            <a:extLst>
              <a:ext uri="{FF2B5EF4-FFF2-40B4-BE49-F238E27FC236}">
                <a16:creationId xmlns:a16="http://schemas.microsoft.com/office/drawing/2014/main" id="{A81F98CD-E9F1-2EDC-B2ED-6DBFADACAEC0}"/>
              </a:ext>
            </a:extLst>
          </p:cNvPr>
          <p:cNvPicPr>
            <a:picLocks noChangeAspect="1"/>
          </p:cNvPicPr>
          <p:nvPr/>
        </p:nvPicPr>
        <p:blipFill>
          <a:blip r:embed="rId8"/>
          <a:stretch>
            <a:fillRect/>
          </a:stretch>
        </p:blipFill>
        <p:spPr>
          <a:xfrm>
            <a:off x="5087846" y="4804992"/>
            <a:ext cx="1652459" cy="1800000"/>
          </a:xfrm>
          <a:prstGeom prst="rect">
            <a:avLst/>
          </a:prstGeom>
        </p:spPr>
      </p:pic>
      <p:pic>
        <p:nvPicPr>
          <p:cNvPr id="21" name="Picture 20" descr="A picture containing person, outdoor&#10;&#10;Description automatically generated">
            <a:extLst>
              <a:ext uri="{FF2B5EF4-FFF2-40B4-BE49-F238E27FC236}">
                <a16:creationId xmlns:a16="http://schemas.microsoft.com/office/drawing/2014/main" id="{7532E788-0318-FF72-4430-AB4A2A21E327}"/>
              </a:ext>
            </a:extLst>
          </p:cNvPr>
          <p:cNvPicPr>
            <a:picLocks noChangeAspect="1"/>
          </p:cNvPicPr>
          <p:nvPr/>
        </p:nvPicPr>
        <p:blipFill>
          <a:blip r:embed="rId9"/>
          <a:stretch>
            <a:fillRect/>
          </a:stretch>
        </p:blipFill>
        <p:spPr>
          <a:xfrm>
            <a:off x="9070145" y="2644552"/>
            <a:ext cx="1652459" cy="1800000"/>
          </a:xfrm>
          <a:prstGeom prst="rect">
            <a:avLst/>
          </a:prstGeom>
        </p:spPr>
      </p:pic>
      <p:pic>
        <p:nvPicPr>
          <p:cNvPr id="23" name="Picture 22" descr="A person in a striped shirt&#10;&#10;Description automatically generated with medium confidence">
            <a:extLst>
              <a:ext uri="{FF2B5EF4-FFF2-40B4-BE49-F238E27FC236}">
                <a16:creationId xmlns:a16="http://schemas.microsoft.com/office/drawing/2014/main" id="{74CAA35B-8CB1-3F69-0D9F-94894C3C07AC}"/>
              </a:ext>
            </a:extLst>
          </p:cNvPr>
          <p:cNvPicPr>
            <a:picLocks noChangeAspect="1"/>
          </p:cNvPicPr>
          <p:nvPr/>
        </p:nvPicPr>
        <p:blipFill>
          <a:blip r:embed="rId10"/>
          <a:stretch>
            <a:fillRect/>
          </a:stretch>
        </p:blipFill>
        <p:spPr>
          <a:xfrm>
            <a:off x="3482534" y="4804992"/>
            <a:ext cx="1652459" cy="1800000"/>
          </a:xfrm>
          <a:prstGeom prst="rect">
            <a:avLst/>
          </a:prstGeom>
        </p:spPr>
      </p:pic>
      <p:pic>
        <p:nvPicPr>
          <p:cNvPr id="25" name="Picture 24" descr="A person with blonde hair&#10;&#10;Description automatically generated with low confidence">
            <a:extLst>
              <a:ext uri="{FF2B5EF4-FFF2-40B4-BE49-F238E27FC236}">
                <a16:creationId xmlns:a16="http://schemas.microsoft.com/office/drawing/2014/main" id="{0EB787BE-BDE9-DDEC-BF50-AB09ACB9D37F}"/>
              </a:ext>
            </a:extLst>
          </p:cNvPr>
          <p:cNvPicPr>
            <a:picLocks noChangeAspect="1"/>
          </p:cNvPicPr>
          <p:nvPr/>
        </p:nvPicPr>
        <p:blipFill>
          <a:blip r:embed="rId11"/>
          <a:stretch>
            <a:fillRect/>
          </a:stretch>
        </p:blipFill>
        <p:spPr>
          <a:xfrm>
            <a:off x="13714416" y="2644552"/>
            <a:ext cx="1652459" cy="1800000"/>
          </a:xfrm>
          <a:prstGeom prst="rect">
            <a:avLst/>
          </a:prstGeom>
        </p:spPr>
      </p:pic>
      <p:pic>
        <p:nvPicPr>
          <p:cNvPr id="27" name="Picture 26">
            <a:extLst>
              <a:ext uri="{FF2B5EF4-FFF2-40B4-BE49-F238E27FC236}">
                <a16:creationId xmlns:a16="http://schemas.microsoft.com/office/drawing/2014/main" id="{849A213A-54CA-CFEB-2123-3F09F0225BDB}"/>
              </a:ext>
            </a:extLst>
          </p:cNvPr>
          <p:cNvPicPr>
            <a:picLocks noChangeAspect="1"/>
          </p:cNvPicPr>
          <p:nvPr/>
        </p:nvPicPr>
        <p:blipFill>
          <a:blip r:embed="rId12"/>
          <a:stretch>
            <a:fillRect/>
          </a:stretch>
        </p:blipFill>
        <p:spPr>
          <a:xfrm>
            <a:off x="13498392" y="6964832"/>
            <a:ext cx="1652459" cy="1800000"/>
          </a:xfrm>
          <a:prstGeom prst="rect">
            <a:avLst/>
          </a:prstGeom>
        </p:spPr>
      </p:pic>
      <p:pic>
        <p:nvPicPr>
          <p:cNvPr id="29" name="Picture 28">
            <a:extLst>
              <a:ext uri="{FF2B5EF4-FFF2-40B4-BE49-F238E27FC236}">
                <a16:creationId xmlns:a16="http://schemas.microsoft.com/office/drawing/2014/main" id="{070FB0BF-1B9F-FA8C-9E2F-36E361C6DCB2}"/>
              </a:ext>
            </a:extLst>
          </p:cNvPr>
          <p:cNvPicPr>
            <a:picLocks noChangeAspect="1"/>
          </p:cNvPicPr>
          <p:nvPr/>
        </p:nvPicPr>
        <p:blipFill>
          <a:blip r:embed="rId13"/>
          <a:stretch>
            <a:fillRect/>
          </a:stretch>
        </p:blipFill>
        <p:spPr>
          <a:xfrm>
            <a:off x="12164021" y="2644552"/>
            <a:ext cx="1652459" cy="1800000"/>
          </a:xfrm>
          <a:prstGeom prst="rect">
            <a:avLst/>
          </a:prstGeom>
        </p:spPr>
      </p:pic>
      <p:pic>
        <p:nvPicPr>
          <p:cNvPr id="31" name="Picture 30">
            <a:extLst>
              <a:ext uri="{FF2B5EF4-FFF2-40B4-BE49-F238E27FC236}">
                <a16:creationId xmlns:a16="http://schemas.microsoft.com/office/drawing/2014/main" id="{D9DB5480-B557-7758-AB00-E031B5A9407B}"/>
              </a:ext>
            </a:extLst>
          </p:cNvPr>
          <p:cNvPicPr>
            <a:picLocks noChangeAspect="1"/>
          </p:cNvPicPr>
          <p:nvPr/>
        </p:nvPicPr>
        <p:blipFill>
          <a:blip r:embed="rId14"/>
          <a:stretch>
            <a:fillRect/>
          </a:stretch>
        </p:blipFill>
        <p:spPr>
          <a:xfrm>
            <a:off x="3981269" y="2644552"/>
            <a:ext cx="1652459" cy="1800000"/>
          </a:xfrm>
          <a:prstGeom prst="rect">
            <a:avLst/>
          </a:prstGeom>
        </p:spPr>
      </p:pic>
      <p:pic>
        <p:nvPicPr>
          <p:cNvPr id="33" name="Picture 32">
            <a:extLst>
              <a:ext uri="{FF2B5EF4-FFF2-40B4-BE49-F238E27FC236}">
                <a16:creationId xmlns:a16="http://schemas.microsoft.com/office/drawing/2014/main" id="{36A784B4-F487-9354-3CBD-5B253AAFBCB2}"/>
              </a:ext>
            </a:extLst>
          </p:cNvPr>
          <p:cNvPicPr>
            <a:picLocks noChangeAspect="1"/>
          </p:cNvPicPr>
          <p:nvPr/>
        </p:nvPicPr>
        <p:blipFill>
          <a:blip r:embed="rId15"/>
          <a:stretch>
            <a:fillRect/>
          </a:stretch>
        </p:blipFill>
        <p:spPr>
          <a:xfrm>
            <a:off x="6738991" y="4804992"/>
            <a:ext cx="1652459" cy="1800000"/>
          </a:xfrm>
          <a:prstGeom prst="rect">
            <a:avLst/>
          </a:prstGeom>
        </p:spPr>
      </p:pic>
      <p:pic>
        <p:nvPicPr>
          <p:cNvPr id="35" name="Picture 34" descr="A person smiling for the camera&#10;&#10;Description automatically generated with low confidence">
            <a:extLst>
              <a:ext uri="{FF2B5EF4-FFF2-40B4-BE49-F238E27FC236}">
                <a16:creationId xmlns:a16="http://schemas.microsoft.com/office/drawing/2014/main" id="{B9EFAB2B-7F93-1427-CFCD-97C7165D55DB}"/>
              </a:ext>
            </a:extLst>
          </p:cNvPr>
          <p:cNvPicPr>
            <a:picLocks noChangeAspect="1"/>
          </p:cNvPicPr>
          <p:nvPr/>
        </p:nvPicPr>
        <p:blipFill>
          <a:blip r:embed="rId16"/>
          <a:stretch>
            <a:fillRect/>
          </a:stretch>
        </p:blipFill>
        <p:spPr>
          <a:xfrm>
            <a:off x="8310782" y="4804992"/>
            <a:ext cx="1652459" cy="1800000"/>
          </a:xfrm>
          <a:prstGeom prst="rect">
            <a:avLst/>
          </a:prstGeom>
        </p:spPr>
      </p:pic>
      <p:pic>
        <p:nvPicPr>
          <p:cNvPr id="37" name="Picture 36">
            <a:extLst>
              <a:ext uri="{FF2B5EF4-FFF2-40B4-BE49-F238E27FC236}">
                <a16:creationId xmlns:a16="http://schemas.microsoft.com/office/drawing/2014/main" id="{51AD58B3-D702-5622-1EF4-B6AA75D7F9B2}"/>
              </a:ext>
            </a:extLst>
          </p:cNvPr>
          <p:cNvPicPr>
            <a:picLocks noChangeAspect="1"/>
          </p:cNvPicPr>
          <p:nvPr/>
        </p:nvPicPr>
        <p:blipFill>
          <a:blip r:embed="rId17"/>
          <a:stretch>
            <a:fillRect/>
          </a:stretch>
        </p:blipFill>
        <p:spPr>
          <a:xfrm>
            <a:off x="4314705" y="6964832"/>
            <a:ext cx="1652459" cy="1800000"/>
          </a:xfrm>
          <a:prstGeom prst="rect">
            <a:avLst/>
          </a:prstGeom>
        </p:spPr>
      </p:pic>
      <p:pic>
        <p:nvPicPr>
          <p:cNvPr id="39" name="Picture 38" descr="A picture containing person&#10;&#10;Description automatically generated">
            <a:extLst>
              <a:ext uri="{FF2B5EF4-FFF2-40B4-BE49-F238E27FC236}">
                <a16:creationId xmlns:a16="http://schemas.microsoft.com/office/drawing/2014/main" id="{8D4C021E-E66D-FBB7-768C-0AAD2FEA9DF2}"/>
              </a:ext>
            </a:extLst>
          </p:cNvPr>
          <p:cNvPicPr>
            <a:picLocks noChangeAspect="1"/>
          </p:cNvPicPr>
          <p:nvPr/>
        </p:nvPicPr>
        <p:blipFill>
          <a:blip r:embed="rId18"/>
          <a:stretch>
            <a:fillRect/>
          </a:stretch>
        </p:blipFill>
        <p:spPr>
          <a:xfrm>
            <a:off x="8992718" y="6964832"/>
            <a:ext cx="1652459" cy="1800000"/>
          </a:xfrm>
          <a:prstGeom prst="rect">
            <a:avLst/>
          </a:prstGeom>
        </p:spPr>
      </p:pic>
      <p:pic>
        <p:nvPicPr>
          <p:cNvPr id="41" name="Picture 40">
            <a:extLst>
              <a:ext uri="{FF2B5EF4-FFF2-40B4-BE49-F238E27FC236}">
                <a16:creationId xmlns:a16="http://schemas.microsoft.com/office/drawing/2014/main" id="{B2AE9253-1B29-8702-1337-6D6A1DAD84C4}"/>
              </a:ext>
            </a:extLst>
          </p:cNvPr>
          <p:cNvPicPr>
            <a:picLocks noChangeAspect="1"/>
          </p:cNvPicPr>
          <p:nvPr/>
        </p:nvPicPr>
        <p:blipFill>
          <a:blip r:embed="rId19"/>
          <a:stretch>
            <a:fillRect/>
          </a:stretch>
        </p:blipFill>
        <p:spPr>
          <a:xfrm>
            <a:off x="7509661" y="2644552"/>
            <a:ext cx="1652459" cy="1800000"/>
          </a:xfrm>
          <a:prstGeom prst="rect">
            <a:avLst/>
          </a:prstGeom>
        </p:spPr>
      </p:pic>
      <p:pic>
        <p:nvPicPr>
          <p:cNvPr id="43" name="Picture 42" descr="A person smiling for the camera&#10;&#10;Description automatically generated with low confidence">
            <a:extLst>
              <a:ext uri="{FF2B5EF4-FFF2-40B4-BE49-F238E27FC236}">
                <a16:creationId xmlns:a16="http://schemas.microsoft.com/office/drawing/2014/main" id="{A20B483B-5582-4571-660E-5F9BB589E22F}"/>
              </a:ext>
            </a:extLst>
          </p:cNvPr>
          <p:cNvPicPr>
            <a:picLocks noChangeAspect="1"/>
          </p:cNvPicPr>
          <p:nvPr/>
        </p:nvPicPr>
        <p:blipFill rotWithShape="1">
          <a:blip r:embed="rId20"/>
          <a:srcRect l="11586" r="6720"/>
          <a:stretch/>
        </p:blipFill>
        <p:spPr>
          <a:xfrm>
            <a:off x="1469331" y="4804992"/>
            <a:ext cx="2085211" cy="1800000"/>
          </a:xfrm>
          <a:prstGeom prst="rect">
            <a:avLst/>
          </a:prstGeom>
        </p:spPr>
      </p:pic>
      <p:pic>
        <p:nvPicPr>
          <p:cNvPr id="45" name="Picture 44" descr="A picture containing person, person&#10;&#10;Description automatically generated">
            <a:extLst>
              <a:ext uri="{FF2B5EF4-FFF2-40B4-BE49-F238E27FC236}">
                <a16:creationId xmlns:a16="http://schemas.microsoft.com/office/drawing/2014/main" id="{E1F87135-071D-157F-4035-540BFA83760D}"/>
              </a:ext>
            </a:extLst>
          </p:cNvPr>
          <p:cNvPicPr>
            <a:picLocks noChangeAspect="1"/>
          </p:cNvPicPr>
          <p:nvPr/>
        </p:nvPicPr>
        <p:blipFill>
          <a:blip r:embed="rId21"/>
          <a:stretch>
            <a:fillRect/>
          </a:stretch>
        </p:blipFill>
        <p:spPr>
          <a:xfrm>
            <a:off x="5827482" y="6964832"/>
            <a:ext cx="1652459" cy="1800000"/>
          </a:xfrm>
          <a:prstGeom prst="rect">
            <a:avLst/>
          </a:prstGeom>
        </p:spPr>
      </p:pic>
      <p:pic>
        <p:nvPicPr>
          <p:cNvPr id="47" name="Picture 46" descr="A person smiling for the camera&#10;&#10;Description automatically generated with low confidence">
            <a:extLst>
              <a:ext uri="{FF2B5EF4-FFF2-40B4-BE49-F238E27FC236}">
                <a16:creationId xmlns:a16="http://schemas.microsoft.com/office/drawing/2014/main" id="{F9B726F0-8A72-D2E5-FDA2-98D6CABA7959}"/>
              </a:ext>
            </a:extLst>
          </p:cNvPr>
          <p:cNvPicPr>
            <a:picLocks noChangeAspect="1"/>
          </p:cNvPicPr>
          <p:nvPr/>
        </p:nvPicPr>
        <p:blipFill>
          <a:blip r:embed="rId22"/>
          <a:stretch>
            <a:fillRect/>
          </a:stretch>
        </p:blipFill>
        <p:spPr>
          <a:xfrm>
            <a:off x="12629413" y="4804992"/>
            <a:ext cx="1652459" cy="1800000"/>
          </a:xfrm>
          <a:prstGeom prst="rect">
            <a:avLst/>
          </a:prstGeom>
        </p:spPr>
      </p:pic>
      <p:pic>
        <p:nvPicPr>
          <p:cNvPr id="49" name="Picture 48" descr="A picture containing person&#10;&#10;Description automatically generated">
            <a:extLst>
              <a:ext uri="{FF2B5EF4-FFF2-40B4-BE49-F238E27FC236}">
                <a16:creationId xmlns:a16="http://schemas.microsoft.com/office/drawing/2014/main" id="{AF1C00DB-CEF3-1D07-E898-D2B4A5D0B990}"/>
              </a:ext>
            </a:extLst>
          </p:cNvPr>
          <p:cNvPicPr>
            <a:picLocks noChangeAspect="1"/>
          </p:cNvPicPr>
          <p:nvPr/>
        </p:nvPicPr>
        <p:blipFill>
          <a:blip r:embed="rId23"/>
          <a:stretch>
            <a:fillRect/>
          </a:stretch>
        </p:blipFill>
        <p:spPr>
          <a:xfrm>
            <a:off x="10521808" y="6964832"/>
            <a:ext cx="1652459" cy="1800000"/>
          </a:xfrm>
          <a:prstGeom prst="rect">
            <a:avLst/>
          </a:prstGeom>
        </p:spPr>
      </p:pic>
      <p:pic>
        <p:nvPicPr>
          <p:cNvPr id="50" name="Picture 49">
            <a:extLst>
              <a:ext uri="{FF2B5EF4-FFF2-40B4-BE49-F238E27FC236}">
                <a16:creationId xmlns:a16="http://schemas.microsoft.com/office/drawing/2014/main" id="{492C1A4B-06A5-5035-926D-EB256DE2CE81}"/>
              </a:ext>
            </a:extLst>
          </p:cNvPr>
          <p:cNvPicPr>
            <a:picLocks noChangeAspect="1"/>
          </p:cNvPicPr>
          <p:nvPr/>
        </p:nvPicPr>
        <p:blipFill>
          <a:blip r:embed="rId24"/>
          <a:stretch>
            <a:fillRect/>
          </a:stretch>
        </p:blipFill>
        <p:spPr>
          <a:xfrm>
            <a:off x="7421855" y="6964832"/>
            <a:ext cx="1652459" cy="1800000"/>
          </a:xfrm>
          <a:prstGeom prst="rect">
            <a:avLst/>
          </a:prstGeom>
        </p:spPr>
      </p:pic>
      <p:pic>
        <p:nvPicPr>
          <p:cNvPr id="51" name="Picture 50" descr="A person smiling for the camera&#10;&#10;Description automatically generated with medium confidence">
            <a:extLst>
              <a:ext uri="{FF2B5EF4-FFF2-40B4-BE49-F238E27FC236}">
                <a16:creationId xmlns:a16="http://schemas.microsoft.com/office/drawing/2014/main" id="{3258063F-5C49-4E43-8795-1F6E96DBEBC2}"/>
              </a:ext>
            </a:extLst>
          </p:cNvPr>
          <p:cNvPicPr>
            <a:picLocks noChangeAspect="1"/>
          </p:cNvPicPr>
          <p:nvPr/>
        </p:nvPicPr>
        <p:blipFill>
          <a:blip r:embed="rId25"/>
          <a:stretch>
            <a:fillRect/>
          </a:stretch>
        </p:blipFill>
        <p:spPr>
          <a:xfrm>
            <a:off x="11259398" y="4804992"/>
            <a:ext cx="1652459" cy="1800000"/>
          </a:xfrm>
          <a:prstGeom prst="rect">
            <a:avLst/>
          </a:prstGeom>
        </p:spPr>
      </p:pic>
      <p:pic>
        <p:nvPicPr>
          <p:cNvPr id="52" name="Picture 2">
            <a:extLst>
              <a:ext uri="{FF2B5EF4-FFF2-40B4-BE49-F238E27FC236}">
                <a16:creationId xmlns:a16="http://schemas.microsoft.com/office/drawing/2014/main" id="{B8AF3F7F-665B-BB08-275F-9C8547093CF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105577" y="4804992"/>
            <a:ext cx="1652459" cy="180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3" name="Picture 52" descr="A person wearing a head scarf and glasses&#10;&#10;Description automatically generated">
            <a:extLst>
              <a:ext uri="{FF2B5EF4-FFF2-40B4-BE49-F238E27FC236}">
                <a16:creationId xmlns:a16="http://schemas.microsoft.com/office/drawing/2014/main" id="{720AFA4D-0BA8-5BBC-169C-4D20F37B993E}"/>
              </a:ext>
            </a:extLst>
          </p:cNvPr>
          <p:cNvPicPr>
            <a:picLocks noChangeAspect="1"/>
          </p:cNvPicPr>
          <p:nvPr/>
        </p:nvPicPr>
        <p:blipFill rotWithShape="1">
          <a:blip r:embed="rId27"/>
          <a:srcRect t="8208"/>
          <a:stretch/>
        </p:blipFill>
        <p:spPr>
          <a:xfrm>
            <a:off x="9958093" y="4804392"/>
            <a:ext cx="1301305" cy="1788168"/>
          </a:xfrm>
          <a:prstGeom prst="rect">
            <a:avLst/>
          </a:prstGeom>
        </p:spPr>
      </p:pic>
    </p:spTree>
    <p:extLst>
      <p:ext uri="{BB962C8B-B14F-4D97-AF65-F5344CB8AC3E}">
        <p14:creationId xmlns:p14="http://schemas.microsoft.com/office/powerpoint/2010/main" val="164365221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AE6B2E7-9CE1-4B2C-8851-C42E20244023}"/>
              </a:ext>
            </a:extLst>
          </p:cNvPr>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Connect with CDHA</a:t>
            </a:r>
          </a:p>
        </p:txBody>
      </p:sp>
      <p:sp>
        <p:nvSpPr>
          <p:cNvPr id="21" name="Content Placeholder 5">
            <a:extLst>
              <a:ext uri="{FF2B5EF4-FFF2-40B4-BE49-F238E27FC236}">
                <a16:creationId xmlns:a16="http://schemas.microsoft.com/office/drawing/2014/main" id="{F2CD5669-90E4-A5DA-8531-8AA31A1737EB}"/>
              </a:ext>
            </a:extLst>
          </p:cNvPr>
          <p:cNvSpPr>
            <a:spLocks noGrp="1"/>
          </p:cNvSpPr>
          <p:nvPr>
            <p:ph type="body" idx="1"/>
          </p:nvPr>
        </p:nvSpPr>
        <p:spPr>
          <a:xfrm>
            <a:off x="3223099" y="4030480"/>
            <a:ext cx="9150199" cy="8641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a:spcAft>
                <a:spcPts val="2667"/>
              </a:spcAft>
            </a:pPr>
            <a:r>
              <a:rPr lang="en-CA" sz="6000" dirty="0">
                <a:latin typeface="Arial" panose="020B0604020202020204" pitchFamily="34" charset="0"/>
                <a:cs typeface="Arial" panose="020B0604020202020204" pitchFamily="34" charset="0"/>
              </a:rPr>
              <a:t>.com/theCDHA</a:t>
            </a:r>
          </a:p>
        </p:txBody>
      </p:sp>
      <p:sp>
        <p:nvSpPr>
          <p:cNvPr id="22" name="Content Placeholder 5">
            <a:extLst>
              <a:ext uri="{FF2B5EF4-FFF2-40B4-BE49-F238E27FC236}">
                <a16:creationId xmlns:a16="http://schemas.microsoft.com/office/drawing/2014/main" id="{07C15C40-B041-ACB0-4276-8C68DCF9C9A7}"/>
              </a:ext>
            </a:extLst>
          </p:cNvPr>
          <p:cNvSpPr>
            <a:spLocks noGrp="1"/>
          </p:cNvSpPr>
          <p:nvPr>
            <p:ph sz="half" idx="2"/>
          </p:nvPr>
        </p:nvSpPr>
        <p:spPr>
          <a:xfrm>
            <a:off x="3257169" y="5922951"/>
            <a:ext cx="14125930" cy="1070999"/>
          </a:xfrm>
        </p:spPr>
        <p:txBody>
          <a:bodyPr/>
          <a:lstStyle/>
          <a:p>
            <a:pPr marL="0" indent="0">
              <a:buNone/>
            </a:pPr>
            <a:r>
              <a:rPr lang="en-CA" sz="6000" b="1" dirty="0">
                <a:latin typeface="Arial" panose="020B0604020202020204" pitchFamily="34" charset="0"/>
                <a:cs typeface="Arial" panose="020B0604020202020204" pitchFamily="34" charset="0"/>
              </a:rPr>
              <a:t>.com/groups/</a:t>
            </a:r>
            <a:r>
              <a:rPr lang="en-CA" sz="6000" b="1" dirty="0" err="1">
                <a:latin typeface="Arial" panose="020B0604020202020204" pitchFamily="34" charset="0"/>
                <a:cs typeface="Arial" panose="020B0604020202020204" pitchFamily="34" charset="0"/>
              </a:rPr>
              <a:t>CDHAdentalhygienists</a:t>
            </a:r>
            <a:endParaRPr lang="en-CA" sz="6000" b="1" dirty="0">
              <a:latin typeface="Arial" panose="020B0604020202020204" pitchFamily="34" charset="0"/>
              <a:cs typeface="Arial" panose="020B0604020202020204" pitchFamily="34" charset="0"/>
            </a:endParaRPr>
          </a:p>
        </p:txBody>
      </p:sp>
      <p:sp>
        <p:nvSpPr>
          <p:cNvPr id="27" name="Content Placeholder 5">
            <a:extLst>
              <a:ext uri="{FF2B5EF4-FFF2-40B4-BE49-F238E27FC236}">
                <a16:creationId xmlns:a16="http://schemas.microsoft.com/office/drawing/2014/main" id="{79E27075-BB96-C309-8A77-0FEBBED24F79}"/>
              </a:ext>
            </a:extLst>
          </p:cNvPr>
          <p:cNvSpPr>
            <a:spLocks noGrp="1"/>
          </p:cNvSpPr>
          <p:nvPr>
            <p:ph type="body" sz="quarter" idx="3"/>
          </p:nvPr>
        </p:nvSpPr>
        <p:spPr>
          <a:xfrm>
            <a:off x="3205717" y="8110821"/>
            <a:ext cx="7673157" cy="865216"/>
          </a:xfrm>
        </p:spPr>
        <p:txBody>
          <a:bodyPr/>
          <a:lstStyle/>
          <a:p>
            <a:pPr>
              <a:spcAft>
                <a:spcPts val="2667"/>
              </a:spcAft>
            </a:pPr>
            <a:r>
              <a:rPr lang="en-CA" sz="6000" dirty="0">
                <a:latin typeface="Arial" panose="020B0604020202020204" pitchFamily="34" charset="0"/>
                <a:cs typeface="Arial" panose="020B0604020202020204" pitchFamily="34" charset="0"/>
              </a:rPr>
              <a:t>.com/</a:t>
            </a:r>
            <a:r>
              <a:rPr lang="en-CA" sz="6000" dirty="0" err="1">
                <a:latin typeface="Arial" panose="020B0604020202020204" pitchFamily="34" charset="0"/>
                <a:cs typeface="Arial" panose="020B0604020202020204" pitchFamily="34" charset="0"/>
              </a:rPr>
              <a:t>theCDHA</a:t>
            </a:r>
            <a:endParaRPr lang="en-CA" sz="6000" dirty="0">
              <a:latin typeface="Arial" panose="020B0604020202020204" pitchFamily="34" charset="0"/>
              <a:cs typeface="Arial" panose="020B0604020202020204" pitchFamily="34" charset="0"/>
            </a:endParaRPr>
          </a:p>
        </p:txBody>
      </p:sp>
      <p:sp>
        <p:nvSpPr>
          <p:cNvPr id="29" name="Content Placeholder 5">
            <a:extLst>
              <a:ext uri="{FF2B5EF4-FFF2-40B4-BE49-F238E27FC236}">
                <a16:creationId xmlns:a16="http://schemas.microsoft.com/office/drawing/2014/main" id="{18228C96-7116-BEF2-BF98-DB183A364216}"/>
              </a:ext>
            </a:extLst>
          </p:cNvPr>
          <p:cNvSpPr>
            <a:spLocks noGrp="1"/>
          </p:cNvSpPr>
          <p:nvPr>
            <p:ph sz="quarter" idx="4"/>
          </p:nvPr>
        </p:nvSpPr>
        <p:spPr>
          <a:xfrm>
            <a:off x="3005761" y="2217348"/>
            <a:ext cx="7297032" cy="864121"/>
          </a:xfrm>
        </p:spPr>
        <p:txBody>
          <a:bodyPr/>
          <a:lstStyle/>
          <a:p>
            <a:pPr marL="0" indent="0">
              <a:spcAft>
                <a:spcPts val="2667"/>
              </a:spcAft>
              <a:buNone/>
            </a:pPr>
            <a:r>
              <a:rPr lang="en-CA" sz="6000" b="1" dirty="0">
                <a:latin typeface="Arial" panose="020B0604020202020204" pitchFamily="34" charset="0"/>
                <a:cs typeface="Arial" panose="020B0604020202020204" pitchFamily="34" charset="0"/>
              </a:rPr>
              <a:t>.com/</a:t>
            </a:r>
            <a:r>
              <a:rPr lang="en-CA" sz="6000" b="1" dirty="0" err="1">
                <a:latin typeface="Arial" panose="020B0604020202020204" pitchFamily="34" charset="0"/>
                <a:cs typeface="Arial" panose="020B0604020202020204" pitchFamily="34" charset="0"/>
              </a:rPr>
              <a:t>theCDHA</a:t>
            </a:r>
            <a:endParaRPr lang="en-CA" sz="6000" b="1"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1D3A3A23-10D3-1BC6-A240-B7EDCE075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227" y="5596880"/>
            <a:ext cx="1862758" cy="1397069"/>
          </a:xfrm>
          <a:prstGeom prst="rect">
            <a:avLst/>
          </a:prstGeom>
        </p:spPr>
      </p:pic>
      <p:pic>
        <p:nvPicPr>
          <p:cNvPr id="31" name="Picture 30">
            <a:extLst>
              <a:ext uri="{FF2B5EF4-FFF2-40B4-BE49-F238E27FC236}">
                <a16:creationId xmlns:a16="http://schemas.microsoft.com/office/drawing/2014/main" id="{CD49937A-E562-75F2-DD7A-D3D0D0228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572" y="2069216"/>
            <a:ext cx="1535202" cy="1151400"/>
          </a:xfrm>
          <a:prstGeom prst="rect">
            <a:avLst/>
          </a:prstGeom>
        </p:spPr>
      </p:pic>
      <p:pic>
        <p:nvPicPr>
          <p:cNvPr id="32" name="Picture 31">
            <a:extLst>
              <a:ext uri="{FF2B5EF4-FFF2-40B4-BE49-F238E27FC236}">
                <a16:creationId xmlns:a16="http://schemas.microsoft.com/office/drawing/2014/main" id="{204B130C-34A1-087A-8427-D570EF09E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654" y="3519373"/>
            <a:ext cx="2577989" cy="1933491"/>
          </a:xfrm>
          <a:prstGeom prst="rect">
            <a:avLst/>
          </a:prstGeom>
        </p:spPr>
      </p:pic>
      <p:pic>
        <p:nvPicPr>
          <p:cNvPr id="33" name="Picture 32">
            <a:extLst>
              <a:ext uri="{FF2B5EF4-FFF2-40B4-BE49-F238E27FC236}">
                <a16:creationId xmlns:a16="http://schemas.microsoft.com/office/drawing/2014/main" id="{7FF04A1B-B6F1-0C82-BE36-A442F74D6A7B}"/>
              </a:ext>
            </a:extLst>
          </p:cNvPr>
          <p:cNvPicPr>
            <a:picLocks noChangeAspect="1"/>
          </p:cNvPicPr>
          <p:nvPr/>
        </p:nvPicPr>
        <p:blipFill>
          <a:blip r:embed="rId6"/>
          <a:stretch>
            <a:fillRect/>
          </a:stretch>
        </p:blipFill>
        <p:spPr>
          <a:xfrm>
            <a:off x="1798411" y="7613104"/>
            <a:ext cx="1495391" cy="1252744"/>
          </a:xfrm>
          <a:prstGeom prst="rect">
            <a:avLst/>
          </a:prstGeom>
        </p:spPr>
      </p:pic>
      <p:sp>
        <p:nvSpPr>
          <p:cNvPr id="34" name="Speech Bubble: Oval 33">
            <a:extLst>
              <a:ext uri="{FF2B5EF4-FFF2-40B4-BE49-F238E27FC236}">
                <a16:creationId xmlns:a16="http://schemas.microsoft.com/office/drawing/2014/main" id="{0A4159E4-CF11-EA27-8941-5DAB7CBBF1AA}"/>
              </a:ext>
            </a:extLst>
          </p:cNvPr>
          <p:cNvSpPr/>
          <p:nvPr/>
        </p:nvSpPr>
        <p:spPr bwMode="auto">
          <a:xfrm>
            <a:off x="13660892" y="3022064"/>
            <a:ext cx="3289162" cy="2618625"/>
          </a:xfrm>
          <a:prstGeom prst="wedgeEllipseCallout">
            <a:avLst>
              <a:gd name="adj1" fmla="val -76788"/>
              <a:gd name="adj2" fmla="val 48685"/>
            </a:avLst>
          </a:prstGeom>
          <a:solidFill>
            <a:srgbClr val="E4FA12">
              <a:alpha val="24901"/>
            </a:srgbClr>
          </a:solidFill>
          <a:ln w="25400" cap="flat" cmpd="sng" algn="ctr">
            <a:solidFill>
              <a:srgbClr val="5E2082">
                <a:alpha val="50000"/>
              </a:srgbClr>
            </a:solidFill>
            <a:prstDash val="solid"/>
            <a:round/>
            <a:headEnd type="none" w="med" len="med"/>
            <a:tailEnd type="none" w="med" len="med"/>
          </a:ln>
          <a:effectLst/>
        </p:spPr>
        <p:txBody>
          <a:bodyPr vert="horz" wrap="square" lIns="121924" tIns="60962" rIns="121924" bIns="60962" numCol="1" rtlCol="0" anchor="t" anchorCtr="0" compatLnSpc="1">
            <a:prstTxWarp prst="textNoShape">
              <a:avLst/>
            </a:prstTxWarp>
          </a:bodyPr>
          <a:lstStyle/>
          <a:p>
            <a:pPr algn="ctr" defTabSz="1219261"/>
            <a:r>
              <a:rPr lang="en-CA" sz="3734" b="1" dirty="0">
                <a:solidFill>
                  <a:sysClr val="windowText" lastClr="000000"/>
                </a:solidFill>
                <a:latin typeface="Arial" panose="020B0604020202020204" pitchFamily="34" charset="0"/>
                <a:ea typeface="ヒラギノ明朝 ProN W3" charset="0"/>
                <a:cs typeface="Arial" panose="020B0604020202020204" pitchFamily="34" charset="0"/>
                <a:sym typeface="Palatino" charset="0"/>
              </a:rPr>
              <a:t>Request to join today!</a:t>
            </a:r>
          </a:p>
        </p:txBody>
      </p:sp>
      <p:pic>
        <p:nvPicPr>
          <p:cNvPr id="35" name="Picture 34" descr="A black background with a black square&#10;&#10;Description automatically generated with medium confidence">
            <a:extLst>
              <a:ext uri="{FF2B5EF4-FFF2-40B4-BE49-F238E27FC236}">
                <a16:creationId xmlns:a16="http://schemas.microsoft.com/office/drawing/2014/main" id="{FBF0B3C5-3F42-C2B7-131E-A0C7F41ED199}"/>
              </a:ext>
            </a:extLst>
          </p:cNvPr>
          <p:cNvPicPr>
            <a:picLocks noChangeAspect="1"/>
          </p:cNvPicPr>
          <p:nvPr/>
        </p:nvPicPr>
        <p:blipFill>
          <a:blip r:embed="rId7"/>
          <a:stretch>
            <a:fillRect/>
          </a:stretch>
        </p:blipFill>
        <p:spPr>
          <a:xfrm>
            <a:off x="605235" y="2164064"/>
            <a:ext cx="961337" cy="982566"/>
          </a:xfrm>
          <a:prstGeom prst="rect">
            <a:avLst/>
          </a:prstGeom>
        </p:spPr>
      </p:pic>
    </p:spTree>
    <p:extLst>
      <p:ext uri="{BB962C8B-B14F-4D97-AF65-F5344CB8AC3E}">
        <p14:creationId xmlns:p14="http://schemas.microsoft.com/office/powerpoint/2010/main" val="115971230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5"/>
          <p:cNvSpPr>
            <a:spLocks noGrp="1"/>
          </p:cNvSpPr>
          <p:nvPr>
            <p:ph sz="quarter" idx="4"/>
          </p:nvPr>
        </p:nvSpPr>
        <p:spPr>
          <a:xfrm>
            <a:off x="6392489" y="3532618"/>
            <a:ext cx="10945550" cy="5520646"/>
          </a:xfrm>
        </p:spPr>
        <p:txBody>
          <a:bodyPr/>
          <a:lstStyle/>
          <a:p>
            <a:pPr marL="0" indent="0" algn="ctr">
              <a:spcAft>
                <a:spcPts val="2000"/>
              </a:spcAft>
              <a:buNone/>
            </a:pPr>
            <a:r>
              <a:rPr lang="en-CA" sz="5867" b="1" dirty="0">
                <a:solidFill>
                  <a:srgbClr val="7030A0"/>
                </a:solidFill>
                <a:latin typeface="Arial" panose="020B0604020202020204" pitchFamily="34" charset="0"/>
                <a:cs typeface="Arial" panose="020B0604020202020204" pitchFamily="34" charset="0"/>
              </a:rPr>
              <a:t>cdha.ca/join</a:t>
            </a:r>
            <a:br>
              <a:rPr lang="en-CA" sz="5867" b="1" dirty="0">
                <a:solidFill>
                  <a:srgbClr val="7030A0"/>
                </a:solidFill>
                <a:latin typeface="Arial" panose="020B0604020202020204" pitchFamily="34" charset="0"/>
                <a:cs typeface="Arial" panose="020B0604020202020204" pitchFamily="34" charset="0"/>
              </a:rPr>
            </a:br>
            <a:br>
              <a:rPr lang="en-CA" sz="5867" b="1" dirty="0">
                <a:solidFill>
                  <a:srgbClr val="7030A0"/>
                </a:solidFill>
                <a:latin typeface="Arial" panose="020B0604020202020204" pitchFamily="34" charset="0"/>
                <a:cs typeface="Arial" panose="020B0604020202020204" pitchFamily="34" charset="0"/>
              </a:rPr>
            </a:br>
            <a:r>
              <a:rPr lang="en-CA" sz="5867" b="1" dirty="0">
                <a:solidFill>
                  <a:srgbClr val="7030A0"/>
                </a:solidFill>
                <a:latin typeface="Arial" panose="020B0604020202020204" pitchFamily="34" charset="0"/>
                <a:cs typeface="Arial" panose="020B0604020202020204" pitchFamily="34" charset="0"/>
              </a:rPr>
              <a:t>1-800-267-5235</a:t>
            </a:r>
          </a:p>
        </p:txBody>
      </p:sp>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CDHA Membership</a:t>
            </a:r>
          </a:p>
        </p:txBody>
      </p:sp>
      <p:cxnSp>
        <p:nvCxnSpPr>
          <p:cNvPr id="10" name="Curved Connector 9"/>
          <p:cNvCxnSpPr/>
          <p:nvPr/>
        </p:nvCxnSpPr>
        <p:spPr bwMode="auto">
          <a:xfrm rot="10800000" flipV="1">
            <a:off x="6033739" y="4639850"/>
            <a:ext cx="2688679" cy="2016287"/>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8">
            <a:hlinkClick r:id="rId3"/>
            <a:extLst>
              <a:ext uri="{FF2B5EF4-FFF2-40B4-BE49-F238E27FC236}">
                <a16:creationId xmlns:a16="http://schemas.microsoft.com/office/drawing/2014/main" id="{F71F7EF8-889C-49AB-8A5F-E1950158E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459" y="2932584"/>
            <a:ext cx="2808471" cy="5813232"/>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82990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pic>
        <p:nvPicPr>
          <p:cNvPr id="7" name="Picture 6">
            <a:extLst>
              <a:ext uri="{FF2B5EF4-FFF2-40B4-BE49-F238E27FC236}">
                <a16:creationId xmlns:a16="http://schemas.microsoft.com/office/drawing/2014/main" id="{06FD832C-657C-4D17-B326-B26A4271EA24}"/>
              </a:ext>
            </a:extLst>
          </p:cNvPr>
          <p:cNvPicPr>
            <a:picLocks noChangeAspect="1"/>
          </p:cNvPicPr>
          <p:nvPr/>
        </p:nvPicPr>
        <p:blipFill rotWithShape="1">
          <a:blip r:embed="rId3"/>
          <a:srcRect t="1639" b="717"/>
          <a:stretch/>
        </p:blipFill>
        <p:spPr>
          <a:xfrm>
            <a:off x="-30517" y="-23393"/>
            <a:ext cx="17370780" cy="12977862"/>
          </a:xfrm>
          <a:prstGeom prst="rect">
            <a:avLst/>
          </a:prstGeom>
        </p:spPr>
      </p:pic>
    </p:spTree>
    <p:extLst>
      <p:ext uri="{BB962C8B-B14F-4D97-AF65-F5344CB8AC3E}">
        <p14:creationId xmlns:p14="http://schemas.microsoft.com/office/powerpoint/2010/main" val="18620340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1521" y="4404862"/>
            <a:ext cx="356188" cy="913199"/>
          </a:xfrm>
          <a:prstGeom prst="rect">
            <a:avLst/>
          </a:prstGeom>
        </p:spPr>
        <p:txBody>
          <a:bodyPr wrap="none">
            <a:spAutoFit/>
          </a:bodyPr>
          <a:lstStyle/>
          <a:p>
            <a:r>
              <a:rPr lang="en-CA" sz="5334"/>
              <a:t> </a:t>
            </a:r>
          </a:p>
        </p:txBody>
      </p:sp>
      <p:sp>
        <p:nvSpPr>
          <p:cNvPr id="4" name="Content Placeholder 5">
            <a:extLst>
              <a:ext uri="{FF2B5EF4-FFF2-40B4-BE49-F238E27FC236}">
                <a16:creationId xmlns:a16="http://schemas.microsoft.com/office/drawing/2014/main" id="{C2EF45C1-3933-49D2-91A0-3CC9D776691D}"/>
              </a:ext>
            </a:extLst>
          </p:cNvPr>
          <p:cNvSpPr txBox="1">
            <a:spLocks/>
          </p:cNvSpPr>
          <p:nvPr/>
        </p:nvSpPr>
        <p:spPr>
          <a:xfrm>
            <a:off x="928452" y="3052452"/>
            <a:ext cx="15483359" cy="4704668"/>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200"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2667"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400"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sz="2133"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133" kern="1200">
                <a:solidFill>
                  <a:schemeClr val="tx1"/>
                </a:solidFill>
                <a:latin typeface="+mn-lt"/>
                <a:ea typeface="+mn-ea"/>
                <a:cs typeface="+mn-cs"/>
              </a:defRPr>
            </a:lvl9pPr>
          </a:lstStyle>
          <a:p>
            <a:pPr marL="0" indent="0" algn="ctr">
              <a:spcAft>
                <a:spcPts val="1333"/>
              </a:spcAft>
              <a:buFont typeface="Arial" panose="020B0604020202020204" pitchFamily="34" charset="0"/>
              <a:buNone/>
            </a:pPr>
            <a:r>
              <a:rPr lang="en-CA" sz="15300" b="1" dirty="0">
                <a:latin typeface="Arial" panose="020B0604020202020204" pitchFamily="34" charset="0"/>
                <a:cs typeface="Arial" panose="020B0604020202020204" pitchFamily="34" charset="0"/>
              </a:rPr>
              <a:t>QUIZ TIME!</a:t>
            </a:r>
            <a:endParaRPr lang="en-CA" sz="10700" b="1" dirty="0">
              <a:latin typeface="Arial" panose="020B0604020202020204" pitchFamily="34" charset="0"/>
              <a:cs typeface="Arial" panose="020B0604020202020204" pitchFamily="34" charset="0"/>
            </a:endParaRPr>
          </a:p>
          <a:p>
            <a:pPr marL="0" indent="0" algn="ctr">
              <a:spcAft>
                <a:spcPts val="1333"/>
              </a:spcAft>
              <a:buFont typeface="Arial" panose="020B0604020202020204" pitchFamily="34" charset="0"/>
              <a:buNone/>
            </a:pPr>
            <a:r>
              <a:rPr lang="en-CA" sz="10700" b="1" i="1" dirty="0">
                <a:solidFill>
                  <a:srgbClr val="7030A0"/>
                </a:solidFill>
                <a:latin typeface="Arial" panose="020B0604020202020204" pitchFamily="34" charset="0"/>
                <a:cs typeface="Arial" panose="020B0604020202020204" pitchFamily="34" charset="0"/>
              </a:rPr>
              <a:t>Prize at stake</a:t>
            </a:r>
            <a:endParaRPr lang="en-CA" sz="10700"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4097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type="body" idx="1"/>
          </p:nvPr>
        </p:nvSpPr>
        <p:spPr>
          <a:xfrm rot="489287">
            <a:off x="12509926" y="3675902"/>
            <a:ext cx="6816964" cy="2208313"/>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Professional Development</a:t>
            </a:r>
            <a:endParaRPr lang="en-CA" sz="4800" dirty="0">
              <a:solidFill>
                <a:srgbClr val="7030A0"/>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807785" y="2216238"/>
            <a:ext cx="15771399" cy="4032570"/>
          </a:xfrm>
        </p:spPr>
        <p:txBody>
          <a:bodyPr/>
          <a:lstStyle/>
          <a:p>
            <a:pPr marL="0" indent="0" algn="ctr">
              <a:buNone/>
            </a:pPr>
            <a:r>
              <a:rPr lang="en-CA" sz="6600" b="1" dirty="0">
                <a:latin typeface="Arial" panose="020B0604020202020204" pitchFamily="34" charset="0"/>
                <a:cs typeface="Arial" panose="020B0604020202020204" pitchFamily="34" charset="0"/>
              </a:rPr>
              <a:t>What CDHA membership benefit most excites you?</a:t>
            </a:r>
            <a:endParaRPr lang="en-CA" sz="6600" dirty="0">
              <a:latin typeface="Arial" panose="020B0604020202020204" pitchFamily="34" charset="0"/>
              <a:cs typeface="Arial" panose="020B0604020202020204" pitchFamily="34" charset="0"/>
            </a:endParaRPr>
          </a:p>
        </p:txBody>
      </p:sp>
      <p:sp>
        <p:nvSpPr>
          <p:cNvPr id="8" name="Content Placeholder 5"/>
          <p:cNvSpPr>
            <a:spLocks noGrp="1"/>
          </p:cNvSpPr>
          <p:nvPr>
            <p:ph type="body" sz="quarter" idx="3"/>
          </p:nvPr>
        </p:nvSpPr>
        <p:spPr>
          <a:xfrm rot="162020">
            <a:off x="1599578" y="5433812"/>
            <a:ext cx="6816964" cy="2208313"/>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Liability Insurance</a:t>
            </a:r>
            <a:endParaRPr lang="en-CA" sz="4800" dirty="0">
              <a:solidFill>
                <a:srgbClr val="7030A0"/>
              </a:solidFill>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rot="20768068">
            <a:off x="165284" y="3346621"/>
            <a:ext cx="6816964" cy="2208313"/>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CDHA Perks: </a:t>
            </a:r>
            <a:br>
              <a:rPr lang="en-CA" sz="4800" b="1" dirty="0">
                <a:solidFill>
                  <a:srgbClr val="7030A0"/>
                </a:solidFill>
                <a:latin typeface="Arial" panose="020B0604020202020204" pitchFamily="34" charset="0"/>
                <a:cs typeface="Arial" panose="020B0604020202020204" pitchFamily="34" charset="0"/>
              </a:rPr>
            </a:br>
            <a:r>
              <a:rPr lang="en-CA" sz="4800" b="1" dirty="0" err="1">
                <a:solidFill>
                  <a:srgbClr val="7030A0"/>
                </a:solidFill>
                <a:latin typeface="Arial" panose="020B0604020202020204" pitchFamily="34" charset="0"/>
                <a:cs typeface="Arial" panose="020B0604020202020204" pitchFamily="34" charset="0"/>
              </a:rPr>
              <a:t>Perkopolis</a:t>
            </a:r>
            <a:r>
              <a:rPr lang="en-CA" sz="4800" b="1" dirty="0">
                <a:solidFill>
                  <a:srgbClr val="7030A0"/>
                </a:solidFill>
                <a:latin typeface="Arial" panose="020B0604020202020204" pitchFamily="34" charset="0"/>
                <a:cs typeface="Arial" panose="020B0604020202020204" pitchFamily="34" charset="0"/>
              </a:rPr>
              <a:t> / ESM</a:t>
            </a:r>
            <a:endParaRPr lang="en-CA" sz="4800" dirty="0">
              <a:solidFill>
                <a:srgbClr val="7030A0"/>
              </a:solidFill>
              <a:latin typeface="Arial" panose="020B0604020202020204" pitchFamily="34" charset="0"/>
              <a:cs typeface="Arial" panose="020B0604020202020204" pitchFamily="34" charset="0"/>
            </a:endParaRPr>
          </a:p>
        </p:txBody>
      </p:sp>
      <p:sp>
        <p:nvSpPr>
          <p:cNvPr id="10" name="Content Placeholder 5"/>
          <p:cNvSpPr>
            <a:spLocks noGrp="1"/>
          </p:cNvSpPr>
          <p:nvPr>
            <p:ph sz="quarter" idx="4294967295"/>
          </p:nvPr>
        </p:nvSpPr>
        <p:spPr>
          <a:xfrm rot="524838">
            <a:off x="9790731" y="5671070"/>
            <a:ext cx="6816725" cy="2208212"/>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Publications</a:t>
            </a:r>
            <a:endParaRPr lang="en-CA" sz="4800" dirty="0">
              <a:solidFill>
                <a:srgbClr val="7030A0"/>
              </a:solidFill>
              <a:latin typeface="Arial" panose="020B0604020202020204" pitchFamily="34" charset="0"/>
              <a:cs typeface="Arial" panose="020B0604020202020204" pitchFamily="34" charset="0"/>
            </a:endParaRPr>
          </a:p>
        </p:txBody>
      </p:sp>
      <p:sp>
        <p:nvSpPr>
          <p:cNvPr id="11" name="Content Placeholder 5"/>
          <p:cNvSpPr>
            <a:spLocks noGrp="1"/>
          </p:cNvSpPr>
          <p:nvPr>
            <p:ph sz="quarter" idx="4294967295"/>
          </p:nvPr>
        </p:nvSpPr>
        <p:spPr>
          <a:xfrm rot="20943030">
            <a:off x="957263" y="7352814"/>
            <a:ext cx="6816725" cy="2227262"/>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GoodLife Fitness</a:t>
            </a:r>
            <a:endParaRPr lang="en-CA" sz="4800" dirty="0">
              <a:solidFill>
                <a:srgbClr val="7030A0"/>
              </a:solidFill>
              <a:latin typeface="Arial" panose="020B0604020202020204" pitchFamily="34" charset="0"/>
              <a:cs typeface="Arial" panose="020B0604020202020204" pitchFamily="34" charset="0"/>
            </a:endParaRPr>
          </a:p>
        </p:txBody>
      </p:sp>
      <p:sp>
        <p:nvSpPr>
          <p:cNvPr id="12" name="Content Placeholder 5"/>
          <p:cNvSpPr>
            <a:spLocks noGrp="1"/>
          </p:cNvSpPr>
          <p:nvPr>
            <p:ph sz="quarter" idx="4294967295"/>
          </p:nvPr>
        </p:nvSpPr>
        <p:spPr>
          <a:xfrm rot="20910932">
            <a:off x="12077545" y="6774363"/>
            <a:ext cx="5272088" cy="2208212"/>
          </a:xfrm>
        </p:spPr>
        <p:txBody>
          <a:bodyPr/>
          <a:lstStyle/>
          <a:p>
            <a:pPr marL="0" indent="0" algn="ctr">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lgn="ctr">
              <a:spcAft>
                <a:spcPts val="1333"/>
              </a:spcAft>
              <a:buNone/>
            </a:pPr>
            <a:r>
              <a:rPr lang="en-CA" sz="4800" b="1" dirty="0">
                <a:solidFill>
                  <a:srgbClr val="7030A0"/>
                </a:solidFill>
                <a:latin typeface="Arial" panose="020B0604020202020204" pitchFamily="34" charset="0"/>
                <a:cs typeface="Arial" panose="020B0604020202020204" pitchFamily="34" charset="0"/>
              </a:rPr>
              <a:t>Career Centre</a:t>
            </a:r>
            <a:endParaRPr lang="en-CA" sz="4800" dirty="0">
              <a:solidFill>
                <a:srgbClr val="7030A0"/>
              </a:solidFill>
              <a:latin typeface="Arial" panose="020B0604020202020204" pitchFamily="34" charset="0"/>
              <a:cs typeface="Arial" panose="020B0604020202020204" pitchFamily="34" charset="0"/>
            </a:endParaRPr>
          </a:p>
        </p:txBody>
      </p:sp>
      <p:sp>
        <p:nvSpPr>
          <p:cNvPr id="13" name="Content Placeholder 5"/>
          <p:cNvSpPr>
            <a:spLocks noGrp="1"/>
          </p:cNvSpPr>
          <p:nvPr>
            <p:ph sz="quarter" idx="4294967295"/>
          </p:nvPr>
        </p:nvSpPr>
        <p:spPr>
          <a:xfrm>
            <a:off x="6784368" y="3954031"/>
            <a:ext cx="6816725" cy="2208212"/>
          </a:xfrm>
        </p:spPr>
        <p:txBody>
          <a:body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None/>
            </a:pPr>
            <a:r>
              <a:rPr lang="en-CA" sz="4800" b="1" dirty="0">
                <a:solidFill>
                  <a:srgbClr val="7030A0"/>
                </a:solidFill>
                <a:latin typeface="Arial" panose="020B0604020202020204" pitchFamily="34" charset="0"/>
                <a:cs typeface="Arial" panose="020B0604020202020204" pitchFamily="34" charset="0"/>
              </a:rPr>
              <a:t>Counselling</a:t>
            </a:r>
            <a:endParaRPr lang="en-CA" sz="4800" dirty="0">
              <a:solidFill>
                <a:srgbClr val="7030A0"/>
              </a:solidFill>
              <a:latin typeface="Arial" panose="020B0604020202020204" pitchFamily="34" charset="0"/>
              <a:cs typeface="Arial" panose="020B0604020202020204" pitchFamily="34" charset="0"/>
            </a:endParaRPr>
          </a:p>
        </p:txBody>
      </p:sp>
      <p:sp>
        <p:nvSpPr>
          <p:cNvPr id="14" name="Content Placeholder 5"/>
          <p:cNvSpPr>
            <a:spLocks noGrp="1"/>
          </p:cNvSpPr>
          <p:nvPr>
            <p:ph sz="quarter" idx="4294967295"/>
          </p:nvPr>
        </p:nvSpPr>
        <p:spPr>
          <a:xfrm>
            <a:off x="10023962" y="8180769"/>
            <a:ext cx="5734050" cy="2209800"/>
          </a:xfrm>
        </p:spPr>
        <p:txBody>
          <a:bodyPr/>
          <a:lstStyle/>
          <a:p>
            <a:pPr marL="0" indent="0">
              <a:spcAft>
                <a:spcPts val="1333"/>
              </a:spcAft>
            </a:pPr>
            <a:endParaRPr lang="en-CA" sz="2000" b="1" dirty="0">
              <a:latin typeface="Arial" panose="020B0604020202020204" pitchFamily="34" charset="0"/>
              <a:cs typeface="Arial" panose="020B0604020202020204" pitchFamily="34" charset="0"/>
            </a:endParaRPr>
          </a:p>
          <a:p>
            <a:pPr marL="0" indent="0">
              <a:spcAft>
                <a:spcPts val="1333"/>
              </a:spcAft>
              <a:buNone/>
            </a:pPr>
            <a:r>
              <a:rPr lang="en-CA" sz="6000" b="1" dirty="0">
                <a:latin typeface="Arial" panose="020B0604020202020204" pitchFamily="34" charset="0"/>
                <a:cs typeface="Arial" panose="020B0604020202020204" pitchFamily="34" charset="0"/>
              </a:rPr>
              <a:t>… and more!</a:t>
            </a:r>
          </a:p>
        </p:txBody>
      </p:sp>
      <p:sp>
        <p:nvSpPr>
          <p:cNvPr id="7" name="Title 1"/>
          <p:cNvSpPr txBox="1">
            <a:spLocks/>
          </p:cNvSpPr>
          <p:nvPr/>
        </p:nvSpPr>
        <p:spPr bwMode="auto">
          <a:xfrm>
            <a:off x="5501385" y="412304"/>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solidFill>
                  <a:schemeClr val="bg1"/>
                </a:solidFill>
                <a:latin typeface="Arial" panose="020B0604020202020204" pitchFamily="34" charset="0"/>
                <a:cs typeface="Arial" panose="020B0604020202020204" pitchFamily="34" charset="0"/>
              </a:rPr>
              <a:t>Quiz Question</a:t>
            </a:r>
          </a:p>
        </p:txBody>
      </p:sp>
      <p:sp>
        <p:nvSpPr>
          <p:cNvPr id="15" name="Content Placeholder 5">
            <a:extLst>
              <a:ext uri="{FF2B5EF4-FFF2-40B4-BE49-F238E27FC236}">
                <a16:creationId xmlns:a16="http://schemas.microsoft.com/office/drawing/2014/main" id="{151656A8-DB68-422E-8EDA-7CFA9C8E4EB7}"/>
              </a:ext>
            </a:extLst>
          </p:cNvPr>
          <p:cNvSpPr txBox="1">
            <a:spLocks/>
          </p:cNvSpPr>
          <p:nvPr/>
        </p:nvSpPr>
        <p:spPr bwMode="auto">
          <a:xfrm rot="21000919">
            <a:off x="5332295" y="7152281"/>
            <a:ext cx="6816964" cy="22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333"/>
              </a:spcAft>
            </a:pPr>
            <a:r>
              <a:rPr lang="en-CA" sz="4800" b="1" kern="0" dirty="0">
                <a:solidFill>
                  <a:srgbClr val="7030A0"/>
                </a:solidFill>
                <a:latin typeface="Arial" panose="020B0604020202020204" pitchFamily="34" charset="0"/>
                <a:cs typeface="Arial" panose="020B0604020202020204" pitchFamily="34" charset="0"/>
              </a:rPr>
              <a:t>FREE </a:t>
            </a:r>
            <a:br>
              <a:rPr lang="en-CA" sz="4800" b="1" kern="0" dirty="0">
                <a:solidFill>
                  <a:srgbClr val="7030A0"/>
                </a:solidFill>
                <a:latin typeface="Arial" panose="020B0604020202020204" pitchFamily="34" charset="0"/>
                <a:cs typeface="Arial" panose="020B0604020202020204" pitchFamily="34" charset="0"/>
              </a:rPr>
            </a:br>
            <a:r>
              <a:rPr lang="en-CA" sz="4800" b="1" kern="0" dirty="0">
                <a:solidFill>
                  <a:srgbClr val="7030A0"/>
                </a:solidFill>
                <a:latin typeface="Arial" panose="020B0604020202020204" pitchFamily="34" charset="0"/>
                <a:cs typeface="Arial" panose="020B0604020202020204" pitchFamily="34" charset="0"/>
              </a:rPr>
              <a:t>Webinars</a:t>
            </a:r>
            <a:endParaRPr lang="en-CA" sz="4800" kern="0" dirty="0">
              <a:solidFill>
                <a:srgbClr val="7030A0"/>
              </a:solidFill>
              <a:latin typeface="Arial" panose="020B0604020202020204" pitchFamily="34" charset="0"/>
              <a:cs typeface="Arial" panose="020B0604020202020204" pitchFamily="34" charset="0"/>
            </a:endParaRPr>
          </a:p>
        </p:txBody>
      </p:sp>
      <p:sp>
        <p:nvSpPr>
          <p:cNvPr id="16" name="Content Placeholder 5">
            <a:extLst>
              <a:ext uri="{FF2B5EF4-FFF2-40B4-BE49-F238E27FC236}">
                <a16:creationId xmlns:a16="http://schemas.microsoft.com/office/drawing/2014/main" id="{0E8CEE88-4F88-4089-8209-2003FDC9D26D}"/>
              </a:ext>
            </a:extLst>
          </p:cNvPr>
          <p:cNvSpPr txBox="1">
            <a:spLocks/>
          </p:cNvSpPr>
          <p:nvPr/>
        </p:nvSpPr>
        <p:spPr>
          <a:xfrm>
            <a:off x="3871373" y="5107281"/>
            <a:ext cx="6816725" cy="2208212"/>
          </a:xfrm>
        </p:spPr>
        <p:txBody>
          <a:bodyPr/>
          <a:lstStyle>
            <a:lvl1pPr marL="325115" indent="-325115" algn="l" rtl="0" eaLnBrk="1" fontAlgn="base" hangingPunct="1">
              <a:lnSpc>
                <a:spcPct val="90000"/>
              </a:lnSpc>
              <a:spcBef>
                <a:spcPts val="1422"/>
              </a:spcBef>
              <a:spcAft>
                <a:spcPct val="0"/>
              </a:spcAft>
              <a:buFont typeface="Arial" panose="020B0604020202020204" pitchFamily="34" charset="0"/>
              <a:buChar char="•"/>
              <a:defRPr sz="3982" kern="1200">
                <a:solidFill>
                  <a:schemeClr val="tx1"/>
                </a:solidFill>
                <a:latin typeface="+mn-lt"/>
                <a:ea typeface="+mn-ea"/>
                <a:cs typeface="+mn-cs"/>
              </a:defRPr>
            </a:lvl1pPr>
            <a:lvl2pPr marL="975345" indent="-325115" algn="l" rtl="0" eaLnBrk="1" fontAlgn="base" hangingPunct="1">
              <a:lnSpc>
                <a:spcPct val="90000"/>
              </a:lnSpc>
              <a:spcBef>
                <a:spcPts val="711"/>
              </a:spcBef>
              <a:spcAft>
                <a:spcPct val="0"/>
              </a:spcAft>
              <a:buFont typeface="Arial" panose="020B0604020202020204" pitchFamily="34" charset="0"/>
              <a:buChar char="•"/>
              <a:defRPr sz="3413" kern="1200">
                <a:solidFill>
                  <a:schemeClr val="tx1"/>
                </a:solidFill>
                <a:latin typeface="+mn-lt"/>
                <a:ea typeface="+mn-ea"/>
                <a:cs typeface="+mn-cs"/>
              </a:defRPr>
            </a:lvl2pPr>
            <a:lvl3pPr marL="1625575" indent="-325115" algn="l" rtl="0" eaLnBrk="1" fontAlgn="base" hangingPunct="1">
              <a:lnSpc>
                <a:spcPct val="90000"/>
              </a:lnSpc>
              <a:spcBef>
                <a:spcPts val="711"/>
              </a:spcBef>
              <a:spcAft>
                <a:spcPct val="0"/>
              </a:spcAft>
              <a:buFont typeface="Arial" panose="020B0604020202020204" pitchFamily="34" charset="0"/>
              <a:buChar char="•"/>
              <a:defRPr sz="2844" kern="1200">
                <a:solidFill>
                  <a:schemeClr val="tx1"/>
                </a:solidFill>
                <a:latin typeface="+mn-lt"/>
                <a:ea typeface="+mn-ea"/>
                <a:cs typeface="+mn-cs"/>
              </a:defRPr>
            </a:lvl3pPr>
            <a:lvl4pPr marL="227580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4pPr>
            <a:lvl5pPr marL="2926034" indent="-325115" algn="l" rtl="0" eaLnBrk="1" fontAlgn="base" hangingPunct="1">
              <a:lnSpc>
                <a:spcPct val="90000"/>
              </a:lnSpc>
              <a:spcBef>
                <a:spcPts val="711"/>
              </a:spcBef>
              <a:spcAft>
                <a:spcPct val="0"/>
              </a:spcAft>
              <a:buFont typeface="Arial" panose="020B0604020202020204" pitchFamily="34" charset="0"/>
              <a:buChar char="•"/>
              <a:defRPr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spcAft>
                <a:spcPts val="1333"/>
              </a:spcAft>
            </a:pPr>
            <a:endParaRPr lang="en-CA" sz="1600" b="1" dirty="0">
              <a:solidFill>
                <a:srgbClr val="7030A0"/>
              </a:solidFill>
              <a:latin typeface="Arial" panose="020B0604020202020204" pitchFamily="34" charset="0"/>
              <a:cs typeface="Arial" panose="020B0604020202020204" pitchFamily="34" charset="0"/>
            </a:endParaRPr>
          </a:p>
          <a:p>
            <a:pPr marL="0" indent="0">
              <a:spcAft>
                <a:spcPts val="1333"/>
              </a:spcAft>
              <a:buFont typeface="Arial" panose="020B0604020202020204" pitchFamily="34" charset="0"/>
              <a:buNone/>
            </a:pPr>
            <a:r>
              <a:rPr lang="en-CA" sz="4800" b="1" dirty="0">
                <a:solidFill>
                  <a:srgbClr val="7030A0"/>
                </a:solidFill>
                <a:latin typeface="Arial" panose="020B0604020202020204" pitchFamily="34" charset="0"/>
                <a:cs typeface="Arial" panose="020B0604020202020204" pitchFamily="34" charset="0"/>
              </a:rPr>
              <a:t>Employment Line</a:t>
            </a:r>
            <a:endParaRPr lang="en-CA" sz="48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802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9">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8">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p:cTn id="22"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0">
                                            <p:txEl>
                                              <p:pRg st="1" end="1"/>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11">
                                            <p:txEl>
                                              <p:pRg st="1" end="1"/>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 calcmode="lin" valueType="num">
                                      <p:cBhvr>
                                        <p:cTn id="32"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2">
                                            <p:txEl>
                                              <p:pRg st="1" end="1"/>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 calcmode="lin" valueType="num">
                                      <p:cBhvr>
                                        <p:cTn id="37"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3">
                                            <p:txEl>
                                              <p:pRg st="1" end="1"/>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 calcmode="lin" valueType="num">
                                      <p:cBhvr>
                                        <p:cTn id="42"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14">
                                            <p:txEl>
                                              <p:pRg st="1" end="1"/>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 calcmode="lin" valueType="num">
                                      <p:cBhvr>
                                        <p:cTn id="4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5">
                                            <p:txEl>
                                              <p:pRg st="0" end="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 calcmode="lin" valueType="num">
                                      <p:cBhvr>
                                        <p:cTn id="52"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5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P spid="10" grpId="0" build="p"/>
      <p:bldP spid="11" grpId="0" build="p"/>
      <p:bldP spid="12" grpId="0" build="p"/>
      <p:bldP spid="13" grpId="0" build="p"/>
      <p:bldP spid="14" grpId="0" build="p"/>
      <p:bldP spid="15" grpId="0" build="p"/>
      <p:bldP spid="1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52567" y="4423263"/>
            <a:ext cx="16130284" cy="46086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735" tIns="67735" rIns="67735" bIns="67735" numCol="1" anchor="t" anchorCtr="0" compatLnSpc="1">
            <a:prstTxWarp prst="textNoShape">
              <a:avLst/>
            </a:prstTxWarp>
          </a:bodyPr>
          <a:lstStyle/>
          <a:p>
            <a:pPr marL="0" indent="0" algn="ctr" eaLnBrk="0" fontAlgn="base" hangingPunct="0">
              <a:spcBef>
                <a:spcPct val="0"/>
              </a:spcBef>
              <a:spcAft>
                <a:spcPts val="1333"/>
              </a:spcAft>
              <a:buNone/>
            </a:pPr>
            <a:r>
              <a:rPr lang="en-CA" sz="12500" b="1" dirty="0">
                <a:latin typeface="Arial" panose="020B0604020202020204" pitchFamily="34" charset="0"/>
                <a:cs typeface="Arial" panose="020B0604020202020204" pitchFamily="34" charset="0"/>
                <a:sym typeface="Palatino" pitchFamily="-84" charset="0"/>
              </a:rPr>
              <a:t>Questions?</a:t>
            </a:r>
          </a:p>
        </p:txBody>
      </p:sp>
      <p:sp>
        <p:nvSpPr>
          <p:cNvPr id="8" name="Rectangle 7"/>
          <p:cNvSpPr/>
          <p:nvPr/>
        </p:nvSpPr>
        <p:spPr>
          <a:xfrm>
            <a:off x="8461521" y="4404862"/>
            <a:ext cx="356188" cy="913199"/>
          </a:xfrm>
          <a:prstGeom prst="rect">
            <a:avLst/>
          </a:prstGeom>
        </p:spPr>
        <p:txBody>
          <a:bodyPr wrap="none">
            <a:spAutoFit/>
          </a:bodyPr>
          <a:lstStyle/>
          <a:p>
            <a:r>
              <a:rPr lang="en-CA" sz="5334"/>
              <a:t> </a:t>
            </a:r>
          </a:p>
        </p:txBody>
      </p:sp>
    </p:spTree>
    <p:extLst>
      <p:ext uri="{BB962C8B-B14F-4D97-AF65-F5344CB8AC3E}">
        <p14:creationId xmlns:p14="http://schemas.microsoft.com/office/powerpoint/2010/main" val="35471386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77243" y="2920253"/>
            <a:ext cx="9601360" cy="2969218"/>
          </a:xfrm>
        </p:spPr>
        <p:txBody>
          <a:bodyPr/>
          <a:lstStyle/>
          <a:p>
            <a:pPr marL="720000" indent="-720000">
              <a:spcAft>
                <a:spcPts val="2667"/>
              </a:spcAft>
            </a:pPr>
            <a:r>
              <a:rPr lang="en-CA" sz="5400" b="1" dirty="0">
                <a:latin typeface="Arial" panose="020B0604020202020204" pitchFamily="34" charset="0"/>
                <a:cs typeface="Arial" panose="020B0604020202020204" pitchFamily="34" charset="0"/>
              </a:rPr>
              <a:t>National Organizations</a:t>
            </a:r>
          </a:p>
          <a:p>
            <a:pPr marL="720000" indent="-720000">
              <a:spcBef>
                <a:spcPts val="1333"/>
              </a:spcBef>
              <a:spcAft>
                <a:spcPts val="2667"/>
              </a:spcAft>
            </a:pPr>
            <a:r>
              <a:rPr lang="en-CA" sz="5400" b="1" dirty="0">
                <a:latin typeface="Arial" panose="020B0604020202020204" pitchFamily="34" charset="0"/>
                <a:cs typeface="Arial" panose="020B0604020202020204" pitchFamily="34" charset="0"/>
              </a:rPr>
              <a:t>Provincial Regulatory Authorities</a:t>
            </a:r>
          </a:p>
          <a:p>
            <a:pPr marL="720000" indent="-720000">
              <a:spcBef>
                <a:spcPts val="1333"/>
              </a:spcBef>
              <a:spcAft>
                <a:spcPts val="2667"/>
              </a:spcAft>
            </a:pPr>
            <a:r>
              <a:rPr lang="en-CA" sz="5400" b="1" dirty="0">
                <a:latin typeface="Arial" panose="020B0604020202020204" pitchFamily="34" charset="0"/>
                <a:cs typeface="Arial" panose="020B0604020202020204" pitchFamily="34" charset="0"/>
              </a:rPr>
              <a:t>Professional Associations</a:t>
            </a:r>
          </a:p>
          <a:p>
            <a:pPr marL="720000" indent="-720000">
              <a:spcBef>
                <a:spcPts val="1333"/>
              </a:spcBef>
              <a:spcAft>
                <a:spcPts val="2667"/>
              </a:spcAft>
            </a:pPr>
            <a:r>
              <a:rPr lang="en-CA" sz="5400" b="1" dirty="0">
                <a:latin typeface="Arial" panose="020B0604020202020204" pitchFamily="34" charset="0"/>
                <a:cs typeface="Arial" panose="020B0604020202020204" pitchFamily="34" charset="0"/>
              </a:rPr>
              <a:t>Provincial Organizations</a:t>
            </a:r>
          </a:p>
        </p:txBody>
      </p:sp>
      <p:sp>
        <p:nvSpPr>
          <p:cNvPr id="7" name="Title 1"/>
          <p:cNvSpPr txBox="1">
            <a:spLocks/>
          </p:cNvSpPr>
          <p:nvPr/>
        </p:nvSpPr>
        <p:spPr bwMode="auto">
          <a:xfrm>
            <a:off x="5645795" y="340296"/>
            <a:ext cx="116944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Dental Hygiene Organizations</a:t>
            </a:r>
          </a:p>
        </p:txBody>
      </p:sp>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pic>
        <p:nvPicPr>
          <p:cNvPr id="9" name="Picture 8" descr="Icon&#10;&#10;Description automatically generated">
            <a:extLst>
              <a:ext uri="{FF2B5EF4-FFF2-40B4-BE49-F238E27FC236}">
                <a16:creationId xmlns:a16="http://schemas.microsoft.com/office/drawing/2014/main" id="{975FE8AA-77A5-407D-B80B-41A76465AD97}"/>
              </a:ext>
            </a:extLst>
          </p:cNvPr>
          <p:cNvPicPr>
            <a:picLocks noChangeAspect="1"/>
          </p:cNvPicPr>
          <p:nvPr/>
        </p:nvPicPr>
        <p:blipFill>
          <a:blip r:embed="rId3"/>
          <a:stretch>
            <a:fillRect/>
          </a:stretch>
        </p:blipFill>
        <p:spPr>
          <a:xfrm>
            <a:off x="10398323" y="2428528"/>
            <a:ext cx="6551999" cy="6526551"/>
          </a:xfrm>
          <a:prstGeom prst="rect">
            <a:avLst/>
          </a:prstGeom>
        </p:spPr>
      </p:pic>
    </p:spTree>
    <p:extLst>
      <p:ext uri="{BB962C8B-B14F-4D97-AF65-F5344CB8AC3E}">
        <p14:creationId xmlns:p14="http://schemas.microsoft.com/office/powerpoint/2010/main" val="12725261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69156" y="4763783"/>
            <a:ext cx="16201948" cy="4001449"/>
          </a:xfrm>
        </p:spPr>
        <p:txBody>
          <a:bodyPr/>
          <a:lstStyle/>
          <a:p>
            <a:pPr marL="720000" indent="-720000">
              <a:spcBef>
                <a:spcPts val="2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Commission on Dental Accreditation of Canada (CDAC)</a:t>
            </a:r>
          </a:p>
          <a:p>
            <a:pPr marL="720000" indent="-720000">
              <a:spcBef>
                <a:spcPts val="2000"/>
              </a:spcBef>
              <a:spcAft>
                <a:spcPts val="2000"/>
              </a:spcAft>
              <a:buFont typeface="Arial" panose="020B0604020202020204" pitchFamily="34" charset="0"/>
              <a:buChar char="•"/>
            </a:pPr>
            <a:r>
              <a:rPr lang="en-CA" sz="5400" b="1" dirty="0">
                <a:latin typeface="Arial" panose="020B0604020202020204" pitchFamily="34" charset="0"/>
                <a:cs typeface="Arial" panose="020B0604020202020204" pitchFamily="34" charset="0"/>
              </a:rPr>
              <a:t>Federation of Dental Hygiene Regulators of Canada (FDHRC)</a:t>
            </a:r>
          </a:p>
        </p:txBody>
      </p:sp>
      <p:sp>
        <p:nvSpPr>
          <p:cNvPr id="7" name="Title 1"/>
          <p:cNvSpPr txBox="1">
            <a:spLocks/>
          </p:cNvSpPr>
          <p:nvPr/>
        </p:nvSpPr>
        <p:spPr bwMode="auto">
          <a:xfrm>
            <a:off x="5501385" y="340296"/>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National Organizations</a:t>
            </a:r>
          </a:p>
        </p:txBody>
      </p:sp>
      <p:sp>
        <p:nvSpPr>
          <p:cNvPr id="8" name="Rectangle 7"/>
          <p:cNvSpPr/>
          <p:nvPr/>
        </p:nvSpPr>
        <p:spPr>
          <a:xfrm>
            <a:off x="8461521" y="4404862"/>
            <a:ext cx="356188" cy="913199"/>
          </a:xfrm>
          <a:prstGeom prst="rect">
            <a:avLst/>
          </a:prstGeom>
        </p:spPr>
        <p:txBody>
          <a:bodyPr wrap="none">
            <a:spAutoFit/>
          </a:bodyPr>
          <a:lstStyle/>
          <a:p>
            <a:r>
              <a:rPr lang="en-CA" sz="5334" dirty="0"/>
              <a:t> </a:t>
            </a:r>
          </a:p>
        </p:txBody>
      </p:sp>
      <p:pic>
        <p:nvPicPr>
          <p:cNvPr id="11" name="Picture 3">
            <a:extLst>
              <a:ext uri="{FF2B5EF4-FFF2-40B4-BE49-F238E27FC236}">
                <a16:creationId xmlns:a16="http://schemas.microsoft.com/office/drawing/2014/main" id="{3B7095C6-3C3F-4A7F-8525-5DBA5DF64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627" y="2483481"/>
            <a:ext cx="3377156" cy="182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picture containing clipart&#10;&#10;Description generated with very high confidence">
            <a:extLst>
              <a:ext uri="{FF2B5EF4-FFF2-40B4-BE49-F238E27FC236}">
                <a16:creationId xmlns:a16="http://schemas.microsoft.com/office/drawing/2014/main" id="{A673BCC2-DD2D-481F-B8AE-B8D8A2545685}"/>
              </a:ext>
            </a:extLst>
          </p:cNvPr>
          <p:cNvPicPr>
            <a:picLocks noChangeAspect="1"/>
          </p:cNvPicPr>
          <p:nvPr/>
        </p:nvPicPr>
        <p:blipFill>
          <a:blip r:embed="rId4"/>
          <a:stretch>
            <a:fillRect/>
          </a:stretch>
        </p:blipFill>
        <p:spPr>
          <a:xfrm>
            <a:off x="8513678" y="2356520"/>
            <a:ext cx="5120966" cy="2078187"/>
          </a:xfrm>
          <a:prstGeom prst="rect">
            <a:avLst/>
          </a:prstGeom>
        </p:spPr>
      </p:pic>
    </p:spTree>
    <p:extLst>
      <p:ext uri="{BB962C8B-B14F-4D97-AF65-F5344CB8AC3E}">
        <p14:creationId xmlns:p14="http://schemas.microsoft.com/office/powerpoint/2010/main" val="305685880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501385" y="364168"/>
            <a:ext cx="10971017" cy="105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4" tIns="60962" rIns="121924" bIns="60962" numCol="1" anchor="ctr" anchorCtr="0" compatLnSpc="1">
            <a:prstTxWarp prst="textNoShape">
              <a:avLst/>
            </a:prstTxWarp>
          </a:bodyPr>
          <a:lstStyle>
            <a:defPPr>
              <a:defRPr lang="en-US"/>
            </a:defPPr>
            <a:lvl1pPr defTabSz="457200" eaLnBrk="0" hangingPunct="0">
              <a:defRPr sz="4400">
                <a:solidFill>
                  <a:schemeClr val="bg1"/>
                </a:solidFill>
                <a:latin typeface="+mn-lt"/>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5867" dirty="0">
                <a:latin typeface="Arial" panose="020B0604020202020204" pitchFamily="34" charset="0"/>
                <a:cs typeface="Arial" panose="020B0604020202020204" pitchFamily="34" charset="0"/>
              </a:rPr>
              <a:t>Board Exam</a:t>
            </a:r>
          </a:p>
        </p:txBody>
      </p:sp>
      <p:graphicFrame>
        <p:nvGraphicFramePr>
          <p:cNvPr id="8" name="Table 7">
            <a:extLst>
              <a:ext uri="{FF2B5EF4-FFF2-40B4-BE49-F238E27FC236}">
                <a16:creationId xmlns:a16="http://schemas.microsoft.com/office/drawing/2014/main" id="{CD4001A4-E115-518D-264C-2AC390AF00AE}"/>
              </a:ext>
            </a:extLst>
          </p:cNvPr>
          <p:cNvGraphicFramePr>
            <a:graphicFrameLocks noGrp="1"/>
          </p:cNvGraphicFramePr>
          <p:nvPr>
            <p:extLst>
              <p:ext uri="{D42A27DB-BD31-4B8C-83A1-F6EECF244321}">
                <p14:modId xmlns:p14="http://schemas.microsoft.com/office/powerpoint/2010/main" val="202691453"/>
              </p:ext>
            </p:extLst>
          </p:nvPr>
        </p:nvGraphicFramePr>
        <p:xfrm>
          <a:off x="1079054" y="2284512"/>
          <a:ext cx="15363111" cy="6516136"/>
        </p:xfrm>
        <a:graphic>
          <a:graphicData uri="http://schemas.openxmlformats.org/drawingml/2006/table">
            <a:tbl>
              <a:tblPr>
                <a:tableStyleId>{5940675A-B579-460E-94D1-54222C63F5DA}</a:tableStyleId>
              </a:tblPr>
              <a:tblGrid>
                <a:gridCol w="5718869">
                  <a:extLst>
                    <a:ext uri="{9D8B030D-6E8A-4147-A177-3AD203B41FA5}">
                      <a16:colId xmlns:a16="http://schemas.microsoft.com/office/drawing/2014/main" val="1935592096"/>
                    </a:ext>
                  </a:extLst>
                </a:gridCol>
                <a:gridCol w="9644242">
                  <a:extLst>
                    <a:ext uri="{9D8B030D-6E8A-4147-A177-3AD203B41FA5}">
                      <a16:colId xmlns:a16="http://schemas.microsoft.com/office/drawing/2014/main" val="2159618390"/>
                    </a:ext>
                  </a:extLst>
                </a:gridCol>
              </a:tblGrid>
              <a:tr h="1224136">
                <a:tc>
                  <a:txBody>
                    <a:bodyPr/>
                    <a:lstStyle/>
                    <a:p>
                      <a:pPr marL="180000" algn="l" fontAlgn="ctr"/>
                      <a:r>
                        <a:rPr lang="en-CA" sz="3600" b="1" u="none" strike="noStrike" dirty="0">
                          <a:solidFill>
                            <a:schemeClr val="bg1"/>
                          </a:solidFill>
                          <a:effectLst/>
                          <a:latin typeface="Arial" panose="020B0604020202020204" pitchFamily="34" charset="0"/>
                          <a:cs typeface="Arial" panose="020B0604020202020204" pitchFamily="34" charset="0"/>
                        </a:rPr>
                        <a:t>Upcoming Examinations</a:t>
                      </a:r>
                      <a:endParaRPr lang="en-CA" sz="3600" b="1" i="0" u="none" strike="noStrike" dirty="0">
                        <a:solidFill>
                          <a:schemeClr val="bg1"/>
                        </a:solidFill>
                        <a:effectLst/>
                        <a:latin typeface="Arial" panose="020B0604020202020204" pitchFamily="34" charset="0"/>
                        <a:cs typeface="Arial" panose="020B0604020202020204" pitchFamily="34" charset="0"/>
                      </a:endParaRPr>
                    </a:p>
                  </a:txBody>
                  <a:tcPr marL="5443" marR="5443" marT="27214" marB="27214" anchor="ctr">
                    <a:solidFill>
                      <a:schemeClr val="bg1">
                        <a:lumMod val="50000"/>
                      </a:schemeClr>
                    </a:solidFill>
                  </a:tcPr>
                </a:tc>
                <a:tc>
                  <a:txBody>
                    <a:bodyPr/>
                    <a:lstStyle/>
                    <a:p>
                      <a:pPr marL="180000" algn="l" fontAlgn="ctr"/>
                      <a:r>
                        <a:rPr lang="en-CA" sz="3600" b="1" u="none" strike="noStrike" dirty="0">
                          <a:solidFill>
                            <a:schemeClr val="bg1"/>
                          </a:solidFill>
                          <a:effectLst/>
                          <a:latin typeface="Arial" panose="020B0604020202020204" pitchFamily="34" charset="0"/>
                          <a:cs typeface="Arial" panose="020B0604020202020204" pitchFamily="34" charset="0"/>
                        </a:rPr>
                        <a:t>Application Deadline Dates</a:t>
                      </a:r>
                      <a:endParaRPr lang="en-CA" sz="3600" b="1" i="0" u="none" strike="noStrike" dirty="0">
                        <a:solidFill>
                          <a:schemeClr val="bg1"/>
                        </a:solidFill>
                        <a:effectLst/>
                        <a:latin typeface="Arial" panose="020B0604020202020204" pitchFamily="34" charset="0"/>
                        <a:cs typeface="Arial" panose="020B0604020202020204" pitchFamily="34" charset="0"/>
                      </a:endParaRPr>
                    </a:p>
                  </a:txBody>
                  <a:tcPr marL="5443" marR="5443" marT="27214" marB="27214" anchor="ctr">
                    <a:solidFill>
                      <a:schemeClr val="bg1">
                        <a:lumMod val="50000"/>
                      </a:schemeClr>
                    </a:solidFill>
                  </a:tcPr>
                </a:tc>
                <a:extLst>
                  <a:ext uri="{0D108BD9-81ED-4DB2-BD59-A6C34878D82A}">
                    <a16:rowId xmlns:a16="http://schemas.microsoft.com/office/drawing/2014/main" val="2850129285"/>
                  </a:ext>
                </a:extLst>
              </a:tr>
              <a:tr h="1764000">
                <a:tc>
                  <a:txBody>
                    <a:bodyPr/>
                    <a:lstStyle/>
                    <a:p>
                      <a:pPr marL="180000" algn="l" fontAlgn="ctr"/>
                      <a:r>
                        <a:rPr lang="en-US" sz="3600" b="1" i="0" u="none" strike="noStrike" dirty="0">
                          <a:solidFill>
                            <a:schemeClr val="tx1"/>
                          </a:solidFill>
                          <a:effectLst/>
                          <a:latin typeface="Arial" panose="020B0604020202020204" pitchFamily="34" charset="0"/>
                          <a:cs typeface="Arial" panose="020B0604020202020204" pitchFamily="34" charset="0"/>
                        </a:rPr>
                        <a:t>January 24</a:t>
                      </a:r>
                      <a:r>
                        <a:rPr lang="en-CA" sz="3600" b="1" u="none" strike="noStrike" dirty="0">
                          <a:solidFill>
                            <a:schemeClr val="tx1"/>
                          </a:solidFill>
                          <a:effectLst/>
                          <a:latin typeface="Arial" panose="020B0604020202020204" pitchFamily="34" charset="0"/>
                          <a:cs typeface="Arial" panose="020B0604020202020204" pitchFamily="34" charset="0"/>
                        </a:rPr>
                        <a:t>–</a:t>
                      </a:r>
                      <a:r>
                        <a:rPr lang="en-US" sz="3600" b="1" i="0" u="none" strike="noStrike" dirty="0">
                          <a:solidFill>
                            <a:schemeClr val="tx1"/>
                          </a:solidFill>
                          <a:effectLst/>
                          <a:latin typeface="Arial" panose="020B0604020202020204" pitchFamily="34" charset="0"/>
                          <a:cs typeface="Arial" panose="020B0604020202020204" pitchFamily="34" charset="0"/>
                        </a:rPr>
                        <a:t>25, 2024</a:t>
                      </a:r>
                      <a:endParaRPr lang="en-CA" sz="3600" b="1" i="0" u="none" strike="noStrike" dirty="0">
                        <a:solidFill>
                          <a:schemeClr val="tx1"/>
                        </a:solidFill>
                        <a:effectLst/>
                        <a:latin typeface="Arial" panose="020B0604020202020204" pitchFamily="34" charset="0"/>
                        <a:cs typeface="Arial" panose="020B0604020202020204" pitchFamily="34" charset="0"/>
                      </a:endParaRPr>
                    </a:p>
                  </a:txBody>
                  <a:tcPr marL="5443" marR="5443" marT="27214" marB="27214" anchor="ctr"/>
                </a:tc>
                <a:tc>
                  <a:txBody>
                    <a:bodyPr/>
                    <a:lstStyle/>
                    <a:p>
                      <a:pPr marL="180000" marR="0" lvl="0" indent="0" algn="l" defTabSz="1300460" rtl="0" eaLnBrk="1" fontAlgn="ctr" latinLnBrk="0" hangingPunct="1">
                        <a:lnSpc>
                          <a:spcPct val="100000"/>
                        </a:lnSpc>
                        <a:spcBef>
                          <a:spcPts val="0"/>
                        </a:spcBef>
                        <a:spcAft>
                          <a:spcPts val="0"/>
                        </a:spcAft>
                        <a:buClrTx/>
                        <a:buSzTx/>
                        <a:buFontTx/>
                        <a:buNone/>
                        <a:tabLst/>
                        <a:defRPr/>
                      </a:pPr>
                      <a:r>
                        <a:rPr lang="en-US" sz="3600" b="1" u="none" strike="noStrike" dirty="0">
                          <a:effectLst/>
                          <a:latin typeface="Arial" panose="020B0604020202020204" pitchFamily="34" charset="0"/>
                          <a:cs typeface="Arial" panose="020B0604020202020204" pitchFamily="34" charset="0"/>
                        </a:rPr>
                        <a:t>November 24, 2023 </a:t>
                      </a:r>
                      <a:br>
                        <a:rPr lang="en-US" sz="3000" b="1" u="none" strike="noStrike" dirty="0">
                          <a:effectLst/>
                          <a:latin typeface="Arial" panose="020B0604020202020204" pitchFamily="34" charset="0"/>
                          <a:cs typeface="Arial" panose="020B0604020202020204" pitchFamily="34" charset="0"/>
                        </a:rPr>
                      </a:br>
                      <a:r>
                        <a:rPr lang="en-US" sz="3000" b="0" i="1" u="none" strike="noStrike" dirty="0">
                          <a:effectLst/>
                          <a:latin typeface="Arial" panose="020B0604020202020204" pitchFamily="34" charset="0"/>
                          <a:cs typeface="Arial" panose="020B0604020202020204" pitchFamily="34" charset="0"/>
                        </a:rPr>
                        <a:t>T</a:t>
                      </a:r>
                      <a:r>
                        <a:rPr lang="en-US" sz="3000" i="1" u="none" strike="noStrike" dirty="0">
                          <a:effectLst/>
                          <a:latin typeface="Arial" panose="020B0604020202020204" pitchFamily="34" charset="0"/>
                          <a:cs typeface="Arial" panose="020B0604020202020204" pitchFamily="34" charset="0"/>
                        </a:rPr>
                        <a:t>ransfer and revocation deadline is January 2, 2024</a:t>
                      </a:r>
                      <a:endParaRPr lang="en-US" sz="3000" b="0" i="1" u="none" strike="noStrike" dirty="0">
                        <a:solidFill>
                          <a:srgbClr val="454545"/>
                        </a:solidFill>
                        <a:effectLst/>
                        <a:latin typeface="Arial" panose="020B0604020202020204" pitchFamily="34" charset="0"/>
                        <a:cs typeface="Arial" panose="020B0604020202020204" pitchFamily="34" charset="0"/>
                      </a:endParaRPr>
                    </a:p>
                  </a:txBody>
                  <a:tcPr marL="5443" marR="5443" marT="27214" marB="27214" anchor="ctr"/>
                </a:tc>
                <a:extLst>
                  <a:ext uri="{0D108BD9-81ED-4DB2-BD59-A6C34878D82A}">
                    <a16:rowId xmlns:a16="http://schemas.microsoft.com/office/drawing/2014/main" val="827186159"/>
                  </a:ext>
                </a:extLst>
              </a:tr>
              <a:tr h="1764000">
                <a:tc>
                  <a:txBody>
                    <a:bodyPr/>
                    <a:lstStyle/>
                    <a:p>
                      <a:pPr marL="180000" algn="l" fontAlgn="ctr"/>
                      <a:r>
                        <a:rPr lang="en-US" sz="3600" b="1" i="0" u="none" strike="noStrike" dirty="0">
                          <a:solidFill>
                            <a:schemeClr val="tx1"/>
                          </a:solidFill>
                          <a:effectLst/>
                          <a:latin typeface="Arial" panose="020B0604020202020204" pitchFamily="34" charset="0"/>
                          <a:cs typeface="Arial" panose="020B0604020202020204" pitchFamily="34" charset="0"/>
                        </a:rPr>
                        <a:t>May 22</a:t>
                      </a:r>
                      <a:r>
                        <a:rPr lang="en-CA" sz="3600" b="1" u="none" strike="noStrike" dirty="0">
                          <a:solidFill>
                            <a:schemeClr val="tx1"/>
                          </a:solidFill>
                          <a:effectLst/>
                          <a:latin typeface="Arial" panose="020B0604020202020204" pitchFamily="34" charset="0"/>
                          <a:cs typeface="Arial" panose="020B0604020202020204" pitchFamily="34" charset="0"/>
                        </a:rPr>
                        <a:t>–</a:t>
                      </a:r>
                      <a:r>
                        <a:rPr lang="en-US" sz="3600" b="1" i="0" u="none" strike="noStrike" dirty="0">
                          <a:solidFill>
                            <a:schemeClr val="tx1"/>
                          </a:solidFill>
                          <a:effectLst/>
                          <a:latin typeface="Arial" panose="020B0604020202020204" pitchFamily="34" charset="0"/>
                          <a:cs typeface="Arial" panose="020B0604020202020204" pitchFamily="34" charset="0"/>
                        </a:rPr>
                        <a:t>23, 2024</a:t>
                      </a:r>
                      <a:endParaRPr lang="en-CA" sz="3600" b="1" i="0" u="none" strike="noStrike" dirty="0">
                        <a:solidFill>
                          <a:schemeClr val="tx1"/>
                        </a:solidFill>
                        <a:effectLst/>
                        <a:latin typeface="Arial" panose="020B0604020202020204" pitchFamily="34" charset="0"/>
                        <a:cs typeface="Arial" panose="020B0604020202020204" pitchFamily="34" charset="0"/>
                      </a:endParaRPr>
                    </a:p>
                  </a:txBody>
                  <a:tcPr marL="5443" marR="5443" marT="27214" marB="27214" anchor="ctr"/>
                </a:tc>
                <a:tc>
                  <a:txBody>
                    <a:bodyPr/>
                    <a:lstStyle/>
                    <a:p>
                      <a:pPr marL="180000" marR="0" lvl="0" indent="0" algn="l" defTabSz="1300460" rtl="0" eaLnBrk="1" fontAlgn="ctr" latinLnBrk="0" hangingPunct="1">
                        <a:lnSpc>
                          <a:spcPct val="100000"/>
                        </a:lnSpc>
                        <a:spcBef>
                          <a:spcPts val="0"/>
                        </a:spcBef>
                        <a:spcAft>
                          <a:spcPts val="0"/>
                        </a:spcAft>
                        <a:buClrTx/>
                        <a:buSzTx/>
                        <a:buFontTx/>
                        <a:buNone/>
                        <a:tabLst/>
                        <a:defRPr/>
                      </a:pPr>
                      <a:r>
                        <a:rPr lang="en-US" sz="3600" b="1" u="none" strike="noStrike" dirty="0">
                          <a:effectLst/>
                          <a:latin typeface="Arial" panose="020B0604020202020204" pitchFamily="34" charset="0"/>
                          <a:cs typeface="Arial" panose="020B0604020202020204" pitchFamily="34" charset="0"/>
                        </a:rPr>
                        <a:t>March 22, 2024 </a:t>
                      </a:r>
                      <a:br>
                        <a:rPr lang="en-US" sz="3200" b="1" u="none" strike="noStrike" dirty="0">
                          <a:effectLst/>
                          <a:latin typeface="Arial" panose="020B0604020202020204" pitchFamily="34" charset="0"/>
                          <a:cs typeface="Arial" panose="020B0604020202020204" pitchFamily="34" charset="0"/>
                        </a:rPr>
                      </a:br>
                      <a:r>
                        <a:rPr lang="en-US" sz="3000" b="0" i="1" u="none" strike="noStrike" dirty="0">
                          <a:effectLst/>
                          <a:latin typeface="Arial" panose="020B0604020202020204" pitchFamily="34" charset="0"/>
                          <a:cs typeface="Arial" panose="020B0604020202020204" pitchFamily="34" charset="0"/>
                        </a:rPr>
                        <a:t>T</a:t>
                      </a:r>
                      <a:r>
                        <a:rPr lang="en-US" sz="3000" i="1" u="none" strike="noStrike" dirty="0">
                          <a:effectLst/>
                          <a:latin typeface="Arial" panose="020B0604020202020204" pitchFamily="34" charset="0"/>
                          <a:cs typeface="Arial" panose="020B0604020202020204" pitchFamily="34" charset="0"/>
                        </a:rPr>
                        <a:t>ransfer and revocation deadline is April 29, 2024</a:t>
                      </a:r>
                      <a:endParaRPr lang="en-US" sz="3000" b="0" i="1" u="none" strike="noStrike" dirty="0">
                        <a:solidFill>
                          <a:srgbClr val="454545"/>
                        </a:solidFill>
                        <a:effectLst/>
                        <a:latin typeface="Arial" panose="020B0604020202020204" pitchFamily="34" charset="0"/>
                        <a:cs typeface="Arial" panose="020B0604020202020204" pitchFamily="34" charset="0"/>
                      </a:endParaRPr>
                    </a:p>
                  </a:txBody>
                  <a:tcPr marL="5443" marR="5443" marT="27214" marB="27214" anchor="ctr"/>
                </a:tc>
                <a:extLst>
                  <a:ext uri="{0D108BD9-81ED-4DB2-BD59-A6C34878D82A}">
                    <a16:rowId xmlns:a16="http://schemas.microsoft.com/office/drawing/2014/main" val="2270042234"/>
                  </a:ext>
                </a:extLst>
              </a:tr>
              <a:tr h="1764000">
                <a:tc>
                  <a:txBody>
                    <a:bodyPr/>
                    <a:lstStyle/>
                    <a:p>
                      <a:pPr marL="180000" algn="l" fontAlgn="ctr"/>
                      <a:r>
                        <a:rPr lang="en-CA" sz="3600" b="1" i="0" u="none" strike="noStrike" dirty="0">
                          <a:solidFill>
                            <a:schemeClr val="tx1"/>
                          </a:solidFill>
                          <a:effectLst/>
                          <a:latin typeface="Arial" panose="020B0604020202020204" pitchFamily="34" charset="0"/>
                          <a:cs typeface="Arial" panose="020B0604020202020204" pitchFamily="34" charset="0"/>
                        </a:rPr>
                        <a:t>September 2024</a:t>
                      </a:r>
                      <a:endParaRPr lang="en-CA" sz="3600" b="0" i="0" u="none" strike="noStrike" dirty="0">
                        <a:solidFill>
                          <a:schemeClr val="tx1"/>
                        </a:solidFill>
                        <a:effectLst/>
                        <a:latin typeface="Arial" panose="020B0604020202020204" pitchFamily="34" charset="0"/>
                        <a:cs typeface="Arial" panose="020B0604020202020204" pitchFamily="34" charset="0"/>
                      </a:endParaRPr>
                    </a:p>
                    <a:p>
                      <a:pPr marL="180000" algn="l" fontAlgn="ctr"/>
                      <a:r>
                        <a:rPr lang="en-CA" sz="3600" b="0" i="0" u="none" strike="noStrike" dirty="0">
                          <a:solidFill>
                            <a:schemeClr val="tx1"/>
                          </a:solidFill>
                          <a:effectLst/>
                          <a:latin typeface="Arial" panose="020B0604020202020204" pitchFamily="34" charset="0"/>
                          <a:cs typeface="Arial" panose="020B0604020202020204" pitchFamily="34" charset="0"/>
                        </a:rPr>
                        <a:t>(exact dates TBC)</a:t>
                      </a:r>
                    </a:p>
                  </a:txBody>
                  <a:tcPr marL="5443" marR="5443" marT="27214" marB="27214" anchor="ctr"/>
                </a:tc>
                <a:tc>
                  <a:txBody>
                    <a:bodyPr/>
                    <a:lstStyle/>
                    <a:p>
                      <a:pPr marL="180000" marR="0" lvl="0" indent="0" algn="l" defTabSz="1300460" rtl="0" eaLnBrk="1" fontAlgn="ctr" latinLnBrk="0" hangingPunct="1">
                        <a:lnSpc>
                          <a:spcPct val="100000"/>
                        </a:lnSpc>
                        <a:spcBef>
                          <a:spcPts val="0"/>
                        </a:spcBef>
                        <a:spcAft>
                          <a:spcPts val="0"/>
                        </a:spcAft>
                        <a:buClrTx/>
                        <a:buSzTx/>
                        <a:buFontTx/>
                        <a:buNone/>
                        <a:tabLst/>
                        <a:defRPr/>
                      </a:pPr>
                      <a:r>
                        <a:rPr lang="en-US" sz="3600" b="1" u="none" strike="noStrike" kern="1200" dirty="0">
                          <a:solidFill>
                            <a:schemeClr val="tx1"/>
                          </a:solidFill>
                          <a:effectLst/>
                          <a:latin typeface="Arial" panose="020B0604020202020204" pitchFamily="34" charset="0"/>
                          <a:ea typeface="+mn-ea"/>
                          <a:cs typeface="Arial" panose="020B0604020202020204" pitchFamily="34" charset="0"/>
                        </a:rPr>
                        <a:t>July 2024</a:t>
                      </a:r>
                    </a:p>
                  </a:txBody>
                  <a:tcPr marL="5443" marR="5443" marT="27214" marB="27214" anchor="ctr"/>
                </a:tc>
                <a:extLst>
                  <a:ext uri="{0D108BD9-81ED-4DB2-BD59-A6C34878D82A}">
                    <a16:rowId xmlns:a16="http://schemas.microsoft.com/office/drawing/2014/main" val="1403129902"/>
                  </a:ext>
                </a:extLst>
              </a:tr>
            </a:tbl>
          </a:graphicData>
        </a:graphic>
      </p:graphicFrame>
    </p:spTree>
    <p:extLst>
      <p:ext uri="{BB962C8B-B14F-4D97-AF65-F5344CB8AC3E}">
        <p14:creationId xmlns:p14="http://schemas.microsoft.com/office/powerpoint/2010/main" val="4002047384"/>
      </p:ext>
    </p:extLst>
  </p:cSld>
  <p:clrMapOvr>
    <a:masterClrMapping/>
  </p:clrMapOv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C46C2B40-D5DC-4FE2-B8A4-70FD0013B4E2}"/>
    </a:ext>
  </a:extLst>
</a:theme>
</file>

<file path=ppt/theme/theme11.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EE4858C0-2169-4FE2-9D01-8F0FBFB1B28D}"/>
    </a:ext>
  </a:ext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5641E1EB-9412-480A-91E4-36B667659B0D}"/>
    </a:ext>
  </a:ext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8FA461CB-4EA1-4D64-9725-3E757895B649}"/>
    </a:ext>
  </a:extLst>
</a:theme>
</file>

<file path=ppt/theme/theme9.xml><?xml version="1.0" encoding="utf-8"?>
<a:theme xmlns:a="http://schemas.openxmlformats.org/drawingml/2006/main" name="5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widescreen" id="{BDE5493D-4492-4042-9A5B-D35C6B695A72}" vid="{FF395785-8790-40CB-94FF-124BA3E0CDCD}"/>
    </a:ext>
  </a:extLst>
</a:theme>
</file>

<file path=docProps/app.xml><?xml version="1.0" encoding="utf-8"?>
<Properties xmlns="http://schemas.openxmlformats.org/officeDocument/2006/extended-properties" xmlns:vt="http://schemas.openxmlformats.org/officeDocument/2006/docPropsVTypes">
  <TotalTime>29932</TotalTime>
  <Pages>0</Pages>
  <Words>6697</Words>
  <Characters>0</Characters>
  <Application>Microsoft Office PowerPoint</Application>
  <PresentationFormat>Custom</PresentationFormat>
  <Lines>0</Lines>
  <Paragraphs>530</Paragraphs>
  <Slides>68</Slides>
  <Notes>68</Notes>
  <HiddenSlides>0</HiddenSlides>
  <MMClips>5</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68</vt:i4>
      </vt:variant>
    </vt:vector>
  </HeadingPairs>
  <TitlesOfParts>
    <vt:vector size="86" baseType="lpstr">
      <vt:lpstr>Arial</vt:lpstr>
      <vt:lpstr>Arial Nova</vt:lpstr>
      <vt:lpstr>Calibri</vt:lpstr>
      <vt:lpstr>Calibri Light</vt:lpstr>
      <vt:lpstr>Helvetica</vt:lpstr>
      <vt:lpstr>Palatino</vt:lpstr>
      <vt:lpstr>Custom Design</vt:lpstr>
      <vt:lpstr>Title Slide</vt:lpstr>
      <vt:lpstr>1_Custom Design</vt:lpstr>
      <vt:lpstr>2_Custom Design</vt:lpstr>
      <vt:lpstr>Office Theme</vt:lpstr>
      <vt:lpstr>1_Office Theme</vt:lpstr>
      <vt:lpstr>3_Custom Design</vt:lpstr>
      <vt:lpstr>4_Custom Design</vt:lpstr>
      <vt:lpstr>5_Custom Design</vt:lpstr>
      <vt:lpstr>6_Custom Design</vt:lpstr>
      <vt:lpstr>7_Custom Design</vt:lpstr>
      <vt:lpstr>9_Custom Design</vt:lpstr>
      <vt:lpstr>PowerPoint Presentation</vt:lpstr>
      <vt:lpstr>CDHA’s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Graduated Student Membership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827</cp:revision>
  <cp:lastPrinted>2018-11-19T21:45:39Z</cp:lastPrinted>
  <dcterms:modified xsi:type="dcterms:W3CDTF">2024-01-15T19:59:40Z</dcterms:modified>
</cp:coreProperties>
</file>