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98" r:id="rId4"/>
    <p:sldMasterId id="2147483700" r:id="rId5"/>
    <p:sldMasterId id="2147483704" r:id="rId6"/>
    <p:sldMasterId id="2147483708" r:id="rId7"/>
    <p:sldMasterId id="2147483710" r:id="rId8"/>
    <p:sldMasterId id="2147483714" r:id="rId9"/>
    <p:sldMasterId id="2147483716" r:id="rId10"/>
    <p:sldMasterId id="2147483718" r:id="rId11"/>
    <p:sldMasterId id="2147483721" r:id="rId12"/>
    <p:sldMasterId id="2147483726" r:id="rId13"/>
  </p:sldMasterIdLst>
  <p:notesMasterIdLst>
    <p:notesMasterId r:id="rId78"/>
  </p:notesMasterIdLst>
  <p:handoutMasterIdLst>
    <p:handoutMasterId r:id="rId79"/>
  </p:handoutMasterIdLst>
  <p:sldIdLst>
    <p:sldId id="257" r:id="rId14"/>
    <p:sldId id="386" r:id="rId15"/>
    <p:sldId id="601" r:id="rId16"/>
    <p:sldId id="330" r:id="rId17"/>
    <p:sldId id="622" r:id="rId18"/>
    <p:sldId id="621" r:id="rId19"/>
    <p:sldId id="311" r:id="rId20"/>
    <p:sldId id="312" r:id="rId21"/>
    <p:sldId id="623" r:id="rId22"/>
    <p:sldId id="313" r:id="rId23"/>
    <p:sldId id="385" r:id="rId24"/>
    <p:sldId id="314" r:id="rId25"/>
    <p:sldId id="380" r:id="rId26"/>
    <p:sldId id="319" r:id="rId27"/>
    <p:sldId id="321" r:id="rId28"/>
    <p:sldId id="603" r:id="rId29"/>
    <p:sldId id="624" r:id="rId30"/>
    <p:sldId id="602" r:id="rId31"/>
    <p:sldId id="387" r:id="rId32"/>
    <p:sldId id="625" r:id="rId33"/>
    <p:sldId id="366" r:id="rId34"/>
    <p:sldId id="368" r:id="rId35"/>
    <p:sldId id="316" r:id="rId36"/>
    <p:sldId id="381" r:id="rId37"/>
    <p:sldId id="317" r:id="rId38"/>
    <p:sldId id="391" r:id="rId39"/>
    <p:sldId id="382" r:id="rId40"/>
    <p:sldId id="289" r:id="rId41"/>
    <p:sldId id="360" r:id="rId42"/>
    <p:sldId id="392" r:id="rId43"/>
    <p:sldId id="389" r:id="rId44"/>
    <p:sldId id="390" r:id="rId45"/>
    <p:sldId id="584" r:id="rId46"/>
    <p:sldId id="339" r:id="rId47"/>
    <p:sldId id="318" r:id="rId48"/>
    <p:sldId id="369" r:id="rId49"/>
    <p:sldId id="370" r:id="rId50"/>
    <p:sldId id="261" r:id="rId51"/>
    <p:sldId id="322" r:id="rId52"/>
    <p:sldId id="626" r:id="rId53"/>
    <p:sldId id="290" r:id="rId54"/>
    <p:sldId id="323" r:id="rId55"/>
    <p:sldId id="324" r:id="rId56"/>
    <p:sldId id="325" r:id="rId57"/>
    <p:sldId id="332" r:id="rId58"/>
    <p:sldId id="292" r:id="rId59"/>
    <p:sldId id="294" r:id="rId60"/>
    <p:sldId id="297" r:id="rId61"/>
    <p:sldId id="298" r:id="rId62"/>
    <p:sldId id="299" r:id="rId63"/>
    <p:sldId id="595" r:id="rId64"/>
    <p:sldId id="383" r:id="rId65"/>
    <p:sldId id="300" r:id="rId66"/>
    <p:sldId id="596" r:id="rId67"/>
    <p:sldId id="627" r:id="rId68"/>
    <p:sldId id="597" r:id="rId69"/>
    <p:sldId id="305" r:id="rId70"/>
    <p:sldId id="581" r:id="rId71"/>
    <p:sldId id="275" r:id="rId72"/>
    <p:sldId id="274" r:id="rId73"/>
    <p:sldId id="302" r:id="rId74"/>
    <p:sldId id="371" r:id="rId75"/>
    <p:sldId id="372" r:id="rId76"/>
    <p:sldId id="377" r:id="rId77"/>
  </p:sldIdLst>
  <p:sldSz cx="17340263"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03CC-85AE-D462-EFBE-D6BB19E1B773}" name="Sarah Dokken" initials="SD" userId="S::sdokken@cdha.ca::52b86b48-ba81-4cc2-a711-538dd586f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Brigitte Gauthier" initials="BG" lastIdx="13" clrIdx="1"/>
  <p:cmAuthor id="2" name="Ann Wright" initials="AW" lastIdx="8" clrIdx="2"/>
  <p:cmAuthor id="3" name="Sarah Dokken" initials="SD" lastIdx="60" clrIdx="3"/>
  <p:cmAuthor id="4" name="Sarah Dokken" initials="SD [2]" lastIdx="37" clrIdx="4">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9933"/>
    <a:srgbClr val="CC3399"/>
    <a:srgbClr val="ED8A05"/>
    <a:srgbClr val="606060"/>
    <a:srgbClr val="FBAE44"/>
    <a:srgbClr val="FBA533"/>
    <a:srgbClr val="5E2082"/>
    <a:srgbClr val="8C32C0"/>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61315" autoAdjust="0"/>
  </p:normalViewPr>
  <p:slideViewPr>
    <p:cSldViewPr>
      <p:cViewPr varScale="1">
        <p:scale>
          <a:sx n="48" d="100"/>
          <a:sy n="48" d="100"/>
        </p:scale>
        <p:origin x="1986" y="60"/>
      </p:cViewPr>
      <p:guideLst>
        <p:guide orient="horz" pos="3072"/>
        <p:guide pos="5462"/>
      </p:guideLst>
    </p:cSldViewPr>
  </p:slideViewPr>
  <p:outlineViewPr>
    <p:cViewPr>
      <p:scale>
        <a:sx n="33" d="100"/>
        <a:sy n="33" d="100"/>
      </p:scale>
      <p:origin x="0" y="-23189"/>
    </p:cViewPr>
  </p:outlineViewPr>
  <p:notesTextViewPr>
    <p:cViewPr>
      <p:scale>
        <a:sx n="3" d="2"/>
        <a:sy n="3" d="2"/>
      </p:scale>
      <p:origin x="0" y="0"/>
    </p:cViewPr>
  </p:notesTextViewPr>
  <p:sorterViewPr>
    <p:cViewPr>
      <p:scale>
        <a:sx n="140" d="100"/>
        <a:sy n="140" d="100"/>
      </p:scale>
      <p:origin x="0" y="-27974"/>
    </p:cViewPr>
  </p:sorterViewPr>
  <p:notesViewPr>
    <p:cSldViewPr>
      <p:cViewPr>
        <p:scale>
          <a:sx n="100" d="100"/>
          <a:sy n="100" d="100"/>
        </p:scale>
        <p:origin x="2270" y="-941"/>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commentAuthors" Target="commentAuthors.xml"/><Relationship Id="rId85"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61" Type="http://schemas.openxmlformats.org/officeDocument/2006/relationships/slide" Target="slides/slide48.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9C23A-6354-4401-A471-10C7ED01BB20}" type="doc">
      <dgm:prSet loTypeId="urn:microsoft.com/office/officeart/2005/8/layout/process1" loCatId="process" qsTypeId="urn:microsoft.com/office/officeart/2005/8/quickstyle/simple1" qsCatId="simple" csTypeId="urn:microsoft.com/office/officeart/2005/8/colors/colorful5" csCatId="colorful" phldr="1"/>
      <dgm:spPr/>
    </dgm:pt>
    <dgm:pt modelId="{6E9EBC66-0673-4CBA-BEE8-3D186B5718E8}">
      <dgm:prSet phldrT="[Text]"/>
      <dgm:spPr/>
      <dgm:t>
        <a:bodyPr/>
        <a:lstStyle/>
        <a:p>
          <a:r>
            <a:rPr lang="fr-FR" b="1" dirty="0">
              <a:latin typeface="Arial" panose="020B0604020202020204" pitchFamily="34" charset="0"/>
              <a:cs typeface="Arial" panose="020B0604020202020204" pitchFamily="34" charset="0"/>
            </a:rPr>
            <a:t>Résultats d’examen de la FORHDC</a:t>
          </a:r>
          <a:endParaRPr lang="en-CA" b="1" dirty="0">
            <a:latin typeface="Arial" panose="020B0604020202020204" pitchFamily="34" charset="0"/>
            <a:cs typeface="Arial" panose="020B0604020202020204" pitchFamily="34" charset="0"/>
          </a:endParaRPr>
        </a:p>
      </dgm:t>
    </dgm:pt>
    <dgm:pt modelId="{CC10A509-3BD7-4047-A035-9748A7080FAD}" type="parTrans" cxnId="{5DF0D3A4-1E69-4715-9141-18BE45E5644B}">
      <dgm:prSet/>
      <dgm:spPr/>
      <dgm:t>
        <a:bodyPr/>
        <a:lstStyle/>
        <a:p>
          <a:endParaRPr lang="en-CA" b="1"/>
        </a:p>
      </dgm:t>
    </dgm:pt>
    <dgm:pt modelId="{4A6296C9-6613-4989-9991-EECFB8D28B7A}" type="sibTrans" cxnId="{5DF0D3A4-1E69-4715-9141-18BE45E5644B}">
      <dgm:prSet/>
      <dgm:spPr/>
      <dgm:t>
        <a:bodyPr/>
        <a:lstStyle/>
        <a:p>
          <a:endParaRPr lang="en-CA" b="1"/>
        </a:p>
      </dgm:t>
    </dgm:pt>
    <dgm:pt modelId="{C5DFEB89-775F-4167-B713-9AE2D57AF9E5}">
      <dgm:prSet phldrT="[Text]"/>
      <dgm:spPr/>
      <dgm:t>
        <a:bodyPr/>
        <a:lstStyle/>
        <a:p>
          <a:r>
            <a:rPr lang="fr-FR" b="1" dirty="0">
              <a:latin typeface="Arial" panose="020B0604020202020204" pitchFamily="34" charset="0"/>
              <a:cs typeface="Arial" panose="020B0604020202020204" pitchFamily="34" charset="0"/>
            </a:rPr>
            <a:t>L’ACHD met à jour son système</a:t>
          </a:r>
          <a:endParaRPr lang="en-CA" b="1" dirty="0">
            <a:latin typeface="Arial" panose="020B0604020202020204" pitchFamily="34" charset="0"/>
            <a:cs typeface="Arial" panose="020B0604020202020204" pitchFamily="34" charset="0"/>
          </a:endParaRPr>
        </a:p>
      </dgm:t>
    </dgm:pt>
    <dgm:pt modelId="{FB5A7FA7-725C-4CC2-9490-D8680F34A566}" type="parTrans" cxnId="{76F6998E-1874-4CFE-847C-BA2B37C56FE4}">
      <dgm:prSet/>
      <dgm:spPr/>
      <dgm:t>
        <a:bodyPr/>
        <a:lstStyle/>
        <a:p>
          <a:endParaRPr lang="en-CA" b="1"/>
        </a:p>
      </dgm:t>
    </dgm:pt>
    <dgm:pt modelId="{FB4EE5C3-5151-4D52-B94C-A67720ABC397}" type="sibTrans" cxnId="{76F6998E-1874-4CFE-847C-BA2B37C56FE4}">
      <dgm:prSet/>
      <dgm:spPr/>
      <dgm:t>
        <a:bodyPr/>
        <a:lstStyle/>
        <a:p>
          <a:endParaRPr lang="en-CA" b="1"/>
        </a:p>
      </dgm:t>
    </dgm:pt>
    <dgm:pt modelId="{8CD2D0AB-2D84-44B0-A762-09D2271A1F19}">
      <dgm:prSet phldrT="[Text]"/>
      <dgm:spPr/>
      <dgm:t>
        <a:bodyPr/>
        <a:lstStyle/>
        <a:p>
          <a:r>
            <a:rPr lang="fr-FR" b="1" dirty="0">
              <a:latin typeface="Arial" panose="020B0604020202020204" pitchFamily="34" charset="0"/>
              <a:cs typeface="Arial" panose="020B0604020202020204" pitchFamily="34" charset="0"/>
            </a:rPr>
            <a:t>Mises à jour étudiantes en ligne</a:t>
          </a:r>
          <a:endParaRPr lang="en-CA" b="1" dirty="0">
            <a:latin typeface="Arial" panose="020B0604020202020204" pitchFamily="34" charset="0"/>
            <a:cs typeface="Arial" panose="020B0604020202020204" pitchFamily="34" charset="0"/>
          </a:endParaRPr>
        </a:p>
      </dgm:t>
    </dgm:pt>
    <dgm:pt modelId="{BFDE0F70-829E-43E1-BE10-0B6FF4A4D2C0}" type="parTrans" cxnId="{9EEA91CC-B516-4C54-AB04-C784941E17DE}">
      <dgm:prSet/>
      <dgm:spPr/>
      <dgm:t>
        <a:bodyPr/>
        <a:lstStyle/>
        <a:p>
          <a:endParaRPr lang="en-CA" b="1"/>
        </a:p>
      </dgm:t>
    </dgm:pt>
    <dgm:pt modelId="{FD15BDF2-0684-4F10-A9E9-7E9EB1F4F403}" type="sibTrans" cxnId="{9EEA91CC-B516-4C54-AB04-C784941E17DE}">
      <dgm:prSet/>
      <dgm:spPr/>
      <dgm:t>
        <a:bodyPr/>
        <a:lstStyle/>
        <a:p>
          <a:endParaRPr lang="en-CA" b="1"/>
        </a:p>
      </dgm:t>
    </dgm:pt>
    <dgm:pt modelId="{9FF2F9A6-CA3D-4B2F-BE39-73AC2E8C2F8B}">
      <dgm:prSet phldrT="[Text]"/>
      <dgm:spPr/>
      <dgm:t>
        <a:bodyPr/>
        <a:lstStyle/>
        <a:p>
          <a:r>
            <a:rPr lang="fr-FR" b="1" dirty="0">
              <a:latin typeface="Arial" panose="020B0604020202020204" pitchFamily="34" charset="0"/>
              <a:cs typeface="Arial" panose="020B0604020202020204" pitchFamily="34" charset="0"/>
            </a:rPr>
            <a:t>Téléchargements étudiants du Certificat ARP</a:t>
          </a:r>
          <a:endParaRPr lang="en-CA" b="1" dirty="0">
            <a:latin typeface="Arial" panose="020B0604020202020204" pitchFamily="34" charset="0"/>
            <a:cs typeface="Arial" panose="020B0604020202020204" pitchFamily="34" charset="0"/>
          </a:endParaRPr>
        </a:p>
      </dgm:t>
    </dgm:pt>
    <dgm:pt modelId="{C6D35617-D41E-4510-8CAF-D2D8D1AF370A}" type="parTrans" cxnId="{6DE5F858-E1AB-499F-ABB8-91981314D301}">
      <dgm:prSet/>
      <dgm:spPr/>
      <dgm:t>
        <a:bodyPr/>
        <a:lstStyle/>
        <a:p>
          <a:endParaRPr lang="en-CA" b="1"/>
        </a:p>
      </dgm:t>
    </dgm:pt>
    <dgm:pt modelId="{8C984584-4496-4C0A-84C5-96D0696275F2}" type="sibTrans" cxnId="{6DE5F858-E1AB-499F-ABB8-91981314D301}">
      <dgm:prSet/>
      <dgm:spPr/>
      <dgm:t>
        <a:bodyPr/>
        <a:lstStyle/>
        <a:p>
          <a:endParaRPr lang="en-CA" b="1"/>
        </a:p>
      </dgm:t>
    </dgm:pt>
    <dgm:pt modelId="{04A785D1-FF13-4ACE-8379-48A8AB86EEBE}">
      <dgm:prSet phldrT="[Text]"/>
      <dgm:spPr/>
      <dgm:t>
        <a:bodyPr/>
        <a:lstStyle/>
        <a:p>
          <a:r>
            <a:rPr lang="fr-FR" b="1" dirty="0">
              <a:latin typeface="Arial" panose="020B0604020202020204" pitchFamily="34" charset="0"/>
              <a:cs typeface="Arial" panose="020B0604020202020204" pitchFamily="34" charset="0"/>
            </a:rPr>
            <a:t>Un étudiant s’inscrit à la licence</a:t>
          </a:r>
          <a:endParaRPr lang="en-CA" b="1" dirty="0">
            <a:latin typeface="Arial" panose="020B0604020202020204" pitchFamily="34" charset="0"/>
            <a:cs typeface="Arial" panose="020B0604020202020204" pitchFamily="34" charset="0"/>
          </a:endParaRPr>
        </a:p>
      </dgm:t>
    </dgm:pt>
    <dgm:pt modelId="{EE785F1A-D17B-4CA2-8B21-4C89D4130A03}" type="parTrans" cxnId="{DB155BB6-57E1-4AF4-8884-D382086C4F1F}">
      <dgm:prSet/>
      <dgm:spPr/>
      <dgm:t>
        <a:bodyPr/>
        <a:lstStyle/>
        <a:p>
          <a:endParaRPr lang="en-CA"/>
        </a:p>
      </dgm:t>
    </dgm:pt>
    <dgm:pt modelId="{235799BD-90A8-4FA2-9A1C-48B8CE02C777}" type="sibTrans" cxnId="{DB155BB6-57E1-4AF4-8884-D382086C4F1F}">
      <dgm:prSet/>
      <dgm:spPr/>
      <dgm:t>
        <a:bodyPr/>
        <a:lstStyle/>
        <a:p>
          <a:endParaRPr lang="en-CA"/>
        </a:p>
      </dgm:t>
    </dgm:pt>
    <dgm:pt modelId="{70E13262-AF26-468F-BE29-D23A642E69F5}" type="pres">
      <dgm:prSet presAssocID="{46F9C23A-6354-4401-A471-10C7ED01BB20}" presName="Name0" presStyleCnt="0">
        <dgm:presLayoutVars>
          <dgm:dir/>
          <dgm:resizeHandles val="exact"/>
        </dgm:presLayoutVars>
      </dgm:prSet>
      <dgm:spPr/>
    </dgm:pt>
    <dgm:pt modelId="{CA996C20-932D-4284-8379-AF37CBE1B0E7}" type="pres">
      <dgm:prSet presAssocID="{6E9EBC66-0673-4CBA-BEE8-3D186B5718E8}" presName="node" presStyleLbl="node1" presStyleIdx="0" presStyleCnt="5">
        <dgm:presLayoutVars>
          <dgm:bulletEnabled val="1"/>
        </dgm:presLayoutVars>
      </dgm:prSet>
      <dgm:spPr/>
    </dgm:pt>
    <dgm:pt modelId="{F5BD0917-80E5-410F-B241-0C918686F07E}" type="pres">
      <dgm:prSet presAssocID="{4A6296C9-6613-4989-9991-EECFB8D28B7A}" presName="sibTrans" presStyleLbl="sibTrans2D1" presStyleIdx="0" presStyleCnt="4"/>
      <dgm:spPr/>
    </dgm:pt>
    <dgm:pt modelId="{8D7449EA-1E56-4E78-9DF1-314CD5157E81}" type="pres">
      <dgm:prSet presAssocID="{4A6296C9-6613-4989-9991-EECFB8D28B7A}" presName="connectorText" presStyleLbl="sibTrans2D1" presStyleIdx="0" presStyleCnt="4"/>
      <dgm:spPr/>
    </dgm:pt>
    <dgm:pt modelId="{5B0816A0-A4F3-442F-96E3-0C3FF9E507B0}" type="pres">
      <dgm:prSet presAssocID="{C5DFEB89-775F-4167-B713-9AE2D57AF9E5}" presName="node" presStyleLbl="node1" presStyleIdx="1" presStyleCnt="5">
        <dgm:presLayoutVars>
          <dgm:bulletEnabled val="1"/>
        </dgm:presLayoutVars>
      </dgm:prSet>
      <dgm:spPr/>
    </dgm:pt>
    <dgm:pt modelId="{E595B49B-0E25-46D0-A945-6F5773826D8F}" type="pres">
      <dgm:prSet presAssocID="{FB4EE5C3-5151-4D52-B94C-A67720ABC397}" presName="sibTrans" presStyleLbl="sibTrans2D1" presStyleIdx="1" presStyleCnt="4"/>
      <dgm:spPr/>
    </dgm:pt>
    <dgm:pt modelId="{2202EFE7-80D8-4159-89DF-5069A236DAC7}" type="pres">
      <dgm:prSet presAssocID="{FB4EE5C3-5151-4D52-B94C-A67720ABC397}" presName="connectorText" presStyleLbl="sibTrans2D1" presStyleIdx="1" presStyleCnt="4"/>
      <dgm:spPr/>
    </dgm:pt>
    <dgm:pt modelId="{DD187A2B-E093-4954-86F3-D9DFACD2FDC3}" type="pres">
      <dgm:prSet presAssocID="{8CD2D0AB-2D84-44B0-A762-09D2271A1F19}" presName="node" presStyleLbl="node1" presStyleIdx="2" presStyleCnt="5">
        <dgm:presLayoutVars>
          <dgm:bulletEnabled val="1"/>
        </dgm:presLayoutVars>
      </dgm:prSet>
      <dgm:spPr/>
    </dgm:pt>
    <dgm:pt modelId="{BB566F73-21A6-40CA-B1EB-D92F9E277464}" type="pres">
      <dgm:prSet presAssocID="{FD15BDF2-0684-4F10-A9E9-7E9EB1F4F403}" presName="sibTrans" presStyleLbl="sibTrans2D1" presStyleIdx="2" presStyleCnt="4"/>
      <dgm:spPr/>
    </dgm:pt>
    <dgm:pt modelId="{37BBF5A3-DE69-48B7-AB7C-2AF1687C75BB}" type="pres">
      <dgm:prSet presAssocID="{FD15BDF2-0684-4F10-A9E9-7E9EB1F4F403}" presName="connectorText" presStyleLbl="sibTrans2D1" presStyleIdx="2" presStyleCnt="4"/>
      <dgm:spPr/>
    </dgm:pt>
    <dgm:pt modelId="{DB86C1D0-7D05-4B57-A90C-9E6A1A1DEDEA}" type="pres">
      <dgm:prSet presAssocID="{9FF2F9A6-CA3D-4B2F-BE39-73AC2E8C2F8B}" presName="node" presStyleLbl="node1" presStyleIdx="3" presStyleCnt="5">
        <dgm:presLayoutVars>
          <dgm:bulletEnabled val="1"/>
        </dgm:presLayoutVars>
      </dgm:prSet>
      <dgm:spPr/>
    </dgm:pt>
    <dgm:pt modelId="{79EA8B6E-77DC-4DC4-B5B0-9502DF4BCC1C}" type="pres">
      <dgm:prSet presAssocID="{8C984584-4496-4C0A-84C5-96D0696275F2}" presName="sibTrans" presStyleLbl="sibTrans2D1" presStyleIdx="3" presStyleCnt="4"/>
      <dgm:spPr/>
    </dgm:pt>
    <dgm:pt modelId="{FD4A7339-DDB6-4812-8CA7-8C90EB4B3FF7}" type="pres">
      <dgm:prSet presAssocID="{8C984584-4496-4C0A-84C5-96D0696275F2}" presName="connectorText" presStyleLbl="sibTrans2D1" presStyleIdx="3" presStyleCnt="4"/>
      <dgm:spPr/>
    </dgm:pt>
    <dgm:pt modelId="{E11985D0-DF9C-42FB-BA6D-41B5EB822338}" type="pres">
      <dgm:prSet presAssocID="{04A785D1-FF13-4ACE-8379-48A8AB86EEBE}" presName="node" presStyleLbl="node1" presStyleIdx="4" presStyleCnt="5">
        <dgm:presLayoutVars>
          <dgm:bulletEnabled val="1"/>
        </dgm:presLayoutVars>
      </dgm:prSet>
      <dgm:spPr/>
    </dgm:pt>
  </dgm:ptLst>
  <dgm:cxnLst>
    <dgm:cxn modelId="{5438953B-8570-45EF-9B5F-30E3F15DB9AE}" type="presOf" srcId="{04A785D1-FF13-4ACE-8379-48A8AB86EEBE}" destId="{E11985D0-DF9C-42FB-BA6D-41B5EB822338}" srcOrd="0" destOrd="0" presId="urn:microsoft.com/office/officeart/2005/8/layout/process1"/>
    <dgm:cxn modelId="{25624B5B-E7C2-4D40-A3C6-6914DE2E2235}" type="presOf" srcId="{46F9C23A-6354-4401-A471-10C7ED01BB20}" destId="{70E13262-AF26-468F-BE29-D23A642E69F5}" srcOrd="0" destOrd="0" presId="urn:microsoft.com/office/officeart/2005/8/layout/process1"/>
    <dgm:cxn modelId="{4FC7915C-6A54-45CA-8F20-B6965A167F41}" type="presOf" srcId="{FD15BDF2-0684-4F10-A9E9-7E9EB1F4F403}" destId="{37BBF5A3-DE69-48B7-AB7C-2AF1687C75BB}" srcOrd="1" destOrd="0" presId="urn:microsoft.com/office/officeart/2005/8/layout/process1"/>
    <dgm:cxn modelId="{C2F66E44-8E45-4D04-B248-A33595D16600}" type="presOf" srcId="{FB4EE5C3-5151-4D52-B94C-A67720ABC397}" destId="{2202EFE7-80D8-4159-89DF-5069A236DAC7}" srcOrd="1" destOrd="0" presId="urn:microsoft.com/office/officeart/2005/8/layout/process1"/>
    <dgm:cxn modelId="{4DF4A045-4EB6-461F-A97D-F0164C33D214}" type="presOf" srcId="{FB4EE5C3-5151-4D52-B94C-A67720ABC397}" destId="{E595B49B-0E25-46D0-A945-6F5773826D8F}" srcOrd="0" destOrd="0" presId="urn:microsoft.com/office/officeart/2005/8/layout/process1"/>
    <dgm:cxn modelId="{76219972-4378-4077-ADE2-5EDF447E02D7}" type="presOf" srcId="{8C984584-4496-4C0A-84C5-96D0696275F2}" destId="{79EA8B6E-77DC-4DC4-B5B0-9502DF4BCC1C}" srcOrd="0" destOrd="0" presId="urn:microsoft.com/office/officeart/2005/8/layout/process1"/>
    <dgm:cxn modelId="{5F72D558-B4EE-4BCC-A1E8-E1047E090B6B}" type="presOf" srcId="{9FF2F9A6-CA3D-4B2F-BE39-73AC2E8C2F8B}" destId="{DB86C1D0-7D05-4B57-A90C-9E6A1A1DEDEA}" srcOrd="0" destOrd="0" presId="urn:microsoft.com/office/officeart/2005/8/layout/process1"/>
    <dgm:cxn modelId="{6DE5F858-E1AB-499F-ABB8-91981314D301}" srcId="{46F9C23A-6354-4401-A471-10C7ED01BB20}" destId="{9FF2F9A6-CA3D-4B2F-BE39-73AC2E8C2F8B}" srcOrd="3" destOrd="0" parTransId="{C6D35617-D41E-4510-8CAF-D2D8D1AF370A}" sibTransId="{8C984584-4496-4C0A-84C5-96D0696275F2}"/>
    <dgm:cxn modelId="{76F6998E-1874-4CFE-847C-BA2B37C56FE4}" srcId="{46F9C23A-6354-4401-A471-10C7ED01BB20}" destId="{C5DFEB89-775F-4167-B713-9AE2D57AF9E5}" srcOrd="1" destOrd="0" parTransId="{FB5A7FA7-725C-4CC2-9490-D8680F34A566}" sibTransId="{FB4EE5C3-5151-4D52-B94C-A67720ABC397}"/>
    <dgm:cxn modelId="{29438F95-5920-44DC-960E-39CB80140B4A}" type="presOf" srcId="{4A6296C9-6613-4989-9991-EECFB8D28B7A}" destId="{8D7449EA-1E56-4E78-9DF1-314CD5157E81}" srcOrd="1" destOrd="0" presId="urn:microsoft.com/office/officeart/2005/8/layout/process1"/>
    <dgm:cxn modelId="{CAE26997-EEF4-4486-98D6-5846A9D1A23D}" type="presOf" srcId="{FD15BDF2-0684-4F10-A9E9-7E9EB1F4F403}" destId="{BB566F73-21A6-40CA-B1EB-D92F9E277464}" srcOrd="0" destOrd="0" presId="urn:microsoft.com/office/officeart/2005/8/layout/process1"/>
    <dgm:cxn modelId="{4E63F8A3-3C0B-4F84-A4D6-6A5F4E88A577}" type="presOf" srcId="{4A6296C9-6613-4989-9991-EECFB8D28B7A}" destId="{F5BD0917-80E5-410F-B241-0C918686F07E}" srcOrd="0" destOrd="0" presId="urn:microsoft.com/office/officeart/2005/8/layout/process1"/>
    <dgm:cxn modelId="{5DF0D3A4-1E69-4715-9141-18BE45E5644B}" srcId="{46F9C23A-6354-4401-A471-10C7ED01BB20}" destId="{6E9EBC66-0673-4CBA-BEE8-3D186B5718E8}" srcOrd="0" destOrd="0" parTransId="{CC10A509-3BD7-4047-A035-9748A7080FAD}" sibTransId="{4A6296C9-6613-4989-9991-EECFB8D28B7A}"/>
    <dgm:cxn modelId="{DB155BB6-57E1-4AF4-8884-D382086C4F1F}" srcId="{46F9C23A-6354-4401-A471-10C7ED01BB20}" destId="{04A785D1-FF13-4ACE-8379-48A8AB86EEBE}" srcOrd="4" destOrd="0" parTransId="{EE785F1A-D17B-4CA2-8B21-4C89D4130A03}" sibTransId="{235799BD-90A8-4FA2-9A1C-48B8CE02C777}"/>
    <dgm:cxn modelId="{063502C6-0FE3-415D-A03C-C24149292AE8}" type="presOf" srcId="{6E9EBC66-0673-4CBA-BEE8-3D186B5718E8}" destId="{CA996C20-932D-4284-8379-AF37CBE1B0E7}" srcOrd="0" destOrd="0" presId="urn:microsoft.com/office/officeart/2005/8/layout/process1"/>
    <dgm:cxn modelId="{9EEA91CC-B516-4C54-AB04-C784941E17DE}" srcId="{46F9C23A-6354-4401-A471-10C7ED01BB20}" destId="{8CD2D0AB-2D84-44B0-A762-09D2271A1F19}" srcOrd="2" destOrd="0" parTransId="{BFDE0F70-829E-43E1-BE10-0B6FF4A4D2C0}" sibTransId="{FD15BDF2-0684-4F10-A9E9-7E9EB1F4F403}"/>
    <dgm:cxn modelId="{9E97D4CD-B1FA-4E10-9717-5493492FF892}" type="presOf" srcId="{C5DFEB89-775F-4167-B713-9AE2D57AF9E5}" destId="{5B0816A0-A4F3-442F-96E3-0C3FF9E507B0}" srcOrd="0" destOrd="0" presId="urn:microsoft.com/office/officeart/2005/8/layout/process1"/>
    <dgm:cxn modelId="{0D0D86D0-ACAB-49F7-BA96-505A085BFF5F}" type="presOf" srcId="{8CD2D0AB-2D84-44B0-A762-09D2271A1F19}" destId="{DD187A2B-E093-4954-86F3-D9DFACD2FDC3}" srcOrd="0" destOrd="0" presId="urn:microsoft.com/office/officeart/2005/8/layout/process1"/>
    <dgm:cxn modelId="{738857DC-4908-4E73-919B-D1660C0E74D9}" type="presOf" srcId="{8C984584-4496-4C0A-84C5-96D0696275F2}" destId="{FD4A7339-DDB6-4812-8CA7-8C90EB4B3FF7}" srcOrd="1" destOrd="0" presId="urn:microsoft.com/office/officeart/2005/8/layout/process1"/>
    <dgm:cxn modelId="{BF52AC16-6D7C-48A0-BDC2-B66C7E383FB9}" type="presParOf" srcId="{70E13262-AF26-468F-BE29-D23A642E69F5}" destId="{CA996C20-932D-4284-8379-AF37CBE1B0E7}" srcOrd="0" destOrd="0" presId="urn:microsoft.com/office/officeart/2005/8/layout/process1"/>
    <dgm:cxn modelId="{2CCD9470-87B1-468A-911B-494D11A2C5BD}" type="presParOf" srcId="{70E13262-AF26-468F-BE29-D23A642E69F5}" destId="{F5BD0917-80E5-410F-B241-0C918686F07E}" srcOrd="1" destOrd="0" presId="urn:microsoft.com/office/officeart/2005/8/layout/process1"/>
    <dgm:cxn modelId="{7649EF7E-E5D8-464C-80B0-34523004EDCA}" type="presParOf" srcId="{F5BD0917-80E5-410F-B241-0C918686F07E}" destId="{8D7449EA-1E56-4E78-9DF1-314CD5157E81}" srcOrd="0" destOrd="0" presId="urn:microsoft.com/office/officeart/2005/8/layout/process1"/>
    <dgm:cxn modelId="{0E8D2886-DDFC-4E45-BB3F-0B325F95B94F}" type="presParOf" srcId="{70E13262-AF26-468F-BE29-D23A642E69F5}" destId="{5B0816A0-A4F3-442F-96E3-0C3FF9E507B0}" srcOrd="2" destOrd="0" presId="urn:microsoft.com/office/officeart/2005/8/layout/process1"/>
    <dgm:cxn modelId="{5A069F9C-6509-4A7B-B2B9-D1D411F28701}" type="presParOf" srcId="{70E13262-AF26-468F-BE29-D23A642E69F5}" destId="{E595B49B-0E25-46D0-A945-6F5773826D8F}" srcOrd="3" destOrd="0" presId="urn:microsoft.com/office/officeart/2005/8/layout/process1"/>
    <dgm:cxn modelId="{DF511381-5F0A-4E6E-BB52-2A680D7D066A}" type="presParOf" srcId="{E595B49B-0E25-46D0-A945-6F5773826D8F}" destId="{2202EFE7-80D8-4159-89DF-5069A236DAC7}" srcOrd="0" destOrd="0" presId="urn:microsoft.com/office/officeart/2005/8/layout/process1"/>
    <dgm:cxn modelId="{B8CF2CE1-0141-4C1D-928B-DE76838146D8}" type="presParOf" srcId="{70E13262-AF26-468F-BE29-D23A642E69F5}" destId="{DD187A2B-E093-4954-86F3-D9DFACD2FDC3}" srcOrd="4" destOrd="0" presId="urn:microsoft.com/office/officeart/2005/8/layout/process1"/>
    <dgm:cxn modelId="{999D610F-160E-401A-9E3F-886F55E277C9}" type="presParOf" srcId="{70E13262-AF26-468F-BE29-D23A642E69F5}" destId="{BB566F73-21A6-40CA-B1EB-D92F9E277464}" srcOrd="5" destOrd="0" presId="urn:microsoft.com/office/officeart/2005/8/layout/process1"/>
    <dgm:cxn modelId="{9DDD265F-9B39-4068-9981-561358CEFBE0}" type="presParOf" srcId="{BB566F73-21A6-40CA-B1EB-D92F9E277464}" destId="{37BBF5A3-DE69-48B7-AB7C-2AF1687C75BB}" srcOrd="0" destOrd="0" presId="urn:microsoft.com/office/officeart/2005/8/layout/process1"/>
    <dgm:cxn modelId="{FE6A2469-37A7-4EA2-AEF9-91BA94A6DF88}" type="presParOf" srcId="{70E13262-AF26-468F-BE29-D23A642E69F5}" destId="{DB86C1D0-7D05-4B57-A90C-9E6A1A1DEDEA}" srcOrd="6" destOrd="0" presId="urn:microsoft.com/office/officeart/2005/8/layout/process1"/>
    <dgm:cxn modelId="{227ED581-8FC5-471F-881D-84217116121E}" type="presParOf" srcId="{70E13262-AF26-468F-BE29-D23A642E69F5}" destId="{79EA8B6E-77DC-4DC4-B5B0-9502DF4BCC1C}" srcOrd="7" destOrd="0" presId="urn:microsoft.com/office/officeart/2005/8/layout/process1"/>
    <dgm:cxn modelId="{C1A57C26-D5F8-4DB2-828F-D38EEDC0AEC7}" type="presParOf" srcId="{79EA8B6E-77DC-4DC4-B5B0-9502DF4BCC1C}" destId="{FD4A7339-DDB6-4812-8CA7-8C90EB4B3FF7}" srcOrd="0" destOrd="0" presId="urn:microsoft.com/office/officeart/2005/8/layout/process1"/>
    <dgm:cxn modelId="{044533C3-49DC-4C2A-879B-091B2FEF4C40}" type="presParOf" srcId="{70E13262-AF26-468F-BE29-D23A642E69F5}" destId="{E11985D0-DF9C-42FB-BA6D-41B5EB82233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6C20-932D-4284-8379-AF37CBE1B0E7}">
      <dsp:nvSpPr>
        <dsp:cNvPr id="0" name=""/>
        <dsp:cNvSpPr/>
      </dsp:nvSpPr>
      <dsp:spPr>
        <a:xfrm>
          <a:off x="8282" y="1827897"/>
          <a:ext cx="2567596" cy="15405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kern="1200" dirty="0">
              <a:latin typeface="Arial" panose="020B0604020202020204" pitchFamily="34" charset="0"/>
              <a:cs typeface="Arial" panose="020B0604020202020204" pitchFamily="34" charset="0"/>
            </a:rPr>
            <a:t>Résultats d’examen de la FORHDC</a:t>
          </a:r>
          <a:endParaRPr lang="en-CA" sz="2200" b="1" kern="1200" dirty="0">
            <a:latin typeface="Arial" panose="020B0604020202020204" pitchFamily="34" charset="0"/>
            <a:cs typeface="Arial" panose="020B0604020202020204" pitchFamily="34" charset="0"/>
          </a:endParaRPr>
        </a:p>
      </dsp:txBody>
      <dsp:txXfrm>
        <a:off x="53403" y="1873018"/>
        <a:ext cx="2477354" cy="1450315"/>
      </dsp:txXfrm>
    </dsp:sp>
    <dsp:sp modelId="{F5BD0917-80E5-410F-B241-0C918686F07E}">
      <dsp:nvSpPr>
        <dsp:cNvPr id="0" name=""/>
        <dsp:cNvSpPr/>
      </dsp:nvSpPr>
      <dsp:spPr>
        <a:xfrm>
          <a:off x="2832638" y="2279794"/>
          <a:ext cx="544330" cy="6367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b="1" kern="1200"/>
        </a:p>
      </dsp:txBody>
      <dsp:txXfrm>
        <a:off x="2832638" y="2407147"/>
        <a:ext cx="381031" cy="382057"/>
      </dsp:txXfrm>
    </dsp:sp>
    <dsp:sp modelId="{5B0816A0-A4F3-442F-96E3-0C3FF9E507B0}">
      <dsp:nvSpPr>
        <dsp:cNvPr id="0" name=""/>
        <dsp:cNvSpPr/>
      </dsp:nvSpPr>
      <dsp:spPr>
        <a:xfrm>
          <a:off x="3602917" y="1827897"/>
          <a:ext cx="2567596" cy="1540557"/>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kern="1200" dirty="0">
              <a:latin typeface="Arial" panose="020B0604020202020204" pitchFamily="34" charset="0"/>
              <a:cs typeface="Arial" panose="020B0604020202020204" pitchFamily="34" charset="0"/>
            </a:rPr>
            <a:t>L’ACHD met à jour son système</a:t>
          </a:r>
          <a:endParaRPr lang="en-CA" sz="2200" b="1" kern="1200" dirty="0">
            <a:latin typeface="Arial" panose="020B0604020202020204" pitchFamily="34" charset="0"/>
            <a:cs typeface="Arial" panose="020B0604020202020204" pitchFamily="34" charset="0"/>
          </a:endParaRPr>
        </a:p>
      </dsp:txBody>
      <dsp:txXfrm>
        <a:off x="3648038" y="1873018"/>
        <a:ext cx="2477354" cy="1450315"/>
      </dsp:txXfrm>
    </dsp:sp>
    <dsp:sp modelId="{E595B49B-0E25-46D0-A945-6F5773826D8F}">
      <dsp:nvSpPr>
        <dsp:cNvPr id="0" name=""/>
        <dsp:cNvSpPr/>
      </dsp:nvSpPr>
      <dsp:spPr>
        <a:xfrm>
          <a:off x="6427272" y="2279794"/>
          <a:ext cx="544330" cy="636763"/>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b="1" kern="1200"/>
        </a:p>
      </dsp:txBody>
      <dsp:txXfrm>
        <a:off x="6427272" y="2407147"/>
        <a:ext cx="381031" cy="382057"/>
      </dsp:txXfrm>
    </dsp:sp>
    <dsp:sp modelId="{DD187A2B-E093-4954-86F3-D9DFACD2FDC3}">
      <dsp:nvSpPr>
        <dsp:cNvPr id="0" name=""/>
        <dsp:cNvSpPr/>
      </dsp:nvSpPr>
      <dsp:spPr>
        <a:xfrm>
          <a:off x="7197551" y="1827897"/>
          <a:ext cx="2567596" cy="1540557"/>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kern="1200" dirty="0">
              <a:latin typeface="Arial" panose="020B0604020202020204" pitchFamily="34" charset="0"/>
              <a:cs typeface="Arial" panose="020B0604020202020204" pitchFamily="34" charset="0"/>
            </a:rPr>
            <a:t>Mises à jour étudiantes en ligne</a:t>
          </a:r>
          <a:endParaRPr lang="en-CA" sz="2200" b="1" kern="1200" dirty="0">
            <a:latin typeface="Arial" panose="020B0604020202020204" pitchFamily="34" charset="0"/>
            <a:cs typeface="Arial" panose="020B0604020202020204" pitchFamily="34" charset="0"/>
          </a:endParaRPr>
        </a:p>
      </dsp:txBody>
      <dsp:txXfrm>
        <a:off x="7242672" y="1873018"/>
        <a:ext cx="2477354" cy="1450315"/>
      </dsp:txXfrm>
    </dsp:sp>
    <dsp:sp modelId="{BB566F73-21A6-40CA-B1EB-D92F9E277464}">
      <dsp:nvSpPr>
        <dsp:cNvPr id="0" name=""/>
        <dsp:cNvSpPr/>
      </dsp:nvSpPr>
      <dsp:spPr>
        <a:xfrm>
          <a:off x="10021907" y="2279794"/>
          <a:ext cx="544330" cy="636763"/>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b="1" kern="1200"/>
        </a:p>
      </dsp:txBody>
      <dsp:txXfrm>
        <a:off x="10021907" y="2407147"/>
        <a:ext cx="381031" cy="382057"/>
      </dsp:txXfrm>
    </dsp:sp>
    <dsp:sp modelId="{DB86C1D0-7D05-4B57-A90C-9E6A1A1DEDEA}">
      <dsp:nvSpPr>
        <dsp:cNvPr id="0" name=""/>
        <dsp:cNvSpPr/>
      </dsp:nvSpPr>
      <dsp:spPr>
        <a:xfrm>
          <a:off x="10792185" y="1827897"/>
          <a:ext cx="2567596" cy="1540557"/>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kern="1200" dirty="0">
              <a:latin typeface="Arial" panose="020B0604020202020204" pitchFamily="34" charset="0"/>
              <a:cs typeface="Arial" panose="020B0604020202020204" pitchFamily="34" charset="0"/>
            </a:rPr>
            <a:t>Téléchargements étudiants du Certificat ARP</a:t>
          </a:r>
          <a:endParaRPr lang="en-CA" sz="2200" b="1" kern="1200" dirty="0">
            <a:latin typeface="Arial" panose="020B0604020202020204" pitchFamily="34" charset="0"/>
            <a:cs typeface="Arial" panose="020B0604020202020204" pitchFamily="34" charset="0"/>
          </a:endParaRPr>
        </a:p>
      </dsp:txBody>
      <dsp:txXfrm>
        <a:off x="10837306" y="1873018"/>
        <a:ext cx="2477354" cy="1450315"/>
      </dsp:txXfrm>
    </dsp:sp>
    <dsp:sp modelId="{79EA8B6E-77DC-4DC4-B5B0-9502DF4BCC1C}">
      <dsp:nvSpPr>
        <dsp:cNvPr id="0" name=""/>
        <dsp:cNvSpPr/>
      </dsp:nvSpPr>
      <dsp:spPr>
        <a:xfrm>
          <a:off x="13616541" y="2279794"/>
          <a:ext cx="544330" cy="63676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b="1" kern="1200"/>
        </a:p>
      </dsp:txBody>
      <dsp:txXfrm>
        <a:off x="13616541" y="2407147"/>
        <a:ext cx="381031" cy="382057"/>
      </dsp:txXfrm>
    </dsp:sp>
    <dsp:sp modelId="{E11985D0-DF9C-42FB-BA6D-41B5EB822338}">
      <dsp:nvSpPr>
        <dsp:cNvPr id="0" name=""/>
        <dsp:cNvSpPr/>
      </dsp:nvSpPr>
      <dsp:spPr>
        <a:xfrm>
          <a:off x="14386820" y="1827897"/>
          <a:ext cx="2567596" cy="154055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kern="1200" dirty="0">
              <a:latin typeface="Arial" panose="020B0604020202020204" pitchFamily="34" charset="0"/>
              <a:cs typeface="Arial" panose="020B0604020202020204" pitchFamily="34" charset="0"/>
            </a:rPr>
            <a:t>Un étudiant s’inscrit à la licence</a:t>
          </a:r>
          <a:endParaRPr lang="en-CA" sz="2200" b="1" kern="1200" dirty="0">
            <a:latin typeface="Arial" panose="020B0604020202020204" pitchFamily="34" charset="0"/>
            <a:cs typeface="Arial" panose="020B0604020202020204" pitchFamily="34" charset="0"/>
          </a:endParaRPr>
        </a:p>
      </dsp:txBody>
      <dsp:txXfrm>
        <a:off x="14431941" y="1873018"/>
        <a:ext cx="2477354" cy="14503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2024-01-15</a:t>
            </a:fld>
            <a:endParaRPr lang="en-CA"/>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15/01/2024</a:t>
            </a:fld>
            <a:endParaRPr lang="en-GB" alt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pPr lvl="0"/>
            <a:endParaRPr lang="en-GB"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800" kern="1200" dirty="0">
                <a:solidFill>
                  <a:schemeClr val="tx1"/>
                </a:solidFill>
                <a:effectLst/>
                <a:latin typeface="+mn-lt"/>
                <a:ea typeface="MS PGothic" pitchFamily="34" charset="-128"/>
                <a:cs typeface="MS PGothic" charset="0"/>
              </a:rPr>
              <a:t>Félicitations pour l’obtention prochaine de votre diplôme de fin d’études! </a:t>
            </a:r>
          </a:p>
          <a:p>
            <a:endParaRPr lang="fr-CA"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Bonjour, mon nom est </a:t>
            </a:r>
            <a:r>
              <a:rPr lang="fr-FR" sz="1800" i="1" dirty="0"/>
              <a:t>(nom et mes antécédents sont)</a:t>
            </a:r>
            <a:r>
              <a:rPr lang="fr-FR" sz="1800" dirty="0"/>
              <a:t>.</a:t>
            </a:r>
          </a:p>
          <a:p>
            <a:endParaRPr lang="en-CA" sz="1800" kern="1200" dirty="0">
              <a:solidFill>
                <a:schemeClr val="tx1"/>
              </a:solidFill>
              <a:effectLst/>
              <a:latin typeface="+mn-lt"/>
              <a:ea typeface="MS PGothic" pitchFamily="34" charset="-128"/>
              <a:cs typeface="MS PGothic" charset="0"/>
            </a:endParaRPr>
          </a:p>
          <a:p>
            <a:r>
              <a:rPr lang="fr-CA" sz="1800" kern="1200" dirty="0">
                <a:solidFill>
                  <a:schemeClr val="tx1"/>
                </a:solidFill>
                <a:effectLst/>
                <a:latin typeface="+mn-lt"/>
                <a:ea typeface="MS PGothic" pitchFamily="34" charset="-128"/>
                <a:cs typeface="MS PGothic" charset="0"/>
              </a:rPr>
              <a:t>Les renseignements qui suivent donnent un aperçu de ce qui vous attend alors que vous démarrez une carrière gratifiante en hygiène dentaire. En préparation de votre carrière, vous aurez besoin de soutien et d’accès aux ressources nécessaires. C’est là où l’ACHD peut vous aider!</a:t>
            </a:r>
            <a:endParaRPr lang="en-CA" sz="18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r>
              <a:rPr lang="fr-CA" sz="1800" kern="1200" dirty="0">
                <a:solidFill>
                  <a:schemeClr val="tx1"/>
                </a:solidFill>
                <a:effectLst/>
                <a:latin typeface="+mn-lt"/>
                <a:ea typeface="MS PGothic" pitchFamily="34" charset="-128"/>
                <a:cs typeface="MS PGothic" charset="0"/>
              </a:rPr>
              <a:t>Les organismes provinciaux comprennent les organismes provinciaux de réglementation en hygiène dentaire, qui réglementent la profession de l’hygiène dentaire et assurent que les hygiénistes dentaires ont satisfait aux critères de certification de leur province ou de leur territoire. L’organisme de réglementation s’intéresse principalement à la santé et à la sécurité globale du public. </a:t>
            </a:r>
            <a:endParaRPr lang="en-CA" sz="1800" kern="1200" dirty="0">
              <a:solidFill>
                <a:schemeClr val="tx1"/>
              </a:solidFill>
              <a:effectLst/>
              <a:latin typeface="+mn-lt"/>
              <a:ea typeface="MS PGothic" pitchFamily="34" charset="-128"/>
              <a:cs typeface="MS PGothic" charset="0"/>
            </a:endParaRPr>
          </a:p>
          <a:p>
            <a:endParaRPr lang="fr-CA"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de réglementation provincial ou territorial approprié. </a:t>
            </a:r>
            <a:r>
              <a:rPr lang="fr-CA" sz="1800" b="1" i="1" kern="1200" dirty="0">
                <a:solidFill>
                  <a:schemeClr val="tx1"/>
                </a:solidFill>
                <a:effectLst/>
                <a:latin typeface="+mn-lt"/>
                <a:ea typeface="MS PGothic" pitchFamily="34" charset="-128"/>
                <a:cs typeface="MS PGothic" charset="0"/>
              </a:rPr>
              <a:t>Les</a:t>
            </a:r>
            <a:r>
              <a:rPr lang="fr-CA" sz="1800" kern="1200" dirty="0">
                <a:solidFill>
                  <a:schemeClr val="tx1"/>
                </a:solidFill>
                <a:effectLst/>
                <a:latin typeface="+mn-lt"/>
                <a:ea typeface="MS PGothic" pitchFamily="34" charset="-128"/>
                <a:cs typeface="MS PGothic" charset="0"/>
              </a:rPr>
              <a:t> </a:t>
            </a:r>
            <a:r>
              <a:rPr lang="fr-CA" sz="1800" b="1" i="1" kern="1200" dirty="0">
                <a:solidFill>
                  <a:schemeClr val="tx1"/>
                </a:solidFill>
                <a:effectLst/>
                <a:latin typeface="+mn-lt"/>
                <a:ea typeface="MS PGothic" pitchFamily="34" charset="-128"/>
                <a:cs typeface="MS PGothic" charset="0"/>
              </a:rPr>
              <a:t>exigences de certification ou d’autorisation et les champs d’activités varient selon la province et le territoire. </a:t>
            </a:r>
            <a:r>
              <a:rPr lang="fr-FR" sz="1800" b="1" i="1" dirty="0">
                <a:effectLst/>
                <a:latin typeface="+mn-lt"/>
                <a:ea typeface="Calibri" panose="020F0502020204030204" pitchFamily="34" charset="0"/>
                <a:cs typeface="Times New Roman" panose="02020603050405020304" pitchFamily="18" charset="0"/>
              </a:rPr>
              <a:t>Il est donc important de vérifier les étapes d’enregistrement de votre licence auprès des autorités réglementaires de votre province ou de votre territoire.</a:t>
            </a:r>
            <a:endParaRPr lang="en-CA" sz="1800" b="1"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Tree>
    <p:extLst>
      <p:ext uri="{BB962C8B-B14F-4D97-AF65-F5344CB8AC3E}">
        <p14:creationId xmlns:p14="http://schemas.microsoft.com/office/powerpoint/2010/main" val="292268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la saisie d’écran à gauche, voici la page d’accueil de l’autorité réglementaire que vous pouvez trouver dans la section «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Centre de carrière</a:t>
            </a:r>
            <a:r>
              <a:rPr lang="fr-FR" sz="1800" dirty="0">
                <a:effectLst/>
                <a:latin typeface="Calibri" panose="020F0502020204030204" pitchFamily="34" charset="0"/>
                <a:ea typeface="Calibri" panose="020F0502020204030204" pitchFamily="34" charset="0"/>
                <a:cs typeface="Times New Roman" panose="02020603050405020304" pitchFamily="18" charset="0"/>
              </a:rPr>
              <a:t> » du site Web de l’ACHD. </a:t>
            </a:r>
          </a:p>
          <a:p>
            <a:pPr marL="0" marR="0">
              <a:lnSpc>
                <a:spcPct val="107000"/>
              </a:lnSpc>
              <a:spcBef>
                <a:spcPts val="0"/>
              </a:spcBef>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Sélectionnez simplement votre province ou votre territoire dans le menu déroulant, et vous verrez les détails correspondant à l’autorité réglementaire. </a:t>
            </a:r>
            <a:r>
              <a:rPr lang="fr-CA" sz="1800" dirty="0">
                <a:effectLst/>
                <a:latin typeface="Calibri" panose="020F0502020204030204" pitchFamily="34" charset="0"/>
                <a:ea typeface="Calibri" panose="020F0502020204030204" pitchFamily="34" charset="0"/>
                <a:cs typeface="Times New Roman" panose="02020603050405020304" pitchFamily="18" charset="0"/>
              </a:rPr>
              <a:t>Dans l’exemple de droite, le Nouveau-Brunswick est sélectionné.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1419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77500" lnSpcReduction="20000"/>
          </a:bodyPr>
          <a:lstStyle/>
          <a:p>
            <a:r>
              <a:rPr lang="fr-CA" sz="1800" b="1" kern="1200" dirty="0">
                <a:solidFill>
                  <a:schemeClr val="tx1"/>
                </a:solidFill>
                <a:effectLst/>
                <a:latin typeface="+mn-lt"/>
                <a:ea typeface="MS PGothic" pitchFamily="34" charset="-128"/>
                <a:cs typeface="MS PGothic" charset="0"/>
              </a:rPr>
              <a:t>Les associations professionnelles en hygiène dentaire</a:t>
            </a:r>
            <a:r>
              <a:rPr lang="fr-CA" sz="1800" kern="1200" dirty="0">
                <a:solidFill>
                  <a:schemeClr val="tx1"/>
                </a:solidFill>
                <a:effectLst/>
                <a:latin typeface="+mn-lt"/>
                <a:ea typeface="MS PGothic" pitchFamily="34" charset="-128"/>
                <a:cs typeface="MS PGothic" charset="0"/>
              </a:rPr>
              <a:t> sont mises en place pour faire avancer la profession et pour défendre les droits de ses membres, des hygiénistes dentaires et des étudiants. Il existe différents types d’associations professionnelles. En voici des exemples :</a:t>
            </a:r>
          </a:p>
          <a:p>
            <a:endParaRPr lang="en-CA" sz="18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800" b="1" dirty="0">
                <a:effectLst/>
                <a:latin typeface="+mn-lt"/>
                <a:ea typeface="Calibri" panose="020F0502020204030204" pitchFamily="34" charset="0"/>
                <a:cs typeface="Times New Roman" panose="02020603050405020304" pitchFamily="18" charset="0"/>
              </a:rPr>
              <a:t>Les associations ou les sociétés locales </a:t>
            </a:r>
            <a:r>
              <a:rPr lang="fr-CA" sz="1800" b="0" dirty="0">
                <a:effectLst/>
                <a:latin typeface="+mn-lt"/>
                <a:ea typeface="Calibri" panose="020F0502020204030204" pitchFamily="34" charset="0"/>
                <a:cs typeface="Times New Roman" panose="02020603050405020304" pitchFamily="18" charset="0"/>
              </a:rPr>
              <a:t>représentent les hygiénistes dentaires de leurs communautés immédiates. </a:t>
            </a:r>
            <a:r>
              <a:rPr lang="fr-FR" sz="1800" dirty="0">
                <a:effectLst/>
                <a:latin typeface="+mn-lt"/>
                <a:ea typeface="Calibri" panose="020F0502020204030204" pitchFamily="34" charset="0"/>
                <a:cs typeface="Times New Roman" panose="02020603050405020304" pitchFamily="18" charset="0"/>
              </a:rPr>
              <a:t>En tant que nouveau diplômé, cela peut être un endroit formidable pour rencontrer des hygiénistes dentaires d’expérience et bénéficier de formation continue. </a:t>
            </a:r>
            <a:endParaRPr lang="fr-CA" sz="18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800" b="1" kern="1200" dirty="0">
                <a:solidFill>
                  <a:schemeClr val="tx1"/>
                </a:solidFill>
                <a:effectLst/>
                <a:latin typeface="+mn-lt"/>
                <a:ea typeface="MS PGothic" pitchFamily="34" charset="-128"/>
                <a:cs typeface="MS PGothic" charset="0"/>
              </a:rPr>
              <a:t>Les associations provinciales</a:t>
            </a:r>
            <a:r>
              <a:rPr lang="fr-CA" sz="1800" kern="1200" dirty="0">
                <a:solidFill>
                  <a:schemeClr val="tx1"/>
                </a:solidFill>
                <a:effectLst/>
                <a:latin typeface="+mn-lt"/>
                <a:ea typeface="MS PGothic" pitchFamily="34" charset="-128"/>
                <a:cs typeface="MS PGothic" charset="0"/>
              </a:rPr>
              <a:t> représentent les hygiénistes dentaires à l’échelle provinciale. Les besoins des hygiénistes dentaires peuvent varier sensiblement d’une province ou d’un territoire à l’autre.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FR" sz="1800" b="1" kern="1200" dirty="0">
                <a:solidFill>
                  <a:schemeClr val="tx1"/>
                </a:solidFill>
                <a:effectLst/>
                <a:latin typeface="+mn-lt"/>
                <a:ea typeface="MS PGothic" pitchFamily="34" charset="-128"/>
                <a:cs typeface="MS PGothic" charset="0"/>
              </a:rPr>
              <a:t>L’ACHD </a:t>
            </a:r>
            <a:r>
              <a:rPr lang="fr-FR" sz="1800" b="0" kern="1200" dirty="0">
                <a:solidFill>
                  <a:schemeClr val="tx1"/>
                </a:solidFill>
                <a:effectLst/>
                <a:latin typeface="+mn-lt"/>
                <a:ea typeface="MS PGothic" pitchFamily="34" charset="-128"/>
                <a:cs typeface="MS PGothic" charset="0"/>
              </a:rPr>
              <a:t>est l’association nationale qui milite au nom des hygiénistes dentaires au Canada sur des questions qui touchent l’ensemble de la profession, et qui appuie les efforts des associations provinciales.</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800" kern="1200" dirty="0">
                <a:solidFill>
                  <a:schemeClr val="tx1"/>
                </a:solidFill>
                <a:effectLst/>
                <a:latin typeface="+mn-lt"/>
                <a:ea typeface="MS PGothic" pitchFamily="34" charset="-128"/>
                <a:cs typeface="MS PGothic" charset="0"/>
              </a:rPr>
              <a:t>La </a:t>
            </a:r>
            <a:r>
              <a:rPr lang="fr-CA" sz="1800" b="1" kern="1200" dirty="0">
                <a:solidFill>
                  <a:schemeClr val="tx1"/>
                </a:solidFill>
                <a:effectLst/>
                <a:latin typeface="+mn-lt"/>
                <a:ea typeface="MS PGothic" pitchFamily="34" charset="-128"/>
                <a:cs typeface="MS PGothic" charset="0"/>
              </a:rPr>
              <a:t>Fédération internationale des hygiénistes dentaires (IFDH)</a:t>
            </a:r>
            <a:r>
              <a:rPr lang="fr-CA" sz="1800" kern="1200" dirty="0">
                <a:solidFill>
                  <a:schemeClr val="tx1"/>
                </a:solidFill>
                <a:effectLst/>
                <a:latin typeface="+mn-lt"/>
                <a:ea typeface="MS PGothic" pitchFamily="34" charset="-128"/>
                <a:cs typeface="MS PGothic" charset="0"/>
              </a:rPr>
              <a:t> rassemble les hygiénistes dentaires de 23 pays à travers le monde dans le but de promouvoir la santé buccodentaire à l’échelle mondiale. </a:t>
            </a:r>
            <a:r>
              <a:rPr lang="fr-CA" sz="1800" dirty="0">
                <a:effectLst/>
                <a:latin typeface="+mn-lt"/>
                <a:ea typeface="Calibri" panose="020F0502020204030204" pitchFamily="34" charset="0"/>
                <a:cs typeface="Times New Roman" panose="02020603050405020304" pitchFamily="18" charset="0"/>
              </a:rPr>
              <a:t>Si vous pensez à pratiquer l’hygiène dentaire dans un autre pays un moment donné, la IFDH est un excellent point de départ.</a:t>
            </a:r>
            <a:endParaRPr lang="en-CA" sz="1800" dirty="0">
              <a:latin typeface="+mn-lt"/>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dirty="0"/>
          </a:p>
        </p:txBody>
      </p:sp>
    </p:spTree>
    <p:extLst>
      <p:ext uri="{BB962C8B-B14F-4D97-AF65-F5344CB8AC3E}">
        <p14:creationId xmlns:p14="http://schemas.microsoft.com/office/powerpoint/2010/main" val="18683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800" kern="1200" dirty="0">
                <a:solidFill>
                  <a:schemeClr val="tx1"/>
                </a:solidFill>
                <a:effectLst/>
                <a:latin typeface="+mn-lt"/>
                <a:ea typeface="MS PGothic" pitchFamily="34" charset="-128"/>
                <a:cs typeface="MS PGothic" charset="0"/>
              </a:rPr>
              <a:t>Wanda Fedora, membre de l’ACHD de la Nouvelle-Écosse, est présidente de la Fédération internationale. L’ACHD est ravie d’avoir une Canadienne à ce poste de leadership!</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dirty="0"/>
          </a:p>
        </p:txBody>
      </p:sp>
    </p:spTree>
    <p:extLst>
      <p:ext uri="{BB962C8B-B14F-4D97-AF65-F5344CB8AC3E}">
        <p14:creationId xmlns:p14="http://schemas.microsoft.com/office/powerpoint/2010/main" val="305426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a:t>
            </a:r>
          </a:p>
          <a:p>
            <a:endParaRPr lang="fr-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fr-CA" sz="1400" dirty="0">
                <a:effectLst/>
                <a:latin typeface="Calibri" panose="020F0502020204030204" pitchFamily="34" charset="0"/>
                <a:ea typeface="Calibri" panose="020F0502020204030204" pitchFamily="34" charset="0"/>
                <a:cs typeface="Times New Roman" panose="02020603050405020304" pitchFamily="18" charset="0"/>
              </a:rPr>
              <a:t>L’ACHD vous encourage à vous inscrire à vos associations nationales, provinciales et locales, puisqu’elles sont toutes complémentaires.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14</a:t>
            </a:fld>
            <a:endParaRPr lang="en-GB" altLang="en-US" dirty="0"/>
          </a:p>
        </p:txBody>
      </p:sp>
    </p:spTree>
    <p:extLst>
      <p:ext uri="{BB962C8B-B14F-4D97-AF65-F5344CB8AC3E}">
        <p14:creationId xmlns:p14="http://schemas.microsoft.com/office/powerpoint/2010/main" val="193298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Pourquoi devriez-vous faire partie de l’ACHD? La réponse est simple. Votre association professionnelle nationale vous en donne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PLUS</a:t>
            </a:r>
            <a:r>
              <a:rPr lang="fr-CA" sz="1800" dirty="0">
                <a:effectLst/>
                <a:latin typeface="Calibri" panose="020F0502020204030204" pitchFamily="34" charset="0"/>
                <a:ea typeface="Calibri" panose="020F0502020204030204" pitchFamily="34" charset="0"/>
                <a:cs typeface="Times New Roman" panose="02020603050405020304" pitchFamily="18" charset="0"/>
              </a:rPr>
              <a:t> : plus d’apprentissages, plus de liens, plus de soutien, plus de reconnaissance publique, et plus d’économies. Visionnons une courte vidéo (en anglais) qui souligne un de ces domaines. Pour visionner les autres courtes vidéos de cette série, consultez le site Web de l’ACHD.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700" kern="1200" dirty="0">
              <a:solidFill>
                <a:schemeClr val="tx1"/>
              </a:solidFill>
              <a:effectLst/>
              <a:latin typeface="+mn-lt"/>
              <a:ea typeface="MS PGothic" pitchFamily="34" charset="-128"/>
              <a:cs typeface="MS PGothic" charset="0"/>
            </a:endParaRPr>
          </a:p>
          <a:p>
            <a:r>
              <a:rPr lang="fr-CA" sz="1700" b="0" i="1" dirty="0">
                <a:effectLst/>
                <a:latin typeface="Calibri" panose="020F0502020204030204" pitchFamily="34" charset="0"/>
                <a:ea typeface="Calibri" panose="020F0502020204030204" pitchFamily="34" charset="0"/>
                <a:cs typeface="Times New Roman" panose="02020603050405020304" pitchFamily="18" charset="0"/>
              </a:rPr>
              <a:t>[ </a:t>
            </a:r>
            <a:r>
              <a:rPr lang="fr-CA" sz="1700" b="1" i="1" dirty="0">
                <a:effectLst/>
                <a:latin typeface="Calibri" panose="020F0502020204030204" pitchFamily="34" charset="0"/>
                <a:ea typeface="Calibri" panose="020F0502020204030204" pitchFamily="34" charset="0"/>
                <a:cs typeface="Times New Roman" panose="02020603050405020304" pitchFamily="18" charset="0"/>
              </a:rPr>
              <a:t>AU PRÉSENTATEUR : </a:t>
            </a:r>
            <a:r>
              <a:rPr lang="fr-CA" sz="1700" i="1" dirty="0">
                <a:effectLst/>
                <a:latin typeface="Calibri" panose="020F0502020204030204" pitchFamily="34" charset="0"/>
                <a:ea typeface="Calibri" panose="020F0502020204030204" pitchFamily="34" charset="0"/>
                <a:cs typeface="Times New Roman" panose="02020603050405020304" pitchFamily="18" charset="0"/>
              </a:rPr>
              <a:t>En cas de difficulté, ouvrir une fenêtre distincte ou un onglet distinct et partager ou faire jouer : </a:t>
            </a:r>
            <a:r>
              <a:rPr lang="en-CA" sz="1700" b="1" i="1" dirty="0"/>
              <a:t>https://youtu.be/W7T2HgU7RWg </a:t>
            </a:r>
            <a:r>
              <a:rPr lang="en-CA" sz="1700" i="1" dirty="0"/>
              <a:t>]</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15</a:t>
            </a:fld>
            <a:endParaRPr lang="en-GB" altLang="en-US"/>
          </a:p>
        </p:txBody>
      </p:sp>
    </p:spTree>
    <p:extLst>
      <p:ext uri="{BB962C8B-B14F-4D97-AF65-F5344CB8AC3E}">
        <p14:creationId xmlns:p14="http://schemas.microsoft.com/office/powerpoint/2010/main" val="1002010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dirty="0">
                <a:effectLst/>
                <a:latin typeface="+mn-lt"/>
                <a:ea typeface="Calibri" panose="020F0502020204030204" pitchFamily="34" charset="0"/>
                <a:cs typeface="Times New Roman" panose="02020603050405020304" pitchFamily="18" charset="0"/>
              </a:rPr>
              <a:t>Après avoir réussi l’examen de certification nationale en hygiène dentaire, vous pouvez passer de l’adhésion étudiante de l’ACHD à l’adhésion à titre de membre étudiant diplômé. </a:t>
            </a:r>
            <a:r>
              <a:rPr lang="fr-CA" sz="1600" kern="1200" dirty="0">
                <a:solidFill>
                  <a:schemeClr val="tx1"/>
                </a:solidFill>
                <a:effectLst/>
                <a:latin typeface="+mn-lt"/>
                <a:ea typeface="MS PGothic" pitchFamily="34" charset="-128"/>
                <a:cs typeface="MS PGothic" charset="0"/>
              </a:rPr>
              <a:t>L’adhésion demeurera GRATUITE et comprendra une assurance responsabilité professionnelle d’une valeur totale allant jusqu’à cinq millions de dollars, en vigueur jusqu’au 31 décembre de cette année. Il est obligatoire de souscrire une assurance responsabilité professionnelle pour exercer la profession.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22CD43-E934-4847-992E-37B0B5850983}" type="slidenum">
              <a:rPr lang="en-GB" altLang="en-US" smtClean="0"/>
              <a:pPr/>
              <a:t>16</a:t>
            </a:fld>
            <a:endParaRPr lang="en-GB" altLang="en-US"/>
          </a:p>
        </p:txBody>
      </p:sp>
    </p:spTree>
    <p:extLst>
      <p:ext uri="{BB962C8B-B14F-4D97-AF65-F5344CB8AC3E}">
        <p14:creationId xmlns:p14="http://schemas.microsoft.com/office/powerpoint/2010/main" val="424428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600" dirty="0">
                <a:effectLst/>
                <a:latin typeface="+mn-lt"/>
                <a:ea typeface="Calibri" panose="020F0502020204030204" pitchFamily="34" charset="0"/>
                <a:cs typeface="Times New Roman" panose="02020603050405020304" pitchFamily="18" charset="0"/>
              </a:rPr>
              <a:t>Voici un aperçu des étapes à suivre une fois que les résultats d’examen de la FORHDC sont affichés. Pour mettre à jour votre adhésion à titre d’étudiant diplômé, vous aurez besoin de votre numéro de candidat de l’ECNHD, </a:t>
            </a:r>
            <a:r>
              <a:rPr lang="fr-FR" sz="1600" b="1" i="1" dirty="0">
                <a:effectLst/>
                <a:latin typeface="+mn-lt"/>
                <a:ea typeface="Calibri" panose="020F0502020204030204" pitchFamily="34" charset="0"/>
                <a:cs typeface="Times New Roman" panose="02020603050405020304" pitchFamily="18" charset="0"/>
              </a:rPr>
              <a:t>qui est le numéro utilisé pour écrire votre examen et vérifier votre compte</a:t>
            </a:r>
            <a:r>
              <a:rPr lang="fr-FR" sz="1600" dirty="0">
                <a:effectLst/>
                <a:latin typeface="+mn-lt"/>
                <a:ea typeface="Calibri" panose="020F0502020204030204" pitchFamily="34" charset="0"/>
                <a:cs typeface="Times New Roman" panose="02020603050405020304" pitchFamily="18" charset="0"/>
              </a:rPr>
              <a:t>. Vous le trouverez dans le courriel de réservation de votre place à l’examen.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6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600" dirty="0">
                <a:effectLst/>
                <a:latin typeface="+mn-lt"/>
                <a:ea typeface="Calibri" panose="020F0502020204030204" pitchFamily="34" charset="0"/>
                <a:cs typeface="Times New Roman" panose="02020603050405020304" pitchFamily="18" charset="0"/>
              </a:rPr>
              <a:t>Si vous n’avez pas reçu de courriel de l’ACHD vous indiquant qu’il est temps de faire la mise à jour, vous pouvez toujours la faire en allant sur le lien vers les mises à jour étudiantes et en suivant les instructions.</a:t>
            </a:r>
          </a:p>
        </p:txBody>
      </p:sp>
      <p:sp>
        <p:nvSpPr>
          <p:cNvPr id="4" name="Slide Number Placeholder 3"/>
          <p:cNvSpPr>
            <a:spLocks noGrp="1"/>
          </p:cNvSpPr>
          <p:nvPr>
            <p:ph type="sldNum" sz="quarter" idx="5"/>
          </p:nvPr>
        </p:nvSpPr>
        <p:spPr/>
        <p:txBody>
          <a:bodyPr/>
          <a:lstStyle/>
          <a:p>
            <a:fld id="{2922CD43-E934-4847-992E-37B0B5850983}" type="slidenum">
              <a:rPr lang="en-GB" altLang="en-US" smtClean="0"/>
              <a:pPr/>
              <a:t>17</a:t>
            </a:fld>
            <a:endParaRPr lang="en-GB" altLang="en-US"/>
          </a:p>
        </p:txBody>
      </p:sp>
    </p:spTree>
    <p:extLst>
      <p:ext uri="{BB962C8B-B14F-4D97-AF65-F5344CB8AC3E}">
        <p14:creationId xmlns:p14="http://schemas.microsoft.com/office/powerpoint/2010/main" val="3160854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kern="1200" dirty="0">
                <a:solidFill>
                  <a:schemeClr val="tx1"/>
                </a:solidFill>
                <a:effectLst/>
                <a:latin typeface="+mn-lt"/>
                <a:ea typeface="MS PGothic" pitchFamily="34" charset="-128"/>
                <a:cs typeface="MS PGothic" charset="0"/>
              </a:rPr>
              <a:t>Soyons clair, il y a une différence entre l’assurance responsabilité professionnelle et l’assurance invalidité. </a:t>
            </a:r>
            <a:r>
              <a:rPr lang="fr-FR" sz="1800" b="1" kern="1200" dirty="0">
                <a:solidFill>
                  <a:schemeClr val="tx1"/>
                </a:solidFill>
                <a:effectLst/>
                <a:latin typeface="+mn-lt"/>
                <a:ea typeface="MS PGothic" pitchFamily="34" charset="-128"/>
                <a:cs typeface="MS PGothic" charset="0"/>
              </a:rPr>
              <a:t>L’assurance responsabilité professionnelle ou l’assurance contre les fautes professionnelles</a:t>
            </a:r>
            <a:r>
              <a:rPr lang="fr-FR" sz="1800" kern="1200" dirty="0">
                <a:solidFill>
                  <a:schemeClr val="tx1"/>
                </a:solidFill>
                <a:effectLst/>
                <a:latin typeface="+mn-lt"/>
                <a:ea typeface="MS PGothic" pitchFamily="34" charset="-128"/>
                <a:cs typeface="MS PGothic" charset="0"/>
              </a:rPr>
              <a:t> vous protège contre toute responsabilité ou allégation de responsabilité en cas de blessures ou de dommages résultant d’un acte de négligence, d’une erreur, d’une omission ou d’une faute professionnelle survenue dans le cadre de votre activité professionnelle en tant qu’hygiéniste dentaire. Par exemple, si vous n’avez pas muni votre client de lunettes de protection et que vous avez laissé tomber un instrument qui lui a blessé l’œil ou si vous n’avez pas effectué de dépistage du cancer de la bouche et que vous n’avez pas vu un cancer de la bouche précoce chez un client. Encore une fois, ce type d’assurance fait partie de votre adhésion sans frais supplémentaires et est fourni par notre courtier, BMS Canada. Elle vous offre également une couverture pour les frais juridiques en cas d’enquête de votre organisme de réglementation.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kern="1200" dirty="0">
                <a:solidFill>
                  <a:schemeClr val="tx1"/>
                </a:solidFill>
                <a:effectLst/>
                <a:latin typeface="+mn-lt"/>
                <a:ea typeface="MS PGothic" pitchFamily="34" charset="-128"/>
                <a:cs typeface="MS PGothic" charset="0"/>
              </a:rPr>
              <a:t>Puis, il y a </a:t>
            </a:r>
            <a:r>
              <a:rPr lang="fr-FR" sz="1800" b="1" kern="1200" dirty="0">
                <a:solidFill>
                  <a:schemeClr val="tx1"/>
                </a:solidFill>
                <a:effectLst/>
                <a:latin typeface="+mn-lt"/>
                <a:ea typeface="MS PGothic" pitchFamily="34" charset="-128"/>
                <a:cs typeface="MS PGothic" charset="0"/>
              </a:rPr>
              <a:t>l’assurance invalidité à long terme </a:t>
            </a:r>
            <a:r>
              <a:rPr lang="fr-FR" sz="1800" kern="1200" dirty="0">
                <a:solidFill>
                  <a:schemeClr val="tx1"/>
                </a:solidFill>
                <a:effectLst/>
                <a:latin typeface="+mn-lt"/>
                <a:ea typeface="MS PGothic" pitchFamily="34" charset="-128"/>
                <a:cs typeface="MS PGothic" charset="0"/>
              </a:rPr>
              <a:t>qui est offerte en tant que complément d’assurance moyennant des frais par l’intermédiaire d’un autre fournisseur et qui aide à remplacer votre revenu perdu et à protéger votre style de vie si vous êtes dans l’impossibilité de travailler à cause d’une maladie ou d’une blessure. Il peut s’agir d’un accident ou d’une maladie professionnelle ou domestique. L’ACHD a vu des hygiénistes dentaires communiquer avec elle après avoir subi un stress répétitif ou s’être fracturé une jambe en ski, et être incapables de travailler pendant des mois. Cela signifie que vous n’avez aucun revenu. Après une blessure, le membre s’est informé au sujet de l’assurance invalidité. Malheureusement, il était trop tard. Cette profession peut avoir des effets néfastes sur l’organisme, vous voudrez donc suivre toutes les directives sur l’ergonomie et les instruments sur lesquels nos instructeurs ont insisté pendant que vous étiez à l’entraînement. Elles font une réelle différence et vous aideront à avoir une longue carrière.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kern="1200" dirty="0">
                <a:solidFill>
                  <a:schemeClr val="tx1"/>
                </a:solidFill>
                <a:effectLst/>
                <a:latin typeface="+mn-lt"/>
                <a:ea typeface="MS PGothic" pitchFamily="34" charset="-128"/>
                <a:cs typeface="MS PGothic" charset="0"/>
              </a:rPr>
              <a:t>En revenant sur l’assurance responsabilité professionnelle, qui fait partie de l’adhésion à titre d’étudiant, j’aimerais souligner que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0" kern="1200" dirty="0">
                <a:solidFill>
                  <a:schemeClr val="tx1"/>
                </a:solidFill>
                <a:effectLst/>
                <a:latin typeface="+mn-lt"/>
                <a:ea typeface="MS PGothic" pitchFamily="34" charset="-128"/>
                <a:cs typeface="MS PGothic" charset="0"/>
              </a:rPr>
              <a:t>Si vous changez de province, la police d’assurance </a:t>
            </a:r>
            <a:r>
              <a:rPr lang="fr-FR" sz="1800" b="1" kern="1200" dirty="0">
                <a:solidFill>
                  <a:schemeClr val="tx1"/>
                </a:solidFill>
                <a:effectLst/>
                <a:latin typeface="+mn-lt"/>
                <a:ea typeface="MS PGothic" pitchFamily="34" charset="-128"/>
                <a:cs typeface="MS PGothic" charset="0"/>
              </a:rPr>
              <a:t>déménage avec vous</a:t>
            </a:r>
            <a:r>
              <a:rPr lang="fr-FR" sz="1800" kern="1200" dirty="0">
                <a:solidFill>
                  <a:schemeClr val="tx1"/>
                </a:solidFill>
                <a:effectLst/>
                <a:latin typeface="+mn-lt"/>
                <a:ea typeface="MS PGothic" pitchFamily="34" charset="-128"/>
                <a:cs typeface="MS PGothic" charset="0"/>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0" b="1" kern="1200" dirty="0">
                <a:solidFill>
                  <a:schemeClr val="tx1"/>
                </a:solidFill>
                <a:effectLst/>
                <a:latin typeface="+mn-lt"/>
                <a:ea typeface="MS PGothic" pitchFamily="34" charset="-128"/>
                <a:cs typeface="MS PGothic" charset="0"/>
              </a:rPr>
              <a:t>Il n’y a pas de franchise</a:t>
            </a:r>
            <a:r>
              <a:rPr lang="fr-FR" sz="1800" kern="1200" dirty="0">
                <a:solidFill>
                  <a:schemeClr val="tx1"/>
                </a:solidFill>
                <a:effectLst/>
                <a:latin typeface="+mn-lt"/>
                <a:ea typeface="MS PGothic" pitchFamily="34" charset="-128"/>
                <a:cs typeface="MS PGothic" charset="0"/>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0" kern="1200" dirty="0">
                <a:solidFill>
                  <a:schemeClr val="tx1"/>
                </a:solidFill>
                <a:effectLst/>
                <a:latin typeface="+mn-lt"/>
                <a:ea typeface="MS PGothic" pitchFamily="34" charset="-128"/>
                <a:cs typeface="MS PGothic" charset="0"/>
              </a:rPr>
              <a:t>La police d’assurance ne sera valide que lorsque vous serez inscrit et que vous aurez votre licence pour pratiquer.</a:t>
            </a:r>
          </a:p>
          <a:p>
            <a:pPr marL="171450" lvl="0" indent="-171450">
              <a:buFont typeface="Arial"/>
              <a:buChar char="•"/>
            </a:pPr>
            <a:endParaRPr lang="fr-CA"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Visionnons une courte vidéo qui explique l’assurance responsabilité professionnelle, pourquoi vous en avez besoin et ce qu’elle couvre. Vous pouvez aussi trouver la vidéo sur le site Web de l’ACHD à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achd.ca/assurance.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a:buNone/>
            </a:pPr>
            <a:endParaRPr lang="fr-CA" sz="1700" kern="1200" dirty="0">
              <a:solidFill>
                <a:schemeClr val="tx1"/>
              </a:solidFill>
              <a:effectLst/>
              <a:latin typeface="+mn-lt"/>
              <a:ea typeface="MS PGothic" pitchFamily="34" charset="-128"/>
              <a:cs typeface="MS PGothic" charset="0"/>
            </a:endParaRPr>
          </a:p>
          <a:p>
            <a:r>
              <a:rPr lang="fr-CA" sz="1700" b="0" i="1" dirty="0">
                <a:effectLst/>
                <a:latin typeface="Calibri" panose="020F0502020204030204" pitchFamily="34" charset="0"/>
                <a:ea typeface="Calibri" panose="020F0502020204030204" pitchFamily="34" charset="0"/>
                <a:cs typeface="Times New Roman" panose="02020603050405020304" pitchFamily="18" charset="0"/>
              </a:rPr>
              <a:t>[ </a:t>
            </a:r>
            <a:r>
              <a:rPr lang="fr-CA" sz="1700" b="1" i="1" dirty="0">
                <a:effectLst/>
                <a:latin typeface="Calibri" panose="020F0502020204030204" pitchFamily="34" charset="0"/>
                <a:ea typeface="Calibri" panose="020F0502020204030204" pitchFamily="34" charset="0"/>
                <a:cs typeface="Times New Roman" panose="02020603050405020304" pitchFamily="18" charset="0"/>
              </a:rPr>
              <a:t>AU PRÉSENTATEUR : </a:t>
            </a:r>
            <a:r>
              <a:rPr lang="fr-CA" sz="1700" i="1" dirty="0">
                <a:effectLst/>
                <a:latin typeface="Calibri" panose="020F0502020204030204" pitchFamily="34" charset="0"/>
                <a:ea typeface="Calibri" panose="020F0502020204030204" pitchFamily="34" charset="0"/>
                <a:cs typeface="Times New Roman" panose="02020603050405020304" pitchFamily="18" charset="0"/>
              </a:rPr>
              <a:t>En cas de difficulté, ouvrir une fenêtre distincte ou un onglet distinct et partager ou faire jouer : </a:t>
            </a:r>
            <a:r>
              <a:rPr lang="en-CA" sz="1700" b="1" i="1" dirty="0"/>
              <a:t>https://youtu.be/ReAeAVX4kUc </a:t>
            </a:r>
            <a:r>
              <a:rPr lang="en-CA" sz="1700" i="1" dirty="0"/>
              <a:t>]</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a:p>
        </p:txBody>
      </p:sp>
    </p:spTree>
    <p:extLst>
      <p:ext uri="{BB962C8B-B14F-4D97-AF65-F5344CB8AC3E}">
        <p14:creationId xmlns:p14="http://schemas.microsoft.com/office/powerpoint/2010/main" val="2420341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Avec plus de 18 000 membres participants, le programme ARP de l’ACHD est le plus important pour les hygiénistes dentaires et ne sert </a:t>
            </a:r>
            <a:r>
              <a:rPr lang="fr-FR" sz="1800" b="1" i="1" dirty="0">
                <a:effectLst/>
                <a:latin typeface="Calibri" panose="020F0502020204030204" pitchFamily="34" charset="0"/>
                <a:ea typeface="Calibri" panose="020F0502020204030204" pitchFamily="34" charset="0"/>
                <a:cs typeface="Times New Roman" panose="02020603050405020304" pitchFamily="18" charset="0"/>
              </a:rPr>
              <a:t>que</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profession d’hygiène dentaire. L’ACHD travaille de près avec son courtier, BMS, pour s’assurer que BMS a une compréhension étendue et en profondeur des besoins d’assurance de la profession et du paysage de la pratique.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Vous pouvez trouver la vidéo que nous venons de regarder et d’autres excellentes ressources sur la page d’assurance de l’ACHD. Accordez une attention particulière au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tableau de comparaison de la couverture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251848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Parlons un peu de la raison pour laquelle l’ACHD existe. Est-ce que quelqu’un connaît la mission de l’ACHD? </a:t>
            </a:r>
          </a:p>
          <a:p>
            <a:pPr marL="0" marR="0">
              <a:lnSpc>
                <a:spcPct val="107000"/>
              </a:lnSpc>
              <a:spcBef>
                <a:spcPts val="0"/>
              </a:spcBef>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[faire une pause et voir si quelqu’un répond]</a:t>
            </a:r>
          </a:p>
          <a:p>
            <a:pPr marL="0" marR="0">
              <a:lnSpc>
                <a:spcPct val="107000"/>
              </a:lnSpc>
              <a:spcBef>
                <a:spcPts val="0"/>
              </a:spcBef>
              <a:spcAft>
                <a:spcPts val="800"/>
              </a:spcAft>
            </a:pP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0" dirty="0">
                <a:effectLst/>
                <a:latin typeface="Calibri" panose="020F0502020204030204" pitchFamily="34" charset="0"/>
                <a:ea typeface="Calibri" panose="020F0502020204030204" pitchFamily="34" charset="0"/>
                <a:cs typeface="Times New Roman" panose="02020603050405020304" pitchFamily="18" charset="0"/>
              </a:rPr>
              <a:t>À l’aide de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[utiliser l’émoji du pouce levé/main levée]</a:t>
            </a:r>
            <a:r>
              <a:rPr lang="fr-FR" sz="1800" i="0" dirty="0">
                <a:effectLst/>
                <a:latin typeface="Calibri" panose="020F0502020204030204" pitchFamily="34" charset="0"/>
                <a:ea typeface="Calibri" panose="020F0502020204030204" pitchFamily="34" charset="0"/>
                <a:cs typeface="Times New Roman" panose="02020603050405020304" pitchFamily="18" charset="0"/>
              </a:rPr>
              <a:t>, qui pense que l’ACHD est la voix du </a:t>
            </a:r>
            <a:r>
              <a:rPr lang="fr-FR" sz="1800" b="1" i="0" dirty="0">
                <a:effectLst/>
                <a:latin typeface="Calibri" panose="020F0502020204030204" pitchFamily="34" charset="0"/>
                <a:ea typeface="Calibri" panose="020F0502020204030204" pitchFamily="34" charset="0"/>
                <a:cs typeface="Times New Roman" panose="02020603050405020304" pitchFamily="18" charset="0"/>
              </a:rPr>
              <a:t>public</a:t>
            </a:r>
            <a:r>
              <a:rPr lang="fr-FR" sz="1800" i="0" dirty="0">
                <a:effectLst/>
                <a:latin typeface="Calibri" panose="020F0502020204030204" pitchFamily="34" charset="0"/>
                <a:ea typeface="Calibri" panose="020F0502020204030204" pitchFamily="34" charset="0"/>
                <a:cs typeface="Times New Roman" panose="02020603050405020304" pitchFamily="18" charset="0"/>
              </a:rPr>
              <a:t>? D’accord...</a:t>
            </a:r>
          </a:p>
          <a:p>
            <a:pPr marL="0" marR="0">
              <a:lnSpc>
                <a:spcPct val="107000"/>
              </a:lnSpc>
              <a:spcBef>
                <a:spcPts val="0"/>
              </a:spcBef>
              <a:spcAft>
                <a:spcPts val="800"/>
              </a:spcAft>
            </a:pP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0" dirty="0">
                <a:effectLst/>
                <a:latin typeface="Calibri" panose="020F0502020204030204" pitchFamily="34" charset="0"/>
                <a:ea typeface="Calibri" panose="020F0502020204030204" pitchFamily="34" charset="0"/>
                <a:cs typeface="Times New Roman" panose="02020603050405020304" pitchFamily="18" charset="0"/>
              </a:rPr>
              <a:t>À l’aide de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[utiliser l’émoji du pouce levé/main levée]</a:t>
            </a:r>
            <a:r>
              <a:rPr lang="fr-FR" sz="1800" i="0" dirty="0">
                <a:effectLst/>
                <a:latin typeface="Calibri" panose="020F0502020204030204" pitchFamily="34" charset="0"/>
                <a:ea typeface="Calibri" panose="020F0502020204030204" pitchFamily="34" charset="0"/>
                <a:cs typeface="Times New Roman" panose="02020603050405020304" pitchFamily="18" charset="0"/>
              </a:rPr>
              <a:t> encore une fois, qui pense que nous sommes la voix des </a:t>
            </a:r>
            <a:r>
              <a:rPr lang="fr-FR" sz="1800" b="1" i="0" dirty="0">
                <a:effectLst/>
                <a:latin typeface="Calibri" panose="020F0502020204030204" pitchFamily="34" charset="0"/>
                <a:ea typeface="Calibri" panose="020F0502020204030204" pitchFamily="34" charset="0"/>
                <a:cs typeface="Times New Roman" panose="02020603050405020304" pitchFamily="18" charset="0"/>
              </a:rPr>
              <a:t>hygiénistes dentaires</a:t>
            </a:r>
            <a:r>
              <a:rPr lang="fr-FR" sz="1800" i="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0" dirty="0">
                <a:effectLst/>
                <a:latin typeface="Calibri" panose="020F0502020204030204" pitchFamily="34" charset="0"/>
                <a:ea typeface="Calibri" panose="020F0502020204030204" pitchFamily="34" charset="0"/>
                <a:cs typeface="Times New Roman" panose="02020603050405020304" pitchFamily="18" charset="0"/>
              </a:rPr>
              <a:t>Ceux d’entre vous qui ont réagi à la deuxième question, vous avez raison. L’ACHD est la voix des </a:t>
            </a:r>
            <a:r>
              <a:rPr lang="fr-FR" sz="1800" b="1" i="0" u="sng" dirty="0">
                <a:effectLst/>
                <a:latin typeface="Calibri" panose="020F0502020204030204" pitchFamily="34" charset="0"/>
                <a:ea typeface="Calibri" panose="020F0502020204030204" pitchFamily="34" charset="0"/>
                <a:cs typeface="Times New Roman" panose="02020603050405020304" pitchFamily="18" charset="0"/>
              </a:rPr>
              <a:t>hygiénistes dentaires</a:t>
            </a:r>
            <a:r>
              <a:rPr lang="fr-FR" sz="1800" i="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Pour mieux comprendre les risques et les responsabilités associés à la pratique professionnelle, visionnez un webinaire GRATUIT mettant en vedette des présentateurs provenant des partenaires de programme d’assurance responsabilité de l’ACHD. </a:t>
            </a:r>
            <a:r>
              <a:rPr lang="fr-CA" sz="1700" dirty="0">
                <a:effectLst/>
                <a:latin typeface="Calibri" panose="020F0502020204030204" pitchFamily="34" charset="0"/>
                <a:ea typeface="Calibri" panose="020F0502020204030204" pitchFamily="34" charset="0"/>
                <a:cs typeface="Times New Roman" panose="02020603050405020304" pitchFamily="18" charset="0"/>
              </a:rPr>
              <a:t>Ils examinent les allégations communes faites contre des hygiénistes dentaires, y compris des plaintes aux organismes de réglementation et des allégations civiles.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Tree>
    <p:extLst>
      <p:ext uri="{BB962C8B-B14F-4D97-AF65-F5344CB8AC3E}">
        <p14:creationId xmlns:p14="http://schemas.microsoft.com/office/powerpoint/2010/main" val="1073202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En ce moment, j’aimerais poser une question du jeu-questionnaire et la personne qui donnera la bonne réponse gagnera un prix. Si vous croyez savoir la réponse, veuillez [</a:t>
            </a:r>
            <a:r>
              <a:rPr lang="fr-CA" sz="1700" i="1" dirty="0">
                <a:effectLst/>
                <a:latin typeface="Calibri" panose="020F0502020204030204" pitchFamily="34" charset="0"/>
                <a:ea typeface="Calibri" panose="020F0502020204030204" pitchFamily="34" charset="0"/>
                <a:cs typeface="Times New Roman" panose="02020603050405020304" pitchFamily="18" charset="0"/>
              </a:rPr>
              <a:t>entrer votre réponse dans la boîte de clavardage ou lever la main</a:t>
            </a:r>
            <a:r>
              <a:rPr lang="fr-CA" sz="1700" dirty="0">
                <a:effectLst/>
                <a:latin typeface="Calibri" panose="020F0502020204030204" pitchFamily="34" charset="0"/>
                <a:ea typeface="Calibri" panose="020F0502020204030204" pitchFamily="34" charset="0"/>
                <a:cs typeface="Times New Roman" panose="02020603050405020304" pitchFamily="18" charset="0"/>
              </a:rPr>
              <a:t>].</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700" dirty="0"/>
          </a:p>
          <a:p>
            <a:r>
              <a:rPr lang="fr-FR" sz="1700" dirty="0"/>
              <a:t>Je vous donne un moment pour vous préparer.</a:t>
            </a:r>
            <a:endParaRPr lang="en-US" sz="1700" dirty="0"/>
          </a:p>
        </p:txBody>
      </p:sp>
    </p:spTree>
    <p:extLst>
      <p:ext uri="{BB962C8B-B14F-4D97-AF65-F5344CB8AC3E}">
        <p14:creationId xmlns:p14="http://schemas.microsoft.com/office/powerpoint/2010/main" val="1844374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FR" sz="1700" dirty="0"/>
              <a:t>Vrai ou faux? L’adhésion à titre d’étudiant diplômé de l’ACHD coûte 50 $.</a:t>
            </a:r>
          </a:p>
          <a:p>
            <a:endParaRPr lang="en-US" sz="1700" dirty="0">
              <a:latin typeface="+mn-lt"/>
            </a:endParaRPr>
          </a:p>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Félicitations à [</a:t>
            </a:r>
            <a:r>
              <a:rPr lang="fr-CA" sz="1700" i="1" dirty="0">
                <a:effectLst/>
                <a:latin typeface="+mn-lt"/>
                <a:ea typeface="Calibri" panose="020F0502020204030204" pitchFamily="34" charset="0"/>
                <a:cs typeface="Times New Roman" panose="02020603050405020304" pitchFamily="18" charset="0"/>
              </a:rPr>
              <a:t>nom ici</a:t>
            </a:r>
            <a:r>
              <a:rPr lang="fr-CA" sz="1700" dirty="0">
                <a:effectLst/>
                <a:latin typeface="+mn-lt"/>
                <a:ea typeface="Calibri" panose="020F0502020204030204" pitchFamily="34" charset="0"/>
                <a:cs typeface="Times New Roman" panose="02020603050405020304" pitchFamily="18" charset="0"/>
              </a:rPr>
              <a:t>]. Cette personne a donné la bonne réponse! Et la réponse est… </a:t>
            </a:r>
            <a:endParaRPr lang="en-CA" sz="1700" dirty="0">
              <a:effectLst/>
              <a:latin typeface="+mn-lt"/>
              <a:ea typeface="Calibri" panose="020F0502020204030204" pitchFamily="34" charset="0"/>
              <a:cs typeface="Times New Roman" panose="02020603050405020304" pitchFamily="18" charset="0"/>
            </a:endParaRPr>
          </a:p>
          <a:p>
            <a:endParaRPr lang="en-US" sz="1700" dirty="0"/>
          </a:p>
          <a:p>
            <a:r>
              <a:rPr lang="fr-FR" sz="1700" b="1" dirty="0"/>
              <a:t>FAUX </a:t>
            </a:r>
            <a:r>
              <a:rPr lang="fr-FR" sz="1700" b="0" dirty="0"/>
              <a:t>: L’adhésion à titre d’étudiant diplômé est GRATUITE!</a:t>
            </a:r>
            <a:endParaRPr lang="en-US" sz="1700" b="0" dirty="0"/>
          </a:p>
        </p:txBody>
      </p:sp>
    </p:spTree>
    <p:extLst>
      <p:ext uri="{BB962C8B-B14F-4D97-AF65-F5344CB8AC3E}">
        <p14:creationId xmlns:p14="http://schemas.microsoft.com/office/powerpoint/2010/main" val="1853952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r>
              <a:rPr lang="fr-CA" sz="1400" kern="1200" dirty="0">
                <a:solidFill>
                  <a:schemeClr val="tx1"/>
                </a:solidFill>
                <a:effectLst/>
                <a:latin typeface="+mn-lt"/>
                <a:ea typeface="MS PGothic" pitchFamily="34" charset="-128"/>
                <a:cs typeface="MS PGothic" charset="0"/>
              </a:rPr>
              <a:t>Lorsque vous serez inscrit, vous devrez préparer un plan de perfectionnement professionnel continu et l’ACHD peut vous aider à demeurer sur la bonne voie. Les programmes d’assurance de la qualité varient considérablement d’un bout à l’autre du pays et les normes de ces programmes sont établies par les organismes de réglementation.</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L’ACHD offre plusieurs occasions de perfectionnement professionnel sous forme de conférences et d’ateliers en personne, ainsi que de cours et de webinaires en ligne sur une variété de sujets en hygiène dentaire, notamment sur le cannabis, le vapotage, le cancer de la bouche et l’ergonomie.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En tant qu’hygiéniste dentaire, vous vous engagerez dans un apprentissage tout au long de votre vie dans une profession en évolution constante. L’adhésion à l’ACHD</a:t>
            </a:r>
            <a:r>
              <a:rPr lang="fr-CA" sz="1400" b="1" dirty="0">
                <a:effectLst/>
                <a:latin typeface="Calibri" panose="020F0502020204030204" pitchFamily="34" charset="0"/>
                <a:ea typeface="Calibri" panose="020F0502020204030204" pitchFamily="34" charset="0"/>
                <a:cs typeface="Times New Roman" panose="02020603050405020304" pitchFamily="18" charset="0"/>
              </a:rPr>
              <a:t> vous donne l’accès aux webinaires illimités GRATUITS, </a:t>
            </a:r>
            <a:r>
              <a:rPr lang="fr-CA" sz="1400" dirty="0">
                <a:effectLst/>
                <a:latin typeface="Calibri" panose="020F0502020204030204" pitchFamily="34" charset="0"/>
                <a:ea typeface="Calibri" panose="020F0502020204030204" pitchFamily="34" charset="0"/>
                <a:cs typeface="Times New Roman" panose="02020603050405020304" pitchFamily="18" charset="0"/>
              </a:rPr>
              <a:t>vous permettant d’économiser des centaines de dollars! Nous savons comment il est important pour vous d’économiser de l’argent… et ceci vous aidera!</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dirty="0"/>
          </a:p>
        </p:txBody>
      </p:sp>
    </p:spTree>
    <p:extLst>
      <p:ext uri="{BB962C8B-B14F-4D97-AF65-F5344CB8AC3E}">
        <p14:creationId xmlns:p14="http://schemas.microsoft.com/office/powerpoint/2010/main" val="3117511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L’ACHD organise chaque année en alternance un sommet et une conférence nationale. Le sommet est axé sur le leadership et présente également un volet sur le perfectionnement professionnel.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conférence de l’ACHD explore les plus récents enjeux, tendances et recherches qui ont une incidence sur la pratique de l’hygiène dentaire au Canada.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La prochaine aura lieu à Niagara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Falls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en octobre 2024</a:t>
            </a:r>
            <a:r>
              <a:rPr lang="fr-FR" sz="1800" dirty="0">
                <a:effectLst/>
                <a:latin typeface="Calibri" panose="020F0502020204030204" pitchFamily="34" charset="0"/>
                <a:ea typeface="Calibri" panose="020F0502020204030204" pitchFamily="34" charset="0"/>
                <a:cs typeface="Times New Roman" panose="02020603050405020304" pitchFamily="18" charset="0"/>
              </a:rPr>
              <a:t>. Cet événement vous donne la chance de créer des liens avec des professionnels de l’hygiène dentaire partageant les mêmes idées de partout au pays. C’est aussi un endroit formidable pour réseauter, discuter et aborder les présentateurs en vue d’une expérience enrichie et plus significative. De plus, les repas sont toujours excellents, tout comme les activités sociales! En plus de la formation continue incroyable, c’est l’occasion d’avoir du plaisir!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dirty="0"/>
          </a:p>
        </p:txBody>
      </p:sp>
    </p:spTree>
    <p:extLst>
      <p:ext uri="{BB962C8B-B14F-4D97-AF65-F5344CB8AC3E}">
        <p14:creationId xmlns:p14="http://schemas.microsoft.com/office/powerpoint/2010/main" val="3328145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L’ACHD offre aussi une grande variété de publications à ses membres comprenant : </a:t>
            </a:r>
          </a:p>
          <a:p>
            <a:pPr marL="0" marR="0">
              <a:lnSpc>
                <a:spcPct val="107000"/>
              </a:lnSpc>
              <a:spcBef>
                <a:spcPts val="0"/>
              </a:spcBef>
              <a:spcAft>
                <a:spcPts val="80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7000"/>
              </a:lnSpc>
              <a:spcBef>
                <a:spcPts val="0"/>
              </a:spcBef>
              <a:spcAft>
                <a:spcPts val="800"/>
              </a:spcAft>
              <a:buClrTx/>
              <a:buSzTx/>
              <a:buFont typeface="Arial" panose="020B0604020202020204" pitchFamily="34" charset="0"/>
              <a:buChar char="•"/>
              <a:tabLst>
                <a:tab pos="457200" algn="l"/>
              </a:tabLst>
              <a:defRPr/>
            </a:pPr>
            <a:r>
              <a:rPr lang="fr-FR" sz="1400" dirty="0">
                <a:effectLst/>
                <a:latin typeface="Calibri" panose="020F0502020204030204" pitchFamily="34" charset="0"/>
                <a:ea typeface="Calibri" panose="020F0502020204030204" pitchFamily="34" charset="0"/>
                <a:cs typeface="Times New Roman" panose="02020603050405020304" pitchFamily="18" charset="0"/>
              </a:rPr>
              <a:t>Le magazine des membres </a:t>
            </a:r>
            <a:r>
              <a:rPr lang="fr-FR" sz="1400" b="1" i="1" dirty="0">
                <a:effectLst/>
                <a:latin typeface="Calibri" panose="020F0502020204030204" pitchFamily="34" charset="0"/>
                <a:ea typeface="Calibri" panose="020F0502020204030204" pitchFamily="34" charset="0"/>
                <a:cs typeface="Times New Roman" panose="02020603050405020304" pitchFamily="18" charset="0"/>
              </a:rPr>
              <a:t>Oh Canada! </a:t>
            </a:r>
            <a:r>
              <a:rPr lang="fr-FR" sz="1400" dirty="0">
                <a:effectLst/>
                <a:latin typeface="Calibri" panose="020F0502020204030204" pitchFamily="34" charset="0"/>
                <a:ea typeface="Calibri" panose="020F0502020204030204" pitchFamily="34" charset="0"/>
                <a:cs typeface="Times New Roman" panose="02020603050405020304" pitchFamily="18" charset="0"/>
              </a:rPr>
              <a:t>publié trois fois par année. Un jour peut-être, vous écrirez un article pour une des rubriques ou les thèmes </a:t>
            </a:r>
            <a:r>
              <a:rPr lang="fr-CA" sz="1400"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Focus </a:t>
            </a:r>
            <a:r>
              <a:rPr lang="fr-CA" sz="1400" dirty="0">
                <a:effectLst/>
                <a:latin typeface="Calibri" panose="020F0502020204030204" pitchFamily="34" charset="0"/>
                <a:ea typeface="Calibri" panose="020F0502020204030204" pitchFamily="34" charset="0"/>
                <a:cs typeface="Times New Roman" panose="02020603050405020304" pitchFamily="18" charset="0"/>
              </a:rPr>
              <a:t>»</a:t>
            </a:r>
            <a:r>
              <a:rPr lang="fr-FR"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0" fontAlgn="base" latinLnBrk="0" hangingPunct="0">
              <a:lnSpc>
                <a:spcPct val="107000"/>
              </a:lnSpc>
              <a:spcBef>
                <a:spcPts val="0"/>
              </a:spcBef>
              <a:spcAft>
                <a:spcPts val="800"/>
              </a:spcAft>
              <a:buClrTx/>
              <a:buSzTx/>
              <a:buFont typeface="Arial" panose="020B0604020202020204" pitchFamily="34" charset="0"/>
              <a:buChar char="•"/>
              <a:tabLst>
                <a:tab pos="457200" algn="l"/>
              </a:tabLst>
              <a:defRPr/>
            </a:pPr>
            <a:r>
              <a:rPr lang="fr-CA" sz="1400" dirty="0">
                <a:effectLst/>
                <a:latin typeface="Calibri" panose="020F0502020204030204" pitchFamily="34" charset="0"/>
                <a:ea typeface="Calibri" panose="020F0502020204030204" pitchFamily="34" charset="0"/>
                <a:cs typeface="Times New Roman" panose="02020603050405020304" pitchFamily="18" charset="0"/>
              </a:rPr>
              <a:t>Une publication de recherche examinée par les pairs, le </a:t>
            </a:r>
            <a:r>
              <a:rPr lang="fr-CA" sz="1400" b="1" i="1" dirty="0">
                <a:effectLst/>
                <a:latin typeface="Calibri" panose="020F0502020204030204" pitchFamily="34" charset="0"/>
                <a:ea typeface="Calibri" panose="020F0502020204030204" pitchFamily="34" charset="0"/>
                <a:cs typeface="Times New Roman" panose="02020603050405020304" pitchFamily="18" charset="0"/>
              </a:rPr>
              <a:t>Journal canadien de l’hygiène dentaire (JCHD) aussi publié trois fois par année. </a:t>
            </a:r>
            <a:r>
              <a:rPr lang="fr-FR" sz="1400" i="0" dirty="0">
                <a:effectLst/>
                <a:latin typeface="Calibri" panose="020F0502020204030204" pitchFamily="34" charset="0"/>
                <a:ea typeface="Calibri" panose="020F0502020204030204" pitchFamily="34" charset="0"/>
                <a:cs typeface="Times New Roman" panose="02020603050405020304" pitchFamily="18" charset="0"/>
              </a:rPr>
              <a:t>Le Journal est indexé sur </a:t>
            </a:r>
            <a:r>
              <a:rPr lang="fr-FR" sz="1400" i="0" dirty="0" err="1">
                <a:effectLst/>
                <a:latin typeface="Calibri" panose="020F0502020204030204" pitchFamily="34" charset="0"/>
                <a:ea typeface="Calibri" panose="020F0502020204030204" pitchFamily="34" charset="0"/>
                <a:cs typeface="Times New Roman" panose="02020603050405020304" pitchFamily="18" charset="0"/>
              </a:rPr>
              <a:t>Medline</a:t>
            </a:r>
            <a:r>
              <a:rPr lang="fr-FR" sz="1400" i="0" dirty="0">
                <a:effectLst/>
                <a:latin typeface="Calibri" panose="020F0502020204030204" pitchFamily="34" charset="0"/>
                <a:ea typeface="Calibri" panose="020F0502020204030204" pitchFamily="34" charset="0"/>
                <a:cs typeface="Times New Roman" panose="02020603050405020304" pitchFamily="18" charset="0"/>
              </a:rPr>
              <a:t> et a son propre site Web</a:t>
            </a:r>
            <a:r>
              <a:rPr lang="fr-CA" sz="1400" i="0" dirty="0">
                <a:effectLst/>
                <a:latin typeface="Calibri" panose="020F0502020204030204" pitchFamily="34" charset="0"/>
                <a:ea typeface="Calibri" panose="020F0502020204030204" pitchFamily="34" charset="0"/>
                <a:cs typeface="Times New Roman" panose="02020603050405020304" pitchFamily="18" charset="0"/>
              </a:rPr>
              <a:t>. </a:t>
            </a:r>
            <a:endParaRPr lang="en-CA" sz="1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L’ACHD offre aussi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b="1" dirty="0">
                <a:effectLst/>
                <a:latin typeface="Calibri" panose="020F0502020204030204" pitchFamily="34" charset="0"/>
                <a:ea typeface="Calibri" panose="020F0502020204030204" pitchFamily="34" charset="0"/>
                <a:cs typeface="Times New Roman" panose="02020603050405020304" pitchFamily="18" charset="0"/>
              </a:rPr>
              <a:t>Les journaux en ligne </a:t>
            </a:r>
            <a:r>
              <a:rPr lang="fr-CA" sz="1400" dirty="0">
                <a:effectLst/>
                <a:latin typeface="Calibri" panose="020F0502020204030204" pitchFamily="34" charset="0"/>
                <a:ea typeface="Calibri" panose="020F0502020204030204" pitchFamily="34" charset="0"/>
                <a:cs typeface="Times New Roman" panose="02020603050405020304" pitchFamily="18" charset="0"/>
              </a:rPr>
              <a:t>publiés deux fois par mois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dirty="0"/>
          </a:p>
        </p:txBody>
      </p:sp>
    </p:spTree>
    <p:extLst>
      <p:ext uri="{BB962C8B-B14F-4D97-AF65-F5344CB8AC3E}">
        <p14:creationId xmlns:p14="http://schemas.microsoft.com/office/powerpoint/2010/main" val="343895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L’ACHD offre aussi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Les lignes directrices de la pratique clinique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Des déclarations et des exposés de position fondés sur les preuves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Et encore plus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 plupart de ces éléments peuvent être trouvés sur le site Web de l’ACHD sous l’onglet « </a:t>
            </a:r>
            <a:r>
              <a:rPr lang="fr-CA" sz="1400" b="1" dirty="0">
                <a:effectLst/>
                <a:latin typeface="Calibri" panose="020F0502020204030204" pitchFamily="34" charset="0"/>
                <a:ea typeface="Calibri" panose="020F0502020204030204" pitchFamily="34" charset="0"/>
                <a:cs typeface="Times New Roman" panose="02020603050405020304" pitchFamily="18" charset="0"/>
              </a:rPr>
              <a:t>La profession</a:t>
            </a:r>
            <a:r>
              <a:rPr lang="fr-CA" sz="14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dirty="0"/>
          </a:p>
        </p:txBody>
      </p:sp>
    </p:spTree>
    <p:extLst>
      <p:ext uri="{BB962C8B-B14F-4D97-AF65-F5344CB8AC3E}">
        <p14:creationId xmlns:p14="http://schemas.microsoft.com/office/powerpoint/2010/main" val="3598949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Des ressources supplémentaires qui peuvent aider lors des soins aux clients peuvent être trouvées sur le site Web bilingue destiné aux consommateurs à </a:t>
            </a:r>
            <a:r>
              <a:rPr lang="fr-CA" sz="1700" b="1" dirty="0">
                <a:effectLst/>
                <a:latin typeface="Calibri" panose="020F0502020204030204" pitchFamily="34" charset="0"/>
                <a:ea typeface="Calibri" panose="020F0502020204030204" pitchFamily="34" charset="0"/>
                <a:cs typeface="Times New Roman" panose="02020603050405020304" pitchFamily="18" charset="0"/>
              </a:rPr>
              <a:t>hygienedentairecanada.ca. </a:t>
            </a:r>
            <a:r>
              <a:rPr lang="fr-CA" sz="1700" dirty="0">
                <a:effectLst/>
                <a:latin typeface="Calibri" panose="020F0502020204030204" pitchFamily="34" charset="0"/>
                <a:ea typeface="Calibri" panose="020F0502020204030204" pitchFamily="34" charset="0"/>
                <a:cs typeface="Times New Roman" panose="02020603050405020304" pitchFamily="18" charset="0"/>
              </a:rPr>
              <a:t>Vous y trouverez toute sorte de renseignements éducatifs sur la santé buccodentaire pour les clients de tous les âges. </a:t>
            </a:r>
            <a:r>
              <a:rPr lang="fr-FR" sz="1800" dirty="0">
                <a:effectLst/>
                <a:latin typeface="Calibri" panose="020F0502020204030204" pitchFamily="34" charset="0"/>
                <a:ea typeface="Calibri" panose="020F0502020204030204" pitchFamily="34" charset="0"/>
                <a:cs typeface="Times New Roman" panose="02020603050405020304" pitchFamily="18" charset="0"/>
              </a:rPr>
              <a:t>Les sujets portent sur les traitements au fluorure, la trousse d’outils sur le brossage de dents, le tabac, le diabète, la santé cardiaque, les conseils sur les soins buccodentaires des personnes âgées, la gingivite et plus encore. </a:t>
            </a:r>
          </a:p>
          <a:p>
            <a:pPr marL="0" marR="0" lvl="0" indent="0" algn="l" defTabSz="914400" rtl="0" eaLnBrk="0" fontAlgn="base" latinLnBrk="0" hangingPunct="0">
              <a:lnSpc>
                <a:spcPct val="107000"/>
              </a:lnSpc>
              <a:spcBef>
                <a:spcPts val="0"/>
              </a:spcBef>
              <a:spcAft>
                <a:spcPts val="800"/>
              </a:spcAft>
              <a:buClrTx/>
              <a:buSzTx/>
              <a:buFontTx/>
              <a:buNone/>
              <a:tabLst/>
              <a:defRPr/>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Vous pouvez même trouver ces ressources utiles lors de vos cliniques de soins aux clients pendant que vous terminerez vos études. </a:t>
            </a:r>
            <a:r>
              <a:rPr lang="fr-FR" sz="1700" dirty="0">
                <a:effectLst/>
                <a:latin typeface="Calibri" panose="020F0502020204030204" pitchFamily="34" charset="0"/>
                <a:ea typeface="Calibri" panose="020F0502020204030204" pitchFamily="34" charset="0"/>
                <a:cs typeface="Times New Roman" panose="02020603050405020304" pitchFamily="18" charset="0"/>
              </a:rPr>
              <a:t>Il n’y a rien de mieux que d’offrir à un client de l’information sur la santé buccodentaire et de lui remettre un document qu’il peut lire chez lui pour renforcer le message.</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85692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À titre de membre de l’ACHD, vous avez un accès GRATUIT à :</a:t>
            </a:r>
          </a:p>
          <a:p>
            <a:pPr marL="0" marR="0">
              <a:lnSpc>
                <a:spcPct val="107000"/>
              </a:lnSpc>
              <a:spcBef>
                <a:spcPts val="0"/>
              </a:spcBef>
              <a:spcAft>
                <a:spcPts val="800"/>
              </a:spcAft>
            </a:pPr>
            <a:endParaRPr lang="en-CA" sz="17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fr-CA" sz="1700" b="1" dirty="0">
                <a:effectLst/>
                <a:latin typeface="+mn-lt"/>
                <a:ea typeface="Calibri" panose="020F0502020204030204" pitchFamily="34" charset="0"/>
                <a:cs typeface="Times New Roman" panose="02020603050405020304" pitchFamily="18" charset="0"/>
              </a:rPr>
              <a:t>CDHA </a:t>
            </a:r>
            <a:r>
              <a:rPr lang="fr-CA" sz="1700" b="1" dirty="0" err="1">
                <a:effectLst/>
                <a:latin typeface="+mn-lt"/>
                <a:ea typeface="Calibri" panose="020F0502020204030204" pitchFamily="34" charset="0"/>
                <a:cs typeface="Times New Roman" panose="02020603050405020304" pitchFamily="18" charset="0"/>
              </a:rPr>
              <a:t>Perks</a:t>
            </a:r>
            <a:r>
              <a:rPr lang="fr-CA" sz="1700" dirty="0">
                <a:effectLst/>
                <a:latin typeface="+mn-lt"/>
                <a:ea typeface="Calibri" panose="020F0502020204030204" pitchFamily="34" charset="0"/>
                <a:cs typeface="Times New Roman" panose="02020603050405020304" pitchFamily="18" charset="0"/>
              </a:rPr>
              <a:t>, qui comprend </a:t>
            </a:r>
            <a:r>
              <a:rPr lang="fr-CA" sz="1700" dirty="0" err="1">
                <a:effectLst/>
                <a:latin typeface="+mn-lt"/>
                <a:ea typeface="Calibri" panose="020F0502020204030204" pitchFamily="34" charset="0"/>
                <a:cs typeface="Times New Roman" panose="02020603050405020304" pitchFamily="18" charset="0"/>
              </a:rPr>
              <a:t>Perkopolis</a:t>
            </a:r>
            <a:r>
              <a:rPr lang="fr-CA" sz="1700" dirty="0">
                <a:effectLst/>
                <a:latin typeface="+mn-lt"/>
                <a:ea typeface="Calibri" panose="020F0502020204030204" pitchFamily="34" charset="0"/>
                <a:cs typeface="Times New Roman" panose="02020603050405020304" pitchFamily="18" charset="0"/>
              </a:rPr>
              <a:t>, où vous pouvez économiser sur les films, le divertissement, les voyages, le magasinage, les restaurants, et encore plus!</a:t>
            </a:r>
          </a:p>
          <a:p>
            <a:pPr marL="285750" marR="0" lvl="0" indent="-285750">
              <a:lnSpc>
                <a:spcPct val="107000"/>
              </a:lnSpc>
              <a:spcBef>
                <a:spcPts val="0"/>
              </a:spcBef>
              <a:spcAft>
                <a:spcPts val="800"/>
              </a:spcAft>
              <a:buFont typeface="Arial" panose="020B0604020202020204" pitchFamily="34" charset="0"/>
              <a:buChar char="•"/>
            </a:pPr>
            <a:r>
              <a:rPr lang="fr-CA" sz="1700" b="1" dirty="0" err="1">
                <a:effectLst/>
                <a:latin typeface="Calibri" panose="020F0502020204030204" pitchFamily="34" charset="0"/>
                <a:ea typeface="Calibri" panose="020F0502020204030204" pitchFamily="34" charset="0"/>
                <a:cs typeface="Times New Roman" panose="02020603050405020304" pitchFamily="18" charset="0"/>
              </a:rPr>
              <a:t>Endless</a:t>
            </a:r>
            <a:r>
              <a:rPr lang="fr-CA" sz="1700" b="1" dirty="0">
                <a:effectLst/>
                <a:latin typeface="Calibri" panose="020F0502020204030204" pitchFamily="34" charset="0"/>
                <a:ea typeface="Calibri" panose="020F0502020204030204" pitchFamily="34" charset="0"/>
                <a:cs typeface="Times New Roman" panose="02020603050405020304" pitchFamily="18" charset="0"/>
              </a:rPr>
              <a:t> </a:t>
            </a:r>
            <a:r>
              <a:rPr lang="fr-CA" sz="1700" b="1" dirty="0" err="1">
                <a:effectLst/>
                <a:latin typeface="Calibri" panose="020F0502020204030204" pitchFamily="34" charset="0"/>
                <a:ea typeface="Calibri" panose="020F0502020204030204" pitchFamily="34" charset="0"/>
                <a:cs typeface="Times New Roman" panose="02020603050405020304" pitchFamily="18" charset="0"/>
              </a:rPr>
              <a:t>Savings</a:t>
            </a:r>
            <a:r>
              <a:rPr lang="fr-CA" sz="1700" b="1" dirty="0">
                <a:effectLst/>
                <a:latin typeface="Calibri" panose="020F0502020204030204" pitchFamily="34" charset="0"/>
                <a:ea typeface="Calibri" panose="020F0502020204030204" pitchFamily="34" charset="0"/>
                <a:cs typeface="Times New Roman" panose="02020603050405020304" pitchFamily="18" charset="0"/>
              </a:rPr>
              <a:t> &amp; More </a:t>
            </a:r>
            <a:r>
              <a:rPr lang="fr-CA" sz="1700" dirty="0">
                <a:effectLst/>
                <a:latin typeface="Calibri" panose="020F0502020204030204" pitchFamily="34" charset="0"/>
                <a:ea typeface="Calibri" panose="020F0502020204030204" pitchFamily="34" charset="0"/>
                <a:cs typeface="Times New Roman" panose="02020603050405020304" pitchFamily="18" charset="0"/>
              </a:rPr>
              <a:t>fournit des rabais et des économies auprès de plusieurs des plus grandes entreprises du Canada.</a:t>
            </a:r>
          </a:p>
          <a:p>
            <a:pPr marL="285750" marR="0" lvl="0" indent="-2857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Enfin et surtout, nous offrons le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centre de carrières</a:t>
            </a:r>
            <a:r>
              <a:rPr lang="fr-CA" sz="1800" dirty="0">
                <a:effectLst/>
                <a:latin typeface="Calibri" panose="020F0502020204030204" pitchFamily="34" charset="0"/>
                <a:ea typeface="Calibri" panose="020F0502020204030204" pitchFamily="34" charset="0"/>
                <a:cs typeface="Times New Roman" panose="02020603050405020304" pitchFamily="18" charset="0"/>
              </a:rPr>
              <a:t>. C’est un excellent endroit qui permet aux nouveaux diplômés de trouver des possibilités d’emploi.</a:t>
            </a:r>
            <a:r>
              <a:rPr lang="en-C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CA" sz="1700" kern="1200" dirty="0">
                <a:solidFill>
                  <a:schemeClr val="tx1"/>
                </a:solidFill>
                <a:effectLst/>
                <a:latin typeface="+mn-lt"/>
                <a:ea typeface="MS PGothic" pitchFamily="34" charset="-128"/>
                <a:cs typeface="MS PGothic" charset="0"/>
              </a:rPr>
              <a:t>Nous en parlerons plus en détail bientôt.</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a:p>
        </p:txBody>
      </p:sp>
    </p:spTree>
    <p:extLst>
      <p:ext uri="{BB962C8B-B14F-4D97-AF65-F5344CB8AC3E}">
        <p14:creationId xmlns:p14="http://schemas.microsoft.com/office/powerpoint/2010/main" val="16096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L’ACHD croit que chaque hygiéniste dentaire a le droit de travailler dans un environnement sain et respectueux. À la fin de 2018, l’ACHD a diffusé un sondage national sur le milieu de travail sain auprès des membres en exercice. Une vision d’un milieu de travail sain et respectueux pour les hygiénistes dentaires a été créée en fonction de ces résultats. </a:t>
            </a:r>
            <a:r>
              <a:rPr lang="fr-FR" sz="1800" dirty="0">
                <a:effectLst/>
                <a:latin typeface="Calibri" panose="020F0502020204030204" pitchFamily="34" charset="0"/>
                <a:ea typeface="Calibri" panose="020F0502020204030204" pitchFamily="34" charset="0"/>
                <a:cs typeface="Times New Roman" panose="02020603050405020304" pitchFamily="18" charset="0"/>
              </a:rPr>
              <a:t>L’ACHD veut s’assurer que les hygiénistes dentaires reçoivent les appuis dont ils ont besoin pour avoir un milieu de travail sain et respectueux.</a:t>
            </a:r>
          </a:p>
          <a:p>
            <a:endParaRPr lang="fr-FR" sz="1800" dirty="0">
              <a:effectLst/>
              <a:latin typeface="Calibri" panose="020F0502020204030204" pitchFamily="34" charset="0"/>
              <a:cs typeface="Times New Roman" panose="02020603050405020304" pitchFamily="18" charset="0"/>
            </a:endParaRPr>
          </a:p>
          <a:p>
            <a:r>
              <a:rPr lang="fr-FR" sz="1700" dirty="0"/>
              <a:t>À l’automne 2023, l’ACHD a sondé ses membres de nouveau et partagera les résultats avec vous cette année.</a:t>
            </a:r>
            <a:endParaRPr lang="en-CA" sz="1700" dirty="0"/>
          </a:p>
        </p:txBody>
      </p:sp>
    </p:spTree>
    <p:extLst>
      <p:ext uri="{BB962C8B-B14F-4D97-AF65-F5344CB8AC3E}">
        <p14:creationId xmlns:p14="http://schemas.microsoft.com/office/powerpoint/2010/main" val="53102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kern="1200" dirty="0">
                <a:solidFill>
                  <a:schemeClr val="tx1"/>
                </a:solidFill>
                <a:effectLst/>
                <a:latin typeface="+mn-lt"/>
                <a:ea typeface="MS PGothic" pitchFamily="34" charset="-128"/>
                <a:cs typeface="MS PGothic" charset="0"/>
              </a:rPr>
              <a:t>L’ACHD est la voix nationale et collective de plus de 31 000 hygiénistes dentaires qui travaillent au Canada et représente directement plus de 22 000 membres comprenant étudiants. </a:t>
            </a:r>
            <a:r>
              <a:rPr lang="fr-FR" sz="1800" kern="1200" dirty="0">
                <a:solidFill>
                  <a:schemeClr val="tx1"/>
                </a:solidFill>
                <a:effectLst/>
                <a:latin typeface="+mn-lt"/>
                <a:ea typeface="MS PGothic" pitchFamily="34" charset="-128"/>
                <a:cs typeface="MS PGothic" charset="0"/>
              </a:rPr>
              <a:t>Le rôle primaire ou le mandat de l’ACHD est de faire progresser la profession d’hygiéniste dentaire, de soutenir ses membres et de contribuer à la santé buccodentaire et au bien-être général de toutes les personnes qui habitent au Canada.</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22CD43-E934-4847-992E-37B0B5850983}" type="slidenum">
              <a:rPr kumimoji="0" lang="en-GB" altLang="en-US" sz="1200" b="0" i="0" u="none" strike="noStrike" kern="1200" cap="none" spc="0" normalizeH="0" baseline="0" noProof="0" smtClean="0">
                <a:ln>
                  <a:noFill/>
                </a:ln>
                <a:solidFill>
                  <a:srgbClr val="5F7BAE"/>
                </a:solidFill>
                <a:effectLst/>
                <a:uLnTx/>
                <a:uFillTx/>
                <a:latin typeface="Palatino" pitchFamily="-84" charset="0"/>
                <a:ea typeface="ヒラギノ明朝 ProN W3" pitchFamily="-84" charset="-128"/>
                <a:cs typeface="+mn-cs"/>
                <a:sym typeface="Palatino" pitchFamily="-8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dirty="0">
              <a:ln>
                <a:noFill/>
              </a:ln>
              <a:solidFill>
                <a:srgbClr val="5F7BAE"/>
              </a:solidFill>
              <a:effectLst/>
              <a:uLnTx/>
              <a:uFillTx/>
              <a:latin typeface="Palatino" pitchFamily="-84" charset="0"/>
              <a:ea typeface="ヒラギノ明朝 ProN W3" pitchFamily="-84" charset="-128"/>
              <a:cs typeface="+mn-cs"/>
              <a:sym typeface="Palatino" pitchFamily="-84" charset="0"/>
            </a:endParaRPr>
          </a:p>
        </p:txBody>
      </p:sp>
    </p:spTree>
    <p:extLst>
      <p:ext uri="{BB962C8B-B14F-4D97-AF65-F5344CB8AC3E}">
        <p14:creationId xmlns:p14="http://schemas.microsoft.com/office/powerpoint/2010/main" val="3108764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En plus de l’énoncé de vision, l’ACHD a créé plusieurs ressources et documents gratuits pour les membres, pouvant contribuer à la promotion des milieux de travail sains et respectueux. </a:t>
            </a:r>
            <a:r>
              <a:rPr lang="fr-FR" sz="1700" dirty="0">
                <a:effectLst/>
                <a:latin typeface="Calibri" panose="020F0502020204030204" pitchFamily="34" charset="0"/>
                <a:ea typeface="Calibri" panose="020F0502020204030204" pitchFamily="34" charset="0"/>
                <a:cs typeface="Times New Roman" panose="02020603050405020304" pitchFamily="18" charset="0"/>
              </a:rPr>
              <a:t>Ils comprennent la vision d’un milieu de travail sain et respectueux pour les hygiénistes dentaires, des conseils et des étirements ergonomiques, des liens sur le yoga et la méditation, et des ressources sur la manière de traiter le harcèlement sexuel ou les mauvais traitements, et la violence en milieu de travail. </a:t>
            </a:r>
            <a:r>
              <a:rPr lang="fr-CA" sz="1700" dirty="0">
                <a:effectLst/>
                <a:latin typeface="Calibri" panose="020F0502020204030204" pitchFamily="34" charset="0"/>
                <a:ea typeface="Calibri" panose="020F0502020204030204" pitchFamily="34" charset="0"/>
                <a:cs typeface="Times New Roman" panose="02020603050405020304" pitchFamily="18" charset="0"/>
              </a:rPr>
              <a:t>Explorez ces sections dès aujourd’hui!</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96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la partie du milieu de travail sain et respectueux, vous trouverez une nouvelle série de vidéos appelée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Conversations pour bâtir des lieux de travail collaboratifs </a:t>
            </a:r>
            <a:r>
              <a:rPr lang="fr-CA" sz="1800" b="0" dirty="0">
                <a:effectLst/>
                <a:latin typeface="Calibri" panose="020F0502020204030204" pitchFamily="34" charset="0"/>
                <a:ea typeface="Calibri" panose="020F0502020204030204" pitchFamily="34" charset="0"/>
                <a:cs typeface="Times New Roman" panose="02020603050405020304" pitchFamily="18" charset="0"/>
              </a:rPr>
              <a:t>: offerte en anglais seulement.</a:t>
            </a:r>
            <a:r>
              <a:rPr lang="fr-CA" sz="1800" dirty="0">
                <a:effectLst/>
                <a:latin typeface="Calibri" panose="020F0502020204030204" pitchFamily="34" charset="0"/>
                <a:ea typeface="Calibri" panose="020F0502020204030204" pitchFamily="34" charset="0"/>
                <a:cs typeface="Times New Roman" panose="02020603050405020304" pitchFamily="18" charset="0"/>
              </a:rPr>
              <a:t> Les vidéos offrent des conseils et donnent confiance aux hygiénistes dentaires qui cherchent à combler un écart avec un membre de leur équipe dentaire. </a:t>
            </a:r>
            <a:r>
              <a:rPr lang="fr-FR" sz="1800" dirty="0">
                <a:effectLst/>
                <a:latin typeface="Calibri" panose="020F0502020204030204" pitchFamily="34" charset="0"/>
                <a:ea typeface="Calibri" panose="020F0502020204030204" pitchFamily="34" charset="0"/>
                <a:cs typeface="Times New Roman" panose="02020603050405020304" pitchFamily="18" charset="0"/>
              </a:rPr>
              <a:t>Malheureusement, le travail et la vie en général n’est pas toujours rose et cette série de vidéos peut vous offrir les outils dont vous avez besoin et vous rassurer lorsque vous savez que vous allez avoir une conversation difficile sur votre lieu de travail. Ou même dans votre vie personnelle.</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31</a:t>
            </a:fld>
            <a:endParaRPr lang="en-GB" altLang="en-US"/>
          </a:p>
        </p:txBody>
      </p:sp>
    </p:spTree>
    <p:extLst>
      <p:ext uri="{BB962C8B-B14F-4D97-AF65-F5344CB8AC3E}">
        <p14:creationId xmlns:p14="http://schemas.microsoft.com/office/powerpoint/2010/main" val="769819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7000"/>
              </a:lnSpc>
              <a:spcBef>
                <a:spcPts val="0"/>
              </a:spcBef>
              <a:spcAft>
                <a:spcPts val="0"/>
              </a:spcAft>
              <a:buClrTx/>
              <a:buSzTx/>
              <a:buFontTx/>
              <a:buNone/>
              <a:tabLst/>
              <a:defRPr/>
            </a:pPr>
            <a:r>
              <a:rPr lang="fr-CA" sz="1800" dirty="0">
                <a:effectLst/>
                <a:latin typeface="+mn-lt"/>
                <a:ea typeface="Calibri" panose="020F0502020204030204" pitchFamily="34" charset="0"/>
                <a:cs typeface="Times New Roman" panose="02020603050405020304" pitchFamily="18" charset="0"/>
              </a:rPr>
              <a:t>À titre de finissants, l’ACHD vous encourage de visionner cette série.</a:t>
            </a:r>
            <a:r>
              <a:rPr lang="en-CA" sz="1800" dirty="0">
                <a:effectLst/>
                <a:latin typeface="+mn-lt"/>
                <a:ea typeface="Calibri" panose="020F0502020204030204" pitchFamily="34" charset="0"/>
                <a:cs typeface="Times New Roman" panose="02020603050405020304" pitchFamily="18" charset="0"/>
              </a:rPr>
              <a:t> </a:t>
            </a:r>
            <a:r>
              <a:rPr lang="fr-CA" sz="1800" dirty="0">
                <a:effectLst/>
                <a:latin typeface="+mn-lt"/>
                <a:ea typeface="Calibri" panose="020F0502020204030204" pitchFamily="34" charset="0"/>
                <a:cs typeface="Times New Roman" panose="02020603050405020304" pitchFamily="18" charset="0"/>
              </a:rPr>
              <a:t>Il y a une vidéo d’introduction pour vous aider à commencer. Notez que les vidéos et les ressources sont réservées aux membres.</a:t>
            </a:r>
          </a:p>
          <a:p>
            <a:pPr marL="0" marR="0" lvl="0" indent="0" algn="l" defTabSz="914400" rtl="0" eaLnBrk="0" fontAlgn="base" latinLnBrk="0" hangingPunct="0">
              <a:lnSpc>
                <a:spcPct val="107000"/>
              </a:lnSpc>
              <a:spcBef>
                <a:spcPts val="0"/>
              </a:spcBef>
              <a:spcAft>
                <a:spcPts val="0"/>
              </a:spcAft>
              <a:buClrTx/>
              <a:buSzTx/>
              <a:buFontTx/>
              <a:buNone/>
              <a:tabLst/>
              <a:defRPr/>
            </a:pPr>
            <a:endParaRPr lang="fr-CA" sz="1800" kern="1200" dirty="0">
              <a:solidFill>
                <a:schemeClr val="tx1"/>
              </a:solidFill>
              <a:effectLst/>
              <a:latin typeface="+mn-lt"/>
              <a:ea typeface="MS PGothic" pitchFamily="34" charset="-128"/>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lang="fr-FR" sz="1800" kern="1200" dirty="0">
                <a:solidFill>
                  <a:schemeClr val="tx1"/>
                </a:solidFill>
                <a:effectLst/>
                <a:latin typeface="+mn-lt"/>
                <a:ea typeface="MS PGothic" pitchFamily="34" charset="-128"/>
                <a:cs typeface="MS PGothic" charset="0"/>
              </a:rPr>
              <a:t>J’espère que vous prendrez quelques minutes pour regarder les vidéos au complet. </a:t>
            </a:r>
            <a:endParaRPr lang="en-CA" sz="18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0"/>
              </a:spcAft>
            </a:pPr>
            <a:endParaRPr lang="fr-FR" sz="18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0"/>
              </a:spcAft>
            </a:pPr>
            <a:r>
              <a:rPr lang="fr-FR" sz="1800" kern="1200" dirty="0">
                <a:solidFill>
                  <a:schemeClr val="tx1"/>
                </a:solidFill>
                <a:effectLst/>
                <a:latin typeface="+mn-lt"/>
                <a:ea typeface="MS PGothic" pitchFamily="34" charset="-128"/>
                <a:cs typeface="MS PGothic" charset="0"/>
              </a:rPr>
              <a:t>Regardons un petit aperçu de la vidéo d’introduction en anglais.</a:t>
            </a:r>
          </a:p>
          <a:p>
            <a:pPr marL="0" marR="0">
              <a:lnSpc>
                <a:spcPct val="107000"/>
              </a:lnSpc>
              <a:spcBef>
                <a:spcPts val="0"/>
              </a:spcBef>
              <a:spcAft>
                <a:spcPts val="0"/>
              </a:spcAft>
            </a:pPr>
            <a:endParaRPr lang="fr-FR" sz="18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0"/>
              </a:spcAft>
            </a:pPr>
            <a:r>
              <a:rPr lang="fr-FR" sz="1800" kern="1200" dirty="0">
                <a:solidFill>
                  <a:schemeClr val="tx1"/>
                </a:solidFill>
                <a:effectLst/>
                <a:latin typeface="+mn-lt"/>
                <a:ea typeface="MS PGothic" pitchFamily="34" charset="-128"/>
                <a:cs typeface="MS PGothic" charset="0"/>
              </a:rPr>
              <a:t>[ </a:t>
            </a:r>
            <a:r>
              <a:rPr lang="fr-FR" sz="1800" b="1" i="1" kern="1200" dirty="0">
                <a:solidFill>
                  <a:schemeClr val="tx1"/>
                </a:solidFill>
                <a:effectLst/>
                <a:latin typeface="+mn-lt"/>
                <a:ea typeface="MS PGothic" pitchFamily="34" charset="-128"/>
                <a:cs typeface="MS PGothic" charset="0"/>
              </a:rPr>
              <a:t>AU PRÉSENTATEUR</a:t>
            </a:r>
            <a:r>
              <a:rPr lang="fr-FR" sz="1800" kern="1200" dirty="0">
                <a:solidFill>
                  <a:schemeClr val="tx1"/>
                </a:solidFill>
                <a:effectLst/>
                <a:latin typeface="+mn-lt"/>
                <a:ea typeface="MS PGothic" pitchFamily="34" charset="-128"/>
                <a:cs typeface="MS PGothic" charset="0"/>
              </a:rPr>
              <a:t> : En cas de difficulté, ouvrir une fenêtre distincte ou un onglet distinct et partager ou faire jouer : </a:t>
            </a:r>
            <a:r>
              <a:rPr lang="en-CA" sz="1800" b="1" dirty="0">
                <a:latin typeface="+mn-lt"/>
              </a:rPr>
              <a:t>https://youtu.be/KgT_10vn4M0 </a:t>
            </a:r>
            <a:r>
              <a:rPr lang="fr-FR" sz="1800" kern="1200" dirty="0">
                <a:solidFill>
                  <a:schemeClr val="tx1"/>
                </a:solidFill>
                <a:effectLst/>
                <a:latin typeface="+mn-lt"/>
                <a:ea typeface="MS PGothic" pitchFamily="34" charset="-128"/>
                <a:cs typeface="MS PGothic" charset="0"/>
              </a:rPr>
              <a:t>]</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32</a:t>
            </a:fld>
            <a:endParaRPr lang="en-GB" altLang="en-US"/>
          </a:p>
        </p:txBody>
      </p:sp>
    </p:spTree>
    <p:extLst>
      <p:ext uri="{BB962C8B-B14F-4D97-AF65-F5344CB8AC3E}">
        <p14:creationId xmlns:p14="http://schemas.microsoft.com/office/powerpoint/2010/main" val="1734298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fr-CA" sz="1700" dirty="0">
                <a:effectLst/>
                <a:latin typeface="Calibri" panose="020F0502020204030204" pitchFamily="34" charset="0"/>
                <a:ea typeface="Calibri" panose="020F0502020204030204" pitchFamily="34" charset="0"/>
                <a:cs typeface="Times New Roman" panose="02020603050405020304" pitchFamily="18" charset="0"/>
              </a:rPr>
              <a:t>L’ACHD offre aussi d’autres conseils grâce aux ressources téléchargeables en français, telles que « Conseils sur les conversations pour bâtir des lieux de travail collaboratifs », « Conseils sur la façon d’aborder l’intimidation et le harcèlement », et « Conseils pour répondre aux préoccupations en matière de lutte contre les infections ». </a:t>
            </a:r>
            <a:endParaRPr lang="en-CA" sz="17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45131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Lorsque vous passerez de membre actif ou en exercice, votre adhésion comprendra aussi des services de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counselling</a:t>
            </a:r>
            <a:r>
              <a:rPr lang="fr-CA" sz="1700" dirty="0">
                <a:effectLst/>
                <a:latin typeface="Calibri" panose="020F0502020204030204" pitchFamily="34" charset="0"/>
                <a:ea typeface="Calibri" panose="020F0502020204030204" pitchFamily="34" charset="0"/>
                <a:cs typeface="Times New Roman" panose="02020603050405020304" pitchFamily="18" charset="0"/>
              </a:rPr>
              <a:t> par l’intermédiaire d’un programme de conseils aux membres et à leur famille appelé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Homewood</a:t>
            </a: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Health</a:t>
            </a:r>
            <a:r>
              <a:rPr lang="fr-CA" sz="1700" dirty="0">
                <a:effectLst/>
                <a:latin typeface="Calibri" panose="020F0502020204030204" pitchFamily="34" charset="0"/>
                <a:ea typeface="Calibri" panose="020F0502020204030204" pitchFamily="34" charset="0"/>
                <a:cs typeface="Times New Roman" panose="02020603050405020304" pitchFamily="18" charset="0"/>
              </a:rPr>
              <a:t>.</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700" dirty="0">
                <a:effectLst/>
                <a:latin typeface="Calibri" panose="020F0502020204030204" pitchFamily="34" charset="0"/>
                <a:ea typeface="Calibri" panose="020F0502020204030204" pitchFamily="34" charset="0"/>
                <a:cs typeface="Times New Roman" panose="02020603050405020304" pitchFamily="18" charset="0"/>
              </a:rPr>
              <a:t>C’est un service professionnel et proactif qui vous appuie dans toute une gamme de préoccupations personnelles, familiales et liées au travail et il est offert 24 heures par jour, tous les jours de l’année. Leur site Web a aussi de magnifiques articles et ressources et offre un accès aux services de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counselling</a:t>
            </a: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7572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L’ACHD vise constamment à améliorer la valeur de votre adhésion. L’association est heureuse de vous offrir plusieurs programmes à prix réduit, y compris : </a:t>
            </a:r>
          </a:p>
          <a:p>
            <a:pPr marL="0" marR="0">
              <a:lnSpc>
                <a:spcPct val="107000"/>
              </a:lnSpc>
              <a:spcBef>
                <a:spcPts val="0"/>
              </a:spcBef>
              <a:spcAft>
                <a:spcPts val="800"/>
              </a:spcAft>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700" b="1" dirty="0" err="1">
                <a:effectLst/>
                <a:latin typeface="Calibri" panose="020F0502020204030204" pitchFamily="34" charset="0"/>
                <a:ea typeface="Calibri" panose="020F0502020204030204" pitchFamily="34" charset="0"/>
                <a:cs typeface="Times New Roman" panose="02020603050405020304" pitchFamily="18" charset="0"/>
              </a:rPr>
              <a:t>GoodLife</a:t>
            </a:r>
            <a:r>
              <a:rPr lang="fr-CA" sz="1700" b="1" dirty="0">
                <a:effectLst/>
                <a:latin typeface="Calibri" panose="020F0502020204030204" pitchFamily="34" charset="0"/>
                <a:ea typeface="Calibri" panose="020F0502020204030204" pitchFamily="34" charset="0"/>
                <a:cs typeface="Times New Roman" panose="02020603050405020304" pitchFamily="18" charset="0"/>
              </a:rPr>
              <a:t> Fitness</a:t>
            </a:r>
            <a:r>
              <a:rPr lang="fr-CA" sz="1700" dirty="0">
                <a:effectLst/>
                <a:latin typeface="Calibri" panose="020F0502020204030204" pitchFamily="34" charset="0"/>
                <a:ea typeface="Calibri" panose="020F0502020204030204" pitchFamily="34" charset="0"/>
                <a:cs typeface="Times New Roman" panose="02020603050405020304" pitchFamily="18" charset="0"/>
              </a:rPr>
              <a:t>, qui vous offre une adhésion à un prix préférentiel pour vous et votre famille;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700" dirty="0">
                <a:effectLst/>
                <a:latin typeface="Calibri" panose="020F0502020204030204" pitchFamily="34" charset="0"/>
                <a:ea typeface="Calibri" panose="020F0502020204030204" pitchFamily="34" charset="0"/>
                <a:cs typeface="Times New Roman" panose="02020603050405020304" pitchFamily="18" charset="0"/>
              </a:rPr>
              <a:t>Un inventaire mondial d’</a:t>
            </a:r>
            <a:r>
              <a:rPr lang="fr-CA" sz="1700" b="1" dirty="0">
                <a:effectLst/>
                <a:latin typeface="Calibri" panose="020F0502020204030204" pitchFamily="34" charset="0"/>
                <a:ea typeface="Calibri" panose="020F0502020204030204" pitchFamily="34" charset="0"/>
                <a:cs typeface="Times New Roman" panose="02020603050405020304" pitchFamily="18" charset="0"/>
              </a:rPr>
              <a:t>hôtels à des tarifs imbattables</a:t>
            </a:r>
            <a:r>
              <a:rPr lang="fr-CA" sz="1700" dirty="0">
                <a:effectLst/>
                <a:latin typeface="Calibri" panose="020F0502020204030204" pitchFamily="34" charset="0"/>
                <a:ea typeface="Calibri" panose="020F0502020204030204" pitchFamily="34" charset="0"/>
                <a:cs typeface="Times New Roman" panose="02020603050405020304" pitchFamily="18" charset="0"/>
              </a:rPr>
              <a:t>;</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700" b="1" dirty="0">
                <a:effectLst/>
                <a:latin typeface="Calibri" panose="020F0502020204030204" pitchFamily="34" charset="0"/>
                <a:ea typeface="Calibri" panose="020F0502020204030204" pitchFamily="34" charset="0"/>
                <a:cs typeface="Times New Roman" panose="02020603050405020304" pitchFamily="18" charset="0"/>
              </a:rPr>
              <a:t>Programmes supplémentaires d’assurance</a:t>
            </a:r>
            <a:r>
              <a:rPr lang="fr-FR" sz="1700" b="0" dirty="0">
                <a:effectLst/>
                <a:latin typeface="Calibri" panose="020F0502020204030204" pitchFamily="34" charset="0"/>
                <a:ea typeface="Calibri" panose="020F0502020204030204" pitchFamily="34" charset="0"/>
                <a:cs typeface="Times New Roman" panose="02020603050405020304" pitchFamily="18" charset="0"/>
              </a:rPr>
              <a:t>, comprenant une assurance habitation et auto concurrentielle, et une gamme de polices d’assurance maladie individuelles, y compris l’assurance invalidité mentionnée plus tôt</a:t>
            </a:r>
            <a:r>
              <a:rPr lang="fr-CA" sz="1700" b="0" dirty="0">
                <a:effectLst/>
                <a:latin typeface="Calibri" panose="020F0502020204030204" pitchFamily="34" charset="0"/>
                <a:ea typeface="Calibri" panose="020F0502020204030204" pitchFamily="34" charset="0"/>
                <a:cs typeface="Times New Roman" panose="02020603050405020304" pitchFamily="18" charset="0"/>
              </a:rPr>
              <a:t>.</a:t>
            </a:r>
            <a:endParaRPr lang="en-CA" sz="17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fr-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fr-CA" sz="1700" dirty="0">
                <a:effectLst/>
                <a:latin typeface="Calibri" panose="020F0502020204030204" pitchFamily="34" charset="0"/>
                <a:ea typeface="Calibri" panose="020F0502020204030204" pitchFamily="34" charset="0"/>
                <a:cs typeface="Times New Roman" panose="02020603050405020304" pitchFamily="18" charset="0"/>
              </a:rPr>
              <a:t>… et encore plus!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35</a:t>
            </a:fld>
            <a:endParaRPr lang="en-GB" altLang="en-US" dirty="0"/>
          </a:p>
        </p:txBody>
      </p:sp>
    </p:spTree>
    <p:extLst>
      <p:ext uri="{BB962C8B-B14F-4D97-AF65-F5344CB8AC3E}">
        <p14:creationId xmlns:p14="http://schemas.microsoft.com/office/powerpoint/2010/main" val="1951064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J’ai une autre question de jeu-questionnaire et un prix à offrir pour une bonne réponse. Si vous pensez connaître la réponse, veuillez [</a:t>
            </a:r>
            <a:r>
              <a:rPr lang="fr-CA" sz="1700" i="1" dirty="0">
                <a:effectLst/>
                <a:latin typeface="Calibri" panose="020F0502020204030204" pitchFamily="34" charset="0"/>
                <a:ea typeface="Calibri" panose="020F0502020204030204" pitchFamily="34" charset="0"/>
                <a:cs typeface="Times New Roman" panose="02020603050405020304" pitchFamily="18" charset="0"/>
              </a:rPr>
              <a:t>vous servir de la fonction de clavardage pour soumettre votre réponse ou lever la main</a:t>
            </a:r>
            <a:r>
              <a:rPr lang="fr-CA" sz="1700" dirty="0">
                <a:effectLst/>
                <a:latin typeface="Calibri" panose="020F0502020204030204" pitchFamily="34" charset="0"/>
                <a:ea typeface="Calibri" panose="020F0502020204030204" pitchFamily="34" charset="0"/>
                <a:cs typeface="Times New Roman" panose="02020603050405020304" pitchFamily="18" charset="0"/>
              </a:rPr>
              <a:t>]!</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872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FR" sz="1700" u="none" dirty="0">
                <a:effectLst/>
                <a:latin typeface="+mn-lt"/>
                <a:ea typeface="Calibri" panose="020F0502020204030204" pitchFamily="34" charset="0"/>
                <a:cs typeface="Times New Roman" panose="02020603050405020304" pitchFamily="18" charset="0"/>
              </a:rPr>
              <a:t>Où sera la prochaine conférence de l’ACHD?</a:t>
            </a:r>
          </a:p>
          <a:p>
            <a:endParaRPr lang="fr-CA" sz="17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i="1" dirty="0">
                <a:effectLst/>
                <a:latin typeface="+mn-lt"/>
                <a:ea typeface="Calibri" panose="020F0502020204030204" pitchFamily="34" charset="0"/>
                <a:cs typeface="Times New Roman" panose="02020603050405020304" pitchFamily="18" charset="0"/>
              </a:rPr>
              <a:t>[</a:t>
            </a:r>
            <a:r>
              <a:rPr lang="fr-CA" sz="1700" b="1" i="1" dirty="0">
                <a:effectLst/>
                <a:latin typeface="+mn-lt"/>
                <a:ea typeface="Calibri" panose="020F0502020204030204" pitchFamily="34" charset="0"/>
                <a:cs typeface="Times New Roman" panose="02020603050405020304" pitchFamily="18" charset="0"/>
              </a:rPr>
              <a:t>AU PRÉSENTATEUR</a:t>
            </a:r>
            <a:r>
              <a:rPr lang="fr-CA" sz="1700" i="1" dirty="0">
                <a:effectLst/>
                <a:latin typeface="+mn-lt"/>
                <a:ea typeface="Calibri" panose="020F0502020204030204" pitchFamily="34" charset="0"/>
                <a:cs typeface="Times New Roman" panose="02020603050405020304" pitchFamily="18" charset="0"/>
              </a:rPr>
              <a:t> — après environ 10-15 secondes, vérifiez le clavardage pour voir si vous avez un gagnant.]</a:t>
            </a:r>
          </a:p>
          <a:p>
            <a:pPr marL="0" marR="0">
              <a:lnSpc>
                <a:spcPct val="107000"/>
              </a:lnSpc>
              <a:spcBef>
                <a:spcPts val="0"/>
              </a:spcBef>
              <a:spcAft>
                <a:spcPts val="800"/>
              </a:spcAft>
            </a:pPr>
            <a:endParaRPr lang="en-CA" sz="17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Félicitations à [nom ici]. Cette personne a donné la bonne réponse! </a:t>
            </a:r>
          </a:p>
          <a:p>
            <a:pPr marL="0" marR="0">
              <a:lnSpc>
                <a:spcPct val="107000"/>
              </a:lnSpc>
              <a:spcBef>
                <a:spcPts val="0"/>
              </a:spcBef>
              <a:spcAft>
                <a:spcPts val="800"/>
              </a:spcAft>
            </a:pPr>
            <a:endParaRPr lang="en-US" sz="1700" dirty="0">
              <a:latin typeface="+mn-lt"/>
            </a:endParaRPr>
          </a:p>
          <a:p>
            <a:r>
              <a:rPr lang="fr-FR" sz="1700" u="none" dirty="0">
                <a:effectLst/>
                <a:latin typeface="+mn-lt"/>
                <a:ea typeface="Calibri" panose="020F0502020204030204" pitchFamily="34" charset="0"/>
                <a:cs typeface="Times New Roman" panose="02020603050405020304" pitchFamily="18" charset="0"/>
              </a:rPr>
              <a:t>La réponse est </a:t>
            </a:r>
            <a:r>
              <a:rPr lang="fr-FR" sz="1700" b="1" u="none" dirty="0">
                <a:effectLst/>
                <a:latin typeface="+mn-lt"/>
                <a:ea typeface="Calibri" panose="020F0502020204030204" pitchFamily="34" charset="0"/>
                <a:cs typeface="Times New Roman" panose="02020603050405020304" pitchFamily="18" charset="0"/>
              </a:rPr>
              <a:t>Chutes Niagara en octobre 2024</a:t>
            </a:r>
            <a:endParaRPr lang="en-US" sz="1700" u="none" dirty="0">
              <a:latin typeface="+mn-lt"/>
            </a:endParaRPr>
          </a:p>
        </p:txBody>
      </p:sp>
    </p:spTree>
    <p:extLst>
      <p:ext uri="{BB962C8B-B14F-4D97-AF65-F5344CB8AC3E}">
        <p14:creationId xmlns:p14="http://schemas.microsoft.com/office/powerpoint/2010/main" val="3408053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a:bodyPr>
          <a:lstStyle/>
          <a:p>
            <a:r>
              <a:rPr lang="fr-CA" sz="1800" kern="1200" dirty="0">
                <a:solidFill>
                  <a:schemeClr val="tx1"/>
                </a:solidFill>
                <a:effectLst/>
                <a:latin typeface="+mn-lt"/>
                <a:ea typeface="MS PGothic" pitchFamily="34" charset="-128"/>
                <a:cs typeface="MS PGothic" charset="0"/>
              </a:rPr>
              <a:t>Maintenant, abordons le sujet des emplois. </a:t>
            </a:r>
          </a:p>
          <a:p>
            <a:endParaRPr lang="en-CA" sz="1800" kern="1200" dirty="0">
              <a:solidFill>
                <a:schemeClr val="tx1"/>
              </a:solidFill>
              <a:effectLst/>
              <a:latin typeface="+mn-lt"/>
              <a:ea typeface="MS PGothic" pitchFamily="34" charset="-128"/>
              <a:cs typeface="MS PGothic" charset="0"/>
            </a:endParaRPr>
          </a:p>
          <a:p>
            <a:r>
              <a:rPr lang="fr-CA" sz="1800" kern="1200" dirty="0">
                <a:solidFill>
                  <a:schemeClr val="tx1"/>
                </a:solidFill>
                <a:effectLst/>
                <a:latin typeface="+mn-lt"/>
                <a:ea typeface="MS PGothic" pitchFamily="34" charset="-128"/>
                <a:cs typeface="MS PGothic" charset="0"/>
              </a:rPr>
              <a:t>Tous les deux ans, l’ACHD sonde ses membres pour obtenir une perspective nationale sur l’emploi et les tendances en matière de la rémunération et du milieu de travail.</a:t>
            </a:r>
          </a:p>
          <a:p>
            <a:endParaRPr lang="fr-CA" sz="1800" kern="1200" dirty="0">
              <a:solidFill>
                <a:schemeClr val="tx1"/>
              </a:solidFill>
              <a:effectLst/>
              <a:latin typeface="+mn-lt"/>
              <a:ea typeface="MS PGothic" pitchFamily="34" charset="-128"/>
              <a:cs typeface="MS PGothic" charset="0"/>
            </a:endParaRPr>
          </a:p>
          <a:p>
            <a:r>
              <a:rPr lang="fr-CA" sz="1800" kern="1200" dirty="0">
                <a:solidFill>
                  <a:schemeClr val="tx1"/>
                </a:solidFill>
                <a:effectLst/>
                <a:latin typeface="+mn-lt"/>
                <a:ea typeface="MS PGothic" pitchFamily="34" charset="-128"/>
                <a:cs typeface="MS PGothic" charset="0"/>
              </a:rPr>
              <a:t>Une fois les données compilées, les membres de l’ACHD reçoivent un accès gratuit au résumé, au rapport au complet et aux rapports selon les provinces. </a:t>
            </a:r>
            <a:r>
              <a:rPr lang="fr-FR" sz="1800" b="1" kern="1200" dirty="0">
                <a:solidFill>
                  <a:schemeClr val="tx1"/>
                </a:solidFill>
                <a:effectLst/>
                <a:latin typeface="+mn-lt"/>
                <a:ea typeface="MS PGothic" pitchFamily="34" charset="-128"/>
                <a:cs typeface="MS PGothic" charset="0"/>
              </a:rPr>
              <a:t>Gardez à l’esprit que ces informations peuvent être utiles lors de la négociation d’une offre d’emploi. </a:t>
            </a:r>
          </a:p>
          <a:p>
            <a:endParaRPr lang="en-CA" sz="1800" kern="1200" dirty="0">
              <a:solidFill>
                <a:schemeClr val="tx1"/>
              </a:solidFill>
              <a:effectLst/>
              <a:latin typeface="+mn-lt"/>
              <a:ea typeface="MS PGothic" pitchFamily="34" charset="-128"/>
              <a:cs typeface="MS PGothic" charset="0"/>
            </a:endParaRPr>
          </a:p>
          <a:p>
            <a:r>
              <a:rPr lang="fr-CA" sz="1800" kern="1200" dirty="0">
                <a:solidFill>
                  <a:schemeClr val="tx1"/>
                </a:solidFill>
                <a:effectLst/>
                <a:latin typeface="+mn-lt"/>
                <a:ea typeface="MS PGothic" pitchFamily="34" charset="-128"/>
                <a:cs typeface="MS PGothic" charset="0"/>
              </a:rPr>
              <a:t>Examinons certains des points saillants du résumé de 2023.</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38</a:t>
            </a:fld>
            <a:endParaRPr lang="en-GB" altLang="en-US"/>
          </a:p>
        </p:txBody>
      </p:sp>
    </p:spTree>
    <p:extLst>
      <p:ext uri="{BB962C8B-B14F-4D97-AF65-F5344CB8AC3E}">
        <p14:creationId xmlns:p14="http://schemas.microsoft.com/office/powerpoint/2010/main" val="273702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800" kern="1200" dirty="0">
                <a:solidFill>
                  <a:schemeClr val="tx1"/>
                </a:solidFill>
                <a:effectLst/>
                <a:latin typeface="+mn-lt"/>
                <a:ea typeface="MS PGothic" pitchFamily="34" charset="-128"/>
                <a:cs typeface="MS PGothic" charset="0"/>
              </a:rPr>
              <a:t>Le </a:t>
            </a:r>
            <a:r>
              <a:rPr lang="fr-FR" sz="1800" b="1" kern="1200" dirty="0">
                <a:solidFill>
                  <a:schemeClr val="tx1"/>
                </a:solidFill>
                <a:effectLst/>
                <a:latin typeface="+mn-lt"/>
                <a:ea typeface="MS PGothic" pitchFamily="34" charset="-128"/>
                <a:cs typeface="MS PGothic" charset="0"/>
              </a:rPr>
              <a:t>taux horaire moyen des répondants en 2023 est de 49,69 $</a:t>
            </a:r>
            <a:r>
              <a:rPr lang="fr-FR" sz="1800" kern="1200" dirty="0">
                <a:solidFill>
                  <a:schemeClr val="tx1"/>
                </a:solidFill>
                <a:effectLst/>
                <a:latin typeface="+mn-lt"/>
                <a:ea typeface="MS PGothic" pitchFamily="34" charset="-128"/>
                <a:cs typeface="MS PGothic" charset="0"/>
              </a:rPr>
              <a:t>, y compris les bonis et les commissions (le cas échéant), ce qui poursuit la tendance des augmentations graduelles des taux horaires, observées au cours des années précédentes.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39</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2719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r>
              <a:rPr lang="fr-CA" sz="1800" kern="1200" dirty="0">
                <a:solidFill>
                  <a:schemeClr val="tx1"/>
                </a:solidFill>
                <a:effectLst/>
                <a:latin typeface="+mn-lt"/>
                <a:ea typeface="MS PGothic" pitchFamily="34" charset="-128"/>
                <a:cs typeface="MS PGothic" charset="0"/>
              </a:rPr>
              <a:t>À titre de voix nationale collective, l’ACHD organise une campagne de sensibilisation chaque avril pour le mois de la santé buccodentaire. </a:t>
            </a:r>
            <a:endParaRPr lang="en-CA" sz="1800" kern="1200" dirty="0">
              <a:solidFill>
                <a:schemeClr val="tx1"/>
              </a:solidFill>
              <a:effectLst/>
              <a:latin typeface="+mn-lt"/>
              <a:ea typeface="MS PGothic" pitchFamily="34" charset="-128"/>
              <a:cs typeface="MS PGothic" charset="0"/>
            </a:endParaRPr>
          </a:p>
          <a:p>
            <a:br>
              <a:rPr lang="fr-CA" sz="1800" kern="1200" dirty="0">
                <a:solidFill>
                  <a:schemeClr val="tx1"/>
                </a:solidFill>
                <a:effectLst/>
                <a:latin typeface="+mn-lt"/>
                <a:ea typeface="MS PGothic" pitchFamily="34" charset="-128"/>
                <a:cs typeface="MS PGothic" charset="0"/>
              </a:rPr>
            </a:br>
            <a:r>
              <a:rPr lang="fr-CA" sz="1800" kern="1200" dirty="0">
                <a:solidFill>
                  <a:schemeClr val="tx1"/>
                </a:solidFill>
                <a:effectLst/>
                <a:latin typeface="+mn-lt"/>
                <a:ea typeface="MS PGothic" pitchFamily="34" charset="-128"/>
                <a:cs typeface="MS PGothic" charset="0"/>
              </a:rPr>
              <a:t>La Semaine nationale des hygiénistes dentaires est une partie importante de la célébration. Cet évènement annuel met l’accent sur l’importance de maintenir de bonnes pratiques de santé buccodentaire et d’aider les Canadiens à comprendre le rôle et l’importance de la profession d’hygiéniste dentaire. </a:t>
            </a:r>
            <a:r>
              <a:rPr lang="fr-FR" sz="1800" kern="1200" dirty="0">
                <a:solidFill>
                  <a:schemeClr val="tx1"/>
                </a:solidFill>
                <a:effectLst/>
                <a:latin typeface="+mn-lt"/>
                <a:ea typeface="MS PGothic" pitchFamily="34" charset="-128"/>
                <a:cs typeface="MS PGothic" charset="0"/>
              </a:rPr>
              <a:t>Avec un peu de chance, vous allez rendre hommage à la profession avec l’ACHD et porter du violet.</a:t>
            </a:r>
            <a:endParaRPr lang="fr-CA" sz="1800" kern="1200" dirty="0">
              <a:solidFill>
                <a:schemeClr val="tx1"/>
              </a:solidFill>
              <a:effectLst/>
              <a:latin typeface="+mn-lt"/>
              <a:ea typeface="MS PGothic" pitchFamily="34" charset="-128"/>
              <a:cs typeface="MS PGothic" charset="0"/>
            </a:endParaRPr>
          </a:p>
          <a:p>
            <a:endParaRPr lang="en-CA" sz="1800" kern="1200" dirty="0">
              <a:solidFill>
                <a:schemeClr val="tx1"/>
              </a:solidFill>
              <a:effectLst/>
              <a:latin typeface="+mn-lt"/>
              <a:ea typeface="MS PGothic" pitchFamily="34" charset="-128"/>
              <a:cs typeface="MS PGothic" charset="0"/>
            </a:endParaRPr>
          </a:p>
          <a:p>
            <a:r>
              <a:rPr lang="fr-FR" sz="1800" kern="1200" dirty="0">
                <a:solidFill>
                  <a:schemeClr val="tx1"/>
                </a:solidFill>
                <a:effectLst/>
                <a:latin typeface="+mn-lt"/>
                <a:ea typeface="MS PGothic" pitchFamily="34" charset="-128"/>
                <a:cs typeface="MS PGothic" charset="0"/>
              </a:rPr>
              <a:t>Les thèmes publicitaires de 2023 étaient axés sur les enfants en raison de la Prestation dentaire canadienne provisoire et voici ce que les panneaux d’affichage extérieur montraient.</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176122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0" kern="1200" dirty="0">
                <a:solidFill>
                  <a:schemeClr val="tx1"/>
                </a:solidFill>
                <a:effectLst/>
                <a:latin typeface="+mn-lt"/>
                <a:ea typeface="MS PGothic" pitchFamily="34" charset="-128"/>
              </a:rPr>
              <a:t>Voici le détail par province/territoire. Tout comme par les années passées, l’Alberta a le taux horaire effectif moyen le plus élevé et le Nouveau-Brunswick continue d’avoir le taux horaire moyen le plus faible, mais nous voyons un taux de croissance plus élevé au Nouveau-Brunswick au cours des 10 dernières années.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fr-FR" sz="1800" kern="1200" dirty="0">
              <a:solidFill>
                <a:schemeClr val="tx1"/>
              </a:solidFill>
              <a:effectLst/>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0" kern="1200" dirty="0">
                <a:solidFill>
                  <a:schemeClr val="tx1"/>
                </a:solidFill>
                <a:effectLst/>
                <a:latin typeface="+mn-lt"/>
                <a:ea typeface="MS PGothic" pitchFamily="34" charset="-128"/>
              </a:rPr>
              <a:t>Pour le Nord, l’ACHD attend encore les renseignements. En 2021, les données étaient insuffisantes pour se prononcer, mais en 2019, l’ACHD a déclaré 47,80 $.</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325510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fr-FR" sz="1800" kern="1200" dirty="0">
                <a:solidFill>
                  <a:schemeClr val="tx1"/>
                </a:solidFill>
                <a:effectLst/>
                <a:latin typeface="+mn-lt"/>
                <a:ea typeface="MS PGothic" pitchFamily="34" charset="-128"/>
                <a:cs typeface="MS PGothic" charset="0"/>
              </a:rPr>
              <a:t>Le niveau le plus élevé de formation en hygiène dentaire des répondants est le diplôme en hygiène dentaire (87 %), suivi du baccalauréat (9 %) et de la maîtrise (0,3%).</a:t>
            </a:r>
          </a:p>
          <a:p>
            <a:pPr marL="0" indent="0">
              <a:buFont typeface="Arial" panose="020B0604020202020204" pitchFamily="34" charset="0"/>
              <a:buNone/>
            </a:pPr>
            <a:endParaRPr lang="fr-FR" sz="1800" kern="1200" dirty="0">
              <a:solidFill>
                <a:schemeClr val="tx1"/>
              </a:solidFill>
              <a:effectLst/>
              <a:latin typeface="+mn-lt"/>
              <a:ea typeface="MS PGothic" pitchFamily="34" charset="-128"/>
              <a:cs typeface="MS PGothic" charset="0"/>
            </a:endParaRPr>
          </a:p>
          <a:p>
            <a:pPr marL="0" indent="0">
              <a:buFont typeface="Arial" panose="020B0604020202020204" pitchFamily="34" charset="0"/>
              <a:buNone/>
            </a:pPr>
            <a:r>
              <a:rPr lang="fr-FR" sz="1800" kern="1200" dirty="0">
                <a:solidFill>
                  <a:schemeClr val="tx1"/>
                </a:solidFill>
                <a:effectLst/>
                <a:latin typeface="+mn-lt"/>
                <a:ea typeface="MS PGothic" pitchFamily="34" charset="-128"/>
                <a:cs typeface="MS PGothic" charset="0"/>
              </a:rPr>
              <a:t>Les répondants titulaires d’un baccalauréat en hygiène dentaire gagnent 11 % de plus que ceux qui détiennent un diplôme en hygiène dentaire.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41</a:t>
            </a:fld>
            <a:endParaRPr lang="en-GB" altLang="en-US"/>
          </a:p>
        </p:txBody>
      </p:sp>
    </p:spTree>
    <p:extLst>
      <p:ext uri="{BB962C8B-B14F-4D97-AF65-F5344CB8AC3E}">
        <p14:creationId xmlns:p14="http://schemas.microsoft.com/office/powerpoint/2010/main" val="1566156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800" kern="1200" dirty="0">
                <a:solidFill>
                  <a:schemeClr val="tx1"/>
                </a:solidFill>
                <a:effectLst/>
                <a:latin typeface="+mn-lt"/>
                <a:ea typeface="MS PGothic" pitchFamily="34" charset="-128"/>
                <a:cs typeface="MS PGothic" charset="0"/>
              </a:rPr>
              <a:t>Le taux de chômage parmi les répondants était de 1 %, ce qui est bien en deçà du taux national de chômage de 5,2 % au Canada en mai 2023.</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42</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868886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87 % des répondants ont reçu au moins une prestation d’emploi. Les cinq plus importants avantages sont les soins dentaires pour eux-mêmes (55 %) les soins dentaires pour leurs familles (49 %), l’allocation d’uniforme (43 %), le perfectionnement professionnel (35 %) et les congés de maladie (34 %).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43</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559361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nombre de répondants qui ont un contrat d’emploi écrit poursuit sa tendance à la hausse de 40 % en 2015 à 54 % en 2021 et 59 % en 2023.</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44</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96169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L’ACHD a deux ressources parfaites pour les nouveaux diplômés à la recherche d’un premier emploi : </a:t>
            </a:r>
            <a:r>
              <a:rPr lang="fr-CA" sz="1600" i="1" dirty="0">
                <a:effectLst/>
                <a:latin typeface="Calibri" panose="020F0502020204030204" pitchFamily="34" charset="0"/>
                <a:ea typeface="Calibri" panose="020F0502020204030204" pitchFamily="34" charset="0"/>
                <a:cs typeface="Times New Roman" panose="02020603050405020304" pitchFamily="18" charset="0"/>
              </a:rPr>
              <a:t>Négocier un accord d’indemnisation à titre d’employé </a:t>
            </a:r>
            <a:r>
              <a:rPr lang="fr-CA" sz="1600" dirty="0">
                <a:effectLst/>
                <a:latin typeface="Calibri" panose="020F0502020204030204" pitchFamily="34" charset="0"/>
                <a:ea typeface="Calibri" panose="020F0502020204030204" pitchFamily="34" charset="0"/>
                <a:cs typeface="Times New Roman" panose="02020603050405020304" pitchFamily="18" charset="0"/>
              </a:rPr>
              <a:t>et </a:t>
            </a:r>
            <a:r>
              <a:rPr lang="fr-CA" sz="1600" i="1" dirty="0">
                <a:effectLst/>
                <a:latin typeface="Calibri" panose="020F0502020204030204" pitchFamily="34" charset="0"/>
                <a:ea typeface="Calibri" panose="020F0502020204030204" pitchFamily="34" charset="0"/>
                <a:cs typeface="Times New Roman" panose="02020603050405020304" pitchFamily="18" charset="0"/>
              </a:rPr>
              <a:t>Négocier un accord d’indemnisation à titre d’entrepreneur indépendant. </a:t>
            </a:r>
            <a:r>
              <a:rPr lang="fr-CA" sz="1600" dirty="0">
                <a:effectLst/>
                <a:latin typeface="Calibri" panose="020F0502020204030204" pitchFamily="34" charset="0"/>
                <a:ea typeface="Calibri" panose="020F0502020204030204" pitchFamily="34" charset="0"/>
                <a:cs typeface="Times New Roman" panose="02020603050405020304" pitchFamily="18" charset="0"/>
              </a:rPr>
              <a:t>Nous parlerons des différences entre un employé et un entrepreneur indépendant sous peu. </a:t>
            </a:r>
          </a:p>
          <a:p>
            <a:pPr marL="0" marR="0">
              <a:lnSpc>
                <a:spcPct val="107000"/>
              </a:lnSpc>
              <a:spcBef>
                <a:spcPts val="0"/>
              </a:spcBef>
              <a:spcAft>
                <a:spcPts val="800"/>
              </a:spcAf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Lorsque vous commencez à travailler dans un nouveau lieu de travail, vous voulez que les conditions soient les meilleures possibles… pour vous!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45</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60323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77500" lnSpcReduction="20000"/>
          </a:bodyPr>
          <a:lstStyle/>
          <a:p>
            <a:r>
              <a:rPr lang="fr-CA" sz="1400" kern="1200" dirty="0">
                <a:solidFill>
                  <a:schemeClr val="tx1"/>
                </a:solidFill>
                <a:effectLst/>
                <a:latin typeface="+mn-lt"/>
                <a:ea typeface="MS PGothic" pitchFamily="34" charset="-128"/>
                <a:cs typeface="MS PGothic" charset="0"/>
              </a:rPr>
              <a:t>Après que vous aurez obtenu votre diplôme et répondu aux exigences de réglementation de votre province, votre attention se tournera naturellement à la recherche d’un emploi en tant qu’hygiéniste dentaire. Peut-être avez-vous déjà commencé votre recherche!</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Consultez le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centre de carrière</a:t>
            </a:r>
            <a:r>
              <a:rPr lang="fr-CA" sz="1800" dirty="0">
                <a:effectLst/>
                <a:latin typeface="Calibri" panose="020F0502020204030204" pitchFamily="34" charset="0"/>
                <a:ea typeface="Calibri" panose="020F0502020204030204" pitchFamily="34" charset="0"/>
                <a:cs typeface="Times New Roman" panose="02020603050405020304" pitchFamily="18" charset="0"/>
              </a:rPr>
              <a:t> en ligne de l’ACHD, un excellent endroit pour trouver des possibilités de carrière. C’est un des endroits les plus actifs du site Web avec plus de 1 100 postes affichés chaque année.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centre de carrière</a:t>
            </a:r>
            <a:r>
              <a:rPr lang="fr-FR" sz="1800" dirty="0">
                <a:effectLst/>
                <a:latin typeface="Calibri" panose="020F0502020204030204" pitchFamily="34" charset="0"/>
                <a:ea typeface="Calibri" panose="020F0502020204030204" pitchFamily="34" charset="0"/>
                <a:cs typeface="Times New Roman" panose="02020603050405020304" pitchFamily="18" charset="0"/>
              </a:rPr>
              <a:t> a été modifié au début de 2023 et vous pouvez :</a:t>
            </a:r>
          </a:p>
          <a:p>
            <a:pPr marL="285750" marR="0" indent="-285750">
              <a:lnSpc>
                <a:spcPct val="107000"/>
              </a:lnSpc>
              <a:spcBef>
                <a:spcPts val="0"/>
              </a:spcBef>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Chercher les possibilités d’emplois les plus récentes, maintenant selon la ville ou la province;</a:t>
            </a:r>
          </a:p>
          <a:p>
            <a:pPr marL="285750" marR="0" indent="-285750">
              <a:lnSpc>
                <a:spcPct val="107000"/>
              </a:lnSpc>
              <a:spcBef>
                <a:spcPts val="0"/>
              </a:spcBef>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Découvrir les salaires dans votre région;</a:t>
            </a:r>
          </a:p>
          <a:p>
            <a:pPr marL="285750" marR="0" indent="-285750">
              <a:lnSpc>
                <a:spcPct val="107000"/>
              </a:lnSpc>
              <a:spcBef>
                <a:spcPts val="0"/>
              </a:spcBef>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Vous renseigner sur les milieux de travail sain et respectueux;</a:t>
            </a:r>
          </a:p>
          <a:p>
            <a:pPr marL="285750" marR="0" indent="-285750">
              <a:lnSpc>
                <a:spcPct val="107000"/>
              </a:lnSpc>
              <a:spcBef>
                <a:spcPts val="0"/>
              </a:spcBef>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Accéder à des ressources pour vous aider à bâtir votre carrière, et encore plus!</a:t>
            </a:r>
          </a:p>
          <a:p>
            <a:pPr marL="0" marR="0">
              <a:lnSpc>
                <a:spcPct val="107000"/>
              </a:lnSpc>
              <a:spcBef>
                <a:spcPts val="0"/>
              </a:spcBef>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Grâce aux nouvelles annonces, presque quotidiennes, le Centre de carrière est la plateforme parfaite pour communiquer avec les recruteurs à la recherche de vos compétences spécialisées.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46</a:t>
            </a:fld>
            <a:endParaRPr lang="en-GB" altLang="en-US"/>
          </a:p>
        </p:txBody>
      </p:sp>
    </p:spTree>
    <p:extLst>
      <p:ext uri="{BB962C8B-B14F-4D97-AF65-F5344CB8AC3E}">
        <p14:creationId xmlns:p14="http://schemas.microsoft.com/office/powerpoint/2010/main" val="3592379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400" kern="1200" dirty="0">
                <a:solidFill>
                  <a:schemeClr val="tx1"/>
                </a:solidFill>
                <a:effectLst/>
                <a:latin typeface="+mn-lt"/>
                <a:ea typeface="MS PGothic" pitchFamily="34" charset="-128"/>
                <a:cs typeface="MS PGothic" charset="0"/>
              </a:rPr>
              <a:t>Lorsque vous serez prêts à poser votre candidature à un poste, vous devrez fournir un curriculum vitae et une lettre d’accompagnement.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Cette diapositive vous donne des détails sur la façon de préparer votre curriculum vitae et énumère aussi les éléments importants qui devraient en faire partie.</a:t>
            </a: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Vous trouverez plus de détails sur le site Web de l’ACHD.</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47</a:t>
            </a:fld>
            <a:endParaRPr lang="en-GB" altLang="en-US"/>
          </a:p>
        </p:txBody>
      </p:sp>
    </p:spTree>
    <p:extLst>
      <p:ext uri="{BB962C8B-B14F-4D97-AF65-F5344CB8AC3E}">
        <p14:creationId xmlns:p14="http://schemas.microsoft.com/office/powerpoint/2010/main" val="3997804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Lorsque vous aurez décroché une entrevue grâce à votre curriculum vitae et votre lettre d’accompagnement remarquables, faites de votre entrevue une occasion privilégiée pour montrer à l’employeur votre intérêt envers le poste et faites ressortir l’énergie et l’expertise dont vous ferez preuve dans l’exercice de vos fonctions.</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 fait d’être rendu à cette étape démontre que l’employeur juge que vous avez les compétences requises et l’entrevue est votre chance de montrer que vous mettrez à profit ces compétences.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48</a:t>
            </a:fld>
            <a:endParaRPr lang="en-GB" altLang="en-US"/>
          </a:p>
        </p:txBody>
      </p:sp>
    </p:spTree>
    <p:extLst>
      <p:ext uri="{BB962C8B-B14F-4D97-AF65-F5344CB8AC3E}">
        <p14:creationId xmlns:p14="http://schemas.microsoft.com/office/powerpoint/2010/main" val="3676583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Au moment de l’entrevue et lorsque l’entrevue prendra fin, il y a un certain nombre d’étapes à suivre ou à garder en tête et une courte liste figure ici. Vous pouvez trouver d’autres conseils sur le site Web de 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a:t>
            </a:r>
            <a:endParaRPr lang="en-CA" sz="1200" kern="1200" dirty="0">
              <a:solidFill>
                <a:schemeClr val="tx1"/>
              </a:solidFill>
              <a:effectLst/>
              <a:latin typeface="+mn-lt"/>
              <a:ea typeface="MS PGothic" pitchFamily="34" charset="-128"/>
              <a:cs typeface="MS PGothic" charset="0"/>
            </a:endParaRPr>
          </a:p>
          <a:p>
            <a:pPr lvl="0"/>
            <a:endParaRPr lang="en-CA" sz="12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200" kern="100" dirty="0">
                <a:effectLst/>
                <a:latin typeface="+mn-lt"/>
                <a:ea typeface="Calibri" panose="020F0502020204030204" pitchFamily="34" charset="0"/>
                <a:cs typeface="Times New Roman" panose="02020603050405020304" pitchFamily="18" charset="0"/>
              </a:rPr>
              <a:t>N’oubliez pas que l’entrevue est l’occasion pour vous de voir si le cabinet est l’endroit qui vous convient. Informez-vous sur la longueur des rendez-vous pour un adulte; si l’on vous parle de 40 minutes, voyez-y le signe de continuer votre recherche. Demandez s’il y a un programme de mentorat en place pour vous en tant que nouveau diplômé ou s’ils offrent des périodes prolongées de rendez-vous alors que vous vous ajustez à votre nouvelle vie. Demandez depuis combien de temps le personnel est en place; si le personnel est là depuis peu de temps, cela peut être un signe que le cabinet ne traite pas bien son personnel et que celui-ci n’y reste pas. Demandez si les hygiénistes dentaires sont payés en cas d’annulation. Demandez s’il y a un manuel sur le centre de stérilisation conforme aux protocoles IPAC, à la fois pour les organismes de réglementation dentaires et d’hygiène dentaire.</a:t>
            </a:r>
            <a:endParaRPr lang="en-CA" sz="12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kern="100">
                <a:effectLst/>
                <a:latin typeface="+mn-lt"/>
                <a:ea typeface="Calibri" panose="020F0502020204030204" pitchFamily="34" charset="0"/>
                <a:cs typeface="Times New Roman" panose="02020603050405020304" pitchFamily="18" charset="0"/>
              </a:rPr>
              <a:t>Si le poste vous intéresse, envoyez un courriel le lendemain pour les remercier de vous avoir consacré du temps et leur dire que vous attendez de leurs nouvelles. Cela montre votre professionnalisme et leur rappelle qui vous êtes. Surtout s’ils ont interviewé plusieurs autres hygiénistes dentaires pour le poste.</a:t>
            </a:r>
          </a:p>
          <a:p>
            <a:pPr marL="0" marR="0">
              <a:lnSpc>
                <a:spcPct val="107000"/>
              </a:lnSpc>
              <a:spcBef>
                <a:spcPts val="0"/>
              </a:spcBef>
              <a:spcAft>
                <a:spcPts val="800"/>
              </a:spcAft>
            </a:pPr>
            <a:endParaRPr lang="en-CA" sz="12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kern="100">
                <a:effectLst/>
                <a:latin typeface="+mn-lt"/>
                <a:ea typeface="Calibri" panose="020F0502020204030204" pitchFamily="34" charset="0"/>
                <a:cs typeface="Times New Roman" panose="02020603050405020304" pitchFamily="18" charset="0"/>
              </a:rPr>
              <a:t>Les </a:t>
            </a:r>
            <a:r>
              <a:rPr lang="fr-CA" sz="1200" kern="100" dirty="0">
                <a:effectLst/>
                <a:latin typeface="+mn-lt"/>
                <a:ea typeface="Calibri" panose="020F0502020204030204" pitchFamily="34" charset="0"/>
                <a:cs typeface="Times New Roman" panose="02020603050405020304" pitchFamily="18" charset="0"/>
              </a:rPr>
              <a:t>entretiens de travail sont parfois utilisés pour des postes d’hygiéniste dentaire. Le cabinet vous fera travailler une demi-journée ou toute une journée pour voir comment vous interagissez avec les clients et évaluer vos compétences. Si votre entrevue tombe dans cette catégorie, ne soyez pas davantage stressé, pensez-y comme si c’était le premier jour d’un emploi sans obligation. Mais gardez à l’esprit que l’employeur potentiel devrait vous payer. Assurez-vous d’avoir la confirmation au préalable que vous serez payé. S’ils refusent, prenez cela comme le signe que ce cabinet n’est pas pour vous. Récemment, une hygiéniste dentaire de la région d’Ottawa a eu un entretien de travail pendant une demi-journée et quand elle a demandé à être payée, le gestionnaire du cabinet et le dentiste ont tous les deux dit qu’ils ne payaient pas les entretiens de travail. Elle s’est rendue à la Commission du travail de l’Ontario et y a déposé une plainte. Cela a pris un certain temps, mais elle a fini par se faire payer ce temps. Et encore une fois, les entretiens de travail sont une occasion pour vous de voir comment le cabinet fonctionne. Le personnel est-il stressé, sont-ils gentils et s’entraident-ils, y a-t-il des rires? Vous devriez aimer votre milieu de travail. </a:t>
            </a:r>
            <a:endParaRPr lang="en-CA" sz="120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49</a:t>
            </a:fld>
            <a:endParaRPr lang="en-GB" altLang="en-US"/>
          </a:p>
        </p:txBody>
      </p:sp>
    </p:spTree>
    <p:extLst>
      <p:ext uri="{BB962C8B-B14F-4D97-AF65-F5344CB8AC3E}">
        <p14:creationId xmlns:p14="http://schemas.microsoft.com/office/powerpoint/2010/main" val="405330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800" kern="1200" dirty="0">
                <a:solidFill>
                  <a:schemeClr val="tx1"/>
                </a:solidFill>
                <a:effectLst/>
                <a:latin typeface="+mn-lt"/>
                <a:ea typeface="MS PGothic" pitchFamily="34" charset="-128"/>
                <a:cs typeface="MS PGothic" charset="0"/>
              </a:rPr>
              <a:t>Une autre partie de la campagne publicitaire de l’ACHD comprenait une publicité télévisée nationale, alors regardons la publicité qui a été diffusée en 2023.</a:t>
            </a:r>
          </a:p>
          <a:p>
            <a:endParaRPr lang="fr-CA" sz="1800" kern="1200" dirty="0">
              <a:solidFill>
                <a:schemeClr val="tx1"/>
              </a:solidFill>
              <a:effectLst/>
              <a:latin typeface="+mn-lt"/>
              <a:ea typeface="MS PGothic" pitchFamily="34" charset="-128"/>
              <a:cs typeface="MS PGothic" charset="0"/>
            </a:endParaRPr>
          </a:p>
          <a:p>
            <a:r>
              <a:rPr lang="fr-CA" sz="1800" b="0" i="1" dirty="0">
                <a:effectLst/>
                <a:latin typeface="+mn-lt"/>
                <a:ea typeface="Calibri" panose="020F0502020204030204" pitchFamily="34" charset="0"/>
                <a:cs typeface="Times New Roman" panose="02020603050405020304" pitchFamily="18" charset="0"/>
              </a:rPr>
              <a:t>[ </a:t>
            </a:r>
            <a:r>
              <a:rPr lang="fr-CA" sz="1800" b="1" i="1" dirty="0">
                <a:effectLst/>
                <a:latin typeface="+mn-lt"/>
                <a:ea typeface="Calibri" panose="020F0502020204030204" pitchFamily="34" charset="0"/>
                <a:cs typeface="Times New Roman" panose="02020603050405020304" pitchFamily="18" charset="0"/>
              </a:rPr>
              <a:t>AU PRÉSENTATEUR : </a:t>
            </a:r>
            <a:r>
              <a:rPr lang="fr-CA" sz="1800" i="1" dirty="0">
                <a:effectLst/>
                <a:latin typeface="+mn-lt"/>
                <a:ea typeface="Calibri" panose="020F0502020204030204" pitchFamily="34" charset="0"/>
                <a:cs typeface="Times New Roman" panose="02020603050405020304" pitchFamily="18" charset="0"/>
              </a:rPr>
              <a:t>En cas de difficulté, ouvrir une fenêtre distincte ou un onglet distinct et partager ou faire jouer : https://youtu.be/9eZ1Cj5DPUY ]</a:t>
            </a:r>
            <a:endParaRPr lang="en-CA" sz="180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845618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200" kern="1200" dirty="0">
                <a:solidFill>
                  <a:schemeClr val="tx1"/>
                </a:solidFill>
                <a:effectLst/>
                <a:latin typeface="+mn-lt"/>
                <a:ea typeface="MS PGothic" pitchFamily="34" charset="-128"/>
                <a:cs typeface="MS PGothic" charset="0"/>
              </a:rPr>
              <a:t>Lorsque vous aurez décidé d’accepter un poste, assurez-vous d’avoir un contrat de travail écrit approprié. Avoir un contrat de travail écrit vous permettra, à vous et à votre employeur, d’avoir une bonne compréhension des attentes que vous avez l’un envers l’autre. Comprendre la différence entre le statut de </a:t>
            </a:r>
            <a:r>
              <a:rPr lang="fr-CA" sz="1200" b="1" kern="1200" dirty="0">
                <a:solidFill>
                  <a:schemeClr val="tx1"/>
                </a:solidFill>
                <a:effectLst/>
                <a:latin typeface="+mn-lt"/>
                <a:ea typeface="MS PGothic" pitchFamily="34" charset="-128"/>
                <a:cs typeface="MS PGothic" charset="0"/>
              </a:rPr>
              <a:t>travailleur indépendant</a:t>
            </a:r>
            <a:r>
              <a:rPr lang="fr-CA" sz="1200" kern="1200" dirty="0">
                <a:solidFill>
                  <a:schemeClr val="tx1"/>
                </a:solidFill>
                <a:effectLst/>
                <a:latin typeface="+mn-lt"/>
                <a:ea typeface="MS PGothic" pitchFamily="34" charset="-128"/>
                <a:cs typeface="MS PGothic" charset="0"/>
              </a:rPr>
              <a:t> et d’</a:t>
            </a:r>
            <a:r>
              <a:rPr lang="fr-CA" sz="1200" b="1" kern="1200" dirty="0">
                <a:solidFill>
                  <a:schemeClr val="tx1"/>
                </a:solidFill>
                <a:effectLst/>
                <a:latin typeface="+mn-lt"/>
                <a:ea typeface="MS PGothic" pitchFamily="34" charset="-128"/>
                <a:cs typeface="MS PGothic" charset="0"/>
              </a:rPr>
              <a:t>employé</a:t>
            </a:r>
            <a:r>
              <a:rPr lang="fr-CA" sz="1200" kern="1200" dirty="0">
                <a:solidFill>
                  <a:schemeClr val="tx1"/>
                </a:solidFill>
                <a:effectLst/>
                <a:latin typeface="+mn-lt"/>
                <a:ea typeface="MS PGothic" pitchFamily="34" charset="-128"/>
                <a:cs typeface="MS PGothic" charset="0"/>
              </a:rPr>
              <a:t> est extrêmement important lorsque vous établissez votre relation avec un ou des dentistes et dans la création de votre contrat. </a:t>
            </a:r>
            <a:r>
              <a:rPr lang="fr-CA" sz="1200" dirty="0">
                <a:effectLst/>
                <a:latin typeface="Calibri" panose="020F0502020204030204" pitchFamily="34" charset="0"/>
                <a:ea typeface="Calibri" panose="020F0502020204030204" pitchFamily="34" charset="0"/>
                <a:cs typeface="Times New Roman" panose="02020603050405020304" pitchFamily="18" charset="0"/>
              </a:rPr>
              <a:t>Le fait qu’un employeur veuille engager un hygiéniste dentaire à titre de travailleur autonome ne signifie pas que l’emploi répond aux critères d’être un travailleur autonome selon l’ARC. </a:t>
            </a:r>
          </a:p>
          <a:p>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200" dirty="0">
                <a:effectLst/>
                <a:latin typeface="Calibri" panose="020F0502020204030204" pitchFamily="34" charset="0"/>
                <a:ea typeface="Calibri" panose="020F0502020204030204" pitchFamily="34" charset="0"/>
                <a:cs typeface="Times New Roman" panose="02020603050405020304" pitchFamily="18" charset="0"/>
              </a:rPr>
              <a:t>Si l’on vous offre un poste de travailleur autonome, veuillez vous assurer de consulter la page sur le statut de travailleur autonome par rapport au statut d’employé, sous la partie « </a:t>
            </a:r>
            <a:r>
              <a:rPr lang="fr-CA" sz="1200" b="1" dirty="0">
                <a:effectLst/>
                <a:latin typeface="Calibri" panose="020F0502020204030204" pitchFamily="34" charset="0"/>
                <a:ea typeface="Calibri" panose="020F0502020204030204" pitchFamily="34" charset="0"/>
                <a:cs typeface="Times New Roman" panose="02020603050405020304" pitchFamily="18" charset="0"/>
              </a:rPr>
              <a:t>Carrière</a:t>
            </a:r>
            <a:r>
              <a:rPr lang="fr-CA" sz="1200" dirty="0">
                <a:effectLst/>
                <a:latin typeface="Calibri" panose="020F0502020204030204" pitchFamily="34" charset="0"/>
                <a:ea typeface="Calibri" panose="020F0502020204030204" pitchFamily="34" charset="0"/>
                <a:cs typeface="Times New Roman" panose="02020603050405020304" pitchFamily="18" charset="0"/>
              </a:rPr>
              <a:t> » du site Web de l’ACHD.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Lorsque vous recevez un contrat, votre employeur potentiel doit vous donner assez de temps pour le passer complètement en revue. Il est aussi recommandé de faire évaluer le contrat par un conseiller juridique.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50</a:t>
            </a:fld>
            <a:endParaRPr lang="en-GB" altLang="en-US"/>
          </a:p>
        </p:txBody>
      </p:sp>
    </p:spTree>
    <p:extLst>
      <p:ext uri="{BB962C8B-B14F-4D97-AF65-F5344CB8AC3E}">
        <p14:creationId xmlns:p14="http://schemas.microsoft.com/office/powerpoint/2010/main" val="2888549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Même si un contrat vous est présenté, vous n’êtes pas tenu de le signer. Le contenu d’un contrat peut être négocié et il est toujours conseillé de le faire examiner par un avocat avant de le signer. L’ACHD offre aux membres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en exercice</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aux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membres de soutien</a:t>
            </a:r>
            <a:r>
              <a:rPr lang="fr-CA" sz="1800" dirty="0">
                <a:effectLst/>
                <a:latin typeface="Calibri" panose="020F0502020204030204" pitchFamily="34" charset="0"/>
                <a:ea typeface="Calibri" panose="020F0502020204030204" pitchFamily="34" charset="0"/>
                <a:cs typeface="Times New Roman" panose="02020603050405020304" pitchFamily="18" charset="0"/>
              </a:rPr>
              <a:t> l’accès à une ligne de conseils juridiques gratuite en matière de questions sur l’emploi, y compris le droit réglementaire. </a:t>
            </a:r>
            <a:endParaRPr lang="en-CA" sz="1800" b="0" dirty="0"/>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0826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Tournons notre attention aux médias sociaux pour un moment. La plupart d’entre vous, sinon tous, utilisez les médias sociaux. Alors que vous entrez dans la profession, vous déciderez peut-être d’utiliser le pouvoir des réseaux sociaux pour devenir une voix d’influence dans votre profession.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L’ACHD vous invite à visionner un webinaire sur la participation dans les médias sociaux. Cette séance examine les répercussions profondes des médias sociaux et les avantages que nous pouvons en tirer. En examinant les règles d’engagement, vous apprendrez ce que vous pouvez faire et ne pas faire dans les médias sociaux à titre de professionnel de la santé, y compris le code de conduite, la protection de la vie privée et les responsabilités professionnelles. Le webinaire présentera des exemples précis, des conseils et des outils et soulignera les meilleures pratiques pour la réussite.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27864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kern="1200" dirty="0">
                <a:solidFill>
                  <a:schemeClr val="tx1"/>
                </a:solidFill>
                <a:effectLst/>
                <a:latin typeface="+mn-lt"/>
                <a:ea typeface="MS PGothic" pitchFamily="34" charset="-128"/>
                <a:cs typeface="MS PGothic" charset="0"/>
              </a:rPr>
              <a:t>Parlons brièvement des hygiénistes dentaires en exercice indépendant. </a:t>
            </a:r>
            <a:r>
              <a:rPr lang="fr-CA" sz="1800" b="1" i="1" dirty="0">
                <a:effectLst/>
                <a:latin typeface="+mn-lt"/>
                <a:ea typeface="Calibri" panose="020F0502020204030204" pitchFamily="34" charset="0"/>
                <a:cs typeface="Times New Roman" panose="02020603050405020304" pitchFamily="18" charset="0"/>
              </a:rPr>
              <a:t>Combien parmi vous avez pensé à ouvrir votre propre entreprise d’hygiène dentaire?</a:t>
            </a:r>
            <a:r>
              <a:rPr lang="fr-CA" sz="1800" dirty="0">
                <a:effectLst/>
                <a:latin typeface="+mn-lt"/>
                <a:ea typeface="Calibri" panose="020F0502020204030204" pitchFamily="34" charset="0"/>
                <a:cs typeface="Times New Roman" panose="02020603050405020304" pitchFamily="18" charset="0"/>
              </a:rPr>
              <a:t> </a:t>
            </a:r>
            <a:r>
              <a:rPr lang="fr-FR" sz="1800" dirty="0">
                <a:effectLst/>
                <a:latin typeface="+mn-lt"/>
                <a:ea typeface="Calibri" panose="020F0502020204030204" pitchFamily="34" charset="0"/>
                <a:cs typeface="Times New Roman" panose="02020603050405020304" pitchFamily="18" charset="0"/>
              </a:rPr>
              <a:t>Ce segment de la profession progresse très rapidement. </a:t>
            </a:r>
            <a:endParaRPr lang="en-CA" sz="1800" dirty="0">
              <a:effectLst/>
              <a:latin typeface="+mn-lt"/>
              <a:ea typeface="Calibri" panose="020F0502020204030204" pitchFamily="34" charset="0"/>
              <a:cs typeface="Times New Roman" panose="02020603050405020304" pitchFamily="18" charset="0"/>
            </a:endParaRPr>
          </a:p>
          <a:p>
            <a:endParaRPr lang="fr-CA" sz="18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800" kern="100" dirty="0">
                <a:effectLst/>
                <a:latin typeface="+mn-lt"/>
                <a:ea typeface="Calibri" panose="020F0502020204030204" pitchFamily="34" charset="0"/>
                <a:cs typeface="Times New Roman" panose="02020603050405020304" pitchFamily="18" charset="0"/>
              </a:rPr>
              <a:t>Les hygiénistes dentaires agréés peuvent offrir des soins buccodentaires ailleurs que dans un cabinet de dentiste traditionnel. Ils peuvent choisir d’avoir leur propre cabinet qui a pignon sur rue; ou avoir une pratique mobile où ils se déplacent vers le lieu de résidence de leurs clients ou dans un établissement de soins de longue durée; ou encore, avoir un cabinet à même leur résidence. Ils ont la liberté de prendre leurs propres décisions pour ce qui est des soins qu’ils prodiguent et d’offrir à leurs clients une vaste gamme d’options. Ils font une différence chaque jour et jouent un rôle important dans l’amélioration de l’accès à l’hygiène dentaire pour les Canadiens. </a:t>
            </a:r>
          </a:p>
          <a:p>
            <a:pPr marL="0" marR="0">
              <a:lnSpc>
                <a:spcPct val="107000"/>
              </a:lnSpc>
              <a:spcBef>
                <a:spcPts val="0"/>
              </a:spcBef>
              <a:spcAft>
                <a:spcPts val="800"/>
              </a:spcAft>
            </a:pPr>
            <a:endParaRPr lang="en-CA" sz="1800" kern="100" dirty="0">
              <a:effectLst/>
              <a:latin typeface="+mn-lt"/>
              <a:ea typeface="Calibri" panose="020F0502020204030204" pitchFamily="34" charset="0"/>
              <a:cs typeface="Times New Roman" panose="02020603050405020304" pitchFamily="18" charset="0"/>
            </a:endParaRPr>
          </a:p>
          <a:p>
            <a:r>
              <a:rPr lang="fr-CA" sz="1800" dirty="0">
                <a:effectLst/>
                <a:latin typeface="+mn-lt"/>
                <a:ea typeface="Calibri" panose="020F0502020204030204" pitchFamily="34" charset="0"/>
                <a:cs typeface="Times New Roman" panose="02020603050405020304" pitchFamily="18" charset="0"/>
              </a:rPr>
              <a:t>Le soutien aux praticiens autonomes est une priorité importante de l’ACHD. L’ACHD offre le </a:t>
            </a:r>
            <a:r>
              <a:rPr lang="fr-CA" sz="1800" b="1" dirty="0">
                <a:effectLst/>
                <a:latin typeface="+mn-lt"/>
                <a:ea typeface="Calibri" panose="020F0502020204030204" pitchFamily="34" charset="0"/>
                <a:cs typeface="Times New Roman" panose="02020603050405020304" pitchFamily="18" charset="0"/>
              </a:rPr>
              <a:t>Réseau de pratique autonome </a:t>
            </a:r>
            <a:r>
              <a:rPr lang="fr-CA" sz="1800" dirty="0">
                <a:effectLst/>
                <a:latin typeface="+mn-lt"/>
                <a:ea typeface="Calibri" panose="020F0502020204030204" pitchFamily="34" charset="0"/>
                <a:cs typeface="Times New Roman" panose="02020603050405020304" pitchFamily="18" charset="0"/>
              </a:rPr>
              <a:t>qui est conçu pour répondre aux besoins particuliers de cette communauté en croissance. Un membre du RPA a accès à des cours de gestion pour partir en affaires ou faire croître leur entreprise, une communauté en ligne qui offre le soutien d’autres praticiens autonomes et un marché en ligne où il est possible d’afficher de l’équipement à vendre.</a:t>
            </a:r>
            <a:endParaRPr lang="en-CA" sz="1800" b="0" i="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53</a:t>
            </a:fld>
            <a:endParaRPr lang="en-GB" altLang="en-US"/>
          </a:p>
        </p:txBody>
      </p:sp>
    </p:spTree>
    <p:extLst>
      <p:ext uri="{BB962C8B-B14F-4D97-AF65-F5344CB8AC3E}">
        <p14:creationId xmlns:p14="http://schemas.microsoft.com/office/powerpoint/2010/main" val="354493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Si l’hygiène dentaire indépendante vous intéresse, vous voudrez peut-être jeter un coup d’œil à notre ressource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Pleins feux sur la pratique indépendante de l’hygiène dentaire</a:t>
            </a:r>
            <a:r>
              <a:rPr lang="fr-CA" sz="1800" dirty="0">
                <a:effectLst/>
                <a:latin typeface="Calibri" panose="020F0502020204030204" pitchFamily="34" charset="0"/>
                <a:ea typeface="Calibri" panose="020F0502020204030204" pitchFamily="34" charset="0"/>
                <a:cs typeface="Times New Roman" panose="02020603050405020304" pitchFamily="18" charset="0"/>
              </a:rPr>
              <a:t> sur la page principale de la pratique indépendante. Cette ressource fournit d’excellents renseignements sur les différents moyens et les différentes communautés auxquels les hygiénistes dentaires indépendants peuvent faire appel pour fournir des soins de santé buccodentaire.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840486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marL="0" marR="0">
              <a:lnSpc>
                <a:spcPct val="107000"/>
              </a:lnSpc>
              <a:spcBef>
                <a:spcPts val="0"/>
              </a:spcBef>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ceux d’entre vous qui sont entrepreneurs, l’ACHD offre aussi un cours de gestion d’entreprise conçu pour vous mettre sur la voie de la réussite en tant que propriétaire d’entreprise. Ce cours vous guide dans l’évaluation de vos compétences entrepreneuriales, la création d’un plan d’affaires, l’évaluation de la faisabilité de votre entreprise et offre des lignes directrices sur la commercialisation, les opérations et le financement. Ce cours devrait être la première étape que vous franchirez en fondant votre entreprise. Bien que ce cours soit en anglais, un guide français correspondant est offert.</a:t>
            </a:r>
          </a:p>
          <a:p>
            <a:pPr marL="0" marR="0">
              <a:lnSpc>
                <a:spcPct val="107000"/>
              </a:lnSpc>
              <a:spcBef>
                <a:spcPts val="0"/>
              </a:spcBef>
              <a:spcAft>
                <a:spcPts val="800"/>
              </a:spcAft>
            </a:pP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L’ACHD a récemment lancé un autre cours sur la pratique autonome qui offre des conseils aux propriétaires existants de cabinets d’hygiène dentaire sur la manière de faire croître ou évoluer votre entreprise. Bien que ce cours soit en anglais, un guide français correspondant est offert.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0924490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fr-CA" sz="1800" b="1" dirty="0">
                <a:effectLst/>
                <a:latin typeface="Calibri" panose="020F0502020204030204" pitchFamily="34" charset="0"/>
                <a:ea typeface="Calibri" panose="020F0502020204030204" pitchFamily="34" charset="0"/>
                <a:cs typeface="Times New Roman" panose="02020603050405020304" pitchFamily="18" charset="0"/>
              </a:rPr>
              <a:t>Clayton</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de Corte</a:t>
            </a:r>
            <a:r>
              <a:rPr lang="fr-CA" sz="1800" dirty="0">
                <a:effectLst/>
                <a:latin typeface="Calibri" panose="020F0502020204030204" pitchFamily="34" charset="0"/>
                <a:ea typeface="Calibri" panose="020F0502020204030204" pitchFamily="34" charset="0"/>
                <a:cs typeface="Times New Roman" panose="02020603050405020304" pitchFamily="18" charset="0"/>
              </a:rPr>
              <a:t> est le conseiller de la pratique professionnelle de l’ACHD.</a:t>
            </a:r>
            <a:r>
              <a:rPr lang="fr-CA" sz="1600" dirty="0">
                <a:effectLst/>
                <a:latin typeface="Calibri" panose="020F0502020204030204" pitchFamily="34" charset="0"/>
                <a:ea typeface="Calibri" panose="020F0502020204030204" pitchFamily="34" charset="0"/>
                <a:cs typeface="Times New Roman" panose="02020603050405020304" pitchFamily="18" charset="0"/>
              </a:rPr>
              <a:t> Il met l’accent sur le mentorat et les conseils auprès de ceux qui envisagent de lancer une entreprise d’hygiène dentaire indépendante ou de ceux qui exploitent actuellement ou envisagent de vendre leur propre cabinet indépendant. Clayton est actif dans la profession d’hygiéniste dentaire depuis 23 ans et a été propriétaire et exploitant de son propre cabinet d’hygiène dentaire pendant six ans au centre-ville de Toronto avant de le vendre. Il peut aussi répondre aux questions générales sur la pratique de l’hygiène dentaire.</a:t>
            </a:r>
            <a:endParaRPr lang="en-CA" sz="1600" dirty="0"/>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702105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y a plus de 1 600 hygiénistes dentaires inscrits au Réseau de la pratique autonome de l’ACHD et voici les chiffres selon les provinces. </a:t>
            </a:r>
            <a:r>
              <a:rPr lang="fr-FR" sz="1800" dirty="0">
                <a:effectLst/>
                <a:latin typeface="Calibri" panose="020F0502020204030204" pitchFamily="34" charset="0"/>
                <a:ea typeface="Calibri" panose="020F0502020204030204" pitchFamily="34" charset="0"/>
                <a:cs typeface="Times New Roman" panose="02020603050405020304" pitchFamily="18" charset="0"/>
              </a:rPr>
              <a:t>À noter que le Nord ne permet pas aux hygiénistes dentaires de travailler comme praticiens autonomes en ce moment.</a:t>
            </a:r>
          </a:p>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y a quelques années, l’Assemblée nationale du Québec a adopté à l’unanimité une loi permettant aux hygiénistes dentaires de pratiquer de manière autonome, sans la supervision d’un dentiste. </a:t>
            </a:r>
            <a:r>
              <a:rPr lang="fr-CA" sz="1800" dirty="0">
                <a:effectLst/>
                <a:latin typeface="Calibri" panose="020F0502020204030204" pitchFamily="34" charset="0"/>
                <a:ea typeface="Calibri" panose="020F0502020204030204" pitchFamily="34" charset="0"/>
                <a:cs typeface="Times New Roman" panose="02020603050405020304" pitchFamily="18" charset="0"/>
              </a:rPr>
              <a:t>Ceci était un moment historique pour la profession d’hygiéniste dentaire au Québec et une raison de célébrer partout au Canada, alors que nous faisons un pas de plus vers l’accès pour tous aux soins buccodentaires.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Ainsi, les chiffres au Québec continueront à grossir.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2023, les hygiénistes dentaires de l’Île-du-Prince-Édouard ont obtenu le statut d’autorégulation. Ils ont établi leur propre organisme de réglementation et ont mis en place des protocoles et des processus pour la profession. Cette autorégulation autorise également les hygiénistes dentaires de l’Île-du-Prince-Édouard à pratiquer indépendamment d’un dentiste, ce qui augmente l’accès aux soins.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57</a:t>
            </a:fld>
            <a:endParaRPr lang="en-GB" altLang="en-US"/>
          </a:p>
        </p:txBody>
      </p:sp>
    </p:spTree>
    <p:extLst>
      <p:ext uri="{BB962C8B-B14F-4D97-AF65-F5344CB8AC3E}">
        <p14:creationId xmlns:p14="http://schemas.microsoft.com/office/powerpoint/2010/main" val="4039907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L’ACHD est gérée par un personnel situé au bureau national à Ottawa et elle est là pour vous aider avec une variété de questions sur l’hygiène dentaire ou l’adhésion ou avec toute autre question connexe que vous pourriez avoir.</a:t>
            </a:r>
          </a:p>
          <a:p>
            <a:pPr marL="0" marR="0">
              <a:lnSpc>
                <a:spcPct val="107000"/>
              </a:lnSpc>
              <a:spcBef>
                <a:spcPts val="0"/>
              </a:spcBef>
              <a:spcAft>
                <a:spcPts val="800"/>
              </a:spcAf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Communiquez avec le personnel par téléphone, par courriel ou sur les médias sociaux.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58</a:t>
            </a:fld>
            <a:endParaRPr lang="en-GB" altLang="en-US" dirty="0"/>
          </a:p>
        </p:txBody>
      </p:sp>
    </p:spTree>
    <p:extLst>
      <p:ext uri="{BB962C8B-B14F-4D97-AF65-F5344CB8AC3E}">
        <p14:creationId xmlns:p14="http://schemas.microsoft.com/office/powerpoint/2010/main" val="378147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700" kern="1200" dirty="0">
                <a:solidFill>
                  <a:schemeClr val="tx1"/>
                </a:solidFill>
                <a:effectLst/>
                <a:latin typeface="+mn-lt"/>
                <a:ea typeface="MS PGothic" pitchFamily="34" charset="-128"/>
                <a:cs typeface="MS PGothic" charset="0"/>
              </a:rPr>
              <a:t>Nous voulons aussi nous assurer que ayez la chance d’établir des liens et d’échanger avec nous et avec vos collègues sur les diverses plateformes en ligne et de médias sociaux. </a:t>
            </a:r>
          </a:p>
          <a:p>
            <a:endParaRPr lang="fr-CA" sz="17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Demandez de joindre le groupe Facebook dès aujourd’hui! Si vous le cherchez, vous le trouverez sous « </a:t>
            </a:r>
            <a:r>
              <a:rPr lang="en-CA" sz="1700" dirty="0"/>
              <a:t>CDHA &amp; Dental Hygiene News</a:t>
            </a: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59</a:t>
            </a:fld>
            <a:endParaRPr lang="en-GB" altLang="en-US"/>
          </a:p>
        </p:txBody>
      </p:sp>
    </p:spTree>
    <p:extLst>
      <p:ext uri="{BB962C8B-B14F-4D97-AF65-F5344CB8AC3E}">
        <p14:creationId xmlns:p14="http://schemas.microsoft.com/office/powerpoint/2010/main" val="208222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fr-FR" sz="1800" dirty="0"/>
              <a:t>En parcourant cette présentation, je vais vous indiquer où vous pouvez trouver certains des avantages ou des ressources réservés aux membres sur le site de l’ACHD. Le diaporama vous montre à quoi ressemble le site. Dans chaque section, il y a un menu déroulant pour mieux vous orienter. </a:t>
            </a:r>
          </a:p>
          <a:p>
            <a:pPr marL="0" marR="0" lvl="0" indent="0" algn="l" defTabSz="914400" rtl="0" eaLnBrk="0" fontAlgn="base" latinLnBrk="0" hangingPunct="0">
              <a:lnSpc>
                <a:spcPct val="107000"/>
              </a:lnSpc>
              <a:spcBef>
                <a:spcPts val="0"/>
              </a:spcBef>
              <a:spcAft>
                <a:spcPts val="800"/>
              </a:spcAft>
              <a:buClrTx/>
              <a:buSzTx/>
              <a:buFontTx/>
              <a:buNone/>
              <a:tabLst/>
              <a:defRPr/>
            </a:pPr>
            <a:endParaRPr lang="fr-FR" sz="1800" dirty="0"/>
          </a:p>
          <a:p>
            <a:pPr marL="0" marR="0">
              <a:lnSpc>
                <a:spcPct val="107000"/>
              </a:lnSpc>
              <a:spcBef>
                <a:spcPts val="0"/>
              </a:spcBef>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L’expérience du site mobile est légèrement et différente, mais vous avez toujours accès à toutes les sections et aux menus déroulants.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1627998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C’est en somme ce que l’adhésion à l’ACHD peut faire pour vous.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kern="1200" dirty="0">
                <a:solidFill>
                  <a:schemeClr val="tx1"/>
                </a:solidFill>
                <a:effectLst/>
                <a:latin typeface="+mn-lt"/>
                <a:ea typeface="MS PGothic" pitchFamily="34" charset="-128"/>
                <a:cs typeface="MS PGothic" charset="0"/>
              </a:rPr>
              <a:t>N’oubliez pas que seuls les membres étudiants actuels sont admissibles à l’adhésion </a:t>
            </a:r>
            <a:r>
              <a:rPr lang="fr-CA" sz="1700" b="1" u="sng" kern="1200" dirty="0">
                <a:solidFill>
                  <a:schemeClr val="tx1"/>
                </a:solidFill>
                <a:effectLst/>
                <a:latin typeface="+mn-lt"/>
                <a:ea typeface="MS PGothic" pitchFamily="34" charset="-128"/>
                <a:cs typeface="MS PGothic" charset="0"/>
              </a:rPr>
              <a:t>GRATUITE</a:t>
            </a:r>
            <a:r>
              <a:rPr lang="fr-CA" sz="1700" kern="1200" dirty="0">
                <a:solidFill>
                  <a:schemeClr val="tx1"/>
                </a:solidFill>
                <a:effectLst/>
                <a:latin typeface="+mn-lt"/>
                <a:ea typeface="MS PGothic" pitchFamily="34" charset="-128"/>
                <a:cs typeface="MS PGothic" charset="0"/>
              </a:rPr>
              <a:t> à titre d’étudiant diplômé après la réussite de l’Examen de certification nationale. </a:t>
            </a:r>
            <a:r>
              <a:rPr lang="fr-FR" sz="1800" dirty="0">
                <a:effectLst/>
                <a:latin typeface="Calibri" panose="020F0502020204030204" pitchFamily="34" charset="0"/>
                <a:ea typeface="Calibri" panose="020F0502020204030204" pitchFamily="34" charset="0"/>
                <a:cs typeface="Times New Roman" panose="02020603050405020304" pitchFamily="18" charset="0"/>
              </a:rPr>
              <a:t>Cependant, si l’examen n’est pas requis, vous pouvez communiquer avec l’ACHD pour mettre votre adhésion à jour après l’obtention de votre diplôme.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endParaRPr lang="fr-CA" sz="1700" kern="1200" dirty="0">
              <a:solidFill>
                <a:schemeClr val="tx1"/>
              </a:solidFill>
              <a:effectLst/>
              <a:latin typeface="+mn-lt"/>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700" kern="1200" dirty="0">
              <a:solidFill>
                <a:schemeClr val="tx1"/>
              </a:solidFill>
              <a:effectLst/>
              <a:latin typeface="+mn-lt"/>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Si vous n’avez pas adhéré à l’ACHD, vous avez encore du temps pour le faire. De plus, l’inscription est rapide et gratuite!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60</a:t>
            </a:fld>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Nous vous félicitons d’avoir choisi une carrière dynamique en hygiène dentaire! Joignez-vous à la communauté de l’ACHD et faites-vous entendre.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61</a:t>
            </a:fld>
            <a:endParaRPr lang="en-GB" altLang="en-US"/>
          </a:p>
        </p:txBody>
      </p:sp>
    </p:spTree>
    <p:extLst>
      <p:ext uri="{BB962C8B-B14F-4D97-AF65-F5344CB8AC3E}">
        <p14:creationId xmlns:p14="http://schemas.microsoft.com/office/powerpoint/2010/main" val="32336195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Nous avons une question finale et un dernier prix à donner! Si vous pensez connaître la réponse, veuillez la soumettre dans le « clavardage »</a:t>
            </a:r>
            <a:endParaRPr lang="en-US" sz="1700" dirty="0"/>
          </a:p>
        </p:txBody>
      </p:sp>
    </p:spTree>
    <p:extLst>
      <p:ext uri="{BB962C8B-B14F-4D97-AF65-F5344CB8AC3E}">
        <p14:creationId xmlns:p14="http://schemas.microsoft.com/office/powerpoint/2010/main" val="28849317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700" dirty="0">
                <a:effectLst/>
                <a:latin typeface="+mn-lt"/>
                <a:ea typeface="Calibri" panose="020F0502020204030204" pitchFamily="34" charset="0"/>
                <a:cs typeface="Times New Roman" panose="02020603050405020304" pitchFamily="18" charset="0"/>
              </a:rPr>
              <a:t>Dernière question : </a:t>
            </a:r>
            <a:r>
              <a:rPr lang="fr-CA" sz="1700" dirty="0">
                <a:latin typeface="+mn-lt"/>
              </a:rPr>
              <a:t>Quel avantage de l’adhésion vous intéresse le plus?</a:t>
            </a:r>
          </a:p>
          <a:p>
            <a:endParaRPr lang="fr-CA" sz="17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i="1" dirty="0">
                <a:effectLst/>
                <a:latin typeface="+mn-lt"/>
                <a:ea typeface="Calibri" panose="020F0502020204030204" pitchFamily="34" charset="0"/>
                <a:cs typeface="Times New Roman" panose="02020603050405020304" pitchFamily="18" charset="0"/>
              </a:rPr>
              <a:t>[</a:t>
            </a:r>
            <a:r>
              <a:rPr lang="fr-CA" sz="1700" b="1" i="1" dirty="0">
                <a:effectLst/>
                <a:latin typeface="+mn-lt"/>
                <a:ea typeface="Calibri" panose="020F0502020204030204" pitchFamily="34" charset="0"/>
                <a:cs typeface="Times New Roman" panose="02020603050405020304" pitchFamily="18" charset="0"/>
              </a:rPr>
              <a:t>AU PRÉSENTATEUR</a:t>
            </a:r>
            <a:r>
              <a:rPr lang="fr-CA" sz="1700" i="1" dirty="0">
                <a:effectLst/>
                <a:latin typeface="+mn-lt"/>
                <a:ea typeface="Calibri" panose="020F0502020204030204" pitchFamily="34" charset="0"/>
                <a:cs typeface="Times New Roman" panose="02020603050405020304" pitchFamily="18" charset="0"/>
              </a:rPr>
              <a:t> — après environ 10-15 secondes, vérifiez le clavardage pour voir si vous avez un gagnant.]</a:t>
            </a:r>
          </a:p>
          <a:p>
            <a:endParaRPr lang="fr-CA" sz="1700" dirty="0">
              <a:latin typeface="+mn-lt"/>
            </a:endParaRPr>
          </a:p>
          <a:p>
            <a:pPr marL="0" marR="0">
              <a:lnSpc>
                <a:spcPct val="107000"/>
              </a:lnSpc>
              <a:spcBef>
                <a:spcPts val="0"/>
              </a:spcBef>
              <a:spcAft>
                <a:spcPts val="0"/>
              </a:spcAft>
            </a:pPr>
            <a:r>
              <a:rPr lang="fr-CA" sz="1700" dirty="0">
                <a:effectLst/>
                <a:latin typeface="+mn-lt"/>
                <a:ea typeface="Calibri" panose="020F0502020204030204" pitchFamily="34" charset="0"/>
                <a:cs typeface="Times New Roman" panose="02020603050405020304" pitchFamily="18" charset="0"/>
              </a:rPr>
              <a:t>Félicitations à [nom ici]. Cette personne a énoncé correctement un des avantages d’adhésion. </a:t>
            </a:r>
          </a:p>
          <a:p>
            <a:pPr marL="0" marR="0">
              <a:lnSpc>
                <a:spcPct val="107000"/>
              </a:lnSpc>
              <a:spcBef>
                <a:spcPts val="0"/>
              </a:spcBef>
              <a:spcAft>
                <a:spcPts val="0"/>
              </a:spcAft>
            </a:pPr>
            <a:endParaRPr lang="en-CA" sz="17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mn-lt"/>
                <a:ea typeface="Calibri" panose="020F0502020204030204" pitchFamily="34" charset="0"/>
                <a:cs typeface="Times New Roman" panose="02020603050405020304" pitchFamily="18" charset="0"/>
              </a:rPr>
              <a:t>Et la réponse est que… L’adhésion vous offre de nombreux avantages qui devraient vous plaire! Certains de ces avantages sont listés ici et il y en a encore plus sur le site Web de l’ACHD.</a:t>
            </a:r>
            <a:endParaRPr lang="en-CA" sz="1700" dirty="0">
              <a:effectLst/>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7192669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46906"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Merci de votre temps. Avez-vous des questions?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82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700" dirty="0">
                <a:effectLst/>
                <a:latin typeface="+mn-lt"/>
                <a:ea typeface="Calibri" panose="020F0502020204030204" pitchFamily="34" charset="0"/>
                <a:cs typeface="Times New Roman" panose="02020603050405020304" pitchFamily="18" charset="0"/>
              </a:rPr>
              <a:t>Pour vous rafraîchir la mémoire, nous allons nous pencher un peu plus sur la profession. </a:t>
            </a:r>
          </a:p>
          <a:p>
            <a:pPr marL="0" marR="0">
              <a:lnSpc>
                <a:spcPct val="107000"/>
              </a:lnSpc>
              <a:spcBef>
                <a:spcPts val="0"/>
              </a:spcBef>
              <a:spcAft>
                <a:spcPts val="800"/>
              </a:spcAft>
            </a:pPr>
            <a:endParaRPr lang="fr-FR" sz="17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700" dirty="0">
                <a:effectLst/>
                <a:latin typeface="+mn-lt"/>
                <a:ea typeface="Calibri" panose="020F0502020204030204" pitchFamily="34" charset="0"/>
                <a:cs typeface="Times New Roman" panose="02020603050405020304" pitchFamily="18" charset="0"/>
              </a:rPr>
              <a:t>Il y a, au sein de l’hygiène dentaire, plusieurs organisations clés et chacune d’elle joue un rôle distinct et a des responsabilités différentes.</a:t>
            </a:r>
          </a:p>
          <a:p>
            <a:pPr marL="0" marR="0">
              <a:lnSpc>
                <a:spcPct val="107000"/>
              </a:lnSpc>
              <a:spcBef>
                <a:spcPts val="0"/>
              </a:spcBef>
              <a:spcAft>
                <a:spcPts val="800"/>
              </a:spcAft>
            </a:pPr>
            <a:endParaRPr lang="fr-CA" sz="1700" kern="1200" dirty="0">
              <a:solidFill>
                <a:schemeClr val="tx1"/>
              </a:solidFill>
              <a:effectLst/>
              <a:latin typeface="+mn-lt"/>
              <a:ea typeface="MS PGothic" pitchFamily="34" charset="-128"/>
              <a:cs typeface="MS PGothic" charset="0"/>
            </a:endParaRPr>
          </a:p>
          <a:p>
            <a:r>
              <a:rPr lang="fr-CA" sz="1700" kern="1200" dirty="0">
                <a:solidFill>
                  <a:schemeClr val="tx1"/>
                </a:solidFill>
                <a:effectLst/>
                <a:latin typeface="+mn-lt"/>
                <a:ea typeface="MS PGothic" pitchFamily="34" charset="-128"/>
                <a:cs typeface="MS PGothic" charset="0"/>
              </a:rPr>
              <a:t>Penchons-nous sur le fonctionnement de chaque organisme au sein de la profession. </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331699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r>
              <a:rPr lang="fr-CA" sz="1800" kern="1200" dirty="0">
                <a:solidFill>
                  <a:schemeClr val="tx1"/>
                </a:solidFill>
                <a:effectLst/>
                <a:latin typeface="+mn-lt"/>
                <a:ea typeface="MS PGothic" pitchFamily="34" charset="-128"/>
                <a:cs typeface="MS PGothic" charset="0"/>
              </a:rPr>
              <a:t>Les organismes nationaux associés à l’hygiène dentaire comprennent :</a:t>
            </a:r>
          </a:p>
          <a:p>
            <a:endParaRPr lang="en-CA" sz="18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800" kern="1200" dirty="0">
                <a:solidFill>
                  <a:schemeClr val="tx1"/>
                </a:solidFill>
                <a:effectLst/>
                <a:latin typeface="+mn-lt"/>
                <a:ea typeface="MS PGothic" pitchFamily="34" charset="-128"/>
                <a:cs typeface="MS PGothic" charset="0"/>
              </a:rPr>
              <a:t>La </a:t>
            </a:r>
            <a:r>
              <a:rPr lang="fr-CA" sz="1800" b="1" kern="1200" dirty="0">
                <a:solidFill>
                  <a:schemeClr val="tx1"/>
                </a:solidFill>
                <a:effectLst/>
                <a:latin typeface="+mn-lt"/>
                <a:ea typeface="MS PGothic" pitchFamily="34" charset="-128"/>
                <a:cs typeface="MS PGothic" charset="0"/>
              </a:rPr>
              <a:t>Commission de l’agrément dentaire du Canada. </a:t>
            </a:r>
            <a:r>
              <a:rPr lang="fr-CA" sz="18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p>
          <a:p>
            <a:pPr marL="228600" lvl="0" indent="-228600">
              <a:buFont typeface="Arial"/>
              <a:buChar char="•"/>
            </a:pPr>
            <a:r>
              <a:rPr lang="fr-CA" sz="1800" dirty="0">
                <a:effectLst/>
                <a:latin typeface="+mn-lt"/>
                <a:ea typeface="Calibri" panose="020F0502020204030204" pitchFamily="34" charset="0"/>
                <a:cs typeface="Times New Roman" panose="02020603050405020304" pitchFamily="18" charset="0"/>
              </a:rPr>
              <a:t>De plus, la </a:t>
            </a:r>
            <a:r>
              <a:rPr lang="fr-CA" sz="1800" b="1" dirty="0">
                <a:effectLst/>
                <a:latin typeface="+mn-lt"/>
                <a:ea typeface="Calibri" panose="020F0502020204030204" pitchFamily="34" charset="0"/>
                <a:cs typeface="Times New Roman" panose="02020603050405020304" pitchFamily="18" charset="0"/>
              </a:rPr>
              <a:t>Fédération des organismes de réglementation en hygiène dentaire du Canada (FORHDC) </a:t>
            </a:r>
            <a:r>
              <a:rPr lang="fr-CA" sz="1800" dirty="0">
                <a:effectLst/>
                <a:latin typeface="+mn-lt"/>
                <a:ea typeface="Calibri" panose="020F0502020204030204" pitchFamily="34" charset="0"/>
                <a:cs typeface="Times New Roman" panose="02020603050405020304" pitchFamily="18" charset="0"/>
              </a:rPr>
              <a:t>regroupe tous les organismes de réglementation provinciaux du Canada. Sa mission est de fournir un leadership national en matière de réglementation en hygiène dentaire pour la protection de la population. </a:t>
            </a:r>
            <a:r>
              <a:rPr lang="fr-FR" sz="1800" dirty="0">
                <a:effectLst/>
                <a:latin typeface="+mn-lt"/>
                <a:ea typeface="Calibri" panose="020F0502020204030204" pitchFamily="34" charset="0"/>
                <a:cs typeface="Times New Roman" panose="02020603050405020304" pitchFamily="18" charset="0"/>
              </a:rPr>
              <a:t>Elles ont également développé et géré l’examen de certification nationale en hygiène dentaire.</a:t>
            </a:r>
            <a:endParaRPr lang="en-CA"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140496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fr-FR" sz="1800" dirty="0"/>
              <a:t>Parlant de l’examen de la FORHDC, voici les deux prochaines dates d’examen confirmées, en janvier et en mai. Les dates de l’examen de septembre doivent encore être confirmées et tous les détails pertinents se trouvent sur le site Web de la Fédération, y compris quatre épreuves préparatoires en ligne, différentes, mais équivalentes. </a:t>
            </a:r>
          </a:p>
          <a:p>
            <a:pPr defTabSz="946906">
              <a:defRPr/>
            </a:pPr>
            <a:endParaRPr lang="fr-FR" sz="1800" dirty="0"/>
          </a:p>
          <a:p>
            <a:pPr defTabSz="946906">
              <a:defRPr/>
            </a:pPr>
            <a:r>
              <a:rPr lang="fr-FR" sz="1800" dirty="0"/>
              <a:t>Et, notez qu’une fois que vous avez passé l’examen, il s’écoule en moyenne environ 28 jours avant l’affichage des résultats. Et vous vous demandez peut-être ce qu’il se passe avec votre adhésion à l’ACHD après l’examen de la FORHDC. Nous y viendrons sous peu.</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115216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78030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33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US"/>
              <a:t>Click to edit Master title style</a:t>
            </a:r>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5269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4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448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7860"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1735"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52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7861" y="2182814"/>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48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416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779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637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4199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2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982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74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34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463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5419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6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1027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57974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1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396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6868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84349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492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1/15/2024</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862618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316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323923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0"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5"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just">
              <a:defRPr/>
            </a:lvl1pPr>
          </a:lstStyle>
          <a:p>
            <a:pPr lvl="0"/>
            <a:endParaRPr lang="en-US" dirty="0"/>
          </a:p>
        </p:txBody>
      </p:sp>
    </p:spTree>
    <p:extLst>
      <p:ext uri="{BB962C8B-B14F-4D97-AF65-F5344CB8AC3E}">
        <p14:creationId xmlns:p14="http://schemas.microsoft.com/office/powerpoint/2010/main" val="219109752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03287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92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0290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936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1143368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3321582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6440200" y="8378953"/>
            <a:ext cx="6828391"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dirty="0"/>
              <a:t>achd.ca/mission</a:t>
            </a:r>
          </a:p>
        </p:txBody>
      </p:sp>
    </p:spTree>
    <p:extLst>
      <p:ext uri="{BB962C8B-B14F-4D97-AF65-F5344CB8AC3E}">
        <p14:creationId xmlns:p14="http://schemas.microsoft.com/office/powerpoint/2010/main" val="1952586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441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41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1" y="2182814"/>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10.xml"/><Relationship Id="rId1" Type="http://schemas.openxmlformats.org/officeDocument/2006/relationships/slideLayout" Target="../slideLayouts/slideLayout37.xml"/><Relationship Id="rId5" Type="http://schemas.openxmlformats.org/officeDocument/2006/relationships/image" Target="../media/image1.png"/><Relationship Id="rId4"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40.xml"/><Relationship Id="rId7" Type="http://schemas.openxmlformats.org/officeDocument/2006/relationships/theme" Target="../theme/theme1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10.jpe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1.jpg"/><Relationship Id="rId5" Type="http://schemas.openxmlformats.org/officeDocument/2006/relationships/theme" Target="../theme/theme13.xml"/><Relationship Id="rId4"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32.xml"/><Relationship Id="rId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7.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8" name="Rectangle 7"/>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4000" kern="1200">
          <a:solidFill>
            <a:srgbClr val="5E2082"/>
          </a:solidFill>
          <a:latin typeface="Arial"/>
          <a:ea typeface="MS PGothic" pitchFamily="34" charset="-128"/>
          <a:cs typeface="Arial"/>
        </a:defRPr>
      </a:lvl1pPr>
      <a:lvl2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fontAlgn="base">
        <a:spcBef>
          <a:spcPct val="0"/>
        </a:spcBef>
        <a:spcAft>
          <a:spcPct val="0"/>
        </a:spcAft>
        <a:defRPr sz="4000">
          <a:solidFill>
            <a:srgbClr val="5E2082"/>
          </a:solidFill>
          <a:latin typeface="Arial" pitchFamily="34" charset="0"/>
          <a:ea typeface="MS PGothic" pitchFamily="34" charset="-128"/>
        </a:defRPr>
      </a:lvl6pPr>
      <a:lvl7pPr marL="914400" algn="l" defTabSz="457200" rtl="0" fontAlgn="base">
        <a:spcBef>
          <a:spcPct val="0"/>
        </a:spcBef>
        <a:spcAft>
          <a:spcPct val="0"/>
        </a:spcAft>
        <a:defRPr sz="4000">
          <a:solidFill>
            <a:srgbClr val="5E2082"/>
          </a:solidFill>
          <a:latin typeface="Arial" pitchFamily="34" charset="0"/>
          <a:ea typeface="MS PGothic" pitchFamily="34" charset="-128"/>
        </a:defRPr>
      </a:lvl7pPr>
      <a:lvl8pPr marL="1371600" algn="l" defTabSz="457200" rtl="0" fontAlgn="base">
        <a:spcBef>
          <a:spcPct val="0"/>
        </a:spcBef>
        <a:spcAft>
          <a:spcPct val="0"/>
        </a:spcAft>
        <a:defRPr sz="4000">
          <a:solidFill>
            <a:srgbClr val="5E2082"/>
          </a:solidFill>
          <a:latin typeface="Arial" pitchFamily="34" charset="0"/>
          <a:ea typeface="MS PGothic" pitchFamily="34" charset="-128"/>
        </a:defRPr>
      </a:lvl8pPr>
      <a:lvl9pPr marL="1828800" algn="l" defTabSz="457200" rtl="0" fontAlgn="base">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59497"/>
      </p:ext>
    </p:extLst>
  </p:cSld>
  <p:clrMap bg1="lt1" tx1="dk1" bg2="lt2" tx2="dk2" accent1="accent1" accent2="accent2" accent3="accent3" accent4="accent4" accent5="accent5" accent6="accent6" hlink="hlink" folHlink="folHlink"/>
  <p:sldLayoutIdLst>
    <p:sldLayoutId id="2147483717"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55087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4" r:id="rId3"/>
    <p:sldLayoutId id="2147483725" r:id="rId4"/>
    <p:sldLayoutId id="2147483731" r:id="rId5"/>
    <p:sldLayoutId id="2147483732" r:id="rId6"/>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204235"/>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76401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5" y="471536"/>
            <a:ext cx="5588188" cy="9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0FC38E7-FAA1-4864-BFFA-89923C614E89}"/>
              </a:ext>
            </a:extLst>
          </p:cNvPr>
          <p:cNvSpPr/>
          <p:nvPr/>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5" name="Rectangle 4">
            <a:extLst>
              <a:ext uri="{FF2B5EF4-FFF2-40B4-BE49-F238E27FC236}">
                <a16:creationId xmlns:a16="http://schemas.microsoft.com/office/drawing/2014/main" id="{D09BE574-C6D5-4FBE-97CD-C83FCA4C3C0E}"/>
              </a:ext>
            </a:extLst>
          </p:cNvPr>
          <p:cNvSpPr/>
          <p:nvPr/>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pic>
        <p:nvPicPr>
          <p:cNvPr id="8" name="Picture 8" descr="cdha-logo.png">
            <a:extLst>
              <a:ext uri="{FF2B5EF4-FFF2-40B4-BE49-F238E27FC236}">
                <a16:creationId xmlns:a16="http://schemas.microsoft.com/office/drawing/2014/main" id="{8C84B689-1D10-4707-AA7C-20E0421D6B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48D1A62-66D9-4EF5-8857-0EC16A52E1FD}"/>
              </a:ext>
            </a:extLst>
          </p:cNvPr>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10" name="Rectangle 9">
            <a:extLst>
              <a:ext uri="{FF2B5EF4-FFF2-40B4-BE49-F238E27FC236}">
                <a16:creationId xmlns:a16="http://schemas.microsoft.com/office/drawing/2014/main" id="{13DAAAEB-D580-4D62-B2C9-68FE656E9FD1}"/>
              </a:ext>
            </a:extLst>
          </p:cNvPr>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pic>
        <p:nvPicPr>
          <p:cNvPr id="11" name="Picture 8" descr="cdha-logo.png">
            <a:extLst>
              <a:ext uri="{FF2B5EF4-FFF2-40B4-BE49-F238E27FC236}">
                <a16:creationId xmlns:a16="http://schemas.microsoft.com/office/drawing/2014/main" id="{229D34C9-1E15-4D0E-9D80-D4659656E35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880689"/>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8" name="Rectangle 7"/>
          <p:cNvSpPr/>
          <p:nvPr/>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2054" name="Picture 8" descr="cdha-log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889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457200" rtl="0" eaLnBrk="1" fontAlgn="base" hangingPunct="1">
        <a:spcBef>
          <a:spcPct val="0"/>
        </a:spcBef>
        <a:spcAft>
          <a:spcPct val="0"/>
        </a:spcAft>
        <a:defRPr sz="4000" kern="1200">
          <a:solidFill>
            <a:srgbClr val="5E2082"/>
          </a:solidFill>
          <a:latin typeface="Arial"/>
          <a:ea typeface="MS PGothic" pitchFamily="34" charset="-128"/>
          <a:cs typeface="Arial"/>
        </a:defRPr>
      </a:lvl1pPr>
      <a:lvl2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6pPr>
      <a:lvl7pPr marL="9144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7pPr>
      <a:lvl8pPr marL="13716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8pPr>
      <a:lvl9pPr marL="18288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918958731"/>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6"/>
          <a:stretch>
            <a:fillRect/>
          </a:stretch>
        </p:blipFill>
        <p:spPr>
          <a:xfrm>
            <a:off x="0" y="1"/>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06913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1"/>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00567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1"/>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5"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8618777"/>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08348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774613"/>
      </p:ext>
    </p:extLst>
  </p:cSld>
  <p:clrMap bg1="lt1" tx1="dk1" bg2="lt2" tx2="dk2" accent1="accent1" accent2="accent2" accent3="accent3" accent4="accent4" accent5="accent5" accent6="accent6" hlink="hlink" folHlink="folHlink"/>
  <p:sldLayoutIdLst>
    <p:sldLayoutId id="214748371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JPG"/><Relationship Id="rId10" Type="http://schemas.openxmlformats.org/officeDocument/2006/relationships/image" Target="../media/image42.png"/><Relationship Id="rId4" Type="http://schemas.openxmlformats.org/officeDocument/2006/relationships/image" Target="../media/image37.jp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video" Target="https://www.youtube.com/embed/W7T2HgU7RWg?feature=oembed" TargetMode="Externa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1.xml"/><Relationship Id="rId1" Type="http://schemas.openxmlformats.org/officeDocument/2006/relationships/video" Target="https://www.youtube.com/embed/ReAeAVX4kUc?feature=oembed" TargetMode="Externa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53.jp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58.pn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1.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1.xml"/><Relationship Id="rId1" Type="http://schemas.openxmlformats.org/officeDocument/2006/relationships/video" Target="https://www.youtube.com/embed/KgT_10vn4M0?feature=oembed" TargetMode="Externa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76.jpg"/></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1.xml"/><Relationship Id="rId1" Type="http://schemas.openxmlformats.org/officeDocument/2006/relationships/video" Target="https://www.youtube.com/embed/9eZ1Cj5DPUY?feature=oembed" TargetMode="Externa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8" Type="http://schemas.openxmlformats.org/officeDocument/2006/relationships/image" Target="../media/image104.jpg"/><Relationship Id="rId13" Type="http://schemas.openxmlformats.org/officeDocument/2006/relationships/image" Target="../media/image109.jpg"/><Relationship Id="rId18" Type="http://schemas.openxmlformats.org/officeDocument/2006/relationships/image" Target="../media/image114.jpg"/><Relationship Id="rId26" Type="http://schemas.openxmlformats.org/officeDocument/2006/relationships/image" Target="../media/image121.jpeg"/><Relationship Id="rId3" Type="http://schemas.openxmlformats.org/officeDocument/2006/relationships/image" Target="../media/image99.jpeg"/><Relationship Id="rId21" Type="http://schemas.openxmlformats.org/officeDocument/2006/relationships/image" Target="../media/image117.jpg"/><Relationship Id="rId7" Type="http://schemas.openxmlformats.org/officeDocument/2006/relationships/image" Target="../media/image103.jpg"/><Relationship Id="rId12" Type="http://schemas.openxmlformats.org/officeDocument/2006/relationships/image" Target="../media/image108.jpg"/><Relationship Id="rId17" Type="http://schemas.openxmlformats.org/officeDocument/2006/relationships/image" Target="../media/image113.jpg"/><Relationship Id="rId25" Type="http://schemas.openxmlformats.org/officeDocument/2006/relationships/image" Target="../media/image98.png"/><Relationship Id="rId2" Type="http://schemas.openxmlformats.org/officeDocument/2006/relationships/notesSlide" Target="../notesSlides/notesSlide58.xml"/><Relationship Id="rId16" Type="http://schemas.openxmlformats.org/officeDocument/2006/relationships/image" Target="../media/image112.jpg"/><Relationship Id="rId20" Type="http://schemas.openxmlformats.org/officeDocument/2006/relationships/image" Target="../media/image116.jpg"/><Relationship Id="rId1" Type="http://schemas.openxmlformats.org/officeDocument/2006/relationships/slideLayout" Target="../slideLayouts/slideLayout41.xml"/><Relationship Id="rId6" Type="http://schemas.openxmlformats.org/officeDocument/2006/relationships/image" Target="../media/image102.jpg"/><Relationship Id="rId11" Type="http://schemas.openxmlformats.org/officeDocument/2006/relationships/image" Target="../media/image107.jpg"/><Relationship Id="rId24" Type="http://schemas.openxmlformats.org/officeDocument/2006/relationships/image" Target="../media/image120.jpg"/><Relationship Id="rId5" Type="http://schemas.openxmlformats.org/officeDocument/2006/relationships/image" Target="../media/image101.jpg"/><Relationship Id="rId15" Type="http://schemas.openxmlformats.org/officeDocument/2006/relationships/image" Target="../media/image111.jpg"/><Relationship Id="rId23" Type="http://schemas.openxmlformats.org/officeDocument/2006/relationships/image" Target="../media/image119.jpg"/><Relationship Id="rId10" Type="http://schemas.openxmlformats.org/officeDocument/2006/relationships/image" Target="../media/image106.jpg"/><Relationship Id="rId19" Type="http://schemas.openxmlformats.org/officeDocument/2006/relationships/image" Target="../media/image115.jpg"/><Relationship Id="rId4" Type="http://schemas.openxmlformats.org/officeDocument/2006/relationships/image" Target="../media/image100.jpg"/><Relationship Id="rId9" Type="http://schemas.openxmlformats.org/officeDocument/2006/relationships/image" Target="../media/image105.jpg"/><Relationship Id="rId14" Type="http://schemas.openxmlformats.org/officeDocument/2006/relationships/image" Target="../media/image110.jpg"/><Relationship Id="rId22" Type="http://schemas.openxmlformats.org/officeDocument/2006/relationships/image" Target="../media/image118.jpg"/><Relationship Id="rId27" Type="http://schemas.openxmlformats.org/officeDocument/2006/relationships/image" Target="../media/image122.jp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4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C6CBE0BB-3B28-4F2E-BCC1-85B9C7C1728D}"/>
              </a:ext>
            </a:extLst>
          </p:cNvPr>
          <p:cNvPicPr>
            <a:picLocks noChangeAspect="1"/>
          </p:cNvPicPr>
          <p:nvPr/>
        </p:nvPicPr>
        <p:blipFill>
          <a:blip r:embed="rId3"/>
          <a:stretch>
            <a:fillRect/>
          </a:stretch>
        </p:blipFill>
        <p:spPr>
          <a:xfrm>
            <a:off x="0" y="-149"/>
            <a:ext cx="17340263" cy="9753898"/>
          </a:xfrm>
          <a:prstGeom prst="rect">
            <a:avLst/>
          </a:prstGeom>
        </p:spPr>
      </p:pic>
    </p:spTree>
    <p:extLst>
      <p:ext uri="{BB962C8B-B14F-4D97-AF65-F5344CB8AC3E}">
        <p14:creationId xmlns:p14="http://schemas.microsoft.com/office/powerpoint/2010/main" val="10503580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D1A45A0-CEF7-459A-BEF6-ACAB56D6FAAE}"/>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000" dirty="0">
                <a:solidFill>
                  <a:schemeClr val="bg1"/>
                </a:solidFill>
                <a:latin typeface="Arial" panose="020B0604020202020204" pitchFamily="34" charset="0"/>
                <a:cs typeface="Arial" panose="020B0604020202020204" pitchFamily="34" charset="0"/>
              </a:rPr>
              <a:t>Organismes de réglementation provinciaux</a:t>
            </a:r>
          </a:p>
        </p:txBody>
      </p:sp>
      <p:sp>
        <p:nvSpPr>
          <p:cNvPr id="11" name="Rectangle 10">
            <a:extLst>
              <a:ext uri="{FF2B5EF4-FFF2-40B4-BE49-F238E27FC236}">
                <a16:creationId xmlns:a16="http://schemas.microsoft.com/office/drawing/2014/main" id="{E8878120-FD48-21DD-76FA-550FB82F7BB0}"/>
              </a:ext>
            </a:extLst>
          </p:cNvPr>
          <p:cNvSpPr/>
          <p:nvPr/>
        </p:nvSpPr>
        <p:spPr>
          <a:xfrm>
            <a:off x="8052458" y="4522857"/>
            <a:ext cx="312906" cy="708014"/>
          </a:xfrm>
          <a:prstGeom prst="rect">
            <a:avLst/>
          </a:prstGeom>
        </p:spPr>
        <p:txBody>
          <a:bodyPr wrap="none">
            <a:spAutoFit/>
          </a:bodyPr>
          <a:lstStyle/>
          <a:p>
            <a:r>
              <a:rPr lang="en-CA" sz="4001" dirty="0"/>
              <a:t> </a:t>
            </a:r>
          </a:p>
        </p:txBody>
      </p:sp>
      <p:sp>
        <p:nvSpPr>
          <p:cNvPr id="16" name="Content Placeholder 2">
            <a:extLst>
              <a:ext uri="{FF2B5EF4-FFF2-40B4-BE49-F238E27FC236}">
                <a16:creationId xmlns:a16="http://schemas.microsoft.com/office/drawing/2014/main" id="{AC6E300C-0BE0-448C-2C01-865F457026DA}"/>
              </a:ext>
            </a:extLst>
          </p:cNvPr>
          <p:cNvSpPr>
            <a:spLocks noGrp="1"/>
          </p:cNvSpPr>
          <p:nvPr>
            <p:ph sz="half" idx="2"/>
          </p:nvPr>
        </p:nvSpPr>
        <p:spPr>
          <a:xfrm>
            <a:off x="11776785" y="5970866"/>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lgn="ctr">
              <a:buNone/>
            </a:pPr>
            <a:r>
              <a:rPr lang="en-CA" sz="2000" b="1" dirty="0">
                <a:latin typeface="Arial" panose="020B0604020202020204" pitchFamily="34" charset="0"/>
                <a:cs typeface="Arial" panose="020B0604020202020204" pitchFamily="34" charset="0"/>
              </a:rPr>
              <a:t>Department of Community Services, Government of Yukon</a:t>
            </a:r>
          </a:p>
        </p:txBody>
      </p:sp>
      <p:pic>
        <p:nvPicPr>
          <p:cNvPr id="17" name="Picture 16">
            <a:extLst>
              <a:ext uri="{FF2B5EF4-FFF2-40B4-BE49-F238E27FC236}">
                <a16:creationId xmlns:a16="http://schemas.microsoft.com/office/drawing/2014/main" id="{CFAC1049-0EDD-4056-BE80-BF439B32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770" y="4229832"/>
            <a:ext cx="4637645" cy="1080000"/>
          </a:xfrm>
          <a:prstGeom prst="rect">
            <a:avLst/>
          </a:prstGeom>
        </p:spPr>
      </p:pic>
      <p:pic>
        <p:nvPicPr>
          <p:cNvPr id="18" name="Picture 17">
            <a:extLst>
              <a:ext uri="{FF2B5EF4-FFF2-40B4-BE49-F238E27FC236}">
                <a16:creationId xmlns:a16="http://schemas.microsoft.com/office/drawing/2014/main" id="{3488353A-B80B-F5BB-0C72-E624E2E09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5294" y="4241974"/>
            <a:ext cx="3739499" cy="1080000"/>
          </a:xfrm>
          <a:prstGeom prst="rect">
            <a:avLst/>
          </a:prstGeom>
        </p:spPr>
      </p:pic>
      <p:pic>
        <p:nvPicPr>
          <p:cNvPr id="19" name="Picture 18">
            <a:extLst>
              <a:ext uri="{FF2B5EF4-FFF2-40B4-BE49-F238E27FC236}">
                <a16:creationId xmlns:a16="http://schemas.microsoft.com/office/drawing/2014/main" id="{30412934-542E-F8B7-BB8F-3DE9A1AEE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377" y="2644736"/>
            <a:ext cx="3635778" cy="1080000"/>
          </a:xfrm>
          <a:prstGeom prst="rect">
            <a:avLst/>
          </a:prstGeom>
        </p:spPr>
      </p:pic>
      <p:pic>
        <p:nvPicPr>
          <p:cNvPr id="20" name="Picture 2" descr="College of Dental Hygienists of Nova Scotia">
            <a:extLst>
              <a:ext uri="{FF2B5EF4-FFF2-40B4-BE49-F238E27FC236}">
                <a16:creationId xmlns:a16="http://schemas.microsoft.com/office/drawing/2014/main" id="{F3F29C47-8BBC-DA3B-DD95-61A7680C2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57" t="1" r="10041" b="-3307"/>
          <a:stretch/>
        </p:blipFill>
        <p:spPr bwMode="auto">
          <a:xfrm>
            <a:off x="9108156" y="2565687"/>
            <a:ext cx="35465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window&#10;&#10;Description automatically generated">
            <a:extLst>
              <a:ext uri="{FF2B5EF4-FFF2-40B4-BE49-F238E27FC236}">
                <a16:creationId xmlns:a16="http://schemas.microsoft.com/office/drawing/2014/main" id="{9F8F9671-0F34-254A-F31F-35D293FC4E11}"/>
              </a:ext>
            </a:extLst>
          </p:cNvPr>
          <p:cNvPicPr>
            <a:picLocks noChangeAspect="1"/>
          </p:cNvPicPr>
          <p:nvPr/>
        </p:nvPicPr>
        <p:blipFill>
          <a:blip r:embed="rId7"/>
          <a:stretch>
            <a:fillRect/>
          </a:stretch>
        </p:blipFill>
        <p:spPr>
          <a:xfrm>
            <a:off x="8208911" y="7215792"/>
            <a:ext cx="850382" cy="1759412"/>
          </a:xfrm>
          <a:prstGeom prst="rect">
            <a:avLst/>
          </a:prstGeom>
        </p:spPr>
      </p:pic>
      <p:pic>
        <p:nvPicPr>
          <p:cNvPr id="24" name="Picture 4" descr="nlcdh logo">
            <a:extLst>
              <a:ext uri="{FF2B5EF4-FFF2-40B4-BE49-F238E27FC236}">
                <a16:creationId xmlns:a16="http://schemas.microsoft.com/office/drawing/2014/main" id="{881FF39B-B839-DC19-5989-246A4123C5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80404" y="2317975"/>
            <a:ext cx="4198639" cy="1529504"/>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17E8E677-A20F-B41A-C1CF-57DAAA50314E}"/>
              </a:ext>
            </a:extLst>
          </p:cNvPr>
          <p:cNvSpPr txBox="1">
            <a:spLocks/>
          </p:cNvSpPr>
          <p:nvPr/>
        </p:nvSpPr>
        <p:spPr>
          <a:xfrm>
            <a:off x="6628868" y="5941632"/>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latin typeface="Arial" panose="020B0604020202020204" pitchFamily="34" charset="0"/>
                <a:cs typeface="Arial" panose="020B0604020202020204" pitchFamily="34" charset="0"/>
              </a:rPr>
              <a:t>Department of Health and Social Services, Government of Nunavut</a:t>
            </a:r>
          </a:p>
          <a:p>
            <a:pPr marL="342917" indent="-342917" algn="ctr"/>
            <a:endParaRPr lang="en-CA" sz="2000" dirty="0">
              <a:latin typeface="Arial" panose="020B0604020202020204" pitchFamily="34" charset="0"/>
              <a:cs typeface="Arial" panose="020B0604020202020204" pitchFamily="34" charset="0"/>
            </a:endParaRPr>
          </a:p>
        </p:txBody>
      </p:sp>
      <p:pic>
        <p:nvPicPr>
          <p:cNvPr id="26" name="Picture 2" descr="CDHM">
            <a:extLst>
              <a:ext uri="{FF2B5EF4-FFF2-40B4-BE49-F238E27FC236}">
                <a16:creationId xmlns:a16="http://schemas.microsoft.com/office/drawing/2014/main" id="{54A4063E-2CD8-EC07-94FA-1C53BC1620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041" y="2627006"/>
            <a:ext cx="3039136" cy="10186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DADA963-9840-243F-526E-B55029809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9263" y="6022322"/>
            <a:ext cx="4491945" cy="6930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font, logo, graphics&#10;&#10;Description automatically generated">
            <a:extLst>
              <a:ext uri="{FF2B5EF4-FFF2-40B4-BE49-F238E27FC236}">
                <a16:creationId xmlns:a16="http://schemas.microsoft.com/office/drawing/2014/main" id="{367AC886-270E-25CF-FA24-C27EB6DD21F8}"/>
              </a:ext>
            </a:extLst>
          </p:cNvPr>
          <p:cNvPicPr>
            <a:picLocks noChangeAspect="1"/>
          </p:cNvPicPr>
          <p:nvPr/>
        </p:nvPicPr>
        <p:blipFill>
          <a:blip r:embed="rId11"/>
          <a:stretch>
            <a:fillRect/>
          </a:stretch>
        </p:blipFill>
        <p:spPr>
          <a:xfrm>
            <a:off x="1130740" y="4366307"/>
            <a:ext cx="3706069" cy="1020986"/>
          </a:xfrm>
          <a:prstGeom prst="rect">
            <a:avLst/>
          </a:prstGeom>
        </p:spPr>
      </p:pic>
      <p:pic>
        <p:nvPicPr>
          <p:cNvPr id="29" name="Picture 28" descr="A close-up of a logo&#10;&#10;Description automatically generated with medium confidence">
            <a:extLst>
              <a:ext uri="{FF2B5EF4-FFF2-40B4-BE49-F238E27FC236}">
                <a16:creationId xmlns:a16="http://schemas.microsoft.com/office/drawing/2014/main" id="{2657960C-F9DD-6240-3DD6-A86B58926D9B}"/>
              </a:ext>
            </a:extLst>
          </p:cNvPr>
          <p:cNvPicPr>
            <a:picLocks noChangeAspect="1"/>
          </p:cNvPicPr>
          <p:nvPr/>
        </p:nvPicPr>
        <p:blipFill>
          <a:blip r:embed="rId12"/>
          <a:stretch>
            <a:fillRect/>
          </a:stretch>
        </p:blipFill>
        <p:spPr>
          <a:xfrm>
            <a:off x="11747192" y="7435624"/>
            <a:ext cx="4544603" cy="897559"/>
          </a:xfrm>
          <a:prstGeom prst="rect">
            <a:avLst/>
          </a:prstGeom>
        </p:spPr>
      </p:pic>
      <p:pic>
        <p:nvPicPr>
          <p:cNvPr id="30" name="Picture 29" descr="A black and blue logo&#10;&#10;Description automatically generated">
            <a:extLst>
              <a:ext uri="{FF2B5EF4-FFF2-40B4-BE49-F238E27FC236}">
                <a16:creationId xmlns:a16="http://schemas.microsoft.com/office/drawing/2014/main" id="{45795E53-48A6-36E5-E04E-90297ECC8D1A}"/>
              </a:ext>
            </a:extLst>
          </p:cNvPr>
          <p:cNvPicPr>
            <a:picLocks noChangeAspect="1"/>
          </p:cNvPicPr>
          <p:nvPr/>
        </p:nvPicPr>
        <p:blipFill>
          <a:blip r:embed="rId13"/>
          <a:stretch>
            <a:fillRect/>
          </a:stretch>
        </p:blipFill>
        <p:spPr>
          <a:xfrm>
            <a:off x="2061830" y="7422626"/>
            <a:ext cx="2726810" cy="1296144"/>
          </a:xfrm>
          <a:prstGeom prst="rect">
            <a:avLst/>
          </a:prstGeom>
        </p:spPr>
      </p:pic>
    </p:spTree>
    <p:extLst>
      <p:ext uri="{BB962C8B-B14F-4D97-AF65-F5344CB8AC3E}">
        <p14:creationId xmlns:p14="http://schemas.microsoft.com/office/powerpoint/2010/main" val="19738030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0" name="Title 1">
            <a:extLst>
              <a:ext uri="{FF2B5EF4-FFF2-40B4-BE49-F238E27FC236}">
                <a16:creationId xmlns:a16="http://schemas.microsoft.com/office/drawing/2014/main" id="{A861CA4A-58CF-4979-BB2F-7D400C00BEDE}"/>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000" dirty="0">
                <a:solidFill>
                  <a:schemeClr val="bg1"/>
                </a:solidFill>
                <a:latin typeface="Arial" panose="020B0604020202020204" pitchFamily="34" charset="0"/>
                <a:cs typeface="Arial" panose="020B0604020202020204" pitchFamily="34" charset="0"/>
              </a:rPr>
              <a:t>Organismes de réglementation provinciaux</a:t>
            </a:r>
          </a:p>
        </p:txBody>
      </p:sp>
      <p:pic>
        <p:nvPicPr>
          <p:cNvPr id="3" name="Picture 2">
            <a:extLst>
              <a:ext uri="{FF2B5EF4-FFF2-40B4-BE49-F238E27FC236}">
                <a16:creationId xmlns:a16="http://schemas.microsoft.com/office/drawing/2014/main" id="{9EB1E50E-2EEF-4F36-9397-9BB836A45851}"/>
              </a:ext>
            </a:extLst>
          </p:cNvPr>
          <p:cNvPicPr>
            <a:picLocks noChangeAspect="1"/>
          </p:cNvPicPr>
          <p:nvPr/>
        </p:nvPicPr>
        <p:blipFill rotWithShape="1">
          <a:blip r:embed="rId3"/>
          <a:srcRect t="4460"/>
          <a:stretch/>
        </p:blipFill>
        <p:spPr>
          <a:xfrm>
            <a:off x="389211" y="2356520"/>
            <a:ext cx="8001000" cy="6169918"/>
          </a:xfrm>
          <a:prstGeom prst="rect">
            <a:avLst/>
          </a:prstGeom>
          <a:ln>
            <a:solidFill>
              <a:schemeClr val="bg1">
                <a:lumMod val="50000"/>
              </a:schemeClr>
            </a:solidFill>
          </a:ln>
        </p:spPr>
      </p:pic>
      <p:pic>
        <p:nvPicPr>
          <p:cNvPr id="4" name="Picture 3">
            <a:extLst>
              <a:ext uri="{FF2B5EF4-FFF2-40B4-BE49-F238E27FC236}">
                <a16:creationId xmlns:a16="http://schemas.microsoft.com/office/drawing/2014/main" id="{00B8B7C8-F55F-F807-84BB-FE846E4E7846}"/>
              </a:ext>
            </a:extLst>
          </p:cNvPr>
          <p:cNvPicPr>
            <a:picLocks noChangeAspect="1"/>
          </p:cNvPicPr>
          <p:nvPr/>
        </p:nvPicPr>
        <p:blipFill>
          <a:blip r:embed="rId4"/>
          <a:stretch>
            <a:fillRect/>
          </a:stretch>
        </p:blipFill>
        <p:spPr>
          <a:xfrm>
            <a:off x="8695291" y="2356520"/>
            <a:ext cx="8294388" cy="6169918"/>
          </a:xfrm>
          <a:prstGeom prst="rect">
            <a:avLst/>
          </a:prstGeom>
          <a:ln>
            <a:solidFill>
              <a:schemeClr val="bg1">
                <a:lumMod val="50000"/>
              </a:schemeClr>
            </a:solidFill>
          </a:ln>
        </p:spPr>
      </p:pic>
    </p:spTree>
    <p:extLst>
      <p:ext uri="{BB962C8B-B14F-4D97-AF65-F5344CB8AC3E}">
        <p14:creationId xmlns:p14="http://schemas.microsoft.com/office/powerpoint/2010/main" val="32261381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81692A-828F-420A-892E-ECC1D1180081}"/>
              </a:ext>
            </a:extLst>
          </p:cNvPr>
          <p:cNvPicPr>
            <a:picLocks noChangeAspect="1"/>
          </p:cNvPicPr>
          <p:nvPr/>
        </p:nvPicPr>
        <p:blipFill>
          <a:blip r:embed="rId3"/>
          <a:stretch>
            <a:fillRect/>
          </a:stretch>
        </p:blipFill>
        <p:spPr>
          <a:xfrm>
            <a:off x="8485356" y="1996480"/>
            <a:ext cx="8837716" cy="6628287"/>
          </a:xfrm>
          <a:prstGeom prst="rect">
            <a:avLst/>
          </a:prstGeom>
        </p:spPr>
      </p:pic>
      <p:sp>
        <p:nvSpPr>
          <p:cNvPr id="6" name="Content Placeholder 5"/>
          <p:cNvSpPr>
            <a:spLocks noGrp="1"/>
          </p:cNvSpPr>
          <p:nvPr>
            <p:ph sz="half" idx="2"/>
          </p:nvPr>
        </p:nvSpPr>
        <p:spPr>
          <a:xfrm>
            <a:off x="317203" y="3292624"/>
            <a:ext cx="11612164" cy="4830446"/>
          </a:xfrm>
        </p:spPr>
        <p:txBody>
          <a:bodyPr/>
          <a:lstStyle/>
          <a:p>
            <a:pPr marL="1314000" indent="-856800">
              <a:spcBef>
                <a:spcPts val="1000"/>
              </a:spcBef>
              <a:spcAft>
                <a:spcPts val="1600"/>
              </a:spcAft>
            </a:pPr>
            <a:r>
              <a:rPr lang="fr-CA" sz="6000" b="1" dirty="0">
                <a:latin typeface="Arial" panose="020B0604020202020204" pitchFamily="34" charset="0"/>
                <a:cs typeface="Arial" panose="020B0604020202020204" pitchFamily="34" charset="0"/>
              </a:rPr>
              <a:t>Locales</a:t>
            </a:r>
          </a:p>
          <a:p>
            <a:pPr marL="1314000" indent="-856800">
              <a:spcBef>
                <a:spcPts val="1000"/>
              </a:spcBef>
              <a:spcAft>
                <a:spcPts val="1600"/>
              </a:spcAft>
            </a:pPr>
            <a:r>
              <a:rPr lang="fr-CA" sz="6000" b="1" dirty="0">
                <a:latin typeface="Arial" panose="020B0604020202020204" pitchFamily="34" charset="0"/>
                <a:cs typeface="Arial" panose="020B0604020202020204" pitchFamily="34" charset="0"/>
              </a:rPr>
              <a:t>Provinciales</a:t>
            </a:r>
          </a:p>
          <a:p>
            <a:pPr marL="1314000" indent="-856800">
              <a:spcBef>
                <a:spcPts val="1000"/>
              </a:spcBef>
              <a:spcAft>
                <a:spcPts val="1600"/>
              </a:spcAft>
            </a:pPr>
            <a:r>
              <a:rPr lang="fr-CA" sz="6000" b="1" dirty="0">
                <a:latin typeface="Arial" panose="020B0604020202020204" pitchFamily="34" charset="0"/>
                <a:cs typeface="Arial" panose="020B0604020202020204" pitchFamily="34" charset="0"/>
              </a:rPr>
              <a:t>Nationale : </a:t>
            </a:r>
            <a:r>
              <a:rPr lang="fr-CA" sz="6000" dirty="0">
                <a:latin typeface="Arial" panose="020B0604020202020204" pitchFamily="34" charset="0"/>
                <a:cs typeface="Arial" panose="020B0604020202020204" pitchFamily="34" charset="0"/>
              </a:rPr>
              <a:t>ACHD</a:t>
            </a:r>
          </a:p>
          <a:p>
            <a:pPr marL="1314000" indent="-856800">
              <a:spcBef>
                <a:spcPts val="1000"/>
              </a:spcBef>
              <a:spcAft>
                <a:spcPts val="1600"/>
              </a:spcAft>
              <a:buFont typeface="Arial" panose="020B0604020202020204" pitchFamily="34" charset="0"/>
              <a:buChar char="•"/>
            </a:pPr>
            <a:r>
              <a:rPr lang="fr-CA" sz="6000" b="1" dirty="0">
                <a:latin typeface="Arial" panose="020B0604020202020204" pitchFamily="34" charset="0"/>
                <a:cs typeface="Arial" panose="020B0604020202020204" pitchFamily="34" charset="0"/>
              </a:rPr>
              <a:t>Internationale : </a:t>
            </a:r>
            <a:r>
              <a:rPr lang="fr-CA" sz="6000" dirty="0">
                <a:latin typeface="Arial" panose="020B0604020202020204" pitchFamily="34" charset="0"/>
                <a:cs typeface="Arial" panose="020B0604020202020204" pitchFamily="34" charset="0"/>
              </a:rPr>
              <a:t>IFDH</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1" name="Title 1">
            <a:extLst>
              <a:ext uri="{FF2B5EF4-FFF2-40B4-BE49-F238E27FC236}">
                <a16:creationId xmlns:a16="http://schemas.microsoft.com/office/drawing/2014/main" id="{DEA61C07-2314-4398-8CB7-434F3A802C3D}"/>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Associations professionnelles en hygiène dentaire </a:t>
            </a:r>
            <a:endParaRPr lang="fr-CA"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1011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7A7C4F-E3E9-DE04-9072-82636D608829}"/>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Associations professionnelles en hygiène dentaire </a:t>
            </a:r>
            <a:endParaRPr lang="fr-CA" sz="4800" dirty="0">
              <a:solidFill>
                <a:schemeClr val="bg1"/>
              </a:solidFill>
              <a:latin typeface="Arial" panose="020B0604020202020204" pitchFamily="34" charset="0"/>
              <a:cs typeface="Arial" panose="020B0604020202020204" pitchFamily="34" charset="0"/>
            </a:endParaRPr>
          </a:p>
        </p:txBody>
      </p:sp>
      <p:pic>
        <p:nvPicPr>
          <p:cNvPr id="6" name="Picture 5" descr="A person standing at a podium&#10;&#10;Description automatically generated with medium confidence">
            <a:extLst>
              <a:ext uri="{FF2B5EF4-FFF2-40B4-BE49-F238E27FC236}">
                <a16:creationId xmlns:a16="http://schemas.microsoft.com/office/drawing/2014/main" id="{D876BBEA-3B89-C3DF-5E62-0E0B3F2B1AA2}"/>
              </a:ext>
            </a:extLst>
          </p:cNvPr>
          <p:cNvPicPr>
            <a:picLocks noChangeAspect="1"/>
          </p:cNvPicPr>
          <p:nvPr/>
        </p:nvPicPr>
        <p:blipFill rotWithShape="1">
          <a:blip r:embed="rId3"/>
          <a:srcRect t="9771" b="23404"/>
          <a:stretch/>
        </p:blipFill>
        <p:spPr>
          <a:xfrm>
            <a:off x="8670131" y="2192595"/>
            <a:ext cx="4752528" cy="7054428"/>
          </a:xfrm>
          <a:prstGeom prst="rect">
            <a:avLst/>
          </a:prstGeom>
        </p:spPr>
      </p:pic>
      <p:pic>
        <p:nvPicPr>
          <p:cNvPr id="7" name="Picture 6" descr="Logo, company name&#10;&#10;Description automatically generated">
            <a:extLst>
              <a:ext uri="{FF2B5EF4-FFF2-40B4-BE49-F238E27FC236}">
                <a16:creationId xmlns:a16="http://schemas.microsoft.com/office/drawing/2014/main" id="{0848610F-480E-9A93-B474-290CEF4B2A09}"/>
              </a:ext>
            </a:extLst>
          </p:cNvPr>
          <p:cNvPicPr>
            <a:picLocks noChangeAspect="1"/>
          </p:cNvPicPr>
          <p:nvPr/>
        </p:nvPicPr>
        <p:blipFill>
          <a:blip r:embed="rId4"/>
          <a:stretch>
            <a:fillRect/>
          </a:stretch>
        </p:blipFill>
        <p:spPr>
          <a:xfrm>
            <a:off x="2549451" y="4174622"/>
            <a:ext cx="5044438" cy="3090375"/>
          </a:xfrm>
          <a:prstGeom prst="rect">
            <a:avLst/>
          </a:prstGeom>
        </p:spPr>
      </p:pic>
    </p:spTree>
    <p:extLst>
      <p:ext uri="{BB962C8B-B14F-4D97-AF65-F5344CB8AC3E}">
        <p14:creationId xmlns:p14="http://schemas.microsoft.com/office/powerpoint/2010/main" val="606461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9FDECE20-E797-470A-BDA1-6D0B7BF4735F}"/>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Organisations provinciales</a:t>
            </a:r>
            <a:endParaRPr lang="fr-CA" sz="5870" dirty="0">
              <a:solidFill>
                <a:schemeClr val="bg1"/>
              </a:solidFill>
              <a:latin typeface="Arial" panose="020B060402020202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1CAE681F-1E0A-0A61-CDE0-58AFBA63D72E}"/>
              </a:ext>
            </a:extLst>
          </p:cNvPr>
          <p:cNvPicPr>
            <a:picLocks noChangeAspect="1"/>
          </p:cNvPicPr>
          <p:nvPr/>
        </p:nvPicPr>
        <p:blipFill rotWithShape="1">
          <a:blip r:embed="rId3"/>
          <a:srcRect l="13498" t="17027" r="13229" b="16864"/>
          <a:stretch/>
        </p:blipFill>
        <p:spPr>
          <a:xfrm>
            <a:off x="5210830" y="3482655"/>
            <a:ext cx="2647616" cy="1545659"/>
          </a:xfrm>
          <a:prstGeom prst="rect">
            <a:avLst/>
          </a:prstGeom>
        </p:spPr>
      </p:pic>
      <p:pic>
        <p:nvPicPr>
          <p:cNvPr id="11" name="Picture 10" descr="Logo, company name&#10;&#10;Description automatically generated">
            <a:extLst>
              <a:ext uri="{FF2B5EF4-FFF2-40B4-BE49-F238E27FC236}">
                <a16:creationId xmlns:a16="http://schemas.microsoft.com/office/drawing/2014/main" id="{28726219-9863-9EF2-C6B8-338A841CCE2E}"/>
              </a:ext>
            </a:extLst>
          </p:cNvPr>
          <p:cNvPicPr>
            <a:picLocks noChangeAspect="1"/>
          </p:cNvPicPr>
          <p:nvPr/>
        </p:nvPicPr>
        <p:blipFill>
          <a:blip r:embed="rId4"/>
          <a:stretch>
            <a:fillRect/>
          </a:stretch>
        </p:blipFill>
        <p:spPr>
          <a:xfrm>
            <a:off x="8578872" y="3695984"/>
            <a:ext cx="3463917" cy="1260000"/>
          </a:xfrm>
          <a:prstGeom prst="rect">
            <a:avLst/>
          </a:prstGeom>
        </p:spPr>
      </p:pic>
      <p:pic>
        <p:nvPicPr>
          <p:cNvPr id="12" name="Picture 11">
            <a:extLst>
              <a:ext uri="{FF2B5EF4-FFF2-40B4-BE49-F238E27FC236}">
                <a16:creationId xmlns:a16="http://schemas.microsoft.com/office/drawing/2014/main" id="{250E0172-DBEE-E3BA-7636-29B0C0452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774" y="6244952"/>
            <a:ext cx="2079534" cy="744148"/>
          </a:xfrm>
          <a:prstGeom prst="rect">
            <a:avLst/>
          </a:prstGeom>
        </p:spPr>
      </p:pic>
      <p:pic>
        <p:nvPicPr>
          <p:cNvPr id="13" name="Picture 12" descr="http://nbdha.ca/en/wp-content/uploads/2014/10/NB-Dental-Hygienists-Association-Logo-2.png">
            <a:extLst>
              <a:ext uri="{FF2B5EF4-FFF2-40B4-BE49-F238E27FC236}">
                <a16:creationId xmlns:a16="http://schemas.microsoft.com/office/drawing/2014/main" id="{7CFA44D2-85DB-398C-EB50-4A7958406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37" y="6137411"/>
            <a:ext cx="2802893" cy="9810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company name&#10;&#10;Description automatically generated">
            <a:extLst>
              <a:ext uri="{FF2B5EF4-FFF2-40B4-BE49-F238E27FC236}">
                <a16:creationId xmlns:a16="http://schemas.microsoft.com/office/drawing/2014/main" id="{6E26FC8D-ED4C-F064-6AF9-CBA012BE1A09}"/>
              </a:ext>
            </a:extLst>
          </p:cNvPr>
          <p:cNvPicPr>
            <a:picLocks noChangeAspect="1"/>
          </p:cNvPicPr>
          <p:nvPr/>
        </p:nvPicPr>
        <p:blipFill rotWithShape="1">
          <a:blip r:embed="rId7"/>
          <a:srcRect t="25637" b="29494"/>
          <a:stretch/>
        </p:blipFill>
        <p:spPr>
          <a:xfrm>
            <a:off x="12822368" y="3674306"/>
            <a:ext cx="2590575" cy="1162358"/>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E9031A50-DED7-176F-3FAE-186D82045AC3}"/>
              </a:ext>
            </a:extLst>
          </p:cNvPr>
          <p:cNvPicPr>
            <a:picLocks noChangeAspect="1"/>
          </p:cNvPicPr>
          <p:nvPr/>
        </p:nvPicPr>
        <p:blipFill>
          <a:blip r:embed="rId8"/>
          <a:stretch>
            <a:fillRect/>
          </a:stretch>
        </p:blipFill>
        <p:spPr>
          <a:xfrm>
            <a:off x="3956086" y="6316960"/>
            <a:ext cx="3914311" cy="638805"/>
          </a:xfrm>
          <a:prstGeom prst="rect">
            <a:avLst/>
          </a:prstGeom>
        </p:spPr>
      </p:pic>
      <p:pic>
        <p:nvPicPr>
          <p:cNvPr id="16" name="Picture 15" descr="A picture containing text, window&#10;&#10;Description automatically generated">
            <a:extLst>
              <a:ext uri="{FF2B5EF4-FFF2-40B4-BE49-F238E27FC236}">
                <a16:creationId xmlns:a16="http://schemas.microsoft.com/office/drawing/2014/main" id="{7DB74810-7DBA-FAF6-8B1B-031CE66D381E}"/>
              </a:ext>
            </a:extLst>
          </p:cNvPr>
          <p:cNvPicPr>
            <a:picLocks noChangeAspect="1"/>
          </p:cNvPicPr>
          <p:nvPr/>
        </p:nvPicPr>
        <p:blipFill>
          <a:blip r:embed="rId9"/>
          <a:stretch>
            <a:fillRect/>
          </a:stretch>
        </p:blipFill>
        <p:spPr>
          <a:xfrm>
            <a:off x="8492590" y="5678012"/>
            <a:ext cx="850382" cy="1759412"/>
          </a:xfrm>
          <a:prstGeom prst="rect">
            <a:avLst/>
          </a:prstGeom>
        </p:spPr>
      </p:pic>
      <p:pic>
        <p:nvPicPr>
          <p:cNvPr id="17" name="Picture 16">
            <a:extLst>
              <a:ext uri="{FF2B5EF4-FFF2-40B4-BE49-F238E27FC236}">
                <a16:creationId xmlns:a16="http://schemas.microsoft.com/office/drawing/2014/main" id="{9EA79BF1-58CB-A021-A8CE-2CF7E727DC13}"/>
              </a:ext>
            </a:extLst>
          </p:cNvPr>
          <p:cNvPicPr>
            <a:picLocks noChangeAspect="1"/>
          </p:cNvPicPr>
          <p:nvPr/>
        </p:nvPicPr>
        <p:blipFill>
          <a:blip r:embed="rId10"/>
          <a:stretch>
            <a:fillRect/>
          </a:stretch>
        </p:blipFill>
        <p:spPr>
          <a:xfrm>
            <a:off x="13029095" y="6067212"/>
            <a:ext cx="3777940" cy="981012"/>
          </a:xfrm>
          <a:prstGeom prst="rect">
            <a:avLst/>
          </a:prstGeom>
        </p:spPr>
      </p:pic>
      <p:pic>
        <p:nvPicPr>
          <p:cNvPr id="18" name="Picture 17">
            <a:extLst>
              <a:ext uri="{FF2B5EF4-FFF2-40B4-BE49-F238E27FC236}">
                <a16:creationId xmlns:a16="http://schemas.microsoft.com/office/drawing/2014/main" id="{3F24E1F8-DB99-859B-78FC-6E3471E60C7B}"/>
              </a:ext>
            </a:extLst>
          </p:cNvPr>
          <p:cNvPicPr>
            <a:picLocks noChangeAspect="1"/>
          </p:cNvPicPr>
          <p:nvPr/>
        </p:nvPicPr>
        <p:blipFill>
          <a:blip r:embed="rId11"/>
          <a:stretch>
            <a:fillRect/>
          </a:stretch>
        </p:blipFill>
        <p:spPr>
          <a:xfrm>
            <a:off x="1724129" y="3868688"/>
            <a:ext cx="2915188" cy="1061128"/>
          </a:xfrm>
          <a:prstGeom prst="rect">
            <a:avLst/>
          </a:prstGeom>
        </p:spPr>
      </p:pic>
    </p:spTree>
    <p:extLst>
      <p:ext uri="{BB962C8B-B14F-4D97-AF65-F5344CB8AC3E}">
        <p14:creationId xmlns:p14="http://schemas.microsoft.com/office/powerpoint/2010/main" val="19676571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A1FD98E4-2619-485A-B7D0-1A1E2C29201A}"/>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Adhésion à l’ACHD</a:t>
            </a:r>
            <a:endParaRPr lang="fr-CA" sz="5870" dirty="0">
              <a:solidFill>
                <a:schemeClr val="bg1"/>
              </a:solidFill>
              <a:latin typeface="Arial" panose="020B0604020202020204" pitchFamily="34" charset="0"/>
              <a:cs typeface="Arial" panose="020B0604020202020204" pitchFamily="34" charset="0"/>
            </a:endParaRPr>
          </a:p>
        </p:txBody>
      </p:sp>
      <p:pic>
        <p:nvPicPr>
          <p:cNvPr id="2" name="Online Media 1" title="Membership Means More with CDHA: More Learning">
            <a:hlinkClick r:id="" action="ppaction://media"/>
            <a:extLst>
              <a:ext uri="{FF2B5EF4-FFF2-40B4-BE49-F238E27FC236}">
                <a16:creationId xmlns:a16="http://schemas.microsoft.com/office/drawing/2014/main" id="{573A04E9-9D74-3698-2451-FBD6E966492B}"/>
              </a:ext>
            </a:extLst>
          </p:cNvPr>
          <p:cNvPicPr>
            <a:picLocks noRot="1" noChangeAspect="1"/>
          </p:cNvPicPr>
          <p:nvPr>
            <a:videoFile r:link="rId1"/>
          </p:nvPr>
        </p:nvPicPr>
        <p:blipFill>
          <a:blip r:embed="rId4"/>
          <a:stretch>
            <a:fillRect/>
          </a:stretch>
        </p:blipFill>
        <p:spPr>
          <a:xfrm>
            <a:off x="2121385" y="2023832"/>
            <a:ext cx="13036460" cy="7365600"/>
          </a:xfrm>
          <a:prstGeom prst="rect">
            <a:avLst/>
          </a:prstGeom>
        </p:spPr>
      </p:pic>
    </p:spTree>
    <p:extLst>
      <p:ext uri="{BB962C8B-B14F-4D97-AF65-F5344CB8AC3E}">
        <p14:creationId xmlns:p14="http://schemas.microsoft.com/office/powerpoint/2010/main" val="2383082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D44884-6B6B-E9E4-B75C-5C37EC3517D1}"/>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Après l’examen de la FORHDC</a:t>
            </a:r>
            <a:endParaRPr lang="fr-CA" sz="54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8CF57C49-34EF-A571-47F3-A09312D4E99C}"/>
              </a:ext>
            </a:extLst>
          </p:cNvPr>
          <p:cNvSpPr txBox="1">
            <a:spLocks/>
          </p:cNvSpPr>
          <p:nvPr/>
        </p:nvSpPr>
        <p:spPr>
          <a:xfrm>
            <a:off x="6941939" y="2951906"/>
            <a:ext cx="8784976" cy="1656184"/>
          </a:xfrm>
          <a:prstGeom prst="rect">
            <a:avLst/>
          </a:prstGeom>
        </p:spPr>
        <p:txBody>
          <a:bodyPr/>
          <a:lst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a:lstStyle>
          <a:p>
            <a:pPr algn="ctr"/>
            <a:r>
              <a:rPr lang="fr-CA" sz="4800" b="1" dirty="0">
                <a:solidFill>
                  <a:srgbClr val="7030A0"/>
                </a:solidFill>
                <a:latin typeface="Arial" panose="020B0604020202020204" pitchFamily="34" charset="0"/>
                <a:cs typeface="Arial" panose="020B0604020202020204" pitchFamily="34" charset="0"/>
              </a:rPr>
              <a:t>GRATUITE !</a:t>
            </a:r>
            <a:br>
              <a:rPr lang="fr-CA" sz="4800" b="1" dirty="0">
                <a:solidFill>
                  <a:srgbClr val="7030A0"/>
                </a:solidFill>
                <a:latin typeface="Arial" panose="020B0604020202020204" pitchFamily="34" charset="0"/>
                <a:cs typeface="Arial" panose="020B0604020202020204" pitchFamily="34" charset="0"/>
              </a:rPr>
            </a:br>
            <a:r>
              <a:rPr lang="fr-CA" sz="4800" b="1" dirty="0">
                <a:latin typeface="Arial" panose="020B0604020202020204" pitchFamily="34" charset="0"/>
                <a:cs typeface="Arial" panose="020B0604020202020204" pitchFamily="34" charset="0"/>
              </a:rPr>
              <a:t>Comprend l’assurance responsabilité professionnelle</a:t>
            </a:r>
            <a:endParaRPr lang="fr-CA" sz="4400" b="1" i="1" dirty="0">
              <a:solidFill>
                <a:srgbClr val="ED8A05"/>
              </a:solidFill>
              <a:latin typeface="Arial" panose="020B0604020202020204" pitchFamily="34" charset="0"/>
              <a:cs typeface="Arial" panose="020B0604020202020204" pitchFamily="34" charset="0"/>
            </a:endParaRPr>
          </a:p>
        </p:txBody>
      </p:sp>
      <p:cxnSp>
        <p:nvCxnSpPr>
          <p:cNvPr id="11" name="Curved Connector 8">
            <a:extLst>
              <a:ext uri="{FF2B5EF4-FFF2-40B4-BE49-F238E27FC236}">
                <a16:creationId xmlns:a16="http://schemas.microsoft.com/office/drawing/2014/main" id="{FAD9D3DC-0231-3D54-4674-1704808DBC7A}"/>
              </a:ext>
            </a:extLst>
          </p:cNvPr>
          <p:cNvCxnSpPr/>
          <p:nvPr/>
        </p:nvCxnSpPr>
        <p:spPr bwMode="auto">
          <a:xfrm rot="10800000" flipV="1">
            <a:off x="5645795" y="5145511"/>
            <a:ext cx="1863399" cy="936105"/>
          </a:xfrm>
          <a:prstGeom prst="curvedConnector3">
            <a:avLst>
              <a:gd name="adj1" fmla="val 50001"/>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2" name="Picture 11">
            <a:extLst>
              <a:ext uri="{FF2B5EF4-FFF2-40B4-BE49-F238E27FC236}">
                <a16:creationId xmlns:a16="http://schemas.microsoft.com/office/drawing/2014/main" id="{7048EA81-5E00-3B6D-E201-A3A506225AA1}"/>
              </a:ext>
            </a:extLst>
          </p:cNvPr>
          <p:cNvPicPr>
            <a:picLocks noChangeAspect="1"/>
          </p:cNvPicPr>
          <p:nvPr/>
        </p:nvPicPr>
        <p:blipFill>
          <a:blip r:embed="rId3"/>
          <a:stretch>
            <a:fillRect/>
          </a:stretch>
        </p:blipFill>
        <p:spPr>
          <a:xfrm>
            <a:off x="2333427" y="2428528"/>
            <a:ext cx="2592288" cy="6739950"/>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86793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D44884-6B6B-E9E4-B75C-5C37EC3517D1}"/>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Après l’examen de la FORHDC</a:t>
            </a:r>
            <a:endParaRPr lang="fr-CA" sz="5400" dirty="0">
              <a:solidFill>
                <a:schemeClr val="bg1"/>
              </a:solidFill>
              <a:latin typeface="Arial" panose="020B0604020202020204" pitchFamily="34" charset="0"/>
              <a:cs typeface="Arial" panose="020B0604020202020204" pitchFamily="34" charset="0"/>
            </a:endParaRPr>
          </a:p>
        </p:txBody>
      </p:sp>
      <p:sp>
        <p:nvSpPr>
          <p:cNvPr id="2" name="Content Placeholder 5">
            <a:extLst>
              <a:ext uri="{FF2B5EF4-FFF2-40B4-BE49-F238E27FC236}">
                <a16:creationId xmlns:a16="http://schemas.microsoft.com/office/drawing/2014/main" id="{9AA366A1-5C97-FC4E-9FC0-6331DDD817D5}"/>
              </a:ext>
            </a:extLst>
          </p:cNvPr>
          <p:cNvSpPr txBox="1">
            <a:spLocks/>
          </p:cNvSpPr>
          <p:nvPr/>
        </p:nvSpPr>
        <p:spPr>
          <a:xfrm>
            <a:off x="188781" y="6904407"/>
            <a:ext cx="16962699" cy="2364881"/>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06232" indent="-506232">
              <a:spcBef>
                <a:spcPts val="1406"/>
              </a:spcBef>
              <a:spcAft>
                <a:spcPts val="1406"/>
              </a:spcAft>
            </a:pPr>
            <a:r>
              <a:rPr lang="fr-FR" sz="4400" dirty="0">
                <a:latin typeface="Helvetica" panose="020B0604020202020204" pitchFamily="34" charset="0"/>
                <a:cs typeface="Helvetica" panose="020B0604020202020204" pitchFamily="34" charset="0"/>
              </a:rPr>
              <a:t>Vous aurez besoin de : votre numéro de candidat de l’ECNHD</a:t>
            </a:r>
            <a:endParaRPr lang="en-CA" sz="4400" dirty="0">
              <a:latin typeface="Helvetica" panose="020B0604020202020204" pitchFamily="34" charset="0"/>
              <a:cs typeface="Helvetica" panose="020B0604020202020204" pitchFamily="34" charset="0"/>
            </a:endParaRPr>
          </a:p>
          <a:p>
            <a:pPr marL="506232" indent="-506232">
              <a:spcBef>
                <a:spcPts val="1406"/>
              </a:spcBef>
              <a:spcAft>
                <a:spcPts val="1406"/>
              </a:spcAft>
            </a:pPr>
            <a:r>
              <a:rPr lang="fr-FR" sz="4400" dirty="0">
                <a:latin typeface="Helvetica" panose="020B0604020202020204" pitchFamily="34" charset="0"/>
                <a:cs typeface="Helvetica" panose="020B0604020202020204" pitchFamily="34" charset="0"/>
              </a:rPr>
              <a:t>Faites la mise à jour sur</a:t>
            </a:r>
            <a:r>
              <a:rPr lang="en-CA" sz="4400" dirty="0">
                <a:latin typeface="Helvetica" panose="020B0604020202020204" pitchFamily="34" charset="0"/>
                <a:cs typeface="Helvetica" panose="020B0604020202020204" pitchFamily="34" charset="0"/>
              </a:rPr>
              <a:t>: </a:t>
            </a:r>
            <a:r>
              <a:rPr lang="en-CA" sz="4400" b="1" dirty="0">
                <a:solidFill>
                  <a:srgbClr val="7030A0"/>
                </a:solidFill>
                <a:latin typeface="Helvetica" panose="020B0604020202020204" pitchFamily="34" charset="0"/>
                <a:cs typeface="Helvetica" panose="020B0604020202020204" pitchFamily="34" charset="0"/>
              </a:rPr>
              <a:t>achd.ca/</a:t>
            </a:r>
            <a:r>
              <a:rPr lang="en-CA" sz="4400" b="1" dirty="0" err="1">
                <a:solidFill>
                  <a:srgbClr val="7030A0"/>
                </a:solidFill>
                <a:latin typeface="Helvetica" panose="020B0604020202020204" pitchFamily="34" charset="0"/>
                <a:cs typeface="Helvetica" panose="020B0604020202020204" pitchFamily="34" charset="0"/>
              </a:rPr>
              <a:t>miseajouretudiante</a:t>
            </a:r>
            <a:endParaRPr lang="en-US" sz="4400" b="1" dirty="0">
              <a:solidFill>
                <a:srgbClr val="7030A0"/>
              </a:solidFill>
              <a:latin typeface="Helvetica" panose="020B0604020202020204" pitchFamily="34" charset="0"/>
              <a:cs typeface="Helvetica" panose="020B0604020202020204" pitchFamily="34" charset="0"/>
            </a:endParaRPr>
          </a:p>
        </p:txBody>
      </p:sp>
      <p:graphicFrame>
        <p:nvGraphicFramePr>
          <p:cNvPr id="3" name="Diagram 2">
            <a:extLst>
              <a:ext uri="{FF2B5EF4-FFF2-40B4-BE49-F238E27FC236}">
                <a16:creationId xmlns:a16="http://schemas.microsoft.com/office/drawing/2014/main" id="{4934CA56-0E78-BEDA-B769-75E8743F3952}"/>
              </a:ext>
            </a:extLst>
          </p:cNvPr>
          <p:cNvGraphicFramePr/>
          <p:nvPr>
            <p:extLst>
              <p:ext uri="{D42A27DB-BD31-4B8C-83A1-F6EECF244321}">
                <p14:modId xmlns:p14="http://schemas.microsoft.com/office/powerpoint/2010/main" val="4224937941"/>
              </p:ext>
            </p:extLst>
          </p:nvPr>
        </p:nvGraphicFramePr>
        <p:xfrm>
          <a:off x="188781" y="1785949"/>
          <a:ext cx="16962699" cy="5196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88916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A1FD98E4-2619-485A-B7D0-1A1E2C29201A}"/>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Assurance responsabilité professionnelle</a:t>
            </a:r>
            <a:endParaRPr lang="fr-CA" sz="4800" dirty="0">
              <a:solidFill>
                <a:schemeClr val="bg1"/>
              </a:solidFill>
              <a:latin typeface="Arial" panose="020B0604020202020204" pitchFamily="34" charset="0"/>
              <a:cs typeface="Arial" panose="020B0604020202020204" pitchFamily="34" charset="0"/>
            </a:endParaRPr>
          </a:p>
        </p:txBody>
      </p:sp>
      <p:pic>
        <p:nvPicPr>
          <p:cNvPr id="3" name="Online Media 2" title="Renseignez-vous davantage sur le programme d'assurance responsabilité professionnelle de l'ACHD">
            <a:hlinkClick r:id="" action="ppaction://media"/>
            <a:extLst>
              <a:ext uri="{FF2B5EF4-FFF2-40B4-BE49-F238E27FC236}">
                <a16:creationId xmlns:a16="http://schemas.microsoft.com/office/drawing/2014/main" id="{9C21345C-688D-69F4-1FF0-B24CB9B8BA04}"/>
              </a:ext>
            </a:extLst>
          </p:cNvPr>
          <p:cNvPicPr>
            <a:picLocks noRot="1" noChangeAspect="1"/>
          </p:cNvPicPr>
          <p:nvPr>
            <a:videoFile r:link="rId1"/>
          </p:nvPr>
        </p:nvPicPr>
        <p:blipFill>
          <a:blip r:embed="rId4"/>
          <a:stretch>
            <a:fillRect/>
          </a:stretch>
        </p:blipFill>
        <p:spPr>
          <a:xfrm>
            <a:off x="2152331" y="2068488"/>
            <a:ext cx="13035600" cy="7365114"/>
          </a:xfrm>
          <a:prstGeom prst="rect">
            <a:avLst/>
          </a:prstGeom>
        </p:spPr>
      </p:pic>
    </p:spTree>
    <p:extLst>
      <p:ext uri="{BB962C8B-B14F-4D97-AF65-F5344CB8AC3E}">
        <p14:creationId xmlns:p14="http://schemas.microsoft.com/office/powerpoint/2010/main" val="2982697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61BBB7-A5CC-687D-7305-66E46974D3CC}"/>
              </a:ext>
            </a:extLst>
          </p:cNvPr>
          <p:cNvPicPr>
            <a:picLocks noChangeAspect="1"/>
          </p:cNvPicPr>
          <p:nvPr/>
        </p:nvPicPr>
        <p:blipFill>
          <a:blip r:embed="rId3"/>
          <a:stretch>
            <a:fillRect/>
          </a:stretch>
        </p:blipFill>
        <p:spPr>
          <a:xfrm rot="1238261">
            <a:off x="8803248" y="3216196"/>
            <a:ext cx="7600950" cy="7839075"/>
          </a:xfrm>
          <a:prstGeom prst="rect">
            <a:avLst/>
          </a:prstGeom>
          <a:ln>
            <a:solidFill>
              <a:schemeClr val="bg1">
                <a:lumMod val="50000"/>
              </a:schemeClr>
            </a:solidFill>
          </a:ln>
        </p:spPr>
      </p:pic>
      <p:sp>
        <p:nvSpPr>
          <p:cNvPr id="2" name="Title 1"/>
          <p:cNvSpPr>
            <a:spLocks noGrp="1"/>
          </p:cNvSpPr>
          <p:nvPr>
            <p:ph type="title" idx="4294967295"/>
          </p:nvPr>
        </p:nvSpPr>
        <p:spPr>
          <a:xfrm>
            <a:off x="6797923" y="4048708"/>
            <a:ext cx="4464496" cy="1656184"/>
          </a:xfrm>
          <a:prstGeom prst="rect">
            <a:avLst/>
          </a:prstGeom>
        </p:spPr>
        <p:txBody>
          <a:bodyPr/>
          <a:lstStyle/>
          <a:p>
            <a:pPr algn="ctr"/>
            <a:r>
              <a:rPr lang="fr-CA" sz="5400" b="1" dirty="0">
                <a:solidFill>
                  <a:schemeClr val="bg1"/>
                </a:solidFill>
                <a:latin typeface="+mn-lt"/>
              </a:rPr>
              <a:t>d</a:t>
            </a:r>
          </a:p>
        </p:txBody>
      </p:sp>
      <p:sp>
        <p:nvSpPr>
          <p:cNvPr id="8" name="Title 1">
            <a:extLst>
              <a:ext uri="{FF2B5EF4-FFF2-40B4-BE49-F238E27FC236}">
                <a16:creationId xmlns:a16="http://schemas.microsoft.com/office/drawing/2014/main" id="{8963799D-24F3-4285-86A4-BC3C229FC96B}"/>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Ressource ARP</a:t>
            </a:r>
          </a:p>
        </p:txBody>
      </p:sp>
      <p:sp>
        <p:nvSpPr>
          <p:cNvPr id="5" name="Content Placeholder 4">
            <a:extLst>
              <a:ext uri="{FF2B5EF4-FFF2-40B4-BE49-F238E27FC236}">
                <a16:creationId xmlns:a16="http://schemas.microsoft.com/office/drawing/2014/main" id="{03E79A84-44E8-FD3D-EEAB-777A74CE00BA}"/>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8CB81D02-3A28-FCCA-FD02-1C3F92539EC6}"/>
              </a:ext>
            </a:extLst>
          </p:cNvPr>
          <p:cNvPicPr>
            <a:picLocks noChangeAspect="1"/>
          </p:cNvPicPr>
          <p:nvPr/>
        </p:nvPicPr>
        <p:blipFill>
          <a:blip r:embed="rId4"/>
          <a:stretch>
            <a:fillRect/>
          </a:stretch>
        </p:blipFill>
        <p:spPr>
          <a:xfrm rot="1243856">
            <a:off x="4686494" y="3243187"/>
            <a:ext cx="7724775" cy="7791450"/>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32B0935F-07DB-BA2B-A976-E73E3912CD4A}"/>
              </a:ext>
            </a:extLst>
          </p:cNvPr>
          <p:cNvPicPr>
            <a:picLocks noChangeAspect="1"/>
          </p:cNvPicPr>
          <p:nvPr/>
        </p:nvPicPr>
        <p:blipFill>
          <a:blip r:embed="rId5"/>
          <a:stretch>
            <a:fillRect/>
          </a:stretch>
        </p:blipFill>
        <p:spPr>
          <a:xfrm rot="1249140">
            <a:off x="598567" y="3255768"/>
            <a:ext cx="7705725" cy="7629525"/>
          </a:xfrm>
          <a:prstGeom prst="rect">
            <a:avLst/>
          </a:prstGeom>
          <a:ln>
            <a:solidFill>
              <a:schemeClr val="bg1">
                <a:lumMod val="50000"/>
              </a:schemeClr>
            </a:solidFill>
          </a:ln>
        </p:spPr>
      </p:pic>
    </p:spTree>
    <p:extLst>
      <p:ext uri="{BB962C8B-B14F-4D97-AF65-F5344CB8AC3E}">
        <p14:creationId xmlns:p14="http://schemas.microsoft.com/office/powerpoint/2010/main" val="21842606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0A497E-84AC-47A5-BE6B-462F5D7FDB04}"/>
              </a:ext>
            </a:extLst>
          </p:cNvPr>
          <p:cNvPicPr>
            <a:picLocks noChangeAspect="1"/>
          </p:cNvPicPr>
          <p:nvPr/>
        </p:nvPicPr>
        <p:blipFill>
          <a:blip r:embed="rId3"/>
          <a:stretch>
            <a:fillRect/>
          </a:stretch>
        </p:blipFill>
        <p:spPr>
          <a:xfrm>
            <a:off x="0" y="5383208"/>
            <a:ext cx="17340263" cy="3571948"/>
          </a:xfrm>
          <a:prstGeom prst="rect">
            <a:avLst/>
          </a:prstGeom>
        </p:spPr>
      </p:pic>
      <p:sp>
        <p:nvSpPr>
          <p:cNvPr id="6" name="Title 1">
            <a:extLst>
              <a:ext uri="{FF2B5EF4-FFF2-40B4-BE49-F238E27FC236}">
                <a16:creationId xmlns:a16="http://schemas.microsoft.com/office/drawing/2014/main" id="{1BF5C23B-7AD2-497F-A959-A17B0768514D}"/>
              </a:ext>
            </a:extLst>
          </p:cNvPr>
          <p:cNvSpPr>
            <a:spLocks noGrp="1"/>
          </p:cNvSpPr>
          <p:nvPr>
            <p:ph type="title" idx="4294967295"/>
          </p:nvPr>
        </p:nvSpPr>
        <p:spPr>
          <a:xfrm>
            <a:off x="0" y="3508648"/>
            <a:ext cx="17340263" cy="19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10400" b="1" dirty="0">
                <a:latin typeface="Arial" panose="020B0604020202020204" pitchFamily="34" charset="0"/>
                <a:cs typeface="Arial" panose="020B0604020202020204" pitchFamily="34" charset="0"/>
              </a:rPr>
              <a:t>Mission de </a:t>
            </a:r>
            <a:r>
              <a:rPr lang="en-CA" sz="10400" b="1" dirty="0" err="1">
                <a:latin typeface="Arial" panose="020B0604020202020204" pitchFamily="34" charset="0"/>
                <a:cs typeface="Arial" panose="020B0604020202020204" pitchFamily="34" charset="0"/>
              </a:rPr>
              <a:t>l’ACHD</a:t>
            </a:r>
            <a:endParaRPr lang="en-CA" sz="10400"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55271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97923" y="4048708"/>
            <a:ext cx="4464496" cy="1656184"/>
          </a:xfrm>
          <a:prstGeom prst="rect">
            <a:avLst/>
          </a:prstGeom>
        </p:spPr>
        <p:txBody>
          <a:bodyPr/>
          <a:lstStyle/>
          <a:p>
            <a:pPr algn="ctr"/>
            <a:r>
              <a:rPr lang="fr-CA" sz="5400" b="1" dirty="0">
                <a:solidFill>
                  <a:schemeClr val="bg1"/>
                </a:solidFill>
                <a:latin typeface="+mn-lt"/>
              </a:rPr>
              <a:t>d</a:t>
            </a:r>
          </a:p>
        </p:txBody>
      </p:sp>
      <p:sp>
        <p:nvSpPr>
          <p:cNvPr id="3" name="Content Placeholder 2"/>
          <p:cNvSpPr>
            <a:spLocks noGrp="1"/>
          </p:cNvSpPr>
          <p:nvPr>
            <p:ph idx="1"/>
          </p:nvPr>
        </p:nvSpPr>
        <p:spPr>
          <a:xfrm>
            <a:off x="1937383" y="7613104"/>
            <a:ext cx="13465496" cy="1319014"/>
          </a:xfrm>
        </p:spPr>
        <p:txBody>
          <a:bodyPr/>
          <a:lstStyle/>
          <a:p>
            <a:pPr marL="0" indent="0" algn="ctr">
              <a:buNone/>
            </a:pPr>
            <a:r>
              <a:rPr lang="fr-CA" sz="6600" b="1" dirty="0">
                <a:solidFill>
                  <a:srgbClr val="7030A0"/>
                </a:solidFill>
                <a:latin typeface="Arial" panose="020B0604020202020204" pitchFamily="34" charset="0"/>
                <a:cs typeface="Arial" panose="020B0604020202020204" pitchFamily="34" charset="0"/>
              </a:rPr>
              <a:t>cdha.ca/webinars</a:t>
            </a:r>
            <a:endParaRPr lang="fr-CA" sz="6600" b="1" i="1" dirty="0">
              <a:solidFill>
                <a:srgbClr val="ED8A05"/>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8963799D-24F3-4285-86A4-BC3C229FC96B}"/>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Webinaire gratuit</a:t>
            </a:r>
            <a:endParaRPr lang="fr-CA" sz="5870" dirty="0">
              <a:solidFill>
                <a:schemeClr val="bg1"/>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31827F0F-C3E0-4183-990F-5B426524E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15" y="2855041"/>
            <a:ext cx="11026800" cy="4037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247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724672"/>
            <a:ext cx="15483359" cy="4032448"/>
          </a:xfrm>
        </p:spPr>
        <p:txBody>
          <a:bodyPr/>
          <a:lstStyle/>
          <a:p>
            <a:pPr marL="0" indent="0" algn="ctr">
              <a:spcAft>
                <a:spcPts val="0"/>
              </a:spcAft>
              <a:buNone/>
            </a:pPr>
            <a:r>
              <a:rPr lang="fr-CA" sz="10000" b="1" dirty="0">
                <a:latin typeface="Arial" panose="020B0604020202020204" pitchFamily="34" charset="0"/>
                <a:cs typeface="Arial" panose="020B0604020202020204" pitchFamily="34" charset="0"/>
              </a:rPr>
              <a:t>C’EST L’HEURE DU </a:t>
            </a:r>
            <a:br>
              <a:rPr lang="fr-CA" sz="10000" b="1" dirty="0">
                <a:latin typeface="Arial" panose="020B0604020202020204" pitchFamily="34" charset="0"/>
                <a:cs typeface="Arial" panose="020B0604020202020204" pitchFamily="34" charset="0"/>
              </a:rPr>
            </a:br>
            <a:r>
              <a:rPr lang="fr-CA" sz="10000" b="1" dirty="0">
                <a:latin typeface="Arial" panose="020B0604020202020204" pitchFamily="34" charset="0"/>
                <a:cs typeface="Arial" panose="020B0604020202020204" pitchFamily="34" charset="0"/>
              </a:rPr>
              <a:t>JEU-QUESTIONNAIRE!</a:t>
            </a:r>
            <a:endParaRPr lang="en-CA" sz="10000" b="1" dirty="0">
              <a:latin typeface="Arial" panose="020B0604020202020204" pitchFamily="34" charset="0"/>
              <a:cs typeface="Arial" panose="020B0604020202020204" pitchFamily="3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12871055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5771399" cy="4032570"/>
          </a:xfrm>
        </p:spPr>
        <p:txBody>
          <a:bodyPr/>
          <a:lstStyle/>
          <a:p>
            <a:pPr marL="0" indent="0" algn="ctr">
              <a:spcAft>
                <a:spcPts val="0"/>
              </a:spcAft>
              <a:buNone/>
            </a:pPr>
            <a:r>
              <a:rPr lang="fr-FR" sz="7000" b="1" kern="0" dirty="0">
                <a:solidFill>
                  <a:srgbClr val="7030A0"/>
                </a:solidFill>
                <a:latin typeface="Arial" panose="020B0604020202020204" pitchFamily="34" charset="0"/>
                <a:cs typeface="Arial" panose="020B0604020202020204" pitchFamily="34" charset="0"/>
              </a:rPr>
              <a:t>Vrai ou Faux?</a:t>
            </a:r>
          </a:p>
          <a:p>
            <a:pPr marL="0" indent="0" algn="ctr">
              <a:spcAft>
                <a:spcPts val="0"/>
              </a:spcAft>
              <a:buNone/>
            </a:pPr>
            <a:r>
              <a:rPr lang="fr-FR" sz="7000" b="1" dirty="0">
                <a:solidFill>
                  <a:schemeClr val="tx1"/>
                </a:solidFill>
                <a:latin typeface="Arial" panose="020B0604020202020204" pitchFamily="34" charset="0"/>
                <a:cs typeface="Arial" panose="020B0604020202020204" pitchFamily="34" charset="0"/>
              </a:rPr>
              <a:t>L’adhésion à titre d’étudiant </a:t>
            </a:r>
            <a:br>
              <a:rPr lang="fr-FR" sz="7000" b="1" dirty="0">
                <a:solidFill>
                  <a:schemeClr val="tx1"/>
                </a:solidFill>
                <a:latin typeface="Arial" panose="020B0604020202020204" pitchFamily="34" charset="0"/>
                <a:cs typeface="Arial" panose="020B0604020202020204" pitchFamily="34" charset="0"/>
              </a:rPr>
            </a:br>
            <a:r>
              <a:rPr lang="fr-FR" sz="7000" b="1" dirty="0">
                <a:solidFill>
                  <a:schemeClr val="tx1"/>
                </a:solidFill>
                <a:latin typeface="Arial" panose="020B0604020202020204" pitchFamily="34" charset="0"/>
                <a:cs typeface="Arial" panose="020B0604020202020204" pitchFamily="34" charset="0"/>
              </a:rPr>
              <a:t>diplômé de l’ACHD coûte 50 $.</a:t>
            </a:r>
            <a:endParaRPr lang="en-CA" sz="7000" dirty="0">
              <a:solidFill>
                <a:schemeClr val="tx1"/>
              </a:solidFill>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84431" y="6340954"/>
            <a:ext cx="15771399" cy="2064238"/>
          </a:xfrm>
        </p:spPr>
        <p:txBody>
          <a:bodyPr/>
          <a:lstStyle/>
          <a:p>
            <a:pPr marL="0" indent="0" algn="ctr">
              <a:spcAft>
                <a:spcPts val="1333"/>
              </a:spcAft>
              <a:buNone/>
            </a:pPr>
            <a:r>
              <a:rPr lang="en-CA" sz="7000" b="1" dirty="0">
                <a:solidFill>
                  <a:srgbClr val="7030A0"/>
                </a:solidFill>
                <a:latin typeface="Arial" panose="020B0604020202020204" pitchFamily="34" charset="0"/>
                <a:cs typeface="Arial" panose="020B0604020202020204" pitchFamily="34" charset="0"/>
              </a:rPr>
              <a:t>FAUX : </a:t>
            </a:r>
            <a:r>
              <a:rPr lang="fr-FR" sz="7000" b="1" kern="0" dirty="0">
                <a:latin typeface="Arial" panose="020B0604020202020204" pitchFamily="34" charset="0"/>
                <a:cs typeface="Arial" panose="020B0604020202020204" pitchFamily="34" charset="0"/>
              </a:rPr>
              <a:t>L’adhésion à titre d’étudiant diplômé est GRATUITE!</a:t>
            </a:r>
            <a:endParaRPr lang="en-CA" sz="7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63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5236" y="2932584"/>
            <a:ext cx="9534227" cy="5708969"/>
          </a:xfrm>
        </p:spPr>
        <p:txBody>
          <a:bodyPr/>
          <a:lstStyle/>
          <a:p>
            <a:pPr marL="1314450" lvl="1" indent="-857250">
              <a:spcBef>
                <a:spcPts val="1000"/>
              </a:spcBef>
              <a:spcAft>
                <a:spcPts val="1600"/>
              </a:spcAft>
              <a:buFont typeface="Arial" panose="020B0604020202020204" pitchFamily="34" charset="0"/>
              <a:buChar char="•"/>
            </a:pPr>
            <a:r>
              <a:rPr lang="fr-FR" sz="5400" b="1" dirty="0">
                <a:latin typeface="Arial" panose="020B0604020202020204" pitchFamily="34" charset="0"/>
                <a:cs typeface="Arial" panose="020B0604020202020204" pitchFamily="34" charset="0"/>
              </a:rPr>
              <a:t>Webinaires illimités </a:t>
            </a:r>
            <a:r>
              <a:rPr lang="fr-FR" sz="5400" b="1" dirty="0">
                <a:solidFill>
                  <a:srgbClr val="7030A0"/>
                </a:solidFill>
                <a:latin typeface="Arial" panose="020B0604020202020204" pitchFamily="34" charset="0"/>
                <a:cs typeface="Arial" panose="020B0604020202020204" pitchFamily="34" charset="0"/>
              </a:rPr>
              <a:t>GRATUITS</a:t>
            </a:r>
            <a:endParaRPr lang="en-CA" sz="5400" b="1" dirty="0">
              <a:solidFill>
                <a:srgbClr val="7030A0"/>
              </a:solidFill>
              <a:latin typeface="Arial" panose="020B0604020202020204" pitchFamily="34" charset="0"/>
              <a:cs typeface="Arial" panose="020B0604020202020204" pitchFamily="34" charset="0"/>
            </a:endParaRPr>
          </a:p>
          <a:p>
            <a:pPr marL="1314450" lvl="1" indent="-857250">
              <a:spcBef>
                <a:spcPts val="1000"/>
              </a:spcBef>
              <a:spcAft>
                <a:spcPts val="1600"/>
              </a:spcAft>
              <a:buFont typeface="Arial" panose="020B0604020202020204" pitchFamily="34" charset="0"/>
              <a:buChar char="•"/>
            </a:pPr>
            <a:r>
              <a:rPr lang="fr-CA" sz="5400" b="1" dirty="0">
                <a:latin typeface="Arial" panose="020B0604020202020204" pitchFamily="34" charset="0"/>
                <a:cs typeface="Arial" panose="020B0604020202020204" pitchFamily="34" charset="0"/>
              </a:rPr>
              <a:t>Conférences </a:t>
            </a:r>
          </a:p>
          <a:p>
            <a:pPr marL="1314450" lvl="1" indent="-857250">
              <a:spcBef>
                <a:spcPts val="1000"/>
              </a:spcBef>
              <a:spcAft>
                <a:spcPts val="1600"/>
              </a:spcAft>
              <a:buFont typeface="Arial" panose="020B0604020202020204" pitchFamily="34" charset="0"/>
              <a:buChar char="•"/>
            </a:pPr>
            <a:r>
              <a:rPr lang="fr-CA" sz="5400" b="1" dirty="0">
                <a:latin typeface="Arial" panose="020B0604020202020204" pitchFamily="34" charset="0"/>
                <a:cs typeface="Arial" panose="020B0604020202020204" pitchFamily="34" charset="0"/>
              </a:rPr>
              <a:t>Cours</a:t>
            </a:r>
          </a:p>
          <a:p>
            <a:pPr marL="1314450" lvl="1" indent="-857250">
              <a:spcBef>
                <a:spcPts val="1000"/>
              </a:spcBef>
              <a:spcAft>
                <a:spcPts val="1600"/>
              </a:spcAft>
              <a:buFont typeface="Arial" panose="020B0604020202020204" pitchFamily="34" charset="0"/>
              <a:buChar char="•"/>
            </a:pPr>
            <a:r>
              <a:rPr lang="fr-CA" sz="5400" b="1" dirty="0">
                <a:latin typeface="Arial" panose="020B0604020202020204" pitchFamily="34" charset="0"/>
                <a:cs typeface="Arial" panose="020B0604020202020204" pitchFamily="34" charset="0"/>
              </a:rPr>
              <a:t>Ateliers</a:t>
            </a:r>
            <a:endParaRPr lang="fr-CA" sz="4800" b="1" dirty="0">
              <a:solidFill>
                <a:schemeClr val="bg2">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DBB5354E-2B85-42A4-BDC1-E11CDD54E0B8}"/>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Perfectionnement professionnel</a:t>
            </a:r>
            <a:endParaRPr lang="fr-CA" sz="5870" dirty="0">
              <a:solidFill>
                <a:schemeClr val="bg1"/>
              </a:solidFill>
              <a:latin typeface="Arial" panose="020B0604020202020204" pitchFamily="34" charset="0"/>
              <a:cs typeface="Arial" panose="020B0604020202020204" pitchFamily="34" charset="0"/>
            </a:endParaRPr>
          </a:p>
        </p:txBody>
      </p:sp>
      <p:pic>
        <p:nvPicPr>
          <p:cNvPr id="2" name="Picture 2" descr="CDHA_Perks">
            <a:extLst>
              <a:ext uri="{FF2B5EF4-FFF2-40B4-BE49-F238E27FC236}">
                <a16:creationId xmlns:a16="http://schemas.microsoft.com/office/drawing/2014/main" id="{1AFC5970-2BDB-4F0C-935C-1831BB42C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0371" y="2212504"/>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441815-4534-46E1-8B0F-861E87749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371" y="6947166"/>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Website&#10;&#10;Description automatically generated">
            <a:extLst>
              <a:ext uri="{FF2B5EF4-FFF2-40B4-BE49-F238E27FC236}">
                <a16:creationId xmlns:a16="http://schemas.microsoft.com/office/drawing/2014/main" id="{9D9477F4-4AB9-8BE9-46AB-F0C2FB53FA47}"/>
              </a:ext>
            </a:extLst>
          </p:cNvPr>
          <p:cNvPicPr>
            <a:picLocks noChangeAspect="1"/>
          </p:cNvPicPr>
          <p:nvPr/>
        </p:nvPicPr>
        <p:blipFill>
          <a:blip r:embed="rId5"/>
          <a:stretch>
            <a:fillRect/>
          </a:stretch>
        </p:blipFill>
        <p:spPr>
          <a:xfrm>
            <a:off x="10821342" y="4609096"/>
            <a:ext cx="5400000" cy="1968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627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Title 1">
            <a:extLst>
              <a:ext uri="{FF2B5EF4-FFF2-40B4-BE49-F238E27FC236}">
                <a16:creationId xmlns:a16="http://schemas.microsoft.com/office/drawing/2014/main" id="{1300D233-C071-4071-A107-3F8865BC0080}"/>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Réseautage et évènements</a:t>
            </a:r>
          </a:p>
        </p:txBody>
      </p:sp>
      <p:pic>
        <p:nvPicPr>
          <p:cNvPr id="3" name="Picture 2" descr="A picture containing nature&#10;&#10;Description automatically generated">
            <a:extLst>
              <a:ext uri="{FF2B5EF4-FFF2-40B4-BE49-F238E27FC236}">
                <a16:creationId xmlns:a16="http://schemas.microsoft.com/office/drawing/2014/main" id="{7DF3E0B6-B7C7-FEBD-973C-0E74A9214611}"/>
              </a:ext>
            </a:extLst>
          </p:cNvPr>
          <p:cNvPicPr>
            <a:picLocks noChangeAspect="1"/>
          </p:cNvPicPr>
          <p:nvPr/>
        </p:nvPicPr>
        <p:blipFill rotWithShape="1">
          <a:blip r:embed="rId3"/>
          <a:srcRect b="14031"/>
          <a:stretch/>
        </p:blipFill>
        <p:spPr>
          <a:xfrm>
            <a:off x="0" y="0"/>
            <a:ext cx="17340263" cy="9925765"/>
          </a:xfrm>
          <a:prstGeom prst="rect">
            <a:avLst/>
          </a:prstGeom>
        </p:spPr>
      </p:pic>
      <p:sp>
        <p:nvSpPr>
          <p:cNvPr id="6" name="Content Placeholder 5"/>
          <p:cNvSpPr>
            <a:spLocks noGrp="1"/>
          </p:cNvSpPr>
          <p:nvPr>
            <p:ph sz="half" idx="4294967295"/>
          </p:nvPr>
        </p:nvSpPr>
        <p:spPr>
          <a:xfrm>
            <a:off x="749251" y="2998495"/>
            <a:ext cx="13825536" cy="5478705"/>
          </a:xfrm>
        </p:spPr>
        <p:txBody>
          <a:bodyPr/>
          <a:lstStyle/>
          <a:p>
            <a:pPr marL="0" indent="0">
              <a:spcAft>
                <a:spcPts val="1200"/>
              </a:spcAft>
              <a:buNone/>
            </a:pPr>
            <a:r>
              <a:rPr lang="fr-FR" sz="13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Retenez la date</a:t>
            </a:r>
          </a:p>
          <a:p>
            <a:pPr marL="0" indent="0">
              <a:spcBef>
                <a:spcPts val="0"/>
              </a:spcBef>
              <a:spcAft>
                <a:spcPts val="2200"/>
              </a:spcAft>
              <a:buNone/>
            </a:pPr>
            <a:r>
              <a:rPr lang="fr-FR" sz="6000" b="1" dirty="0">
                <a:solidFill>
                  <a:schemeClr val="bg2">
                    <a:lumMod val="25000"/>
                  </a:schemeClr>
                </a:solidFill>
                <a:latin typeface="Arial" panose="020B0604020202020204" pitchFamily="34" charset="0"/>
                <a:cs typeface="Arial" panose="020B0604020202020204" pitchFamily="34" charset="0"/>
              </a:rPr>
              <a:t>Conférence nationale</a:t>
            </a:r>
            <a:br>
              <a:rPr lang="fr-FR" sz="6000" b="1" dirty="0">
                <a:solidFill>
                  <a:schemeClr val="bg2">
                    <a:lumMod val="25000"/>
                  </a:schemeClr>
                </a:solidFill>
                <a:latin typeface="Arial" panose="020B0604020202020204" pitchFamily="34" charset="0"/>
                <a:cs typeface="Arial" panose="020B0604020202020204" pitchFamily="34" charset="0"/>
              </a:rPr>
            </a:br>
            <a:r>
              <a:rPr lang="fr-FR" sz="6000" dirty="0">
                <a:solidFill>
                  <a:schemeClr val="bg2">
                    <a:lumMod val="25000"/>
                  </a:schemeClr>
                </a:solidFill>
                <a:latin typeface="Arial" panose="020B0604020202020204" pitchFamily="34" charset="0"/>
                <a:cs typeface="Arial" panose="020B0604020202020204" pitchFamily="34" charset="0"/>
              </a:rPr>
              <a:t>du 17 au 19 octobre 2024</a:t>
            </a:r>
            <a:br>
              <a:rPr lang="fr-FR" sz="6000" b="1" dirty="0">
                <a:solidFill>
                  <a:schemeClr val="bg2">
                    <a:lumMod val="25000"/>
                  </a:schemeClr>
                </a:solidFill>
                <a:latin typeface="Arial" panose="020B0604020202020204" pitchFamily="34" charset="0"/>
                <a:cs typeface="Arial" panose="020B0604020202020204" pitchFamily="34" charset="0"/>
              </a:rPr>
            </a:br>
            <a:r>
              <a:rPr lang="fr-FR" sz="6000" dirty="0">
                <a:solidFill>
                  <a:schemeClr val="bg2">
                    <a:lumMod val="25000"/>
                  </a:schemeClr>
                </a:solidFill>
                <a:latin typeface="Arial" panose="020B0604020202020204" pitchFamily="34" charset="0"/>
                <a:cs typeface="Arial" panose="020B0604020202020204" pitchFamily="34" charset="0"/>
              </a:rPr>
              <a:t>Niagara </a:t>
            </a:r>
            <a:r>
              <a:rPr lang="fr-FR" sz="6000" dirty="0" err="1">
                <a:solidFill>
                  <a:schemeClr val="bg2">
                    <a:lumMod val="25000"/>
                  </a:schemeClr>
                </a:solidFill>
                <a:latin typeface="Arial" panose="020B0604020202020204" pitchFamily="34" charset="0"/>
                <a:cs typeface="Arial" panose="020B0604020202020204" pitchFamily="34" charset="0"/>
              </a:rPr>
              <a:t>Falls</a:t>
            </a:r>
            <a:r>
              <a:rPr lang="fr-FR" sz="6000" dirty="0">
                <a:solidFill>
                  <a:schemeClr val="bg2">
                    <a:lumMod val="25000"/>
                  </a:schemeClr>
                </a:solidFill>
                <a:latin typeface="Arial" panose="020B0604020202020204" pitchFamily="34" charset="0"/>
                <a:cs typeface="Arial" panose="020B0604020202020204" pitchFamily="34" charset="0"/>
              </a:rPr>
              <a:t>, Ont.</a:t>
            </a:r>
          </a:p>
        </p:txBody>
      </p:sp>
      <p:pic>
        <p:nvPicPr>
          <p:cNvPr id="5" name="Picture 4" descr="Text&#10;&#10;Description automatically generated">
            <a:extLst>
              <a:ext uri="{FF2B5EF4-FFF2-40B4-BE49-F238E27FC236}">
                <a16:creationId xmlns:a16="http://schemas.microsoft.com/office/drawing/2014/main" id="{89F483F8-C631-A510-103B-BBA7C045C82D}"/>
              </a:ext>
            </a:extLst>
          </p:cNvPr>
          <p:cNvPicPr>
            <a:picLocks noChangeAspect="1"/>
          </p:cNvPicPr>
          <p:nvPr/>
        </p:nvPicPr>
        <p:blipFill>
          <a:blip r:embed="rId4"/>
          <a:stretch>
            <a:fillRect/>
          </a:stretch>
        </p:blipFill>
        <p:spPr>
          <a:xfrm>
            <a:off x="11407930" y="8117160"/>
            <a:ext cx="5194115" cy="962982"/>
          </a:xfrm>
          <a:prstGeom prst="rect">
            <a:avLst/>
          </a:prstGeom>
        </p:spPr>
      </p:pic>
    </p:spTree>
    <p:extLst>
      <p:ext uri="{BB962C8B-B14F-4D97-AF65-F5344CB8AC3E}">
        <p14:creationId xmlns:p14="http://schemas.microsoft.com/office/powerpoint/2010/main" val="1375569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402D5174-5C1C-4FA9-996D-6760245DC973}"/>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Ressources</a:t>
            </a:r>
            <a:endParaRPr lang="fr-CA" sz="587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3DC96BE-41C5-8B46-076E-BEEC94659D5E}"/>
              </a:ext>
            </a:extLst>
          </p:cNvPr>
          <p:cNvSpPr/>
          <p:nvPr/>
        </p:nvSpPr>
        <p:spPr>
          <a:xfrm>
            <a:off x="8513678" y="4522857"/>
            <a:ext cx="312906" cy="708014"/>
          </a:xfrm>
          <a:prstGeom prst="rect">
            <a:avLst/>
          </a:prstGeom>
        </p:spPr>
        <p:txBody>
          <a:bodyPr wrap="none">
            <a:spAutoFit/>
          </a:bodyPr>
          <a:lstStyle/>
          <a:p>
            <a:r>
              <a:rPr lang="en-CA" sz="4001"/>
              <a:t> </a:t>
            </a:r>
          </a:p>
        </p:txBody>
      </p:sp>
      <p:pic>
        <p:nvPicPr>
          <p:cNvPr id="4" name="Picture 3">
            <a:extLst>
              <a:ext uri="{FF2B5EF4-FFF2-40B4-BE49-F238E27FC236}">
                <a16:creationId xmlns:a16="http://schemas.microsoft.com/office/drawing/2014/main" id="{5F857FC0-92E1-1132-B639-56638671B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83" y="3652664"/>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0E07EF66-1201-726D-6C00-E017C34C3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39" y="3688595"/>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FCF655D-7A85-72F6-F494-B3A97440B312}"/>
              </a:ext>
            </a:extLst>
          </p:cNvPr>
          <p:cNvPicPr>
            <a:picLocks noChangeAspect="1"/>
          </p:cNvPicPr>
          <p:nvPr/>
        </p:nvPicPr>
        <p:blipFill>
          <a:blip r:embed="rId5"/>
          <a:stretch>
            <a:fillRect/>
          </a:stretch>
        </p:blipFill>
        <p:spPr>
          <a:xfrm>
            <a:off x="9174187" y="2693226"/>
            <a:ext cx="7458075" cy="6238875"/>
          </a:xfrm>
          <a:prstGeom prst="rect">
            <a:avLst/>
          </a:prstGeom>
        </p:spPr>
      </p:pic>
    </p:spTree>
    <p:extLst>
      <p:ext uri="{BB962C8B-B14F-4D97-AF65-F5344CB8AC3E}">
        <p14:creationId xmlns:p14="http://schemas.microsoft.com/office/powerpoint/2010/main" val="2933080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36719" y="2971252"/>
            <a:ext cx="9898071" cy="4776860"/>
          </a:xfrm>
        </p:spPr>
        <p:txBody>
          <a:bodyPr/>
          <a:lstStyle/>
          <a:p>
            <a:pPr marL="1314450" lvl="1" indent="-857250">
              <a:spcBef>
                <a:spcPts val="1000"/>
              </a:spcBef>
              <a:spcAft>
                <a:spcPts val="16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Fiches de renseignements</a:t>
            </a:r>
          </a:p>
          <a:p>
            <a:pPr marL="1314450" lvl="1" indent="-857250">
              <a:spcBef>
                <a:spcPts val="1000"/>
              </a:spcBef>
              <a:spcAft>
                <a:spcPts val="16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Code de déontologie</a:t>
            </a:r>
          </a:p>
          <a:p>
            <a:pPr marL="1314450" lvl="1" indent="-857250">
              <a:spcBef>
                <a:spcPts val="1000"/>
              </a:spcBef>
              <a:spcAft>
                <a:spcPts val="16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Lignes directrices de la pratique clinique</a:t>
            </a:r>
          </a:p>
          <a:p>
            <a:pPr marL="1314450" lvl="1" indent="-857250">
              <a:spcBef>
                <a:spcPts val="1000"/>
              </a:spcBef>
              <a:spcAft>
                <a:spcPts val="16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Exposés de position et déclarations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402D5174-5C1C-4FA9-996D-6760245DC973}"/>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Ressources</a:t>
            </a:r>
            <a:endParaRPr lang="fr-CA" sz="587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B97310E-6797-4101-9F86-B108192C5A7E}"/>
              </a:ext>
            </a:extLst>
          </p:cNvPr>
          <p:cNvPicPr>
            <a:picLocks noChangeAspect="1"/>
          </p:cNvPicPr>
          <p:nvPr/>
        </p:nvPicPr>
        <p:blipFill>
          <a:blip r:embed="rId3"/>
          <a:stretch>
            <a:fillRect/>
          </a:stretch>
        </p:blipFill>
        <p:spPr>
          <a:xfrm>
            <a:off x="11157788" y="6834058"/>
            <a:ext cx="5400000" cy="1571134"/>
          </a:xfrm>
          <a:prstGeom prst="rect">
            <a:avLst/>
          </a:prstGeom>
        </p:spPr>
      </p:pic>
      <p:pic>
        <p:nvPicPr>
          <p:cNvPr id="3" name="Picture 2">
            <a:extLst>
              <a:ext uri="{FF2B5EF4-FFF2-40B4-BE49-F238E27FC236}">
                <a16:creationId xmlns:a16="http://schemas.microsoft.com/office/drawing/2014/main" id="{4DB9679D-0AD1-4564-B019-509E0135F3FA}"/>
              </a:ext>
            </a:extLst>
          </p:cNvPr>
          <p:cNvPicPr>
            <a:picLocks noChangeAspect="1"/>
          </p:cNvPicPr>
          <p:nvPr/>
        </p:nvPicPr>
        <p:blipFill>
          <a:blip r:embed="rId4"/>
          <a:stretch>
            <a:fillRect/>
          </a:stretch>
        </p:blipFill>
        <p:spPr>
          <a:xfrm>
            <a:off x="11154407" y="2736469"/>
            <a:ext cx="5400000" cy="1229464"/>
          </a:xfrm>
          <a:prstGeom prst="rect">
            <a:avLst/>
          </a:prstGeom>
        </p:spPr>
      </p:pic>
      <p:pic>
        <p:nvPicPr>
          <p:cNvPr id="5" name="Picture 4">
            <a:extLst>
              <a:ext uri="{FF2B5EF4-FFF2-40B4-BE49-F238E27FC236}">
                <a16:creationId xmlns:a16="http://schemas.microsoft.com/office/drawing/2014/main" id="{2EA3B296-D0BD-4008-B7D9-B75C06D492BC}"/>
              </a:ext>
            </a:extLst>
          </p:cNvPr>
          <p:cNvPicPr>
            <a:picLocks noChangeAspect="1"/>
          </p:cNvPicPr>
          <p:nvPr/>
        </p:nvPicPr>
        <p:blipFill>
          <a:blip r:embed="rId5"/>
          <a:stretch>
            <a:fillRect/>
          </a:stretch>
        </p:blipFill>
        <p:spPr>
          <a:xfrm>
            <a:off x="11154407" y="4430249"/>
            <a:ext cx="5400000" cy="1939493"/>
          </a:xfrm>
          <a:prstGeom prst="rect">
            <a:avLst/>
          </a:prstGeom>
        </p:spPr>
      </p:pic>
    </p:spTree>
    <p:extLst>
      <p:ext uri="{BB962C8B-B14F-4D97-AF65-F5344CB8AC3E}">
        <p14:creationId xmlns:p14="http://schemas.microsoft.com/office/powerpoint/2010/main" val="25488549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hygienedentairecanada.ca</a:t>
            </a:r>
          </a:p>
        </p:txBody>
      </p:sp>
      <p:pic>
        <p:nvPicPr>
          <p:cNvPr id="2050" name="Picture 2" descr="Dental Hygiene Logo">
            <a:extLst>
              <a:ext uri="{FF2B5EF4-FFF2-40B4-BE49-F238E27FC236}">
                <a16:creationId xmlns:a16="http://schemas.microsoft.com/office/drawing/2014/main" id="{A143BC8C-C952-4A9A-8EDC-2600E2718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388" y="2032797"/>
            <a:ext cx="4423485" cy="21132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0DB0F29-0CDC-4A70-AE72-6CEF1626C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67132">
            <a:off x="6076520" y="5551765"/>
            <a:ext cx="5040000" cy="26084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Graphical user interface, website&#10;&#10;Description automatically generated">
            <a:extLst>
              <a:ext uri="{FF2B5EF4-FFF2-40B4-BE49-F238E27FC236}">
                <a16:creationId xmlns:a16="http://schemas.microsoft.com/office/drawing/2014/main" id="{CAFAE80A-2C09-4C1C-9915-2E2796DE87F7}"/>
              </a:ext>
            </a:extLst>
          </p:cNvPr>
          <p:cNvPicPr>
            <a:picLocks noChangeAspect="1"/>
          </p:cNvPicPr>
          <p:nvPr/>
        </p:nvPicPr>
        <p:blipFill>
          <a:blip r:embed="rId5"/>
          <a:stretch>
            <a:fillRect/>
          </a:stretch>
        </p:blipFill>
        <p:spPr>
          <a:xfrm rot="20952176">
            <a:off x="11515122" y="5310188"/>
            <a:ext cx="5040000" cy="263760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1E4C71F-BA2C-4D19-A452-99BCEEC4CEDD}"/>
              </a:ext>
            </a:extLst>
          </p:cNvPr>
          <p:cNvPicPr>
            <a:picLocks noChangeAspect="1"/>
          </p:cNvPicPr>
          <p:nvPr/>
        </p:nvPicPr>
        <p:blipFill>
          <a:blip r:embed="rId6"/>
          <a:stretch>
            <a:fillRect/>
          </a:stretch>
        </p:blipFill>
        <p:spPr>
          <a:xfrm rot="20986007">
            <a:off x="559077" y="5598064"/>
            <a:ext cx="5040000" cy="25985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9650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141A43DD-04E7-4A57-92EC-2B398C733D33}"/>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pic>
        <p:nvPicPr>
          <p:cNvPr id="12" name="Picture 2" descr="Perkopolis">
            <a:extLst>
              <a:ext uri="{FF2B5EF4-FFF2-40B4-BE49-F238E27FC236}">
                <a16:creationId xmlns:a16="http://schemas.microsoft.com/office/drawing/2014/main" id="{BF41C674-210E-4327-BA91-EF226E8B6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931" y="2297689"/>
            <a:ext cx="5040000" cy="1845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F1A788E-E4FD-4A17-B5A3-CE825E1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333" y="2265781"/>
            <a:ext cx="5043185" cy="184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descr="Career Centre">
            <a:extLst>
              <a:ext uri="{FF2B5EF4-FFF2-40B4-BE49-F238E27FC236}">
                <a16:creationId xmlns:a16="http://schemas.microsoft.com/office/drawing/2014/main" id="{A46E0E26-B8B1-C805-D1F8-6A4AD6108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084" y="4922516"/>
            <a:ext cx="10674434" cy="3908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8559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0D126354-4A44-4F8C-9930-9250075A9E70}"/>
              </a:ext>
            </a:extLst>
          </p:cNvPr>
          <p:cNvSpPr>
            <a:spLocks noGrp="1"/>
          </p:cNvSpPr>
          <p:nvPr>
            <p:ph sz="half" idx="2"/>
          </p:nvPr>
        </p:nvSpPr>
        <p:spPr>
          <a:xfrm>
            <a:off x="425215" y="7469088"/>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6600" b="1" kern="0" dirty="0">
                <a:solidFill>
                  <a:srgbClr val="7030A0"/>
                </a:solidFill>
                <a:latin typeface="Arial" panose="020B0604020202020204" pitchFamily="34" charset="0"/>
                <a:cs typeface="Arial" panose="020B0604020202020204" pitchFamily="34" charset="0"/>
                <a:sym typeface="Herculanum" pitchFamily="-84" charset="0"/>
              </a:rPr>
              <a:t>achd.ca/milieudetravailsain</a:t>
            </a:r>
          </a:p>
        </p:txBody>
      </p:sp>
      <p:sp>
        <p:nvSpPr>
          <p:cNvPr id="5" name="Title 1">
            <a:extLst>
              <a:ext uri="{FF2B5EF4-FFF2-40B4-BE49-F238E27FC236}">
                <a16:creationId xmlns:a16="http://schemas.microsoft.com/office/drawing/2014/main" id="{6EC237A5-A659-4B59-A09C-FF4BDD06D989}"/>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F414FCA1-B6E0-4BB0-AE4E-3E557900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131" y="3220616"/>
            <a:ext cx="14400000" cy="38535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9064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823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6" name="Title 1">
            <a:extLst>
              <a:ext uri="{FF2B5EF4-FFF2-40B4-BE49-F238E27FC236}">
                <a16:creationId xmlns:a16="http://schemas.microsoft.com/office/drawing/2014/main" id="{687BDDD1-D256-45BB-B60B-07DFDB598D9C}"/>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3C04338-B5CB-4E06-A7C4-962C65513244}"/>
              </a:ext>
            </a:extLst>
          </p:cNvPr>
          <p:cNvPicPr>
            <a:picLocks noChangeAspect="1"/>
          </p:cNvPicPr>
          <p:nvPr/>
        </p:nvPicPr>
        <p:blipFill rotWithShape="1">
          <a:blip r:embed="rId3"/>
          <a:srcRect b="65949"/>
          <a:stretch/>
        </p:blipFill>
        <p:spPr>
          <a:xfrm>
            <a:off x="1558535" y="2619375"/>
            <a:ext cx="14400000" cy="2744008"/>
          </a:xfrm>
          <a:prstGeom prst="rect">
            <a:avLst/>
          </a:prstGeom>
        </p:spPr>
      </p:pic>
      <p:pic>
        <p:nvPicPr>
          <p:cNvPr id="7" name="Picture 6">
            <a:extLst>
              <a:ext uri="{FF2B5EF4-FFF2-40B4-BE49-F238E27FC236}">
                <a16:creationId xmlns:a16="http://schemas.microsoft.com/office/drawing/2014/main" id="{D79DAC12-3366-473C-9980-865AD47BD1D5}"/>
              </a:ext>
            </a:extLst>
          </p:cNvPr>
          <p:cNvPicPr>
            <a:picLocks noChangeAspect="1"/>
          </p:cNvPicPr>
          <p:nvPr/>
        </p:nvPicPr>
        <p:blipFill rotWithShape="1">
          <a:blip r:embed="rId3"/>
          <a:srcRect t="65949"/>
          <a:stretch/>
        </p:blipFill>
        <p:spPr>
          <a:xfrm>
            <a:off x="1558535" y="5776865"/>
            <a:ext cx="14400000" cy="2744010"/>
          </a:xfrm>
          <a:prstGeom prst="rect">
            <a:avLst/>
          </a:prstGeom>
        </p:spPr>
      </p:pic>
    </p:spTree>
    <p:extLst>
      <p:ext uri="{BB962C8B-B14F-4D97-AF65-F5344CB8AC3E}">
        <p14:creationId xmlns:p14="http://schemas.microsoft.com/office/powerpoint/2010/main" val="8570981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5" name="Title 1">
            <a:extLst>
              <a:ext uri="{FF2B5EF4-FFF2-40B4-BE49-F238E27FC236}">
                <a16:creationId xmlns:a16="http://schemas.microsoft.com/office/drawing/2014/main" id="{1B59CEC7-7CD1-4970-A913-FEC700279B63}"/>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ACE6D4F-31DE-5DEB-34B7-F61CCA9BAFC2}"/>
              </a:ext>
            </a:extLst>
          </p:cNvPr>
          <p:cNvGrpSpPr/>
          <p:nvPr/>
        </p:nvGrpSpPr>
        <p:grpSpPr>
          <a:xfrm>
            <a:off x="1394554" y="2860576"/>
            <a:ext cx="14551154" cy="5328592"/>
            <a:chOff x="1394554" y="2860576"/>
            <a:chExt cx="14551154" cy="5328592"/>
          </a:xfrm>
        </p:grpSpPr>
        <p:pic>
          <p:nvPicPr>
            <p:cNvPr id="4" name="Picture 2">
              <a:extLst>
                <a:ext uri="{FF2B5EF4-FFF2-40B4-BE49-F238E27FC236}">
                  <a16:creationId xmlns:a16="http://schemas.microsoft.com/office/drawing/2014/main" id="{11C6A18C-2FB8-765E-C72E-F50E78F4C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54" y="2860576"/>
              <a:ext cx="14551154" cy="53285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26597AA-550C-BBC0-2856-9BB045C82772}"/>
                </a:ext>
              </a:extLst>
            </p:cNvPr>
            <p:cNvSpPr/>
            <p:nvPr/>
          </p:nvSpPr>
          <p:spPr>
            <a:xfrm>
              <a:off x="1829371" y="3796680"/>
              <a:ext cx="6264696" cy="913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5938783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5" name="Title 1">
            <a:extLst>
              <a:ext uri="{FF2B5EF4-FFF2-40B4-BE49-F238E27FC236}">
                <a16:creationId xmlns:a16="http://schemas.microsoft.com/office/drawing/2014/main" id="{6F43EE48-1B88-4125-9BDF-0940D9CBBD5F}"/>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pic>
        <p:nvPicPr>
          <p:cNvPr id="2" name="Online Media 1" title="Introductory Video: Developing Your Mindset">
            <a:hlinkClick r:id="" action="ppaction://media"/>
            <a:extLst>
              <a:ext uri="{FF2B5EF4-FFF2-40B4-BE49-F238E27FC236}">
                <a16:creationId xmlns:a16="http://schemas.microsoft.com/office/drawing/2014/main" id="{3D6FD4D8-5EAE-B891-CF39-D8DE98A600D0}"/>
              </a:ext>
            </a:extLst>
          </p:cNvPr>
          <p:cNvPicPr>
            <a:picLocks noRot="1" noChangeAspect="1"/>
          </p:cNvPicPr>
          <p:nvPr>
            <a:videoFile r:link="rId1"/>
          </p:nvPr>
        </p:nvPicPr>
        <p:blipFill>
          <a:blip r:embed="rId4"/>
          <a:stretch>
            <a:fillRect/>
          </a:stretch>
        </p:blipFill>
        <p:spPr>
          <a:xfrm>
            <a:off x="2346584" y="1996480"/>
            <a:ext cx="12960000" cy="7311254"/>
          </a:xfrm>
          <a:prstGeom prst="rect">
            <a:avLst/>
          </a:prstGeom>
        </p:spPr>
      </p:pic>
    </p:spTree>
    <p:extLst>
      <p:ext uri="{BB962C8B-B14F-4D97-AF65-F5344CB8AC3E}">
        <p14:creationId xmlns:p14="http://schemas.microsoft.com/office/powerpoint/2010/main" val="2259716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6" name="Title 1">
            <a:extLst>
              <a:ext uri="{FF2B5EF4-FFF2-40B4-BE49-F238E27FC236}">
                <a16:creationId xmlns:a16="http://schemas.microsoft.com/office/drawing/2014/main" id="{B792D17F-EB9A-4041-884B-C34ED9241D00}"/>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125602D-7B61-44DC-942C-ED94D43533EE}"/>
              </a:ext>
            </a:extLst>
          </p:cNvPr>
          <p:cNvPicPr>
            <a:picLocks noChangeAspect="1"/>
          </p:cNvPicPr>
          <p:nvPr/>
        </p:nvPicPr>
        <p:blipFill>
          <a:blip r:embed="rId3"/>
          <a:stretch>
            <a:fillRect/>
          </a:stretch>
        </p:blipFill>
        <p:spPr>
          <a:xfrm>
            <a:off x="7157963" y="5732449"/>
            <a:ext cx="9000000" cy="2793104"/>
          </a:xfrm>
          <a:prstGeom prst="rect">
            <a:avLst/>
          </a:prstGeom>
        </p:spPr>
      </p:pic>
      <p:pic>
        <p:nvPicPr>
          <p:cNvPr id="9" name="Picture 8">
            <a:extLst>
              <a:ext uri="{FF2B5EF4-FFF2-40B4-BE49-F238E27FC236}">
                <a16:creationId xmlns:a16="http://schemas.microsoft.com/office/drawing/2014/main" id="{9277B835-77D9-4361-BCF2-1FC958FA230A}"/>
              </a:ext>
            </a:extLst>
          </p:cNvPr>
          <p:cNvPicPr>
            <a:picLocks noChangeAspect="1"/>
          </p:cNvPicPr>
          <p:nvPr/>
        </p:nvPicPr>
        <p:blipFill>
          <a:blip r:embed="rId4"/>
          <a:stretch>
            <a:fillRect/>
          </a:stretch>
        </p:blipFill>
        <p:spPr>
          <a:xfrm>
            <a:off x="1253307" y="2593922"/>
            <a:ext cx="9000000" cy="2724139"/>
          </a:xfrm>
          <a:prstGeom prst="rect">
            <a:avLst/>
          </a:prstGeom>
        </p:spPr>
      </p:pic>
    </p:spTree>
    <p:extLst>
      <p:ext uri="{BB962C8B-B14F-4D97-AF65-F5344CB8AC3E}">
        <p14:creationId xmlns:p14="http://schemas.microsoft.com/office/powerpoint/2010/main" val="16109330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0" name="Content Placeholder 5"/>
          <p:cNvSpPr>
            <a:spLocks noGrp="1"/>
          </p:cNvSpPr>
          <p:nvPr>
            <p:ph sz="half" idx="2"/>
          </p:nvPr>
        </p:nvSpPr>
        <p:spPr>
          <a:xfrm>
            <a:off x="867860" y="2820387"/>
            <a:ext cx="9242431" cy="5180938"/>
          </a:xfrm>
        </p:spPr>
        <p:txBody>
          <a:bodyPr/>
          <a:lstStyle/>
          <a:p>
            <a:pPr marL="0" indent="0">
              <a:buNone/>
            </a:pPr>
            <a:r>
              <a:rPr lang="fr-FR" sz="6000" b="1" dirty="0">
                <a:latin typeface="Arial" panose="020B0604020202020204" pitchFamily="34" charset="0"/>
                <a:cs typeface="Arial" panose="020B0604020202020204" pitchFamily="34" charset="0"/>
              </a:rPr>
              <a:t>Services de conseils</a:t>
            </a:r>
          </a:p>
          <a:p>
            <a:pPr marL="1314000" indent="-856800">
              <a:spcBef>
                <a:spcPts val="1000"/>
              </a:spcBef>
              <a:spcAft>
                <a:spcPts val="1600"/>
              </a:spcAft>
            </a:pPr>
            <a:r>
              <a:rPr lang="fr-FR" sz="5400" dirty="0">
                <a:latin typeface="Arial" panose="020B0604020202020204" pitchFamily="34" charset="0"/>
                <a:cs typeface="Arial" panose="020B0604020202020204" pitchFamily="34" charset="0"/>
              </a:rPr>
              <a:t>Problèmes en milieu de travail, stress et difficultés familiales</a:t>
            </a:r>
            <a:endParaRPr lang="en-CA" sz="5400" dirty="0">
              <a:latin typeface="Arial" panose="020B0604020202020204" pitchFamily="34" charset="0"/>
              <a:cs typeface="Arial" panose="020B0604020202020204" pitchFamily="34" charset="0"/>
            </a:endParaRPr>
          </a:p>
          <a:p>
            <a:pPr marL="0" indent="0">
              <a:spcAft>
                <a:spcPts val="1333"/>
              </a:spcAft>
              <a:buNone/>
            </a:pPr>
            <a:endParaRPr lang="en-CA" sz="6000" b="1" dirty="0">
              <a:solidFill>
                <a:srgbClr val="ED8A05"/>
              </a:solidFill>
            </a:endParaRPr>
          </a:p>
        </p:txBody>
      </p:sp>
      <p:pic>
        <p:nvPicPr>
          <p:cNvPr id="5" name="Picture 4" descr="A picture containing sitting, table, front, young&#10;&#10;Description automatically generated">
            <a:extLst>
              <a:ext uri="{FF2B5EF4-FFF2-40B4-BE49-F238E27FC236}">
                <a16:creationId xmlns:a16="http://schemas.microsoft.com/office/drawing/2014/main" id="{6BB91FC7-9F8E-4AFB-A078-413426B893E8}"/>
              </a:ext>
            </a:extLst>
          </p:cNvPr>
          <p:cNvPicPr>
            <a:picLocks noChangeAspect="1"/>
          </p:cNvPicPr>
          <p:nvPr/>
        </p:nvPicPr>
        <p:blipFill rotWithShape="1">
          <a:blip r:embed="rId3"/>
          <a:srcRect l="48059"/>
          <a:stretch/>
        </p:blipFill>
        <p:spPr>
          <a:xfrm>
            <a:off x="11262419" y="2801137"/>
            <a:ext cx="3902711" cy="2739388"/>
          </a:xfrm>
          <a:prstGeom prst="rect">
            <a:avLst/>
          </a:prstGeom>
          <a:effectLst>
            <a:outerShdw blurRad="50800" dist="38100" dir="2700000" algn="tl" rotWithShape="0">
              <a:prstClr val="black">
                <a:alpha val="40000"/>
              </a:prstClr>
            </a:outerShdw>
          </a:effectLst>
        </p:spPr>
      </p:pic>
      <p:pic>
        <p:nvPicPr>
          <p:cNvPr id="7" name="Picture 6" descr="A picture containing drawing&#10;&#10;Description automatically generated">
            <a:extLst>
              <a:ext uri="{FF2B5EF4-FFF2-40B4-BE49-F238E27FC236}">
                <a16:creationId xmlns:a16="http://schemas.microsoft.com/office/drawing/2014/main" id="{D948538D-895C-4CE9-BDDF-19BF2C4D0BF9}"/>
              </a:ext>
            </a:extLst>
          </p:cNvPr>
          <p:cNvPicPr>
            <a:picLocks noChangeAspect="1"/>
          </p:cNvPicPr>
          <p:nvPr/>
        </p:nvPicPr>
        <p:blipFill>
          <a:blip r:embed="rId4"/>
          <a:stretch>
            <a:fillRect/>
          </a:stretch>
        </p:blipFill>
        <p:spPr>
          <a:xfrm>
            <a:off x="10596525" y="5521789"/>
            <a:ext cx="5234497" cy="2739387"/>
          </a:xfrm>
          <a:prstGeom prst="rect">
            <a:avLst/>
          </a:prstGeom>
        </p:spPr>
      </p:pic>
      <p:sp>
        <p:nvSpPr>
          <p:cNvPr id="11" name="Title 1">
            <a:extLst>
              <a:ext uri="{FF2B5EF4-FFF2-40B4-BE49-F238E27FC236}">
                <a16:creationId xmlns:a16="http://schemas.microsoft.com/office/drawing/2014/main" id="{CC09D0AF-5826-408D-B533-EE45ED41CD1A}"/>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Gratuit pour les membres</a:t>
            </a:r>
            <a:endParaRPr lang="fr-CA" sz="587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2514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98428" y="2644552"/>
            <a:ext cx="9440305" cy="6048672"/>
          </a:xfrm>
        </p:spPr>
        <p:txBody>
          <a:bodyPr/>
          <a:lstStyle/>
          <a:p>
            <a:pPr marL="1314000" indent="-856800">
              <a:spcBef>
                <a:spcPts val="1000"/>
              </a:spcBef>
              <a:spcAft>
                <a:spcPts val="1600"/>
              </a:spcAft>
            </a:pPr>
            <a:r>
              <a:rPr lang="en-CA" sz="5400" b="1" kern="0" dirty="0">
                <a:latin typeface="Arial" panose="020B0604020202020204" pitchFamily="34" charset="0"/>
                <a:cs typeface="Arial" panose="020B0604020202020204" pitchFamily="34" charset="0"/>
              </a:rPr>
              <a:t>GoodLife Fitness </a:t>
            </a:r>
          </a:p>
          <a:p>
            <a:pPr marL="1314000" indent="-856800">
              <a:spcBef>
                <a:spcPts val="1000"/>
              </a:spcBef>
              <a:spcAft>
                <a:spcPts val="1600"/>
              </a:spcAft>
            </a:pPr>
            <a:r>
              <a:rPr lang="fr-FR" sz="5400" b="1" dirty="0">
                <a:latin typeface="Arial" panose="020B0604020202020204" pitchFamily="34" charset="0"/>
                <a:cs typeface="Arial" panose="020B0604020202020204" pitchFamily="34" charset="0"/>
              </a:rPr>
              <a:t>Hôtels dans le monde entier</a:t>
            </a:r>
          </a:p>
          <a:p>
            <a:pPr marL="1314000" indent="-856800">
              <a:spcBef>
                <a:spcPts val="1000"/>
              </a:spcBef>
              <a:spcAft>
                <a:spcPts val="1600"/>
              </a:spcAft>
            </a:pPr>
            <a:r>
              <a:rPr lang="fr-CA" sz="5400" b="1" dirty="0">
                <a:latin typeface="Arial" panose="020B0604020202020204" pitchFamily="34" charset="0"/>
                <a:cs typeface="Arial" panose="020B0604020202020204" pitchFamily="34" charset="0"/>
              </a:rPr>
              <a:t>Programmes d’assurance additionnels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1" name="Title 1">
            <a:extLst>
              <a:ext uri="{FF2B5EF4-FFF2-40B4-BE49-F238E27FC236}">
                <a16:creationId xmlns:a16="http://schemas.microsoft.com/office/drawing/2014/main" id="{C062D210-E3B2-479F-B2F4-D2E4DC1554C2}"/>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Rabais</a:t>
            </a:r>
            <a:endParaRPr lang="fr-CA" sz="5870" dirty="0">
              <a:solidFill>
                <a:schemeClr val="bg1"/>
              </a:solidFill>
              <a:latin typeface="Arial" panose="020B0604020202020204" pitchFamily="34" charset="0"/>
              <a:cs typeface="Arial" panose="020B0604020202020204" pitchFamily="34" charset="0"/>
            </a:endParaRPr>
          </a:p>
        </p:txBody>
      </p:sp>
      <p:pic>
        <p:nvPicPr>
          <p:cNvPr id="12" name="Picture 11" descr="Graphical user interface&#10;&#10;Description automatically generated">
            <a:extLst>
              <a:ext uri="{FF2B5EF4-FFF2-40B4-BE49-F238E27FC236}">
                <a16:creationId xmlns:a16="http://schemas.microsoft.com/office/drawing/2014/main" id="{BD244349-4129-47D9-BE2B-4A81A376948A}"/>
              </a:ext>
            </a:extLst>
          </p:cNvPr>
          <p:cNvPicPr>
            <a:picLocks noChangeAspect="1"/>
          </p:cNvPicPr>
          <p:nvPr/>
        </p:nvPicPr>
        <p:blipFill>
          <a:blip r:embed="rId3"/>
          <a:stretch>
            <a:fillRect/>
          </a:stretch>
        </p:blipFill>
        <p:spPr>
          <a:xfrm>
            <a:off x="11270653" y="6499686"/>
            <a:ext cx="4044039" cy="2588185"/>
          </a:xfrm>
          <a:prstGeom prst="rect">
            <a:avLst/>
          </a:prstGeom>
        </p:spPr>
      </p:pic>
      <p:grpSp>
        <p:nvGrpSpPr>
          <p:cNvPr id="2" name="Group 1">
            <a:extLst>
              <a:ext uri="{FF2B5EF4-FFF2-40B4-BE49-F238E27FC236}">
                <a16:creationId xmlns:a16="http://schemas.microsoft.com/office/drawing/2014/main" id="{2BB9EA65-3227-416A-BFD9-F7C7461B4AA3}"/>
              </a:ext>
            </a:extLst>
          </p:cNvPr>
          <p:cNvGrpSpPr/>
          <p:nvPr/>
        </p:nvGrpSpPr>
        <p:grpSpPr>
          <a:xfrm>
            <a:off x="10138733" y="1852175"/>
            <a:ext cx="6307881" cy="4205254"/>
            <a:chOff x="10138733" y="1852175"/>
            <a:chExt cx="6307881" cy="4205254"/>
          </a:xfrm>
        </p:grpSpPr>
        <p:pic>
          <p:nvPicPr>
            <p:cNvPr id="13" name="Picture 8" descr="Four GoodLife associates ">
              <a:extLst>
                <a:ext uri="{FF2B5EF4-FFF2-40B4-BE49-F238E27FC236}">
                  <a16:creationId xmlns:a16="http://schemas.microsoft.com/office/drawing/2014/main" id="{F3C3CC9F-054E-4E07-9639-B5D0F8DB3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733" y="1852175"/>
              <a:ext cx="6307881" cy="4205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sign with white writing&#10;&#10;Description automatically generated with medium confidence">
              <a:extLst>
                <a:ext uri="{FF2B5EF4-FFF2-40B4-BE49-F238E27FC236}">
                  <a16:creationId xmlns:a16="http://schemas.microsoft.com/office/drawing/2014/main" id="{EB3CD87E-F9D4-4AF4-9DF6-74857651165D}"/>
                </a:ext>
              </a:extLst>
            </p:cNvPr>
            <p:cNvPicPr>
              <a:picLocks noChangeAspect="1"/>
            </p:cNvPicPr>
            <p:nvPr/>
          </p:nvPicPr>
          <p:blipFill>
            <a:blip r:embed="rId5"/>
            <a:stretch>
              <a:fillRect/>
            </a:stretch>
          </p:blipFill>
          <p:spPr>
            <a:xfrm>
              <a:off x="12483047" y="5190654"/>
              <a:ext cx="1619250" cy="866775"/>
            </a:xfrm>
            <a:prstGeom prst="rect">
              <a:avLst/>
            </a:prstGeom>
          </p:spPr>
        </p:pic>
      </p:grpSp>
    </p:spTree>
    <p:extLst>
      <p:ext uri="{BB962C8B-B14F-4D97-AF65-F5344CB8AC3E}">
        <p14:creationId xmlns:p14="http://schemas.microsoft.com/office/powerpoint/2010/main" val="28809315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724672"/>
            <a:ext cx="15483359" cy="4032448"/>
          </a:xfrm>
        </p:spPr>
        <p:txBody>
          <a:bodyPr/>
          <a:lstStyle/>
          <a:p>
            <a:pPr marL="0" indent="0" algn="ctr">
              <a:spcAft>
                <a:spcPts val="0"/>
              </a:spcAft>
              <a:buNone/>
            </a:pPr>
            <a:r>
              <a:rPr lang="fr-CA" sz="10000" b="1" dirty="0">
                <a:latin typeface="Arial" panose="020B0604020202020204" pitchFamily="34" charset="0"/>
                <a:cs typeface="Arial" panose="020B0604020202020204" pitchFamily="34" charset="0"/>
              </a:rPr>
              <a:t>C’EST L’HEURE DU </a:t>
            </a:r>
            <a:br>
              <a:rPr lang="fr-CA" sz="10000" b="1" dirty="0">
                <a:latin typeface="Arial" panose="020B0604020202020204" pitchFamily="34" charset="0"/>
                <a:cs typeface="Arial" panose="020B0604020202020204" pitchFamily="34" charset="0"/>
              </a:rPr>
            </a:br>
            <a:r>
              <a:rPr lang="fr-CA" sz="10000" b="1" dirty="0">
                <a:latin typeface="Arial" panose="020B0604020202020204" pitchFamily="34" charset="0"/>
                <a:cs typeface="Arial" panose="020B0604020202020204" pitchFamily="34" charset="0"/>
              </a:rPr>
              <a:t>JEU-QUESTIONNAIRE!</a:t>
            </a:r>
            <a:endParaRPr lang="en-CA" sz="10000" b="1" dirty="0">
              <a:latin typeface="Arial" panose="020B0604020202020204" pitchFamily="34" charset="0"/>
              <a:cs typeface="Arial" panose="020B0604020202020204" pitchFamily="3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22693827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6345816" cy="4032570"/>
          </a:xfrm>
        </p:spPr>
        <p:txBody>
          <a:bodyPr/>
          <a:lstStyle/>
          <a:p>
            <a:pPr marL="0" indent="0" algn="ctr">
              <a:spcAft>
                <a:spcPts val="0"/>
              </a:spcAft>
              <a:buNone/>
            </a:pPr>
            <a:r>
              <a:rPr lang="fr-FR" sz="7000" b="1" u="sng" dirty="0">
                <a:solidFill>
                  <a:schemeClr val="tx1"/>
                </a:solidFill>
                <a:latin typeface="Arial" panose="020B0604020202020204" pitchFamily="34" charset="0"/>
                <a:cs typeface="Arial" panose="020B0604020202020204" pitchFamily="34" charset="0"/>
              </a:rPr>
              <a:t>Où</a:t>
            </a:r>
            <a:r>
              <a:rPr lang="fr-FR" sz="7000" b="1" dirty="0">
                <a:solidFill>
                  <a:schemeClr val="tx1"/>
                </a:solidFill>
                <a:latin typeface="Arial" panose="020B0604020202020204" pitchFamily="34" charset="0"/>
                <a:cs typeface="Arial" panose="020B0604020202020204" pitchFamily="34" charset="0"/>
              </a:rPr>
              <a:t> sera la prochaine conférence de l’ACHD?</a:t>
            </a:r>
            <a:endParaRPr lang="en-CA" sz="7000" dirty="0">
              <a:solidFill>
                <a:schemeClr val="tx1"/>
              </a:solidFill>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84431" y="6028928"/>
            <a:ext cx="15771399" cy="2064238"/>
          </a:xfrm>
        </p:spPr>
        <p:txBody>
          <a:bodyPr/>
          <a:lstStyle/>
          <a:p>
            <a:pPr marL="0" indent="0" algn="ctr">
              <a:spcAft>
                <a:spcPts val="1333"/>
              </a:spcAft>
              <a:buNone/>
            </a:pPr>
            <a:r>
              <a:rPr lang="en-CA" sz="7000" b="1" dirty="0">
                <a:solidFill>
                  <a:srgbClr val="7030A0"/>
                </a:solidFill>
                <a:latin typeface="Arial" panose="020B0604020202020204" pitchFamily="34" charset="0"/>
                <a:cs typeface="Arial" panose="020B0604020202020204" pitchFamily="34" charset="0"/>
              </a:rPr>
              <a:t>RÉPONSE : </a:t>
            </a:r>
            <a:br>
              <a:rPr lang="en-CA" sz="7000" b="1" dirty="0">
                <a:solidFill>
                  <a:srgbClr val="7030A0"/>
                </a:solidFill>
                <a:latin typeface="Arial" panose="020B0604020202020204" pitchFamily="34" charset="0"/>
                <a:cs typeface="Arial" panose="020B0604020202020204" pitchFamily="34" charset="0"/>
              </a:rPr>
            </a:br>
            <a:r>
              <a:rPr lang="fr-FR" sz="7000" b="1" kern="0" dirty="0">
                <a:latin typeface="Arial" panose="020B0604020202020204" pitchFamily="34" charset="0"/>
                <a:cs typeface="Arial" panose="020B0604020202020204" pitchFamily="34" charset="0"/>
              </a:rPr>
              <a:t>Chutes Niagara en octobre 2024</a:t>
            </a:r>
            <a:br>
              <a:rPr lang="fr-FR" sz="7000" b="1" kern="0" dirty="0">
                <a:latin typeface="Arial" panose="020B0604020202020204" pitchFamily="34" charset="0"/>
                <a:cs typeface="Arial" panose="020B0604020202020204" pitchFamily="34" charset="0"/>
              </a:rPr>
            </a:br>
            <a:endParaRPr lang="en-CA" sz="7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901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585455" y="6647626"/>
            <a:ext cx="12169352" cy="1035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marL="0" indent="0" algn="ctr">
              <a:buNone/>
            </a:pPr>
            <a:r>
              <a:rPr lang="en-CA" sz="6600" b="1" dirty="0">
                <a:solidFill>
                  <a:srgbClr val="7030A0"/>
                </a:solidFill>
                <a:latin typeface="Arial" panose="020B0604020202020204" pitchFamily="34" charset="0"/>
                <a:ea typeface="+mj-ea"/>
                <a:cs typeface="Arial" panose="020B0604020202020204" pitchFamily="34" charset="0"/>
                <a:sym typeface="Herculanum" pitchFamily="-84" charset="0"/>
              </a:rPr>
              <a:t>achd.ca/</a:t>
            </a:r>
            <a:r>
              <a:rPr lang="en-CA" sz="6600" b="1" dirty="0" err="1">
                <a:solidFill>
                  <a:srgbClr val="7030A0"/>
                </a:solidFill>
                <a:latin typeface="Arial" panose="020B0604020202020204" pitchFamily="34" charset="0"/>
                <a:ea typeface="+mj-ea"/>
                <a:cs typeface="Arial" panose="020B0604020202020204" pitchFamily="34" charset="0"/>
                <a:sym typeface="Herculanum" pitchFamily="-84" charset="0"/>
              </a:rPr>
              <a:t>sondage-emploi</a:t>
            </a:r>
            <a:endParaRPr lang="en-CA" sz="6600" b="1" dirty="0">
              <a:solidFill>
                <a:srgbClr val="7030A0"/>
              </a:solidFill>
              <a:latin typeface="Arial" panose="020B0604020202020204" pitchFamily="34" charset="0"/>
              <a:ea typeface="+mj-ea"/>
              <a:cs typeface="Arial" panose="020B0604020202020204" pitchFamily="34" charset="0"/>
              <a:sym typeface="Herculanum" pitchFamily="-84" charset="0"/>
            </a:endParaRPr>
          </a:p>
        </p:txBody>
      </p:sp>
      <p:sp>
        <p:nvSpPr>
          <p:cNvPr id="11" name="Content Placeholder 5"/>
          <p:cNvSpPr>
            <a:spLocks noGrp="1"/>
          </p:cNvSpPr>
          <p:nvPr>
            <p:ph sz="quarter" idx="4"/>
          </p:nvPr>
        </p:nvSpPr>
        <p:spPr>
          <a:xfrm>
            <a:off x="749251" y="8162080"/>
            <a:ext cx="15913768" cy="1035200"/>
          </a:xfrm>
        </p:spPr>
        <p:txBody>
          <a:bodyPr/>
          <a:lstStyle/>
          <a:p>
            <a:pPr marL="0" indent="0" algn="ctr">
              <a:spcAft>
                <a:spcPts val="2000"/>
              </a:spcAft>
              <a:buNone/>
            </a:pPr>
            <a:r>
              <a:rPr lang="fr-CA" sz="4000" b="1" dirty="0">
                <a:latin typeface="Arial" panose="020B0604020202020204" pitchFamily="34" charset="0"/>
                <a:cs typeface="Arial" panose="020B0604020202020204" pitchFamily="34" charset="0"/>
              </a:rPr>
              <a:t>Résumé | Rapport au complet | Rapports selon les provinces</a:t>
            </a:r>
          </a:p>
        </p:txBody>
      </p:sp>
      <p:sp>
        <p:nvSpPr>
          <p:cNvPr id="8" name="Rectangle 7"/>
          <p:cNvSpPr/>
          <p:nvPr/>
        </p:nvSpPr>
        <p:spPr>
          <a:xfrm>
            <a:off x="8513678" y="4522857"/>
            <a:ext cx="312906" cy="707886"/>
          </a:xfrm>
          <a:prstGeom prst="rect">
            <a:avLst/>
          </a:prstGeom>
        </p:spPr>
        <p:txBody>
          <a:bodyPr wrap="none">
            <a:spAutoFit/>
          </a:bodyPr>
          <a:lstStyle/>
          <a:p>
            <a:r>
              <a:rPr lang="en-CA"/>
              <a:t> </a:t>
            </a:r>
          </a:p>
        </p:txBody>
      </p:sp>
      <p:pic>
        <p:nvPicPr>
          <p:cNvPr id="2050" name="Picture 2" descr="Sondage 2023 de l’ACHD sur le marché du travail et de l’emploi">
            <a:extLst>
              <a:ext uri="{FF2B5EF4-FFF2-40B4-BE49-F238E27FC236}">
                <a16:creationId xmlns:a16="http://schemas.microsoft.com/office/drawing/2014/main" id="{676021DD-7C53-CF23-3159-89B04BEB9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622" y="2082372"/>
            <a:ext cx="11157923" cy="408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809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10" name="Content Placeholder 5">
            <a:extLst>
              <a:ext uri="{FF2B5EF4-FFF2-40B4-BE49-F238E27FC236}">
                <a16:creationId xmlns:a16="http://schemas.microsoft.com/office/drawing/2014/main" id="{A9AD9597-7D81-44FC-B50A-198906386993}"/>
              </a:ext>
            </a:extLst>
          </p:cNvPr>
          <p:cNvSpPr txBox="1">
            <a:spLocks/>
          </p:cNvSpPr>
          <p:nvPr/>
        </p:nvSpPr>
        <p:spPr>
          <a:xfrm>
            <a:off x="3906425" y="2045618"/>
            <a:ext cx="9214506" cy="1319014"/>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6000" b="1" dirty="0">
                <a:latin typeface="Arial" panose="020B0604020202020204" pitchFamily="34" charset="0"/>
                <a:cs typeface="Arial" panose="020B0604020202020204" pitchFamily="34" charset="0"/>
              </a:rPr>
              <a:t>Taux horaire moyen</a:t>
            </a:r>
            <a:endParaRPr lang="en-CA" sz="60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321813D-B048-43B2-B3FB-F0F8B186B0FD}"/>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Arial" panose="020B0604020202020204" pitchFamily="34" charset="0"/>
                <a:cs typeface="Arial" panose="020B0604020202020204" pitchFamily="34" charset="0"/>
              </a:rPr>
              <a:t>Sondage sur le marché du travail et de l’emploi</a:t>
            </a:r>
            <a:endParaRPr lang="fr-CA" sz="4300" dirty="0">
              <a:solidFill>
                <a:schemeClr val="bg1"/>
              </a:solidFill>
              <a:latin typeface="Arial" panose="020B0604020202020204" pitchFamily="34" charset="0"/>
              <a:cs typeface="Arial" panose="020B0604020202020204" pitchFamily="34" charset="0"/>
            </a:endParaRPr>
          </a:p>
        </p:txBody>
      </p:sp>
      <p:pic>
        <p:nvPicPr>
          <p:cNvPr id="4" name="Picture 3" descr="A graph of numbers and a bar chart&#10;&#10;Description automatically generated with medium confidence">
            <a:extLst>
              <a:ext uri="{FF2B5EF4-FFF2-40B4-BE49-F238E27FC236}">
                <a16:creationId xmlns:a16="http://schemas.microsoft.com/office/drawing/2014/main" id="{F3D4A2EF-1E06-D16E-AD40-5026E0A5AAD2}"/>
              </a:ext>
            </a:extLst>
          </p:cNvPr>
          <p:cNvPicPr>
            <a:picLocks noChangeAspect="1"/>
          </p:cNvPicPr>
          <p:nvPr/>
        </p:nvPicPr>
        <p:blipFill rotWithShape="1">
          <a:blip r:embed="rId3"/>
          <a:srcRect b="11174"/>
          <a:stretch/>
        </p:blipFill>
        <p:spPr>
          <a:xfrm>
            <a:off x="4105478" y="2924716"/>
            <a:ext cx="8816400" cy="6560596"/>
          </a:xfrm>
          <a:prstGeom prst="rect">
            <a:avLst/>
          </a:prstGeom>
        </p:spPr>
      </p:pic>
    </p:spTree>
    <p:extLst>
      <p:ext uri="{BB962C8B-B14F-4D97-AF65-F5344CB8AC3E}">
        <p14:creationId xmlns:p14="http://schemas.microsoft.com/office/powerpoint/2010/main" val="13078321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99F28E29-106A-434F-8D4D-E7DB20FF2C29}"/>
              </a:ext>
            </a:extLst>
          </p:cNvPr>
          <p:cNvSpPr txBox="1">
            <a:spLocks/>
          </p:cNvSpPr>
          <p:nvPr/>
        </p:nvSpPr>
        <p:spPr bwMode="auto">
          <a:xfrm>
            <a:off x="5285755" y="24541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La Semaine nationale des </a:t>
            </a:r>
            <a:br>
              <a:rPr lang="fr-FR" sz="4800" dirty="0">
                <a:solidFill>
                  <a:schemeClr val="bg1"/>
                </a:solidFill>
                <a:latin typeface="Arial" panose="020B0604020202020204" pitchFamily="34" charset="0"/>
                <a:cs typeface="Arial" panose="020B0604020202020204" pitchFamily="34" charset="0"/>
              </a:rPr>
            </a:br>
            <a:r>
              <a:rPr lang="fr-FR" sz="4800" dirty="0">
                <a:solidFill>
                  <a:schemeClr val="bg1"/>
                </a:solidFill>
                <a:latin typeface="Arial" panose="020B0604020202020204" pitchFamily="34" charset="0"/>
                <a:cs typeface="Arial" panose="020B0604020202020204" pitchFamily="34" charset="0"/>
              </a:rPr>
              <a:t>hygiénistes </a:t>
            </a:r>
            <a:r>
              <a:rPr lang="fr-FR" sz="4800" dirty="0" err="1">
                <a:solidFill>
                  <a:schemeClr val="bg1"/>
                </a:solidFill>
                <a:latin typeface="Arial" panose="020B0604020202020204" pitchFamily="34" charset="0"/>
                <a:cs typeface="Arial" panose="020B0604020202020204" pitchFamily="34" charset="0"/>
              </a:rPr>
              <a:t>dentaires</a:t>
            </a:r>
            <a:r>
              <a:rPr lang="fr-FR" sz="4800" baseline="30000" dirty="0" err="1">
                <a:solidFill>
                  <a:schemeClr val="bg1"/>
                </a:solidFill>
                <a:latin typeface="Arial" panose="020B0604020202020204" pitchFamily="34" charset="0"/>
                <a:cs typeface="Arial" panose="020B0604020202020204" pitchFamily="34" charset="0"/>
              </a:rPr>
              <a:t>MD</a:t>
            </a:r>
            <a:endParaRPr lang="fr-CA" sz="4800" baseline="30000" dirty="0">
              <a:solidFill>
                <a:schemeClr val="bg1"/>
              </a:solidFill>
              <a:latin typeface="Arial" panose="020B0604020202020204" pitchFamily="34" charset="0"/>
              <a:cs typeface="Arial" panose="020B0604020202020204" pitchFamily="34" charset="0"/>
            </a:endParaRPr>
          </a:p>
        </p:txBody>
      </p:sp>
      <p:pic>
        <p:nvPicPr>
          <p:cNvPr id="5" name="Picture 4" descr="A billboard with a picture of a child and a doctor&#10;&#10;Description automatically generated">
            <a:extLst>
              <a:ext uri="{FF2B5EF4-FFF2-40B4-BE49-F238E27FC236}">
                <a16:creationId xmlns:a16="http://schemas.microsoft.com/office/drawing/2014/main" id="{D47BA0AB-6C51-9696-995E-DB2C13511A4E}"/>
              </a:ext>
            </a:extLst>
          </p:cNvPr>
          <p:cNvPicPr>
            <a:picLocks noChangeAspect="1"/>
          </p:cNvPicPr>
          <p:nvPr/>
        </p:nvPicPr>
        <p:blipFill rotWithShape="1">
          <a:blip r:embed="rId3"/>
          <a:srcRect b="9773"/>
          <a:stretch/>
        </p:blipFill>
        <p:spPr>
          <a:xfrm>
            <a:off x="3156287" y="2068488"/>
            <a:ext cx="10714781" cy="72544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091564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0" y="2248625"/>
            <a:ext cx="17340263" cy="1980103"/>
          </a:xfrm>
        </p:spPr>
        <p:txBody>
          <a:bodyPr/>
          <a:lstStyle/>
          <a:p>
            <a:pPr marL="0" indent="0" algn="ctr">
              <a:spcAft>
                <a:spcPts val="0"/>
              </a:spcAft>
              <a:buNone/>
            </a:pPr>
            <a:r>
              <a:rPr lang="fr-FR" sz="6000" b="1" dirty="0">
                <a:latin typeface="Arial" panose="020B0604020202020204" pitchFamily="34" charset="0"/>
                <a:cs typeface="Arial" panose="020B0604020202020204" pitchFamily="34" charset="0"/>
              </a:rPr>
              <a:t>Taux horaire effectif moyen</a:t>
            </a:r>
            <a:endParaRPr lang="en-CA" sz="6000" b="1" dirty="0">
              <a:latin typeface="Arial" panose="020B0604020202020204" pitchFamily="34" charset="0"/>
              <a:cs typeface="Arial" panose="020B0604020202020204" pitchFamily="3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graphicFrame>
        <p:nvGraphicFramePr>
          <p:cNvPr id="7" name="Table 6">
            <a:extLst>
              <a:ext uri="{FF2B5EF4-FFF2-40B4-BE49-F238E27FC236}">
                <a16:creationId xmlns:a16="http://schemas.microsoft.com/office/drawing/2014/main" id="{68C07E47-FF2C-53D0-FA78-F397D0178897}"/>
              </a:ext>
            </a:extLst>
          </p:cNvPr>
          <p:cNvGraphicFramePr>
            <a:graphicFrameLocks noGrp="1"/>
          </p:cNvGraphicFramePr>
          <p:nvPr>
            <p:extLst>
              <p:ext uri="{D42A27DB-BD31-4B8C-83A1-F6EECF244321}">
                <p14:modId xmlns:p14="http://schemas.microsoft.com/office/powerpoint/2010/main" val="903081325"/>
              </p:ext>
            </p:extLst>
          </p:nvPr>
        </p:nvGraphicFramePr>
        <p:xfrm>
          <a:off x="454555" y="3508648"/>
          <a:ext cx="16431152" cy="5020122"/>
        </p:xfrm>
        <a:graphic>
          <a:graphicData uri="http://schemas.openxmlformats.org/drawingml/2006/table">
            <a:tbl>
              <a:tblPr>
                <a:tableStyleId>{793D81CF-94F2-401A-BA57-92F5A7B2D0C5}</a:tableStyleId>
              </a:tblPr>
              <a:tblGrid>
                <a:gridCol w="5191240">
                  <a:extLst>
                    <a:ext uri="{9D8B030D-6E8A-4147-A177-3AD203B41FA5}">
                      <a16:colId xmlns:a16="http://schemas.microsoft.com/office/drawing/2014/main" val="3733110943"/>
                    </a:ext>
                  </a:extLst>
                </a:gridCol>
                <a:gridCol w="1872208">
                  <a:extLst>
                    <a:ext uri="{9D8B030D-6E8A-4147-A177-3AD203B41FA5}">
                      <a16:colId xmlns:a16="http://schemas.microsoft.com/office/drawing/2014/main" val="2050141559"/>
                    </a:ext>
                  </a:extLst>
                </a:gridCol>
                <a:gridCol w="144016">
                  <a:extLst>
                    <a:ext uri="{9D8B030D-6E8A-4147-A177-3AD203B41FA5}">
                      <a16:colId xmlns:a16="http://schemas.microsoft.com/office/drawing/2014/main" val="4233349232"/>
                    </a:ext>
                  </a:extLst>
                </a:gridCol>
                <a:gridCol w="7128792">
                  <a:extLst>
                    <a:ext uri="{9D8B030D-6E8A-4147-A177-3AD203B41FA5}">
                      <a16:colId xmlns:a16="http://schemas.microsoft.com/office/drawing/2014/main" val="1655804869"/>
                    </a:ext>
                  </a:extLst>
                </a:gridCol>
                <a:gridCol w="2094896">
                  <a:extLst>
                    <a:ext uri="{9D8B030D-6E8A-4147-A177-3AD203B41FA5}">
                      <a16:colId xmlns:a16="http://schemas.microsoft.com/office/drawing/2014/main" val="1496381046"/>
                    </a:ext>
                  </a:extLst>
                </a:gridCol>
              </a:tblGrid>
              <a:tr h="836687">
                <a:tc>
                  <a:txBody>
                    <a:bodyPr/>
                    <a:lstStyle/>
                    <a:p>
                      <a:pPr algn="l" fontAlgn="b"/>
                      <a:r>
                        <a:rPr lang="en-CA" sz="3200" b="1" u="none" strike="noStrike" dirty="0">
                          <a:effectLst/>
                          <a:latin typeface="Arial" panose="020B0604020202020204" pitchFamily="34" charset="0"/>
                          <a:cs typeface="Arial" panose="020B0604020202020204" pitchFamily="34" charset="0"/>
                        </a:rPr>
                        <a:t>Alberta - </a:t>
                      </a:r>
                      <a:r>
                        <a:rPr lang="en-CA" sz="2400" b="1" u="none" strike="noStrike" dirty="0">
                          <a:solidFill>
                            <a:srgbClr val="FF0000"/>
                          </a:solidFill>
                          <a:effectLst/>
                          <a:latin typeface="Arial" panose="020B0604020202020204" pitchFamily="34" charset="0"/>
                          <a:cs typeface="Arial" panose="020B0604020202020204" pitchFamily="34" charset="0"/>
                        </a:rPr>
                        <a:t>LE PLUS ÉLEVÉ</a:t>
                      </a:r>
                      <a:endParaRPr lang="en-CA" sz="3200" b="1" i="0" u="none" strike="noStrike" dirty="0">
                        <a:solidFill>
                          <a:srgbClr val="FF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58,86 $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Nouveau-Brunswick - </a:t>
                      </a:r>
                      <a:r>
                        <a:rPr lang="en-CA" sz="2400" b="1" u="none" strike="noStrike" dirty="0">
                          <a:solidFill>
                            <a:srgbClr val="FF0000"/>
                          </a:solidFill>
                          <a:effectLst/>
                          <a:latin typeface="Arial" panose="020B0604020202020204" pitchFamily="34" charset="0"/>
                          <a:cs typeface="Arial" panose="020B0604020202020204" pitchFamily="34" charset="0"/>
                        </a:rPr>
                        <a:t>LE PLUS FAIBLE</a:t>
                      </a:r>
                      <a:endParaRPr lang="en-CA" sz="3200" b="1" i="0" u="none" strike="noStrike" dirty="0">
                        <a:solidFill>
                          <a:srgbClr val="FF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39,17 $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extLst>
                  <a:ext uri="{0D108BD9-81ED-4DB2-BD59-A6C34878D82A}">
                    <a16:rowId xmlns:a16="http://schemas.microsoft.com/office/drawing/2014/main" val="4193280339"/>
                  </a:ext>
                </a:extLst>
              </a:tr>
              <a:tr h="836687">
                <a:tc>
                  <a:txBody>
                    <a:bodyPr/>
                    <a:lstStyle/>
                    <a:p>
                      <a:pPr algn="l" fontAlgn="b"/>
                      <a:r>
                        <a:rPr lang="en-CA" sz="3200" b="1" u="none" strike="noStrike" dirty="0" err="1">
                          <a:effectLst/>
                          <a:latin typeface="Arial" panose="020B0604020202020204" pitchFamily="34" charset="0"/>
                          <a:cs typeface="Arial" panose="020B0604020202020204" pitchFamily="34" charset="0"/>
                        </a:rPr>
                        <a:t>Colombie-Britannique</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54,38 $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Nouvelle-</a:t>
                      </a:r>
                      <a:r>
                        <a:rPr lang="en-CA" sz="3200" b="1" u="none" strike="noStrike" dirty="0" err="1">
                          <a:effectLst/>
                          <a:latin typeface="Arial" panose="020B0604020202020204" pitchFamily="34" charset="0"/>
                          <a:cs typeface="Arial" panose="020B0604020202020204" pitchFamily="34" charset="0"/>
                        </a:rPr>
                        <a:t>Écosse</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41,17 $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extLst>
                  <a:ext uri="{0D108BD9-81ED-4DB2-BD59-A6C34878D82A}">
                    <a16:rowId xmlns:a16="http://schemas.microsoft.com/office/drawing/2014/main" val="3400457543"/>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Saskatchewan</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51,32 $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b="1" u="none" strike="noStrike" dirty="0" err="1">
                          <a:effectLst/>
                          <a:latin typeface="Arial" panose="020B0604020202020204" pitchFamily="34" charset="0"/>
                          <a:cs typeface="Arial" panose="020B0604020202020204" pitchFamily="34" charset="0"/>
                        </a:rPr>
                        <a:t>l’Île</a:t>
                      </a:r>
                      <a:r>
                        <a:rPr lang="en-CA" sz="3200" b="1" u="none" strike="noStrike" dirty="0">
                          <a:effectLst/>
                          <a:latin typeface="Arial" panose="020B0604020202020204" pitchFamily="34" charset="0"/>
                          <a:cs typeface="Arial" panose="020B0604020202020204" pitchFamily="34" charset="0"/>
                        </a:rPr>
                        <a:t>-du-Prince-Édouard</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42,57 $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extLst>
                  <a:ext uri="{0D108BD9-81ED-4DB2-BD59-A6C34878D82A}">
                    <a16:rowId xmlns:a16="http://schemas.microsoft.com/office/drawing/2014/main" val="1375836263"/>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Manitoba</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47,66 $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Terre-</a:t>
                      </a:r>
                      <a:r>
                        <a:rPr lang="en-CA" sz="3200" b="1" u="none" strike="noStrike" dirty="0" err="1">
                          <a:effectLst/>
                          <a:latin typeface="Arial" panose="020B0604020202020204" pitchFamily="34" charset="0"/>
                          <a:cs typeface="Arial" panose="020B0604020202020204" pitchFamily="34" charset="0"/>
                        </a:rPr>
                        <a:t>Neuve</a:t>
                      </a:r>
                      <a:r>
                        <a:rPr lang="en-CA" sz="3200" b="1" u="none" strike="noStrike" dirty="0">
                          <a:effectLst/>
                          <a:latin typeface="Arial" panose="020B0604020202020204" pitchFamily="34" charset="0"/>
                          <a:cs typeface="Arial" panose="020B0604020202020204" pitchFamily="34" charset="0"/>
                        </a:rPr>
                        <a:t>-et-Labrador</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51,58 $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extLst>
                  <a:ext uri="{0D108BD9-81ED-4DB2-BD59-A6C34878D82A}">
                    <a16:rowId xmlns:a16="http://schemas.microsoft.com/office/drawing/2014/main" val="661444260"/>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Ontario</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45,94 $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Nord</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 - - - -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extLst>
                  <a:ext uri="{0D108BD9-81ED-4DB2-BD59-A6C34878D82A}">
                    <a16:rowId xmlns:a16="http://schemas.microsoft.com/office/drawing/2014/main" val="2406271549"/>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Québec</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47,69 $</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extLst>
                  <a:ext uri="{0D108BD9-81ED-4DB2-BD59-A6C34878D82A}">
                    <a16:rowId xmlns:a16="http://schemas.microsoft.com/office/drawing/2014/main" val="3912194886"/>
                  </a:ext>
                </a:extLst>
              </a:tr>
            </a:tbl>
          </a:graphicData>
        </a:graphic>
      </p:graphicFrame>
      <p:sp>
        <p:nvSpPr>
          <p:cNvPr id="2" name="Title 1">
            <a:extLst>
              <a:ext uri="{FF2B5EF4-FFF2-40B4-BE49-F238E27FC236}">
                <a16:creationId xmlns:a16="http://schemas.microsoft.com/office/drawing/2014/main" id="{C7664AC8-EFFB-9854-49D8-3756F2A20796}"/>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Arial" panose="020B0604020202020204" pitchFamily="34" charset="0"/>
                <a:cs typeface="Arial" panose="020B0604020202020204" pitchFamily="34" charset="0"/>
              </a:rPr>
              <a:t>Sondage sur le marché du travail et de l’emploi</a:t>
            </a:r>
            <a:endParaRPr lang="fr-CA" sz="4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6860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7" name="Content Placeholder 5">
            <a:extLst>
              <a:ext uri="{FF2B5EF4-FFF2-40B4-BE49-F238E27FC236}">
                <a16:creationId xmlns:a16="http://schemas.microsoft.com/office/drawing/2014/main" id="{F75B9C93-E0D4-4974-98C0-716BA9C3F4C6}"/>
              </a:ext>
            </a:extLst>
          </p:cNvPr>
          <p:cNvSpPr txBox="1">
            <a:spLocks/>
          </p:cNvSpPr>
          <p:nvPr/>
        </p:nvSpPr>
        <p:spPr>
          <a:xfrm>
            <a:off x="1441628" y="2008950"/>
            <a:ext cx="14573320"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spcBef>
                <a:spcPts val="800"/>
              </a:spcBef>
              <a:spcAft>
                <a:spcPts val="1333"/>
              </a:spcAft>
              <a:buNone/>
            </a:pPr>
            <a:r>
              <a:rPr lang="fr-FR" sz="6000" b="1" dirty="0">
                <a:latin typeface="Arial" panose="020B0604020202020204" pitchFamily="34" charset="0"/>
                <a:cs typeface="Arial" panose="020B0604020202020204" pitchFamily="34" charset="0"/>
              </a:rPr>
              <a:t>Formation en hygiène dentaire et</a:t>
            </a:r>
            <a:br>
              <a:rPr lang="fr-FR" sz="6000" b="1" dirty="0">
                <a:latin typeface="Arial" panose="020B0604020202020204" pitchFamily="34" charset="0"/>
                <a:cs typeface="Arial" panose="020B0604020202020204" pitchFamily="34" charset="0"/>
              </a:rPr>
            </a:br>
            <a:r>
              <a:rPr lang="fr-FR" sz="6000" b="1" dirty="0">
                <a:latin typeface="Arial" panose="020B0604020202020204" pitchFamily="34" charset="0"/>
                <a:cs typeface="Arial" panose="020B0604020202020204" pitchFamily="34" charset="0"/>
              </a:rPr>
              <a:t>salaire horaire moyen</a:t>
            </a:r>
            <a:endParaRPr lang="en-CA" sz="6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C50C559-CE8E-4A8E-8DA4-F118B45868CF}"/>
              </a:ext>
            </a:extLst>
          </p:cNvPr>
          <p:cNvSpPr/>
          <p:nvPr/>
        </p:nvSpPr>
        <p:spPr>
          <a:xfrm>
            <a:off x="8461521" y="4548843"/>
            <a:ext cx="356188" cy="913199"/>
          </a:xfrm>
          <a:prstGeom prst="rect">
            <a:avLst/>
          </a:prstGeom>
        </p:spPr>
        <p:txBody>
          <a:bodyPr wrap="none">
            <a:spAutoFit/>
          </a:bodyPr>
          <a:lstStyle/>
          <a:p>
            <a:r>
              <a:rPr lang="en-CA" sz="5334"/>
              <a:t> </a:t>
            </a:r>
          </a:p>
        </p:txBody>
      </p:sp>
      <p:sp>
        <p:nvSpPr>
          <p:cNvPr id="11" name="Content Placeholder 5">
            <a:extLst>
              <a:ext uri="{FF2B5EF4-FFF2-40B4-BE49-F238E27FC236}">
                <a16:creationId xmlns:a16="http://schemas.microsoft.com/office/drawing/2014/main" id="{0A155062-94F8-4C1D-B293-83B2F700BFA9}"/>
              </a:ext>
            </a:extLst>
          </p:cNvPr>
          <p:cNvSpPr txBox="1">
            <a:spLocks/>
          </p:cNvSpPr>
          <p:nvPr/>
        </p:nvSpPr>
        <p:spPr>
          <a:xfrm>
            <a:off x="10830371" y="6793188"/>
            <a:ext cx="6408712" cy="1224171"/>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2667"/>
              </a:spcAft>
              <a:buFont typeface="Arial" panose="020B0604020202020204" pitchFamily="34" charset="0"/>
              <a:buNone/>
            </a:pPr>
            <a:r>
              <a:rPr lang="fr-FR" b="1" dirty="0">
                <a:solidFill>
                  <a:srgbClr val="FF6600"/>
                </a:solidFill>
                <a:latin typeface="Arial" panose="020B0604020202020204" pitchFamily="34" charset="0"/>
                <a:cs typeface="Arial" panose="020B0604020202020204" pitchFamily="34" charset="0"/>
              </a:rPr>
              <a:t>Gagnent 11 % de plus que les personnes ayant un diplôme</a:t>
            </a:r>
            <a:endParaRPr lang="en-CA" sz="3600" b="1" dirty="0">
              <a:solidFill>
                <a:srgbClr val="FF6600"/>
              </a:solidFill>
              <a:latin typeface="Arial" panose="020B0604020202020204" pitchFamily="34" charset="0"/>
              <a:cs typeface="Arial" panose="020B0604020202020204" pitchFamily="34" charset="0"/>
            </a:endParaRPr>
          </a:p>
        </p:txBody>
      </p:sp>
      <p:sp>
        <p:nvSpPr>
          <p:cNvPr id="12" name="Left Brace 11">
            <a:extLst>
              <a:ext uri="{FF2B5EF4-FFF2-40B4-BE49-F238E27FC236}">
                <a16:creationId xmlns:a16="http://schemas.microsoft.com/office/drawing/2014/main" id="{BF80FA6F-FF81-4720-9FF4-1AE079062958}"/>
              </a:ext>
            </a:extLst>
          </p:cNvPr>
          <p:cNvSpPr/>
          <p:nvPr/>
        </p:nvSpPr>
        <p:spPr>
          <a:xfrm rot="10800000">
            <a:off x="10542340" y="6460976"/>
            <a:ext cx="410630" cy="1584176"/>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CA"/>
          </a:p>
        </p:txBody>
      </p:sp>
      <p:sp>
        <p:nvSpPr>
          <p:cNvPr id="13" name="Title 1">
            <a:extLst>
              <a:ext uri="{FF2B5EF4-FFF2-40B4-BE49-F238E27FC236}">
                <a16:creationId xmlns:a16="http://schemas.microsoft.com/office/drawing/2014/main" id="{D9F3CF1D-387B-4EC8-A9D4-0935A131E86D}"/>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Arial" panose="020B0604020202020204" pitchFamily="34" charset="0"/>
                <a:cs typeface="Arial" panose="020B0604020202020204" pitchFamily="34" charset="0"/>
              </a:rPr>
              <a:t>Sondage sur le marché du travail et de l’emploi</a:t>
            </a:r>
            <a:endParaRPr lang="fr-CA" sz="4300" dirty="0">
              <a:solidFill>
                <a:schemeClr val="bg1"/>
              </a:solidFill>
              <a:latin typeface="Arial" panose="020B0604020202020204" pitchFamily="34" charset="0"/>
              <a:cs typeface="Arial" panose="020B0604020202020204" pitchFamily="34" charset="0"/>
            </a:endParaRPr>
          </a:p>
        </p:txBody>
      </p:sp>
      <p:pic>
        <p:nvPicPr>
          <p:cNvPr id="3" name="Picture 2" descr="A chart with text and graphics&#10;&#10;Description automatically generated with medium confidence">
            <a:extLst>
              <a:ext uri="{FF2B5EF4-FFF2-40B4-BE49-F238E27FC236}">
                <a16:creationId xmlns:a16="http://schemas.microsoft.com/office/drawing/2014/main" id="{7E9E87DE-E265-3E34-2964-76224DB558F6}"/>
              </a:ext>
            </a:extLst>
          </p:cNvPr>
          <p:cNvPicPr>
            <a:picLocks noChangeAspect="1"/>
          </p:cNvPicPr>
          <p:nvPr/>
        </p:nvPicPr>
        <p:blipFill rotWithShape="1">
          <a:blip r:embed="rId3"/>
          <a:srcRect l="8129" t="15707" r="5580" b="7363"/>
          <a:stretch/>
        </p:blipFill>
        <p:spPr>
          <a:xfrm>
            <a:off x="605236" y="4009114"/>
            <a:ext cx="9937104" cy="5129276"/>
          </a:xfrm>
          <a:prstGeom prst="rect">
            <a:avLst/>
          </a:prstGeom>
        </p:spPr>
      </p:pic>
    </p:spTree>
    <p:extLst>
      <p:ext uri="{BB962C8B-B14F-4D97-AF65-F5344CB8AC3E}">
        <p14:creationId xmlns:p14="http://schemas.microsoft.com/office/powerpoint/2010/main" val="14794276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4" name="Title 1">
            <a:extLst>
              <a:ext uri="{FF2B5EF4-FFF2-40B4-BE49-F238E27FC236}">
                <a16:creationId xmlns:a16="http://schemas.microsoft.com/office/drawing/2014/main" id="{758DAE5F-6126-4D51-A1E9-665B8AE78A48}"/>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Arial" panose="020B0604020202020204" pitchFamily="34" charset="0"/>
                <a:cs typeface="Arial" panose="020B0604020202020204" pitchFamily="34" charset="0"/>
              </a:rPr>
              <a:t>Sondage sur le marché du travail et de l’emploi</a:t>
            </a:r>
            <a:endParaRPr lang="fr-CA" sz="4300" dirty="0">
              <a:solidFill>
                <a:schemeClr val="bg1"/>
              </a:solidFill>
              <a:latin typeface="Arial" panose="020B0604020202020204" pitchFamily="34" charset="0"/>
              <a:cs typeface="Arial" panose="020B0604020202020204" pitchFamily="34" charset="0"/>
            </a:endParaRPr>
          </a:p>
        </p:txBody>
      </p:sp>
      <p:pic>
        <p:nvPicPr>
          <p:cNvPr id="5" name="Picture 4" descr="A graph with numbers and a number&#10;&#10;Description automatically generated">
            <a:extLst>
              <a:ext uri="{FF2B5EF4-FFF2-40B4-BE49-F238E27FC236}">
                <a16:creationId xmlns:a16="http://schemas.microsoft.com/office/drawing/2014/main" id="{C8813E62-4AD4-18A5-31AB-B5DACF4CECD6}"/>
              </a:ext>
            </a:extLst>
          </p:cNvPr>
          <p:cNvPicPr>
            <a:picLocks noChangeAspect="1"/>
          </p:cNvPicPr>
          <p:nvPr/>
        </p:nvPicPr>
        <p:blipFill>
          <a:blip r:embed="rId3"/>
          <a:stretch>
            <a:fillRect/>
          </a:stretch>
        </p:blipFill>
        <p:spPr>
          <a:xfrm>
            <a:off x="2945606" y="3378480"/>
            <a:ext cx="11449050" cy="5353050"/>
          </a:xfrm>
          <a:prstGeom prst="rect">
            <a:avLst/>
          </a:prstGeom>
        </p:spPr>
      </p:pic>
      <p:sp>
        <p:nvSpPr>
          <p:cNvPr id="6" name="TextBox 5">
            <a:extLst>
              <a:ext uri="{FF2B5EF4-FFF2-40B4-BE49-F238E27FC236}">
                <a16:creationId xmlns:a16="http://schemas.microsoft.com/office/drawing/2014/main" id="{DE4CFF9B-0D85-D356-165F-67753BA440B1}"/>
              </a:ext>
            </a:extLst>
          </p:cNvPr>
          <p:cNvSpPr txBox="1"/>
          <p:nvPr/>
        </p:nvSpPr>
        <p:spPr>
          <a:xfrm>
            <a:off x="10182299" y="3724672"/>
            <a:ext cx="565253" cy="1446550"/>
          </a:xfrm>
          <a:prstGeom prst="rect">
            <a:avLst/>
          </a:prstGeom>
          <a:noFill/>
          <a:ln>
            <a:noFill/>
          </a:ln>
        </p:spPr>
        <p:txBody>
          <a:bodyPr wrap="square" rtlCol="0">
            <a:spAutoFit/>
          </a:bodyPr>
          <a:lstStyle/>
          <a:p>
            <a:r>
              <a:rPr lang="en-US" sz="8800" dirty="0">
                <a:solidFill>
                  <a:schemeClr val="bg1"/>
                </a:solidFill>
                <a:latin typeface="Arial" panose="020B0604020202020204" pitchFamily="34" charset="0"/>
                <a:cs typeface="Arial" panose="020B0604020202020204" pitchFamily="34" charset="0"/>
              </a:rPr>
              <a:t>,</a:t>
            </a:r>
            <a:endParaRPr lang="en-CA" dirty="0">
              <a:solidFill>
                <a:schemeClr val="bg1"/>
              </a:solidFill>
              <a:latin typeface="Arial" panose="020B0604020202020204" pitchFamily="34" charset="0"/>
              <a:cs typeface="Arial" panose="020B0604020202020204" pitchFamily="34" charset="0"/>
            </a:endParaRPr>
          </a:p>
        </p:txBody>
      </p:sp>
      <p:sp>
        <p:nvSpPr>
          <p:cNvPr id="12" name="Content Placeholder 5">
            <a:extLst>
              <a:ext uri="{FF2B5EF4-FFF2-40B4-BE49-F238E27FC236}">
                <a16:creationId xmlns:a16="http://schemas.microsoft.com/office/drawing/2014/main" id="{4476B7A4-C42B-5C48-3107-9D9202010232}"/>
              </a:ext>
            </a:extLst>
          </p:cNvPr>
          <p:cNvSpPr txBox="1">
            <a:spLocks/>
          </p:cNvSpPr>
          <p:nvPr/>
        </p:nvSpPr>
        <p:spPr bwMode="auto">
          <a:xfrm>
            <a:off x="1685355" y="2185416"/>
            <a:ext cx="13681520" cy="175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fr-FR" sz="6000" b="1" dirty="0">
                <a:solidFill>
                  <a:schemeClr val="tx1"/>
                </a:solidFill>
                <a:latin typeface="Arial" panose="020B0604020202020204" pitchFamily="34" charset="0"/>
                <a:cs typeface="Arial" panose="020B0604020202020204" pitchFamily="34" charset="0"/>
              </a:rPr>
              <a:t>Taux de chômage</a:t>
            </a:r>
            <a:endParaRPr lang="en-CA" sz="60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1393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850A312D-C895-4C2A-B047-B75299FDAB22}"/>
              </a:ext>
            </a:extLst>
          </p:cNvPr>
          <p:cNvSpPr txBox="1">
            <a:spLocks/>
          </p:cNvSpPr>
          <p:nvPr/>
        </p:nvSpPr>
        <p:spPr bwMode="auto">
          <a:xfrm>
            <a:off x="1685355" y="2185416"/>
            <a:ext cx="13681520" cy="175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fr-FR" sz="6000" b="1" dirty="0">
                <a:solidFill>
                  <a:schemeClr val="tx1"/>
                </a:solidFill>
                <a:latin typeface="Arial" panose="020B0604020202020204" pitchFamily="34" charset="0"/>
                <a:cs typeface="Arial" panose="020B0604020202020204" pitchFamily="34" charset="0"/>
              </a:rPr>
              <a:t>5 avantages les plus importants</a:t>
            </a:r>
            <a:endParaRPr lang="en-CA" sz="6000" i="1" dirty="0">
              <a:solidFill>
                <a:schemeClr val="tx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A91D325-0523-4351-AFBB-B85E7D1A219B}"/>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Arial" panose="020B0604020202020204" pitchFamily="34" charset="0"/>
                <a:cs typeface="Arial" panose="020B0604020202020204" pitchFamily="34" charset="0"/>
              </a:rPr>
              <a:t>Sondage sur le marché du travail et de l’emploi</a:t>
            </a:r>
            <a:endParaRPr lang="fr-CA" sz="4300" dirty="0">
              <a:solidFill>
                <a:schemeClr val="bg1"/>
              </a:solidFill>
              <a:latin typeface="Arial" panose="020B0604020202020204" pitchFamily="34" charset="0"/>
              <a:cs typeface="Arial" panose="020B0604020202020204" pitchFamily="34" charset="0"/>
            </a:endParaRPr>
          </a:p>
        </p:txBody>
      </p:sp>
      <p:pic>
        <p:nvPicPr>
          <p:cNvPr id="5" name="Picture 4" descr="A person sitting at a desk with a computer&#10;&#10;Description automatically generated">
            <a:extLst>
              <a:ext uri="{FF2B5EF4-FFF2-40B4-BE49-F238E27FC236}">
                <a16:creationId xmlns:a16="http://schemas.microsoft.com/office/drawing/2014/main" id="{418E2F8A-E22F-3275-BD5E-6456CFF9C2D4}"/>
              </a:ext>
            </a:extLst>
          </p:cNvPr>
          <p:cNvPicPr>
            <a:picLocks noChangeAspect="1"/>
          </p:cNvPicPr>
          <p:nvPr/>
        </p:nvPicPr>
        <p:blipFill>
          <a:blip r:embed="rId3"/>
          <a:stretch>
            <a:fillRect/>
          </a:stretch>
        </p:blipFill>
        <p:spPr>
          <a:xfrm>
            <a:off x="3237118" y="3580656"/>
            <a:ext cx="10866026" cy="5760000"/>
          </a:xfrm>
          <a:prstGeom prst="rect">
            <a:avLst/>
          </a:prstGeom>
        </p:spPr>
      </p:pic>
    </p:spTree>
    <p:extLst>
      <p:ext uri="{BB962C8B-B14F-4D97-AF65-F5344CB8AC3E}">
        <p14:creationId xmlns:p14="http://schemas.microsoft.com/office/powerpoint/2010/main" val="32123132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Content Placeholder 5">
            <a:extLst>
              <a:ext uri="{FF2B5EF4-FFF2-40B4-BE49-F238E27FC236}">
                <a16:creationId xmlns:a16="http://schemas.microsoft.com/office/drawing/2014/main" id="{BB9C1CA7-0B44-4781-B588-72C2C858DEE9}"/>
              </a:ext>
            </a:extLst>
          </p:cNvPr>
          <p:cNvSpPr>
            <a:spLocks noGrp="1"/>
          </p:cNvSpPr>
          <p:nvPr>
            <p:ph sz="half" idx="2"/>
          </p:nvPr>
        </p:nvSpPr>
        <p:spPr>
          <a:xfrm>
            <a:off x="1" y="2266221"/>
            <a:ext cx="17340262" cy="1674475"/>
          </a:xfrm>
        </p:spPr>
        <p:txBody>
          <a:bodyPr/>
          <a:lstStyle/>
          <a:p>
            <a:pPr marL="0" indent="0" algn="ctr">
              <a:spcAft>
                <a:spcPts val="1000"/>
              </a:spcAft>
              <a:buNone/>
            </a:pPr>
            <a:r>
              <a:rPr lang="fr-FR" sz="6000" b="1" dirty="0">
                <a:latin typeface="Arial" panose="020B0604020202020204" pitchFamily="34" charset="0"/>
                <a:cs typeface="Arial" panose="020B0604020202020204" pitchFamily="34" charset="0"/>
              </a:rPr>
              <a:t>Contrats écrits</a:t>
            </a:r>
            <a:endParaRPr lang="en-CA" sz="60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EFB9C808-8F06-48E1-A4A5-2DB71DA142A0}"/>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Arial" panose="020B0604020202020204" pitchFamily="34" charset="0"/>
                <a:cs typeface="Arial" panose="020B0604020202020204" pitchFamily="34" charset="0"/>
              </a:rPr>
              <a:t>Sondage sur le marché du travail et de l’emploi</a:t>
            </a:r>
            <a:endParaRPr lang="fr-CA" sz="4300" dirty="0">
              <a:solidFill>
                <a:schemeClr val="bg1"/>
              </a:solidFill>
              <a:latin typeface="Arial" panose="020B0604020202020204" pitchFamily="34" charset="0"/>
              <a:cs typeface="Arial" panose="020B0604020202020204" pitchFamily="34" charset="0"/>
            </a:endParaRPr>
          </a:p>
        </p:txBody>
      </p:sp>
      <p:pic>
        <p:nvPicPr>
          <p:cNvPr id="4" name="Picture 3" descr="A couple of papers with text&#10;&#10;Description automatically generated">
            <a:extLst>
              <a:ext uri="{FF2B5EF4-FFF2-40B4-BE49-F238E27FC236}">
                <a16:creationId xmlns:a16="http://schemas.microsoft.com/office/drawing/2014/main" id="{EA9CE567-0F65-D939-575F-ED943A4FA7AC}"/>
              </a:ext>
            </a:extLst>
          </p:cNvPr>
          <p:cNvPicPr>
            <a:picLocks noChangeAspect="1"/>
          </p:cNvPicPr>
          <p:nvPr/>
        </p:nvPicPr>
        <p:blipFill>
          <a:blip r:embed="rId3"/>
          <a:stretch>
            <a:fillRect/>
          </a:stretch>
        </p:blipFill>
        <p:spPr>
          <a:xfrm>
            <a:off x="5486764" y="3298339"/>
            <a:ext cx="6679640" cy="6388968"/>
          </a:xfrm>
          <a:prstGeom prst="rect">
            <a:avLst/>
          </a:prstGeom>
        </p:spPr>
      </p:pic>
    </p:spTree>
    <p:extLst>
      <p:ext uri="{BB962C8B-B14F-4D97-AF65-F5344CB8AC3E}">
        <p14:creationId xmlns:p14="http://schemas.microsoft.com/office/powerpoint/2010/main" val="21375645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1026" name="Picture 2">
            <a:extLst>
              <a:ext uri="{FF2B5EF4-FFF2-40B4-BE49-F238E27FC236}">
                <a16:creationId xmlns:a16="http://schemas.microsoft.com/office/drawing/2014/main" id="{E8DB885F-6C53-4398-B511-62B63E98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99" y="2860576"/>
            <a:ext cx="15161064" cy="561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6F40E5-80CC-1E3A-8E9E-3145E38768FF}"/>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600" dirty="0">
                <a:solidFill>
                  <a:schemeClr val="bg1"/>
                </a:solidFill>
                <a:latin typeface="Arial" panose="020B0604020202020204" pitchFamily="34" charset="0"/>
                <a:cs typeface="Arial" panose="020B0604020202020204" pitchFamily="34" charset="0"/>
              </a:rPr>
              <a:t>Négocier un accord d’indemnisation</a:t>
            </a:r>
            <a:endParaRPr lang="fr-CA" sz="5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28510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pic>
        <p:nvPicPr>
          <p:cNvPr id="2" name="Picture 1" descr="A picture containing text&#10;&#10;Description automatically generated">
            <a:extLst>
              <a:ext uri="{FF2B5EF4-FFF2-40B4-BE49-F238E27FC236}">
                <a16:creationId xmlns:a16="http://schemas.microsoft.com/office/drawing/2014/main" id="{ED4A2655-8951-F472-AA29-E1D4444B77B0}"/>
              </a:ext>
            </a:extLst>
          </p:cNvPr>
          <p:cNvPicPr>
            <a:picLocks noChangeAspect="1"/>
          </p:cNvPicPr>
          <p:nvPr/>
        </p:nvPicPr>
        <p:blipFill rotWithShape="1">
          <a:blip r:embed="rId3"/>
          <a:srcRect t="26395"/>
          <a:stretch/>
        </p:blipFill>
        <p:spPr>
          <a:xfrm>
            <a:off x="3739408" y="2932584"/>
            <a:ext cx="9548539" cy="4216955"/>
          </a:xfrm>
          <a:prstGeom prst="rect">
            <a:avLst/>
          </a:prstGeom>
        </p:spPr>
      </p:pic>
      <p:sp>
        <p:nvSpPr>
          <p:cNvPr id="3" name="Content Placeholder 5">
            <a:extLst>
              <a:ext uri="{FF2B5EF4-FFF2-40B4-BE49-F238E27FC236}">
                <a16:creationId xmlns:a16="http://schemas.microsoft.com/office/drawing/2014/main" id="{F25B9487-089E-4147-842F-CA146ED7E177}"/>
              </a:ext>
            </a:extLst>
          </p:cNvPr>
          <p:cNvSpPr>
            <a:spLocks noGrp="1"/>
          </p:cNvSpPr>
          <p:nvPr>
            <p:ph sz="half" idx="2"/>
          </p:nvPr>
        </p:nvSpPr>
        <p:spPr>
          <a:xfrm>
            <a:off x="2801669" y="7622247"/>
            <a:ext cx="11424016" cy="1117565"/>
          </a:xfrm>
        </p:spPr>
        <p:txBody>
          <a:bodyPr/>
          <a:lstStyle/>
          <a:p>
            <a:pPr marL="0" indent="0" algn="ctr">
              <a:spcBef>
                <a:spcPts val="1000"/>
              </a:spcBef>
              <a:buNone/>
            </a:pPr>
            <a:r>
              <a:rPr lang="en-CA" sz="7200" b="1" dirty="0">
                <a:solidFill>
                  <a:srgbClr val="7030A0"/>
                </a:solidFill>
                <a:latin typeface="Arial" panose="020B0604020202020204" pitchFamily="34" charset="0"/>
                <a:cs typeface="Arial" panose="020B0604020202020204" pitchFamily="34" charset="0"/>
              </a:rPr>
              <a:t>achd.ca/</a:t>
            </a:r>
            <a:r>
              <a:rPr lang="en-CA" sz="7200" b="1" dirty="0" err="1">
                <a:solidFill>
                  <a:srgbClr val="7030A0"/>
                </a:solidFill>
                <a:latin typeface="Arial" panose="020B0604020202020204" pitchFamily="34" charset="0"/>
                <a:cs typeface="Arial" panose="020B0604020202020204" pitchFamily="34" charset="0"/>
              </a:rPr>
              <a:t>centredecarriere</a:t>
            </a:r>
            <a:endParaRPr lang="en-CA" sz="7200" b="1" dirty="0">
              <a:solidFill>
                <a:srgbClr val="7030A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B91EB41-2C35-B672-2ACE-52DFD20A1B86}"/>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Centre de carrière</a:t>
            </a:r>
            <a:endParaRPr lang="fr-CA" sz="587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52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25032" y="2140496"/>
            <a:ext cx="8921446" cy="6912768"/>
          </a:xfrm>
        </p:spPr>
        <p:txBody>
          <a:bodyPr/>
          <a:lstStyle/>
          <a:p>
            <a:pPr marL="0" lvl="1" indent="0">
              <a:spcBef>
                <a:spcPts val="0"/>
              </a:spcBef>
              <a:spcAft>
                <a:spcPts val="1000"/>
              </a:spcAft>
              <a:buNone/>
            </a:pPr>
            <a:r>
              <a:rPr lang="fr-CA" sz="5400" b="1" dirty="0">
                <a:latin typeface="Arial" panose="020B0604020202020204" pitchFamily="34" charset="0"/>
                <a:cs typeface="Arial" panose="020B0604020202020204" pitchFamily="34" charset="0"/>
              </a:rPr>
              <a:t>Curriculum vitae</a:t>
            </a:r>
          </a:p>
          <a:p>
            <a:pPr marL="741600" lvl="2" indent="-284400">
              <a:spcBef>
                <a:spcPts val="0"/>
              </a:spcBef>
              <a:spcAft>
                <a:spcPts val="1000"/>
              </a:spcAft>
              <a:buFont typeface="Arial" panose="020B0604020202020204" pitchFamily="34" charset="0"/>
              <a:buChar char="•"/>
            </a:pPr>
            <a:r>
              <a:rPr lang="fr-CA" sz="3600" dirty="0">
                <a:latin typeface="Arial" panose="020B0604020202020204" pitchFamily="34" charset="0"/>
                <a:cs typeface="Arial" panose="020B0604020202020204" pitchFamily="34" charset="0"/>
              </a:rPr>
              <a:t>Préparez une liste de vos compétences, de votre expérience et de vos habiletés </a:t>
            </a:r>
          </a:p>
          <a:p>
            <a:pPr marL="741600" lvl="2" indent="-284400">
              <a:spcBef>
                <a:spcPts val="0"/>
              </a:spcBef>
              <a:spcAft>
                <a:spcPts val="1000"/>
              </a:spcAft>
              <a:buFont typeface="Arial" panose="020B0604020202020204" pitchFamily="34" charset="0"/>
              <a:buChar char="•"/>
            </a:pPr>
            <a:r>
              <a:rPr lang="fr-CA" sz="3600" dirty="0">
                <a:latin typeface="Arial" panose="020B0604020202020204" pitchFamily="34" charset="0"/>
                <a:cs typeface="Arial" panose="020B0604020202020204" pitchFamily="34" charset="0"/>
              </a:rPr>
              <a:t>Révision et mise en page</a:t>
            </a:r>
          </a:p>
          <a:p>
            <a:pPr marL="741600" lvl="2" indent="-284400">
              <a:spcBef>
                <a:spcPts val="0"/>
              </a:spcBef>
              <a:spcAft>
                <a:spcPts val="1000"/>
              </a:spcAft>
              <a:buFont typeface="Arial" panose="020B0604020202020204" pitchFamily="34" charset="0"/>
              <a:buChar char="•"/>
            </a:pPr>
            <a:endParaRPr lang="fr-CA" sz="1100" dirty="0">
              <a:latin typeface="Arial" panose="020B0604020202020204" pitchFamily="34" charset="0"/>
              <a:cs typeface="Arial" panose="020B0604020202020204" pitchFamily="34" charset="0"/>
            </a:endParaRPr>
          </a:p>
          <a:p>
            <a:pPr marL="0" lvl="1" indent="0">
              <a:spcBef>
                <a:spcPts val="0"/>
              </a:spcBef>
              <a:spcAft>
                <a:spcPts val="1000"/>
              </a:spcAft>
              <a:buNone/>
            </a:pPr>
            <a:r>
              <a:rPr lang="fr-CA" sz="5400" b="1" dirty="0">
                <a:latin typeface="Arial" panose="020B0604020202020204" pitchFamily="34" charset="0"/>
                <a:cs typeface="Arial" panose="020B0604020202020204" pitchFamily="34" charset="0"/>
              </a:rPr>
              <a:t>Lettre d’accompagnement</a:t>
            </a:r>
          </a:p>
          <a:p>
            <a:pPr marL="741600" lvl="2" indent="-284400">
              <a:spcBef>
                <a:spcPts val="0"/>
              </a:spcBef>
              <a:spcAft>
                <a:spcPts val="1000"/>
              </a:spcAft>
              <a:buFont typeface="Arial" panose="020B0604020202020204" pitchFamily="34" charset="0"/>
              <a:buChar char="•"/>
            </a:pPr>
            <a:r>
              <a:rPr lang="fr-CA" sz="3600" dirty="0">
                <a:latin typeface="Arial" panose="020B0604020202020204" pitchFamily="34" charset="0"/>
                <a:cs typeface="Arial" panose="020B0604020202020204" pitchFamily="34" charset="0"/>
              </a:rPr>
              <a:t>Doit être adaptée à chaque emploi</a:t>
            </a:r>
          </a:p>
          <a:p>
            <a:pPr marL="741600" lvl="2" indent="-284400">
              <a:spcBef>
                <a:spcPts val="0"/>
              </a:spcBef>
              <a:spcAft>
                <a:spcPts val="1000"/>
              </a:spcAft>
              <a:buFont typeface="Arial" panose="020B0604020202020204" pitchFamily="34" charset="0"/>
              <a:buChar char="•"/>
            </a:pPr>
            <a:r>
              <a:rPr lang="fr-CA" sz="3600" dirty="0">
                <a:latin typeface="Arial" panose="020B0604020202020204" pitchFamily="34" charset="0"/>
                <a:cs typeface="Arial" panose="020B0604020202020204" pitchFamily="34" charset="0"/>
              </a:rPr>
              <a:t>Faites une recherche sur l’employeur </a:t>
            </a:r>
          </a:p>
          <a:p>
            <a:pPr marL="741600" lvl="2" indent="-284400">
              <a:spcBef>
                <a:spcPts val="0"/>
              </a:spcBef>
              <a:spcAft>
                <a:spcPts val="1000"/>
              </a:spcAft>
              <a:buFont typeface="Arial" panose="020B0604020202020204" pitchFamily="34" charset="0"/>
              <a:buChar char="•"/>
            </a:pPr>
            <a:r>
              <a:rPr lang="fr-CA" sz="3600" dirty="0">
                <a:latin typeface="Arial" panose="020B0604020202020204" pitchFamily="34" charset="0"/>
                <a:cs typeface="Arial" panose="020B0604020202020204" pitchFamily="34" charset="0"/>
              </a:rPr>
              <a:t>Révision et mise en page</a:t>
            </a:r>
          </a:p>
        </p:txBody>
      </p:sp>
      <p:sp>
        <p:nvSpPr>
          <p:cNvPr id="10" name="Title 1">
            <a:extLst>
              <a:ext uri="{FF2B5EF4-FFF2-40B4-BE49-F238E27FC236}">
                <a16:creationId xmlns:a16="http://schemas.microsoft.com/office/drawing/2014/main" id="{71680575-09C8-49BD-9E56-8B051AE26EA0}"/>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Postuler un poste</a:t>
            </a:r>
            <a:endParaRPr lang="fr-CA" sz="5870" dirty="0">
              <a:solidFill>
                <a:schemeClr val="bg1"/>
              </a:solidFill>
              <a:latin typeface="Arial" panose="020B0604020202020204" pitchFamily="34" charset="0"/>
              <a:cs typeface="Arial" panose="020B0604020202020204" pitchFamily="34" charset="0"/>
            </a:endParaRPr>
          </a:p>
        </p:txBody>
      </p:sp>
      <p:pic>
        <p:nvPicPr>
          <p:cNvPr id="8" name="Picture 2" descr="Resume Writing Tips: Make Your Resume Stand Out - businessnewsdaily.com">
            <a:extLst>
              <a:ext uri="{FF2B5EF4-FFF2-40B4-BE49-F238E27FC236}">
                <a16:creationId xmlns:a16="http://schemas.microsoft.com/office/drawing/2014/main" id="{9441C290-5313-45F6-8224-11AE42B3F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2299" y="3220616"/>
            <a:ext cx="6534726" cy="43564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7367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65275" y="2140497"/>
            <a:ext cx="13609512" cy="7056784"/>
          </a:xfrm>
        </p:spPr>
        <p:txBody>
          <a:bodyPr/>
          <a:lstStyle/>
          <a:p>
            <a:pPr marL="0" lvl="1" indent="0">
              <a:spcBef>
                <a:spcPts val="0"/>
              </a:spcBef>
              <a:spcAft>
                <a:spcPts val="1000"/>
              </a:spcAft>
              <a:buNone/>
            </a:pPr>
            <a:r>
              <a:rPr lang="fr-CA" sz="5400" b="1" dirty="0">
                <a:latin typeface="Arial" panose="020B0604020202020204" pitchFamily="34" charset="0"/>
                <a:cs typeface="Arial" panose="020B0604020202020204" pitchFamily="34" charset="0"/>
              </a:rPr>
              <a:t>Préparation</a:t>
            </a:r>
          </a:p>
          <a:p>
            <a:pPr marL="741600" lvl="2" indent="-284400">
              <a:spcBef>
                <a:spcPts val="0"/>
              </a:spcBef>
              <a:spcAft>
                <a:spcPts val="1000"/>
              </a:spcAft>
              <a:buFont typeface="Arial" panose="020B0604020202020204" pitchFamily="34" charset="0"/>
              <a:buChar char="•"/>
            </a:pPr>
            <a:r>
              <a:rPr lang="fr-CA" sz="4400" dirty="0">
                <a:latin typeface="Arial" panose="020B0604020202020204" pitchFamily="34" charset="0"/>
                <a:cs typeface="Arial" panose="020B0604020202020204" pitchFamily="34" charset="0"/>
              </a:rPr>
              <a:t>Recherche </a:t>
            </a:r>
          </a:p>
          <a:p>
            <a:pPr marL="741600" lvl="2" indent="-284400">
              <a:spcBef>
                <a:spcPts val="0"/>
              </a:spcBef>
              <a:spcAft>
                <a:spcPts val="1600"/>
              </a:spcAft>
              <a:buFont typeface="Arial" panose="020B0604020202020204" pitchFamily="34" charset="0"/>
              <a:buChar char="•"/>
            </a:pPr>
            <a:r>
              <a:rPr lang="fr-CA" sz="4400" dirty="0">
                <a:latin typeface="Arial" panose="020B0604020202020204" pitchFamily="34" charset="0"/>
                <a:cs typeface="Arial" panose="020B0604020202020204" pitchFamily="34" charset="0"/>
              </a:rPr>
              <a:t>Pratique</a:t>
            </a:r>
          </a:p>
          <a:p>
            <a:pPr marL="57150" lvl="1" indent="0">
              <a:spcBef>
                <a:spcPts val="1000"/>
              </a:spcBef>
              <a:spcAft>
                <a:spcPts val="1000"/>
              </a:spcAft>
              <a:buNone/>
            </a:pPr>
            <a:r>
              <a:rPr lang="fr-CA" sz="5400" b="1" dirty="0">
                <a:latin typeface="Arial" panose="020B0604020202020204" pitchFamily="34" charset="0"/>
                <a:cs typeface="Arial" panose="020B0604020202020204" pitchFamily="34" charset="0"/>
              </a:rPr>
              <a:t>Présentation</a:t>
            </a:r>
          </a:p>
          <a:p>
            <a:pPr marL="741600" lvl="2" indent="-284400">
              <a:spcBef>
                <a:spcPts val="0"/>
              </a:spcBef>
              <a:spcAft>
                <a:spcPts val="1600"/>
              </a:spcAft>
              <a:buFont typeface="Arial" panose="020B0604020202020204" pitchFamily="34" charset="0"/>
              <a:buChar char="•"/>
            </a:pPr>
            <a:r>
              <a:rPr lang="fr-CA" sz="4400" dirty="0">
                <a:latin typeface="Arial" panose="020B0604020202020204" pitchFamily="34" charset="0"/>
                <a:cs typeface="Arial" panose="020B0604020202020204" pitchFamily="34" charset="0"/>
              </a:rPr>
              <a:t>Tenue professionnelle</a:t>
            </a:r>
          </a:p>
          <a:p>
            <a:pPr marL="57150" lvl="1" indent="0">
              <a:spcBef>
                <a:spcPts val="1000"/>
              </a:spcBef>
              <a:spcAft>
                <a:spcPts val="1000"/>
              </a:spcAft>
              <a:buNone/>
            </a:pPr>
            <a:r>
              <a:rPr lang="fr-CA" sz="5400" b="1" dirty="0">
                <a:latin typeface="Arial" panose="020B0604020202020204" pitchFamily="34" charset="0"/>
                <a:cs typeface="Arial" panose="020B0604020202020204" pitchFamily="34" charset="0"/>
              </a:rPr>
              <a:t>Compatibilité d’emploi</a:t>
            </a:r>
          </a:p>
          <a:p>
            <a:pPr marL="741600" lvl="2" indent="-284400">
              <a:spcBef>
                <a:spcPts val="0"/>
              </a:spcBef>
              <a:spcAft>
                <a:spcPts val="1000"/>
              </a:spcAft>
              <a:buFont typeface="Arial" panose="020B0604020202020204" pitchFamily="34" charset="0"/>
              <a:buChar char="•"/>
            </a:pPr>
            <a:r>
              <a:rPr lang="fr-CA" sz="4400" dirty="0">
                <a:latin typeface="Arial" panose="020B0604020202020204" pitchFamily="34" charset="0"/>
                <a:cs typeface="Arial" panose="020B0604020202020204" pitchFamily="34" charset="0"/>
              </a:rPr>
              <a:t>Le poste et le cabinet correspondent à vos besoins</a:t>
            </a:r>
          </a:p>
          <a:p>
            <a:pPr marL="741600" lvl="2" indent="-284400">
              <a:spcBef>
                <a:spcPts val="0"/>
              </a:spcBef>
              <a:spcAft>
                <a:spcPts val="1000"/>
              </a:spcAft>
              <a:buFont typeface="Arial" panose="020B0604020202020204" pitchFamily="34" charset="0"/>
              <a:buChar char="•"/>
            </a:pPr>
            <a:r>
              <a:rPr lang="fr-CA" sz="4400" dirty="0">
                <a:latin typeface="Arial" panose="020B0604020202020204" pitchFamily="34" charset="0"/>
                <a:cs typeface="Arial" panose="020B0604020202020204" pitchFamily="34" charset="0"/>
              </a:rPr>
              <a:t>Posez des questions</a:t>
            </a:r>
          </a:p>
        </p:txBody>
      </p:sp>
      <p:sp>
        <p:nvSpPr>
          <p:cNvPr id="10" name="Title 1">
            <a:extLst>
              <a:ext uri="{FF2B5EF4-FFF2-40B4-BE49-F238E27FC236}">
                <a16:creationId xmlns:a16="http://schemas.microsoft.com/office/drawing/2014/main" id="{4B0EE266-9F15-4C2F-9F58-DE855EE1A865}"/>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L’entrevue</a:t>
            </a:r>
            <a:endParaRPr lang="fr-CA" sz="5870" dirty="0">
              <a:solidFill>
                <a:schemeClr val="bg1"/>
              </a:solidFill>
              <a:latin typeface="Arial" panose="020B0604020202020204" pitchFamily="34" charset="0"/>
              <a:cs typeface="Arial" panose="020B0604020202020204" pitchFamily="34" charset="0"/>
            </a:endParaRPr>
          </a:p>
        </p:txBody>
      </p:sp>
      <p:pic>
        <p:nvPicPr>
          <p:cNvPr id="7" name="Picture 6" descr="A person looking at a mirror&#10;&#10;Description automatically generated with low confidence">
            <a:extLst>
              <a:ext uri="{FF2B5EF4-FFF2-40B4-BE49-F238E27FC236}">
                <a16:creationId xmlns:a16="http://schemas.microsoft.com/office/drawing/2014/main" id="{1EEE4C47-2107-4E92-9070-242715CD0381}"/>
              </a:ext>
            </a:extLst>
          </p:cNvPr>
          <p:cNvPicPr>
            <a:picLocks noChangeAspect="1"/>
          </p:cNvPicPr>
          <p:nvPr/>
        </p:nvPicPr>
        <p:blipFill>
          <a:blip r:embed="rId3"/>
          <a:stretch>
            <a:fillRect/>
          </a:stretch>
        </p:blipFill>
        <p:spPr>
          <a:xfrm>
            <a:off x="11116140" y="2356520"/>
            <a:ext cx="5253539" cy="38854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657123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77243" y="2428528"/>
            <a:ext cx="9865096" cy="6673403"/>
          </a:xfrm>
        </p:spPr>
        <p:txBody>
          <a:bodyPr/>
          <a:lstStyle/>
          <a:p>
            <a:pPr marL="57150" lvl="1" indent="0">
              <a:spcBef>
                <a:spcPts val="0"/>
              </a:spcBef>
              <a:spcAft>
                <a:spcPts val="1000"/>
              </a:spcAft>
              <a:buNone/>
            </a:pPr>
            <a:r>
              <a:rPr lang="fr-CA" sz="5400" b="1" dirty="0">
                <a:latin typeface="Arial" panose="020B0604020202020204" pitchFamily="34" charset="0"/>
                <a:cs typeface="Arial" panose="020B0604020202020204" pitchFamily="34" charset="0"/>
              </a:rPr>
              <a:t>Communication et étiquette</a:t>
            </a:r>
          </a:p>
          <a:p>
            <a:pPr marL="741600" lvl="2" indent="-284400">
              <a:spcBef>
                <a:spcPts val="0"/>
              </a:spcBef>
              <a:spcAft>
                <a:spcPts val="1000"/>
              </a:spcAft>
              <a:buFont typeface="Arial" panose="020B0604020202020204" pitchFamily="34" charset="0"/>
              <a:buChar char="•"/>
            </a:pPr>
            <a:r>
              <a:rPr lang="en-CA" sz="4000" dirty="0" err="1">
                <a:latin typeface="Arial" panose="020B0604020202020204" pitchFamily="34" charset="0"/>
                <a:cs typeface="Arial" panose="020B0604020202020204" pitchFamily="34" charset="0"/>
              </a:rPr>
              <a:t>Bonnes</a:t>
            </a:r>
            <a:r>
              <a:rPr lang="en-CA" sz="4000" dirty="0">
                <a:latin typeface="Arial" panose="020B0604020202020204" pitchFamily="34" charset="0"/>
                <a:cs typeface="Arial" panose="020B0604020202020204" pitchFamily="34" charset="0"/>
              </a:rPr>
              <a:t> aptitudes de communication</a:t>
            </a:r>
            <a:r>
              <a:rPr lang="en-CA" sz="4000" b="1" dirty="0">
                <a:solidFill>
                  <a:srgbClr val="FF0000"/>
                </a:solidFill>
                <a:latin typeface="Arial" panose="020B0604020202020204" pitchFamily="34" charset="0"/>
                <a:cs typeface="Arial" panose="020B0604020202020204" pitchFamily="34" charset="0"/>
              </a:rPr>
              <a:t> </a:t>
            </a:r>
          </a:p>
          <a:p>
            <a:pPr marL="741600" lvl="2" indent="-284400">
              <a:spcBef>
                <a:spcPts val="0"/>
              </a:spcBef>
              <a:spcAft>
                <a:spcPts val="1000"/>
              </a:spcAft>
              <a:buFont typeface="Arial" panose="020B0604020202020204" pitchFamily="34" charset="0"/>
              <a:buChar char="•"/>
            </a:pPr>
            <a:r>
              <a:rPr lang="fr-CA" sz="4000" dirty="0">
                <a:latin typeface="Arial" panose="020B0604020202020204" pitchFamily="34" charset="0"/>
                <a:cs typeface="Arial" panose="020B0604020202020204" pitchFamily="34" charset="0"/>
              </a:rPr>
              <a:t>Écoutez attentivement, réfléchissez  avant de répondre</a:t>
            </a:r>
          </a:p>
          <a:p>
            <a:pPr marL="57150" lvl="1" indent="0">
              <a:spcBef>
                <a:spcPts val="1000"/>
              </a:spcBef>
              <a:spcAft>
                <a:spcPts val="1000"/>
              </a:spcAft>
              <a:buNone/>
            </a:pPr>
            <a:r>
              <a:rPr lang="fr-CA" sz="5400" b="1" dirty="0">
                <a:latin typeface="Arial" panose="020B0604020202020204" pitchFamily="34" charset="0"/>
                <a:cs typeface="Arial" panose="020B0604020202020204" pitchFamily="34" charset="0"/>
              </a:rPr>
              <a:t>À la fin de l’entrevue</a:t>
            </a:r>
          </a:p>
          <a:p>
            <a:pPr marL="741600" lvl="2" indent="-284400">
              <a:spcBef>
                <a:spcPts val="0"/>
              </a:spcBef>
              <a:spcAft>
                <a:spcPts val="1000"/>
              </a:spcAft>
              <a:buFont typeface="Arial" panose="020B0604020202020204" pitchFamily="34" charset="0"/>
              <a:buChar char="•"/>
            </a:pPr>
            <a:r>
              <a:rPr lang="fr-CA" sz="4000" dirty="0">
                <a:latin typeface="Arial" panose="020B0604020202020204" pitchFamily="34" charset="0"/>
                <a:cs typeface="Arial" panose="020B0604020202020204" pitchFamily="34" charset="0"/>
              </a:rPr>
              <a:t>Remerciez l’intervieweur</a:t>
            </a:r>
          </a:p>
          <a:p>
            <a:pPr marL="741600" lvl="2" indent="-284400">
              <a:spcBef>
                <a:spcPts val="0"/>
              </a:spcBef>
              <a:spcAft>
                <a:spcPts val="1000"/>
              </a:spcAft>
              <a:buFont typeface="Arial" panose="020B0604020202020204" pitchFamily="34" charset="0"/>
              <a:buChar char="•"/>
            </a:pPr>
            <a:r>
              <a:rPr lang="fr-CA" sz="4000" dirty="0">
                <a:latin typeface="Arial" panose="020B0604020202020204" pitchFamily="34" charset="0"/>
                <a:cs typeface="Arial" panose="020B0604020202020204" pitchFamily="34" charset="0"/>
              </a:rPr>
              <a:t>Prochaines étapes</a:t>
            </a:r>
          </a:p>
          <a:p>
            <a:pPr marL="57150" lvl="1" indent="0">
              <a:spcBef>
                <a:spcPts val="1000"/>
              </a:spcBef>
              <a:spcAft>
                <a:spcPts val="1000"/>
              </a:spcAft>
              <a:buNone/>
            </a:pPr>
            <a:r>
              <a:rPr lang="fr-CA" sz="5400" b="1" dirty="0">
                <a:latin typeface="Arial" panose="020B0604020202020204" pitchFamily="34" charset="0"/>
                <a:cs typeface="Arial" panose="020B0604020202020204" pitchFamily="34" charset="0"/>
              </a:rPr>
              <a:t>Entrevues de travail</a:t>
            </a:r>
          </a:p>
        </p:txBody>
      </p:sp>
      <p:sp>
        <p:nvSpPr>
          <p:cNvPr id="8" name="Title 1">
            <a:extLst>
              <a:ext uri="{FF2B5EF4-FFF2-40B4-BE49-F238E27FC236}">
                <a16:creationId xmlns:a16="http://schemas.microsoft.com/office/drawing/2014/main" id="{9C0BC6BA-9292-4FBA-8B7E-AF84DDF1671C}"/>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L’entrevue</a:t>
            </a:r>
            <a:endParaRPr lang="fr-CA" sz="5870" dirty="0">
              <a:solidFill>
                <a:schemeClr val="bg1"/>
              </a:solidFill>
              <a:latin typeface="Arial" panose="020B0604020202020204" pitchFamily="34" charset="0"/>
              <a:cs typeface="Arial" panose="020B0604020202020204" pitchFamily="34" charset="0"/>
            </a:endParaRPr>
          </a:p>
        </p:txBody>
      </p:sp>
      <p:pic>
        <p:nvPicPr>
          <p:cNvPr id="7" name="Picture 4" descr="What to Expect During a Job Interview">
            <a:extLst>
              <a:ext uri="{FF2B5EF4-FFF2-40B4-BE49-F238E27FC236}">
                <a16:creationId xmlns:a16="http://schemas.microsoft.com/office/drawing/2014/main" id="{D84C3AE4-109E-4488-A476-482DADB76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0371" y="3876335"/>
            <a:ext cx="5660533" cy="3777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6721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99F28E29-106A-434F-8D4D-E7DB20FF2C29}"/>
              </a:ext>
            </a:extLst>
          </p:cNvPr>
          <p:cNvSpPr txBox="1">
            <a:spLocks/>
          </p:cNvSpPr>
          <p:nvPr/>
        </p:nvSpPr>
        <p:spPr bwMode="auto">
          <a:xfrm>
            <a:off x="5285755" y="24541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La Semaine nationale des </a:t>
            </a:r>
            <a:br>
              <a:rPr lang="fr-FR" sz="4800" dirty="0">
                <a:solidFill>
                  <a:schemeClr val="bg1"/>
                </a:solidFill>
                <a:latin typeface="Arial" panose="020B0604020202020204" pitchFamily="34" charset="0"/>
                <a:cs typeface="Arial" panose="020B0604020202020204" pitchFamily="34" charset="0"/>
              </a:rPr>
            </a:br>
            <a:r>
              <a:rPr lang="fr-FR" sz="4800" dirty="0">
                <a:solidFill>
                  <a:schemeClr val="bg1"/>
                </a:solidFill>
                <a:latin typeface="Arial" panose="020B0604020202020204" pitchFamily="34" charset="0"/>
                <a:cs typeface="Arial" panose="020B0604020202020204" pitchFamily="34" charset="0"/>
              </a:rPr>
              <a:t>hygiénistes </a:t>
            </a:r>
            <a:r>
              <a:rPr lang="fr-FR" sz="4800" dirty="0" err="1">
                <a:solidFill>
                  <a:schemeClr val="bg1"/>
                </a:solidFill>
                <a:latin typeface="Arial" panose="020B0604020202020204" pitchFamily="34" charset="0"/>
                <a:cs typeface="Arial" panose="020B0604020202020204" pitchFamily="34" charset="0"/>
              </a:rPr>
              <a:t>dentaires</a:t>
            </a:r>
            <a:r>
              <a:rPr lang="fr-FR" sz="4800" baseline="30000" dirty="0" err="1">
                <a:solidFill>
                  <a:schemeClr val="bg1"/>
                </a:solidFill>
                <a:latin typeface="Arial" panose="020B0604020202020204" pitchFamily="34" charset="0"/>
                <a:cs typeface="Arial" panose="020B0604020202020204" pitchFamily="34" charset="0"/>
              </a:rPr>
              <a:t>MD</a:t>
            </a:r>
            <a:endParaRPr lang="fr-CA" sz="4800" baseline="30000" dirty="0">
              <a:solidFill>
                <a:schemeClr val="bg1"/>
              </a:solidFill>
              <a:latin typeface="Arial" panose="020B0604020202020204" pitchFamily="34" charset="0"/>
              <a:cs typeface="Arial" panose="020B0604020202020204" pitchFamily="34" charset="0"/>
            </a:endParaRPr>
          </a:p>
        </p:txBody>
      </p:sp>
      <p:pic>
        <p:nvPicPr>
          <p:cNvPr id="2" name="Online Media 1" title="Campagne nationale de publicité 2023 de l'ACHD (30 second)">
            <a:hlinkClick r:id="" action="ppaction://media"/>
            <a:extLst>
              <a:ext uri="{FF2B5EF4-FFF2-40B4-BE49-F238E27FC236}">
                <a16:creationId xmlns:a16="http://schemas.microsoft.com/office/drawing/2014/main" id="{1E195675-4F3D-6B1E-B6FB-189C58506AF1}"/>
              </a:ext>
            </a:extLst>
          </p:cNvPr>
          <p:cNvPicPr>
            <a:picLocks noRot="1" noChangeAspect="1"/>
          </p:cNvPicPr>
          <p:nvPr>
            <a:videoFile r:link="rId1"/>
          </p:nvPr>
        </p:nvPicPr>
        <p:blipFill>
          <a:blip r:embed="rId4"/>
          <a:stretch>
            <a:fillRect/>
          </a:stretch>
        </p:blipFill>
        <p:spPr>
          <a:xfrm>
            <a:off x="2451009" y="2140496"/>
            <a:ext cx="12751150" cy="7193433"/>
          </a:xfrm>
          <a:prstGeom prst="rect">
            <a:avLst/>
          </a:prstGeom>
        </p:spPr>
      </p:pic>
    </p:spTree>
    <p:extLst>
      <p:ext uri="{BB962C8B-B14F-4D97-AF65-F5344CB8AC3E}">
        <p14:creationId xmlns:p14="http://schemas.microsoft.com/office/powerpoint/2010/main" val="1533949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87984" y="3501385"/>
            <a:ext cx="9899599" cy="5363788"/>
          </a:xfrm>
        </p:spPr>
        <p:txBody>
          <a:bodyPr/>
          <a:lstStyle/>
          <a:p>
            <a:pPr marL="800100" lvl="2" indent="-342900">
              <a:spcBef>
                <a:spcPts val="0"/>
              </a:spcBef>
              <a:spcAft>
                <a:spcPts val="1000"/>
              </a:spcAft>
            </a:pPr>
            <a:r>
              <a:rPr lang="fr-CA" sz="4400" b="1" dirty="0">
                <a:latin typeface="Arial" panose="020B0604020202020204" pitchFamily="34" charset="0"/>
                <a:cs typeface="Arial" panose="020B0604020202020204" pitchFamily="34" charset="0"/>
              </a:rPr>
              <a:t>La terminologie </a:t>
            </a:r>
          </a:p>
          <a:p>
            <a:pPr marL="1450329" lvl="3" indent="-342900">
              <a:spcBef>
                <a:spcPts val="0"/>
              </a:spcBef>
              <a:spcAft>
                <a:spcPts val="1000"/>
              </a:spcAft>
            </a:pPr>
            <a:r>
              <a:rPr lang="fr-CA" sz="4000" dirty="0">
                <a:latin typeface="Arial" panose="020B0604020202020204" pitchFamily="34" charset="0"/>
                <a:cs typeface="Arial" panose="020B0604020202020204" pitchFamily="34" charset="0"/>
              </a:rPr>
              <a:t>Utilisée dans votre contrat déterminera si l’Agence du revenu du Canada vous qualifiera d’employé ou de travailleur indépendant</a:t>
            </a:r>
          </a:p>
          <a:p>
            <a:pPr marL="741600" lvl="2" indent="-284400">
              <a:spcBef>
                <a:spcPts val="2000"/>
              </a:spcBef>
              <a:spcAft>
                <a:spcPts val="1000"/>
              </a:spcAft>
              <a:buFont typeface="Arial" panose="020B0604020202020204" pitchFamily="34" charset="0"/>
              <a:buChar char="•"/>
            </a:pPr>
            <a:r>
              <a:rPr lang="fr-FR" sz="4400" b="1" dirty="0">
                <a:latin typeface="Arial" panose="020B0604020202020204" pitchFamily="34" charset="0"/>
                <a:cs typeface="Arial" panose="020B0604020202020204" pitchFamily="34" charset="0"/>
              </a:rPr>
              <a:t>Exemples de contrats</a:t>
            </a:r>
            <a:endParaRPr lang="en-CA" sz="4400" b="1"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356BF5E-2A96-440A-A39D-C0C1D5BA02B1}"/>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Contrats</a:t>
            </a:r>
            <a:endParaRPr lang="fr-CA" sz="5870" dirty="0">
              <a:solidFill>
                <a:schemeClr val="bg1"/>
              </a:solidFill>
              <a:latin typeface="+mn-lt"/>
            </a:endParaRPr>
          </a:p>
        </p:txBody>
      </p:sp>
      <p:sp>
        <p:nvSpPr>
          <p:cNvPr id="10" name="Content Placeholder 5">
            <a:extLst>
              <a:ext uri="{FF2B5EF4-FFF2-40B4-BE49-F238E27FC236}">
                <a16:creationId xmlns:a16="http://schemas.microsoft.com/office/drawing/2014/main" id="{A42237DE-468E-4738-BC09-DA5FAAF87CD7}"/>
              </a:ext>
            </a:extLst>
          </p:cNvPr>
          <p:cNvSpPr txBox="1">
            <a:spLocks/>
          </p:cNvSpPr>
          <p:nvPr/>
        </p:nvSpPr>
        <p:spPr bwMode="auto">
          <a:xfrm>
            <a:off x="0" y="1958677"/>
            <a:ext cx="17340263"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57150" lvl="1" indent="0">
              <a:spcBef>
                <a:spcPts val="0"/>
              </a:spcBef>
              <a:spcAft>
                <a:spcPts val="1000"/>
              </a:spcAft>
              <a:buNone/>
            </a:pPr>
            <a:r>
              <a:rPr lang="fr-CA" sz="5400" b="1" dirty="0">
                <a:solidFill>
                  <a:schemeClr val="tx1"/>
                </a:solidFill>
              </a:rPr>
              <a:t>Statut de travailleur indépendant ou d’employé</a:t>
            </a:r>
          </a:p>
        </p:txBody>
      </p:sp>
      <p:pic>
        <p:nvPicPr>
          <p:cNvPr id="3" name="Picture 2">
            <a:extLst>
              <a:ext uri="{FF2B5EF4-FFF2-40B4-BE49-F238E27FC236}">
                <a16:creationId xmlns:a16="http://schemas.microsoft.com/office/drawing/2014/main" id="{FD462B8E-96FB-4526-B302-08CA537185C8}"/>
              </a:ext>
            </a:extLst>
          </p:cNvPr>
          <p:cNvPicPr>
            <a:picLocks noChangeAspect="1"/>
          </p:cNvPicPr>
          <p:nvPr/>
        </p:nvPicPr>
        <p:blipFill>
          <a:blip r:embed="rId3"/>
          <a:stretch>
            <a:fillRect/>
          </a:stretch>
        </p:blipFill>
        <p:spPr>
          <a:xfrm>
            <a:off x="10506156" y="3508648"/>
            <a:ext cx="6145542" cy="4483094"/>
          </a:xfrm>
          <a:prstGeom prst="rect">
            <a:avLst/>
          </a:prstGeom>
        </p:spPr>
      </p:pic>
    </p:spTree>
    <p:extLst>
      <p:ext uri="{BB962C8B-B14F-4D97-AF65-F5344CB8AC3E}">
        <p14:creationId xmlns:p14="http://schemas.microsoft.com/office/powerpoint/2010/main" val="14607007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67" dirty="0">
                <a:latin typeface="Arial" panose="020B0604020202020204" pitchFamily="34" charset="0"/>
                <a:cs typeface="Arial" panose="020B0604020202020204" pitchFamily="34" charset="0"/>
              </a:rPr>
              <a:t>Ligne de conseils juridiques en matière d’emplois</a:t>
            </a:r>
            <a:endParaRPr lang="en-CA" sz="5867" dirty="0">
              <a:latin typeface="Arial" panose="020B0604020202020204" pitchFamily="34" charset="0"/>
              <a:cs typeface="Arial" panose="020B0604020202020204" pitchFamily="34" charset="0"/>
            </a:endParaRPr>
          </a:p>
        </p:txBody>
      </p:sp>
      <p:sp>
        <p:nvSpPr>
          <p:cNvPr id="8" name="Content Placeholder 5">
            <a:extLst>
              <a:ext uri="{FF2B5EF4-FFF2-40B4-BE49-F238E27FC236}">
                <a16:creationId xmlns:a16="http://schemas.microsoft.com/office/drawing/2014/main" id="{E94329CD-98F9-47EF-B8AC-C5C3976E7D0F}"/>
              </a:ext>
            </a:extLst>
          </p:cNvPr>
          <p:cNvSpPr txBox="1">
            <a:spLocks/>
          </p:cNvSpPr>
          <p:nvPr/>
        </p:nvSpPr>
        <p:spPr bwMode="auto">
          <a:xfrm>
            <a:off x="677243" y="2068488"/>
            <a:ext cx="16514339" cy="6720952"/>
          </a:xfrm>
          <a:prstGeom prst="rect">
            <a:avLst/>
          </a:prstGeom>
        </p:spPr>
        <p:txBody>
          <a:bodyPr/>
          <a:lstStyle>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2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lvl="2"/>
            <a:endParaRPr lang="en-CA" sz="4800" dirty="0"/>
          </a:p>
        </p:txBody>
      </p:sp>
      <p:sp>
        <p:nvSpPr>
          <p:cNvPr id="9" name="Content Placeholder 5">
            <a:extLst>
              <a:ext uri="{FF2B5EF4-FFF2-40B4-BE49-F238E27FC236}">
                <a16:creationId xmlns:a16="http://schemas.microsoft.com/office/drawing/2014/main" id="{8EAD8200-D1D9-42C4-A857-6FBF4528560C}"/>
              </a:ext>
            </a:extLst>
          </p:cNvPr>
          <p:cNvSpPr>
            <a:spLocks noGrp="1"/>
          </p:cNvSpPr>
          <p:nvPr>
            <p:ph sz="half" idx="2"/>
          </p:nvPr>
        </p:nvSpPr>
        <p:spPr>
          <a:xfrm>
            <a:off x="0" y="7456931"/>
            <a:ext cx="17340263"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6600" b="1" kern="0" dirty="0">
                <a:solidFill>
                  <a:srgbClr val="7030A0"/>
                </a:solidFill>
                <a:latin typeface="Arial" panose="020B0604020202020204" pitchFamily="34" charset="0"/>
                <a:cs typeface="Arial" panose="020B0604020202020204" pitchFamily="34" charset="0"/>
                <a:sym typeface="Herculanum" pitchFamily="-84" charset="0"/>
              </a:rPr>
              <a:t>achd.ca/</a:t>
            </a:r>
            <a:r>
              <a:rPr lang="en-CA" sz="6600" b="1" kern="0" dirty="0" err="1">
                <a:solidFill>
                  <a:srgbClr val="7030A0"/>
                </a:solidFill>
                <a:latin typeface="Arial" panose="020B0604020202020204" pitchFamily="34" charset="0"/>
                <a:cs typeface="Arial" panose="020B0604020202020204" pitchFamily="34" charset="0"/>
                <a:sym typeface="Herculanum" pitchFamily="-84" charset="0"/>
              </a:rPr>
              <a:t>avantages</a:t>
            </a:r>
            <a:endParaRPr lang="en-CA" sz="6600" b="1" kern="0" dirty="0">
              <a:solidFill>
                <a:srgbClr val="7030A0"/>
              </a:solidFill>
              <a:latin typeface="Arial" panose="020B0604020202020204" pitchFamily="34" charset="0"/>
              <a:cs typeface="Arial" panose="020B0604020202020204" pitchFamily="34" charset="0"/>
              <a:sym typeface="Herculanum" pitchFamily="-84" charset="0"/>
            </a:endParaRPr>
          </a:p>
        </p:txBody>
      </p:sp>
      <p:pic>
        <p:nvPicPr>
          <p:cNvPr id="3" name="Picture 2" descr="Graphical user interface&#10;&#10;Description automatically generated">
            <a:extLst>
              <a:ext uri="{FF2B5EF4-FFF2-40B4-BE49-F238E27FC236}">
                <a16:creationId xmlns:a16="http://schemas.microsoft.com/office/drawing/2014/main" id="{0018F952-EB3F-28D0-E8BE-058F3AC3036D}"/>
              </a:ext>
            </a:extLst>
          </p:cNvPr>
          <p:cNvPicPr>
            <a:picLocks noChangeAspect="1"/>
          </p:cNvPicPr>
          <p:nvPr/>
        </p:nvPicPr>
        <p:blipFill>
          <a:blip r:embed="rId3"/>
          <a:stretch>
            <a:fillRect/>
          </a:stretch>
        </p:blipFill>
        <p:spPr>
          <a:xfrm>
            <a:off x="2370131" y="2710987"/>
            <a:ext cx="12600000" cy="4614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23984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6600" b="1" kern="0" dirty="0">
                <a:solidFill>
                  <a:srgbClr val="7030A0"/>
                </a:solidFill>
                <a:latin typeface="Arial" panose="020B0604020202020204" pitchFamily="34" charset="0"/>
                <a:cs typeface="Arial" panose="020B0604020202020204" pitchFamily="34" charset="0"/>
                <a:sym typeface="Herculanum" pitchFamily="-84" charset="0"/>
              </a:rPr>
              <a:t>cdha.ca/webinars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latin typeface="Arial" panose="020B0604020202020204" pitchFamily="34" charset="0"/>
                <a:cs typeface="Arial" panose="020B0604020202020204" pitchFamily="34" charset="0"/>
              </a:rPr>
              <a:t>Webinaire sur les médias sociaux</a:t>
            </a:r>
            <a:endParaRPr lang="en-CA" sz="587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FC243BD-2324-4ACD-9896-834724BA5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23" y="2454264"/>
            <a:ext cx="13104415" cy="479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9337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7638E13-F173-406C-A623-AAC3AAAA9917}"/>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La pratique autonome</a:t>
            </a:r>
          </a:p>
        </p:txBody>
      </p:sp>
      <p:pic>
        <p:nvPicPr>
          <p:cNvPr id="3" name="Content Placeholder 2" descr="J:\Marketing and  Communications\images\Rosemary Vaillant perfectsmile car wrap.JPG">
            <a:extLst>
              <a:ext uri="{FF2B5EF4-FFF2-40B4-BE49-F238E27FC236}">
                <a16:creationId xmlns:a16="http://schemas.microsoft.com/office/drawing/2014/main" id="{39ADDD8B-1E03-77DF-CBF2-A7999386C88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21259" y="2392536"/>
            <a:ext cx="8820762" cy="6588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3F3DEEF-DF01-A81C-9A47-1189234E08F7}"/>
              </a:ext>
            </a:extLst>
          </p:cNvPr>
          <p:cNvPicPr>
            <a:picLocks noChangeAspect="1"/>
          </p:cNvPicPr>
          <p:nvPr/>
        </p:nvPicPr>
        <p:blipFill>
          <a:blip r:embed="rId4"/>
          <a:stretch>
            <a:fillRect/>
          </a:stretch>
        </p:blipFill>
        <p:spPr>
          <a:xfrm>
            <a:off x="9894267" y="2392536"/>
            <a:ext cx="6588000" cy="658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717751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F5BBE-ABAC-4152-8636-8B8FD7226808}"/>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La pratique autonome</a:t>
            </a:r>
          </a:p>
        </p:txBody>
      </p:sp>
      <p:pic>
        <p:nvPicPr>
          <p:cNvPr id="3" name="Picture 2">
            <a:extLst>
              <a:ext uri="{FF2B5EF4-FFF2-40B4-BE49-F238E27FC236}">
                <a16:creationId xmlns:a16="http://schemas.microsoft.com/office/drawing/2014/main" id="{1171B7B5-E994-439D-8AE5-B21E6F1D7E30}"/>
              </a:ext>
            </a:extLst>
          </p:cNvPr>
          <p:cNvPicPr>
            <a:picLocks noChangeAspect="1"/>
          </p:cNvPicPr>
          <p:nvPr/>
        </p:nvPicPr>
        <p:blipFill>
          <a:blip r:embed="rId3"/>
          <a:stretch>
            <a:fillRect/>
          </a:stretch>
        </p:blipFill>
        <p:spPr>
          <a:xfrm>
            <a:off x="1470131" y="2644552"/>
            <a:ext cx="14400000" cy="6124841"/>
          </a:xfrm>
          <a:prstGeom prst="rect">
            <a:avLst/>
          </a:prstGeom>
        </p:spPr>
      </p:pic>
    </p:spTree>
    <p:extLst>
      <p:ext uri="{BB962C8B-B14F-4D97-AF65-F5344CB8AC3E}">
        <p14:creationId xmlns:p14="http://schemas.microsoft.com/office/powerpoint/2010/main" val="682091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F5BBE-ABAC-4152-8636-8B8FD7226808}"/>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La pratique autonome</a:t>
            </a:r>
          </a:p>
        </p:txBody>
      </p:sp>
      <p:pic>
        <p:nvPicPr>
          <p:cNvPr id="1026" name="Picture 2" descr="Principes fondamentaux de l’entreprise">
            <a:extLst>
              <a:ext uri="{FF2B5EF4-FFF2-40B4-BE49-F238E27FC236}">
                <a16:creationId xmlns:a16="http://schemas.microsoft.com/office/drawing/2014/main" id="{C0F1DC82-A475-67FA-714E-EAB82C11F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131" y="3004592"/>
            <a:ext cx="14400000" cy="5273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548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Independent Practice</a:t>
            </a:r>
          </a:p>
        </p:txBody>
      </p:sp>
      <p:sp>
        <p:nvSpPr>
          <p:cNvPr id="13" name="Content Placeholder 5">
            <a:extLst>
              <a:ext uri="{FF2B5EF4-FFF2-40B4-BE49-F238E27FC236}">
                <a16:creationId xmlns:a16="http://schemas.microsoft.com/office/drawing/2014/main" id="{48E1A338-0122-41F6-AD40-F5A8F5913566}"/>
              </a:ext>
            </a:extLst>
          </p:cNvPr>
          <p:cNvSpPr txBox="1">
            <a:spLocks/>
          </p:cNvSpPr>
          <p:nvPr/>
        </p:nvSpPr>
        <p:spPr>
          <a:xfrm>
            <a:off x="7301979" y="4732784"/>
            <a:ext cx="9865096" cy="1056249"/>
          </a:xfrm>
        </p:spPr>
        <p:txBody>
          <a:bodyPr/>
          <a:lstStyle>
            <a:lvl1pPr marL="243848" indent="-243848" algn="l" rtl="0" eaLnBrk="1" fontAlgn="base" hangingPunct="1">
              <a:lnSpc>
                <a:spcPct val="90000"/>
              </a:lnSpc>
              <a:spcBef>
                <a:spcPts val="1067"/>
              </a:spcBef>
              <a:spcAft>
                <a:spcPct val="0"/>
              </a:spcAft>
              <a:buFont typeface="Arial" panose="020B0604020202020204" pitchFamily="34" charset="0"/>
              <a:buChar char="•"/>
              <a:defRPr sz="2400" kern="1200">
                <a:solidFill>
                  <a:schemeClr val="tx1"/>
                </a:solidFill>
                <a:latin typeface="+mn-lt"/>
                <a:ea typeface="+mn-ea"/>
                <a:cs typeface="+mn-cs"/>
              </a:defRPr>
            </a:lvl1pPr>
            <a:lvl2pPr marL="731543" indent="-243848" algn="l" rtl="0" eaLnBrk="1" fontAlgn="base" hangingPunct="1">
              <a:lnSpc>
                <a:spcPct val="90000"/>
              </a:lnSpc>
              <a:spcBef>
                <a:spcPts val="533"/>
              </a:spcBef>
              <a:spcAft>
                <a:spcPct val="0"/>
              </a:spcAft>
              <a:buFont typeface="Arial" panose="020B0604020202020204" pitchFamily="34" charset="0"/>
              <a:buChar char="•"/>
              <a:defRPr sz="2000" kern="1200">
                <a:solidFill>
                  <a:schemeClr val="tx1"/>
                </a:solidFill>
                <a:latin typeface="+mn-lt"/>
                <a:ea typeface="+mn-ea"/>
                <a:cs typeface="+mn-cs"/>
              </a:defRPr>
            </a:lvl2pPr>
            <a:lvl3pPr marL="1219238" indent="-243848" algn="l" rtl="0" eaLnBrk="1" fontAlgn="base" hangingPunct="1">
              <a:lnSpc>
                <a:spcPct val="90000"/>
              </a:lnSpc>
              <a:spcBef>
                <a:spcPts val="533"/>
              </a:spcBef>
              <a:spcAft>
                <a:spcPct val="0"/>
              </a:spcAft>
              <a:buFont typeface="Arial" panose="020B0604020202020204" pitchFamily="34" charset="0"/>
              <a:buChar char="•"/>
              <a:defRPr sz="1800" kern="1200">
                <a:solidFill>
                  <a:schemeClr val="tx1"/>
                </a:solidFill>
                <a:latin typeface="+mn-lt"/>
                <a:ea typeface="+mn-ea"/>
                <a:cs typeface="+mn-cs"/>
              </a:defRPr>
            </a:lvl3pPr>
            <a:lvl4pPr marL="1706933" indent="-243848" algn="l" rtl="0" eaLnBrk="1" fontAlgn="base" hangingPunct="1">
              <a:lnSpc>
                <a:spcPct val="90000"/>
              </a:lnSpc>
              <a:spcBef>
                <a:spcPts val="533"/>
              </a:spcBef>
              <a:spcAft>
                <a:spcPct val="0"/>
              </a:spcAft>
              <a:buFont typeface="Arial" panose="020B0604020202020204" pitchFamily="34" charset="0"/>
              <a:buChar char="•"/>
              <a:defRPr sz="1600" kern="1200">
                <a:solidFill>
                  <a:schemeClr val="tx1"/>
                </a:solidFill>
                <a:latin typeface="+mn-lt"/>
                <a:ea typeface="+mn-ea"/>
                <a:cs typeface="+mn-cs"/>
              </a:defRPr>
            </a:lvl4pPr>
            <a:lvl5pPr marL="2194629" indent="-243848" algn="l" rtl="0" eaLnBrk="1" fontAlgn="base" hangingPunct="1">
              <a:lnSpc>
                <a:spcPct val="90000"/>
              </a:lnSpc>
              <a:spcBef>
                <a:spcPts val="533"/>
              </a:spcBef>
              <a:spcAft>
                <a:spcPct val="0"/>
              </a:spcAft>
              <a:buFont typeface="Arial" panose="020B0604020202020204" pitchFamily="34" charset="0"/>
              <a:buChar char="•"/>
              <a:defRPr sz="160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2000"/>
              </a:spcAft>
              <a:buFont typeface="Arial" panose="020B0604020202020204" pitchFamily="34" charset="0"/>
              <a:buNone/>
            </a:pPr>
            <a:r>
              <a:rPr lang="en-CA" sz="5400" b="1" dirty="0">
                <a:latin typeface="Arial" panose="020B0604020202020204" pitchFamily="34" charset="0"/>
                <a:cs typeface="Arial" panose="020B0604020202020204" pitchFamily="34" charset="0"/>
              </a:rPr>
              <a:t>Clayton De Corte, HDA</a:t>
            </a:r>
            <a:br>
              <a:rPr lang="en-CA" sz="5400" b="1" dirty="0">
                <a:latin typeface="Arial" panose="020B0604020202020204" pitchFamily="34" charset="0"/>
                <a:cs typeface="Arial" panose="020B0604020202020204" pitchFamily="34" charset="0"/>
              </a:rPr>
            </a:br>
            <a:r>
              <a:rPr lang="fr-FR" sz="5000" dirty="0">
                <a:latin typeface="Arial" panose="020B0604020202020204" pitchFamily="34" charset="0"/>
                <a:cs typeface="Arial" panose="020B0604020202020204" pitchFamily="34" charset="0"/>
              </a:rPr>
              <a:t>Conseiller de la pratique professionnelle</a:t>
            </a:r>
            <a:endParaRPr lang="en-CA" sz="5000" dirty="0">
              <a:latin typeface="Arial" panose="020B0604020202020204" pitchFamily="34" charset="0"/>
              <a:cs typeface="Arial" panose="020B0604020202020204" pitchFamily="34" charset="0"/>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63F218C0-8F9E-41BA-ACD9-A8ACC1B10221}"/>
              </a:ext>
            </a:extLst>
          </p:cNvPr>
          <p:cNvPicPr>
            <a:picLocks noChangeAspect="1"/>
          </p:cNvPicPr>
          <p:nvPr/>
        </p:nvPicPr>
        <p:blipFill>
          <a:blip r:embed="rId3"/>
          <a:stretch>
            <a:fillRect/>
          </a:stretch>
        </p:blipFill>
        <p:spPr>
          <a:xfrm>
            <a:off x="2765475" y="3627719"/>
            <a:ext cx="3744416" cy="4078739"/>
          </a:xfrm>
          <a:prstGeom prst="rect">
            <a:avLst/>
          </a:prstGeom>
        </p:spPr>
      </p:pic>
    </p:spTree>
    <p:extLst>
      <p:ext uri="{BB962C8B-B14F-4D97-AF65-F5344CB8AC3E}">
        <p14:creationId xmlns:p14="http://schemas.microsoft.com/office/powerpoint/2010/main" val="421423606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sz="half" idx="2"/>
            <p:extLst>
              <p:ext uri="{D42A27DB-BD31-4B8C-83A1-F6EECF244321}">
                <p14:modId xmlns:p14="http://schemas.microsoft.com/office/powerpoint/2010/main" val="335181093"/>
              </p:ext>
            </p:extLst>
          </p:nvPr>
        </p:nvGraphicFramePr>
        <p:xfrm>
          <a:off x="2287983" y="1924472"/>
          <a:ext cx="12764295" cy="6768752"/>
        </p:xfrm>
        <a:graphic>
          <a:graphicData uri="http://schemas.openxmlformats.org/drawingml/2006/table">
            <a:tbl>
              <a:tblPr firstRow="1" bandRow="1">
                <a:tableStyleId>{9D7B26C5-4107-4FEC-AEDC-1716B250A1EF}</a:tableStyleId>
              </a:tblPr>
              <a:tblGrid>
                <a:gridCol w="4439755">
                  <a:extLst>
                    <a:ext uri="{9D8B030D-6E8A-4147-A177-3AD203B41FA5}">
                      <a16:colId xmlns:a16="http://schemas.microsoft.com/office/drawing/2014/main" val="20000"/>
                    </a:ext>
                  </a:extLst>
                </a:gridCol>
                <a:gridCol w="2108884">
                  <a:extLst>
                    <a:ext uri="{9D8B030D-6E8A-4147-A177-3AD203B41FA5}">
                      <a16:colId xmlns:a16="http://schemas.microsoft.com/office/drawing/2014/main" val="20001"/>
                    </a:ext>
                  </a:extLst>
                </a:gridCol>
                <a:gridCol w="4106772">
                  <a:extLst>
                    <a:ext uri="{9D8B030D-6E8A-4147-A177-3AD203B41FA5}">
                      <a16:colId xmlns:a16="http://schemas.microsoft.com/office/drawing/2014/main" val="20002"/>
                    </a:ext>
                  </a:extLst>
                </a:gridCol>
                <a:gridCol w="2108884">
                  <a:extLst>
                    <a:ext uri="{9D8B030D-6E8A-4147-A177-3AD203B41FA5}">
                      <a16:colId xmlns:a16="http://schemas.microsoft.com/office/drawing/2014/main" val="20003"/>
                    </a:ext>
                  </a:extLst>
                </a:gridCol>
              </a:tblGrid>
              <a:tr h="680884">
                <a:tc>
                  <a:txBody>
                    <a:bodyPr/>
                    <a:lstStyle/>
                    <a:p>
                      <a:r>
                        <a:rPr lang="en-CA" sz="2800" b="1" dirty="0">
                          <a:latin typeface="Arial" panose="020B0604020202020204" pitchFamily="34" charset="0"/>
                          <a:cs typeface="Arial" panose="020B0604020202020204" pitchFamily="34" charset="0"/>
                        </a:rPr>
                        <a:t>PROVINCE</a:t>
                      </a:r>
                      <a:endParaRPr lang="en-CA" sz="2800" b="1" dirty="0">
                        <a:solidFill>
                          <a:schemeClr val="tx1"/>
                        </a:solidFill>
                        <a:latin typeface="Arial" panose="020B0604020202020204" pitchFamily="34" charset="0"/>
                        <a:cs typeface="Arial" panose="020B0604020202020204" pitchFamily="34" charset="0"/>
                      </a:endParaRPr>
                    </a:p>
                  </a:txBody>
                  <a:tcPr/>
                </a:tc>
                <a:tc>
                  <a:txBody>
                    <a:bodyPr/>
                    <a:lstStyle/>
                    <a:p>
                      <a:pPr algn="l"/>
                      <a:r>
                        <a:rPr lang="en-CA" sz="2800" b="1" dirty="0">
                          <a:latin typeface="Arial" panose="020B0604020202020204" pitchFamily="34" charset="0"/>
                          <a:cs typeface="Arial" panose="020B0604020202020204" pitchFamily="34" charset="0"/>
                        </a:rPr>
                        <a:t>N</a:t>
                      </a:r>
                      <a:r>
                        <a:rPr lang="en-CA" sz="2800" b="1" baseline="30000" dirty="0">
                          <a:latin typeface="Arial" panose="020B0604020202020204" pitchFamily="34" charset="0"/>
                          <a:cs typeface="Arial" panose="020B0604020202020204" pitchFamily="34" charset="0"/>
                        </a:rPr>
                        <a:t>°</a:t>
                      </a:r>
                      <a:endParaRPr lang="en-CA" sz="2800" b="1" dirty="0">
                        <a:solidFill>
                          <a:schemeClr val="tx1"/>
                        </a:solidFill>
                        <a:latin typeface="Arial" panose="020B0604020202020204" pitchFamily="34" charset="0"/>
                        <a:cs typeface="Arial" panose="020B0604020202020204" pitchFamily="34" charset="0"/>
                      </a:endParaRPr>
                    </a:p>
                  </a:txBody>
                  <a:tcPr/>
                </a:tc>
                <a:tc>
                  <a:txBody>
                    <a:bodyPr/>
                    <a:lstStyle/>
                    <a:p>
                      <a:r>
                        <a:rPr lang="en-CA" sz="2800" b="1" dirty="0">
                          <a:latin typeface="Arial" panose="020B0604020202020204" pitchFamily="34" charset="0"/>
                          <a:cs typeface="Arial" panose="020B0604020202020204" pitchFamily="34" charset="0"/>
                        </a:rPr>
                        <a:t>PROVINCE</a:t>
                      </a:r>
                      <a:endParaRPr lang="en-CA" sz="2800" b="1" dirty="0">
                        <a:solidFill>
                          <a:schemeClr val="tx1"/>
                        </a:solidFill>
                        <a:latin typeface="Arial" panose="020B0604020202020204" pitchFamily="34" charset="0"/>
                        <a:cs typeface="Arial" panose="020B0604020202020204" pitchFamily="34" charset="0"/>
                      </a:endParaRPr>
                    </a:p>
                  </a:txBody>
                  <a:tcPr/>
                </a:tc>
                <a:tc>
                  <a:txBody>
                    <a:bodyPr/>
                    <a:lstStyle/>
                    <a:p>
                      <a:r>
                        <a:rPr lang="en-CA" sz="2800" b="1" dirty="0">
                          <a:latin typeface="Arial" panose="020B0604020202020204" pitchFamily="34" charset="0"/>
                          <a:cs typeface="Arial" panose="020B0604020202020204" pitchFamily="34" charset="0"/>
                        </a:rPr>
                        <a:t> N</a:t>
                      </a:r>
                      <a:r>
                        <a:rPr lang="en-CA" sz="2800" b="1" baseline="30000" dirty="0">
                          <a:latin typeface="Arial" panose="020B0604020202020204" pitchFamily="34" charset="0"/>
                          <a:cs typeface="Arial" panose="020B0604020202020204" pitchFamily="34" charset="0"/>
                        </a:rPr>
                        <a:t>°</a:t>
                      </a:r>
                      <a:endParaRPr lang="en-CA" sz="2800" b="1" baseline="300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1215350">
                <a:tc>
                  <a:txBody>
                    <a:bodyPr/>
                    <a:lstStyle/>
                    <a:p>
                      <a:r>
                        <a:rPr lang="fr-CA" sz="3200" b="1" noProof="0" dirty="0">
                          <a:latin typeface="Arial" panose="020B0604020202020204" pitchFamily="34" charset="0"/>
                          <a:cs typeface="Arial" panose="020B0604020202020204" pitchFamily="34" charset="0"/>
                        </a:rPr>
                        <a:t>Alberta</a:t>
                      </a:r>
                      <a:endParaRPr lang="fr-CA" sz="3200" b="1" noProof="0"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fr-CA" sz="3200" b="0" noProof="0" dirty="0">
                          <a:latin typeface="Arial" panose="020B0604020202020204" pitchFamily="34" charset="0"/>
                          <a:cs typeface="Arial" panose="020B0604020202020204" pitchFamily="34" charset="0"/>
                        </a:rPr>
                        <a:t>249</a:t>
                      </a:r>
                      <a:endParaRPr lang="fr-CA" sz="3200" b="0" noProof="0" dirty="0">
                        <a:solidFill>
                          <a:schemeClr val="tx1"/>
                        </a:solidFill>
                        <a:latin typeface="Arial" panose="020B0604020202020204" pitchFamily="34" charset="0"/>
                        <a:cs typeface="Arial" panose="020B0604020202020204" pitchFamily="34" charset="0"/>
                      </a:endParaRPr>
                    </a:p>
                  </a:txBody>
                  <a:tcPr anchor="ctr"/>
                </a:tc>
                <a:tc>
                  <a:txBody>
                    <a:bodyPr/>
                    <a:lstStyle/>
                    <a:p>
                      <a:r>
                        <a:rPr lang="fr-CA" sz="3200" b="1" kern="1200" noProof="0" dirty="0">
                          <a:latin typeface="Arial" panose="020B0604020202020204" pitchFamily="34" charset="0"/>
                          <a:cs typeface="Arial" panose="020B0604020202020204" pitchFamily="34" charset="0"/>
                        </a:rPr>
                        <a:t>Nouvelle-Écosse</a:t>
                      </a:r>
                      <a:endParaRPr lang="fr-CA" sz="3200" b="1" kern="1200" noProof="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r>
                        <a:rPr lang="fr-CA" sz="3200" b="0" noProof="0" dirty="0">
                          <a:latin typeface="Arial" panose="020B0604020202020204" pitchFamily="34" charset="0"/>
                          <a:cs typeface="Arial" panose="020B0604020202020204" pitchFamily="34" charset="0"/>
                        </a:rPr>
                        <a:t>25</a:t>
                      </a:r>
                      <a:endParaRPr lang="fr-CA" sz="3200" b="0" noProof="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1215350">
                <a:tc>
                  <a:txBody>
                    <a:bodyPr/>
                    <a:lstStyle/>
                    <a:p>
                      <a:pPr marL="0" algn="l" defTabSz="457200" rtl="0" eaLnBrk="1" latinLnBrk="0" hangingPunct="1"/>
                      <a:r>
                        <a:rPr lang="fr-CA" sz="3200" b="1" kern="1200" noProof="0" dirty="0">
                          <a:latin typeface="Arial" panose="020B0604020202020204" pitchFamily="34" charset="0"/>
                          <a:cs typeface="Arial" panose="020B0604020202020204" pitchFamily="34" charset="0"/>
                        </a:rPr>
                        <a:t>Colombie-Britannique</a:t>
                      </a:r>
                      <a:endParaRPr lang="fr-CA" sz="3200" b="1" kern="1200" noProof="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l"/>
                      <a:r>
                        <a:rPr lang="en-CA" sz="3200" b="0" dirty="0">
                          <a:latin typeface="Arial" panose="020B0604020202020204" pitchFamily="34" charset="0"/>
                          <a:cs typeface="Arial" panose="020B0604020202020204" pitchFamily="34" charset="0"/>
                        </a:rPr>
                        <a:t>159</a:t>
                      </a:r>
                      <a:endParaRPr lang="en-CA" sz="32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CA" sz="3200" b="1" dirty="0">
                          <a:latin typeface="Arial" panose="020B0604020202020204" pitchFamily="34" charset="0"/>
                          <a:cs typeface="Arial" panose="020B0604020202020204" pitchFamily="34" charset="0"/>
                        </a:rPr>
                        <a:t>Ontario</a:t>
                      </a:r>
                      <a:endParaRPr lang="en-CA" sz="3200" b="1" dirty="0">
                        <a:solidFill>
                          <a:schemeClr val="tx1"/>
                        </a:solidFill>
                        <a:latin typeface="Arial" panose="020B0604020202020204" pitchFamily="34" charset="0"/>
                        <a:cs typeface="Arial" panose="020B0604020202020204" pitchFamily="34" charset="0"/>
                      </a:endParaRPr>
                    </a:p>
                  </a:txBody>
                  <a:tcPr anchor="ctr"/>
                </a:tc>
                <a:tc>
                  <a:txBody>
                    <a:bodyPr/>
                    <a:lstStyle/>
                    <a:p>
                      <a:r>
                        <a:rPr lang="en-CA" sz="3200" b="0" dirty="0">
                          <a:latin typeface="Arial" panose="020B0604020202020204" pitchFamily="34" charset="0"/>
                          <a:cs typeface="Arial" panose="020B0604020202020204" pitchFamily="34" charset="0"/>
                        </a:rPr>
                        <a:t>945</a:t>
                      </a:r>
                      <a:endParaRPr lang="en-CA" sz="32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215350">
                <a:tc>
                  <a:txBody>
                    <a:bodyPr/>
                    <a:lstStyle/>
                    <a:p>
                      <a:r>
                        <a:rPr lang="fr-CA" sz="3200" b="1" noProof="0" dirty="0">
                          <a:latin typeface="Arial" panose="020B0604020202020204" pitchFamily="34" charset="0"/>
                          <a:cs typeface="Arial" panose="020B0604020202020204" pitchFamily="34" charset="0"/>
                        </a:rPr>
                        <a:t>Manitoba</a:t>
                      </a:r>
                      <a:endParaRPr lang="fr-CA" sz="3200" b="1" noProof="0"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fr-CA" sz="3200" b="0" noProof="0" dirty="0">
                          <a:latin typeface="Arial" panose="020B0604020202020204" pitchFamily="34" charset="0"/>
                          <a:cs typeface="Arial" panose="020B0604020202020204" pitchFamily="34" charset="0"/>
                        </a:rPr>
                        <a:t>13</a:t>
                      </a:r>
                      <a:endParaRPr lang="fr-CA" sz="3200" b="0" noProof="0" dirty="0">
                        <a:solidFill>
                          <a:schemeClr val="tx1"/>
                        </a:solidFill>
                        <a:latin typeface="Arial" panose="020B0604020202020204" pitchFamily="34" charset="0"/>
                        <a:cs typeface="Arial" panose="020B0604020202020204" pitchFamily="34" charset="0"/>
                      </a:endParaRPr>
                    </a:p>
                  </a:txBody>
                  <a:tcPr anchor="ctr"/>
                </a:tc>
                <a:tc>
                  <a:txBody>
                    <a:bodyPr/>
                    <a:lstStyle/>
                    <a:p>
                      <a:r>
                        <a:rPr lang="fr-CA" sz="3200" b="1" noProof="0" dirty="0">
                          <a:latin typeface="Arial" panose="020B0604020202020204" pitchFamily="34" charset="0"/>
                          <a:cs typeface="Arial" panose="020B0604020202020204" pitchFamily="34" charset="0"/>
                        </a:rPr>
                        <a:t>Québec</a:t>
                      </a:r>
                      <a:endParaRPr lang="fr-CA" sz="3200" b="1" baseline="30000" noProof="0" dirty="0">
                        <a:solidFill>
                          <a:schemeClr val="tx1"/>
                        </a:solidFill>
                        <a:latin typeface="Arial" panose="020B0604020202020204" pitchFamily="34" charset="0"/>
                        <a:cs typeface="Arial" panose="020B0604020202020204" pitchFamily="34" charset="0"/>
                      </a:endParaRPr>
                    </a:p>
                  </a:txBody>
                  <a:tcPr anchor="ctr"/>
                </a:tc>
                <a:tc>
                  <a:txBody>
                    <a:bodyPr/>
                    <a:lstStyle/>
                    <a:p>
                      <a:r>
                        <a:rPr lang="en-CA" sz="3200" b="0" dirty="0">
                          <a:latin typeface="Arial" panose="020B0604020202020204" pitchFamily="34" charset="0"/>
                          <a:cs typeface="Arial" panose="020B0604020202020204" pitchFamily="34" charset="0"/>
                        </a:rPr>
                        <a:t>121</a:t>
                      </a:r>
                      <a:endParaRPr lang="en-CA" sz="32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1220909">
                <a:tc>
                  <a:txBody>
                    <a:bodyPr/>
                    <a:lstStyle/>
                    <a:p>
                      <a:pPr marL="0" algn="l" defTabSz="457200" rtl="0" eaLnBrk="1" latinLnBrk="0" hangingPunct="1"/>
                      <a:r>
                        <a:rPr lang="fr-CA" sz="3200" b="1" kern="1200" noProof="0" dirty="0">
                          <a:latin typeface="Arial" panose="020B0604020202020204" pitchFamily="34" charset="0"/>
                          <a:cs typeface="Arial" panose="020B0604020202020204" pitchFamily="34" charset="0"/>
                        </a:rPr>
                        <a:t>Terre-Neuve-et-Labrador</a:t>
                      </a:r>
                      <a:endParaRPr lang="fr-CA" sz="3200" b="1" kern="1200" noProof="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l"/>
                      <a:r>
                        <a:rPr lang="fr-CA" sz="3200" b="0" noProof="0" dirty="0">
                          <a:solidFill>
                            <a:schemeClr val="tx1"/>
                          </a:solidFill>
                          <a:latin typeface="Arial" panose="020B0604020202020204" pitchFamily="34" charset="0"/>
                          <a:cs typeface="Arial" panose="020B0604020202020204" pitchFamily="34" charset="0"/>
                        </a:rPr>
                        <a:t>29</a:t>
                      </a:r>
                    </a:p>
                  </a:txBody>
                  <a:tcPr anchor="ctr"/>
                </a:tc>
                <a:tc>
                  <a:txBody>
                    <a:bodyPr/>
                    <a:lstStyle/>
                    <a:p>
                      <a:r>
                        <a:rPr lang="fr-CA" sz="3200" b="1" noProof="0" dirty="0">
                          <a:latin typeface="Arial" panose="020B0604020202020204" pitchFamily="34" charset="0"/>
                          <a:cs typeface="Arial" panose="020B0604020202020204" pitchFamily="34" charset="0"/>
                        </a:rPr>
                        <a:t>Saskatchewan</a:t>
                      </a:r>
                      <a:endParaRPr lang="fr-CA" sz="3200" b="1" noProof="0" dirty="0">
                        <a:solidFill>
                          <a:schemeClr val="tx1"/>
                        </a:solidFill>
                        <a:latin typeface="Arial" panose="020B0604020202020204" pitchFamily="34" charset="0"/>
                        <a:cs typeface="Arial" panose="020B0604020202020204" pitchFamily="34" charset="0"/>
                      </a:endParaRPr>
                    </a:p>
                  </a:txBody>
                  <a:tcPr anchor="ctr"/>
                </a:tc>
                <a:tc>
                  <a:txBody>
                    <a:bodyPr/>
                    <a:lstStyle/>
                    <a:p>
                      <a:r>
                        <a:rPr lang="en-CA" sz="3200" b="0" dirty="0">
                          <a:solidFill>
                            <a:schemeClr val="tx1"/>
                          </a:solidFill>
                          <a:latin typeface="Arial" panose="020B0604020202020204" pitchFamily="34" charset="0"/>
                          <a:cs typeface="Arial" panose="020B0604020202020204" pitchFamily="34" charset="0"/>
                        </a:rPr>
                        <a:t>21</a:t>
                      </a:r>
                    </a:p>
                  </a:txBody>
                  <a:tcPr anchor="ctr"/>
                </a:tc>
                <a:extLst>
                  <a:ext uri="{0D108BD9-81ED-4DB2-BD59-A6C34878D82A}">
                    <a16:rowId xmlns:a16="http://schemas.microsoft.com/office/drawing/2014/main" val="10004"/>
                  </a:ext>
                </a:extLst>
              </a:tr>
              <a:tr h="1220909">
                <a:tc>
                  <a:txBody>
                    <a:bodyPr/>
                    <a:lstStyle/>
                    <a:p>
                      <a:pPr marL="0" algn="l" defTabSz="457200" rtl="0" eaLnBrk="1" fontAlgn="t" latinLnBrk="0" hangingPunct="1"/>
                      <a:r>
                        <a:rPr lang="fr-CA" sz="3200" b="1" kern="1200" noProof="0" dirty="0">
                          <a:latin typeface="Arial" panose="020B0604020202020204" pitchFamily="34" charset="0"/>
                          <a:cs typeface="Arial" panose="020B0604020202020204" pitchFamily="34" charset="0"/>
                        </a:rPr>
                        <a:t>Nouveau-Brunswick</a:t>
                      </a:r>
                      <a:endParaRPr lang="fr-CA" sz="3200" b="1" kern="1200" noProof="0" dirty="0">
                        <a:solidFill>
                          <a:schemeClr val="tx1"/>
                        </a:solidFill>
                        <a:latin typeface="Arial" panose="020B0604020202020204" pitchFamily="34" charset="0"/>
                        <a:ea typeface="+mn-ea"/>
                        <a:cs typeface="Arial" panose="020B0604020202020204" pitchFamily="34" charset="0"/>
                      </a:endParaRPr>
                    </a:p>
                  </a:txBody>
                  <a:tcPr marL="60960" marR="60960" marT="60960" marB="60960" anchor="ctr"/>
                </a:tc>
                <a:tc>
                  <a:txBody>
                    <a:bodyPr/>
                    <a:lstStyle/>
                    <a:p>
                      <a:pPr algn="l"/>
                      <a:r>
                        <a:rPr lang="fr-CA" sz="3200" b="0" noProof="0" dirty="0">
                          <a:latin typeface="Arial" panose="020B0604020202020204" pitchFamily="34" charset="0"/>
                          <a:cs typeface="Arial" panose="020B0604020202020204" pitchFamily="34" charset="0"/>
                        </a:rPr>
                        <a:t>35</a:t>
                      </a:r>
                      <a:endParaRPr lang="fr-CA" sz="3200" b="0" noProof="0" dirty="0">
                        <a:solidFill>
                          <a:schemeClr val="tx1"/>
                        </a:solidFill>
                        <a:latin typeface="Arial" panose="020B0604020202020204" pitchFamily="34" charset="0"/>
                        <a:cs typeface="Arial" panose="020B0604020202020204" pitchFamily="34" charset="0"/>
                      </a:endParaRPr>
                    </a:p>
                  </a:txBody>
                  <a:tcPr anchor="ctr"/>
                </a:tc>
                <a:tc>
                  <a:txBody>
                    <a:bodyPr/>
                    <a:lstStyle/>
                    <a:p>
                      <a:r>
                        <a:rPr lang="fr-CA" sz="3200" b="1" noProof="0" dirty="0">
                          <a:latin typeface="Arial" panose="020B0604020202020204" pitchFamily="34" charset="0"/>
                          <a:cs typeface="Arial" panose="020B0604020202020204" pitchFamily="34" charset="0"/>
                        </a:rPr>
                        <a:t>l’Île-du-Prince-Édouard</a:t>
                      </a:r>
                      <a:endParaRPr lang="fr-CA" sz="3200" b="1" baseline="30000" noProof="0" dirty="0">
                        <a:solidFill>
                          <a:schemeClr val="tx1"/>
                        </a:solidFill>
                        <a:latin typeface="Arial" panose="020B0604020202020204" pitchFamily="34" charset="0"/>
                        <a:cs typeface="Arial" panose="020B0604020202020204" pitchFamily="34" charset="0"/>
                      </a:endParaRPr>
                    </a:p>
                  </a:txBody>
                  <a:tcPr anchor="ctr"/>
                </a:tc>
                <a:tc>
                  <a:txBody>
                    <a:bodyPr/>
                    <a:lstStyle/>
                    <a:p>
                      <a:r>
                        <a:rPr lang="en-CA" sz="3200" b="0" dirty="0">
                          <a:solidFill>
                            <a:schemeClr val="tx1"/>
                          </a:solidFill>
                          <a:latin typeface="Arial" panose="020B0604020202020204" pitchFamily="34" charset="0"/>
                          <a:cs typeface="Arial" panose="020B0604020202020204" pitchFamily="34" charset="0"/>
                        </a:rPr>
                        <a:t>5</a:t>
                      </a:r>
                    </a:p>
                  </a:txBody>
                  <a:tcPr anchor="ct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B44BE33-A37F-442B-B664-0D658BFBCDED}"/>
              </a:ext>
            </a:extLst>
          </p:cNvPr>
          <p:cNvSpPr txBox="1"/>
          <p:nvPr/>
        </p:nvSpPr>
        <p:spPr>
          <a:xfrm>
            <a:off x="-13664" y="8869178"/>
            <a:ext cx="17363201" cy="400110"/>
          </a:xfrm>
          <a:prstGeom prst="rect">
            <a:avLst/>
          </a:prstGeom>
          <a:noFill/>
        </p:spPr>
        <p:txBody>
          <a:bodyPr wrap="square" rtlCol="0">
            <a:spAutoFit/>
          </a:bodyPr>
          <a:lstStyle/>
          <a:p>
            <a:pPr algn="ctr"/>
            <a:r>
              <a:rPr lang="fr-FR" sz="2000" i="1" dirty="0">
                <a:solidFill>
                  <a:schemeClr val="tx1"/>
                </a:solidFill>
                <a:latin typeface="Arial" panose="020B0604020202020204" pitchFamily="34" charset="0"/>
                <a:cs typeface="Arial" panose="020B0604020202020204" pitchFamily="34" charset="0"/>
              </a:rPr>
              <a:t>*Le Nord ne permet pas aux hygiénistes dentaires de travailler comme praticiens autonomes en ce moment.</a:t>
            </a:r>
            <a:endParaRPr lang="en-CA" sz="2000" i="1"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61C721-4AA3-40C0-9C24-A24357CD0A49}"/>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Réseau de la pratique autonome</a:t>
            </a:r>
          </a:p>
        </p:txBody>
      </p:sp>
    </p:spTree>
    <p:extLst>
      <p:ext uri="{BB962C8B-B14F-4D97-AF65-F5344CB8AC3E}">
        <p14:creationId xmlns:p14="http://schemas.microsoft.com/office/powerpoint/2010/main" val="62546029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Personnel : À </a:t>
            </a:r>
            <a:r>
              <a:rPr lang="en-CA" sz="5867" dirty="0" err="1">
                <a:latin typeface="Arial" panose="020B0604020202020204" pitchFamily="34" charset="0"/>
                <a:cs typeface="Arial" panose="020B0604020202020204" pitchFamily="34" charset="0"/>
              </a:rPr>
              <a:t>votre</a:t>
            </a:r>
            <a:r>
              <a:rPr lang="en-CA" sz="5867" dirty="0">
                <a:latin typeface="Arial" panose="020B0604020202020204" pitchFamily="34" charset="0"/>
                <a:cs typeface="Arial" panose="020B0604020202020204" pitchFamily="34" charset="0"/>
              </a:rPr>
              <a:t> service</a:t>
            </a:r>
          </a:p>
        </p:txBody>
      </p:sp>
      <p:pic>
        <p:nvPicPr>
          <p:cNvPr id="3" name="Picture 2">
            <a:extLst>
              <a:ext uri="{FF2B5EF4-FFF2-40B4-BE49-F238E27FC236}">
                <a16:creationId xmlns:a16="http://schemas.microsoft.com/office/drawing/2014/main" id="{8231C5D7-1E2F-8D65-4938-B468E0C74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464" y="2644552"/>
            <a:ext cx="2552459" cy="180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88D3BBD-E49C-CBB8-FFC4-2BC933F6EB5C}"/>
              </a:ext>
            </a:extLst>
          </p:cNvPr>
          <p:cNvSpPr/>
          <p:nvPr/>
        </p:nvSpPr>
        <p:spPr>
          <a:xfrm>
            <a:off x="7948818" y="4804992"/>
            <a:ext cx="312906" cy="708014"/>
          </a:xfrm>
          <a:prstGeom prst="rect">
            <a:avLst/>
          </a:prstGeom>
        </p:spPr>
        <p:txBody>
          <a:bodyPr wrap="none">
            <a:spAutoFit/>
          </a:bodyPr>
          <a:lstStyle/>
          <a:p>
            <a:r>
              <a:rPr lang="en-CA" sz="4001" dirty="0"/>
              <a:t> </a:t>
            </a:r>
          </a:p>
        </p:txBody>
      </p:sp>
      <p:pic>
        <p:nvPicPr>
          <p:cNvPr id="8" name="Picture 7" descr="A person smiling for the camera&#10;&#10;Description automatically generated with medium confidence">
            <a:extLst>
              <a:ext uri="{FF2B5EF4-FFF2-40B4-BE49-F238E27FC236}">
                <a16:creationId xmlns:a16="http://schemas.microsoft.com/office/drawing/2014/main" id="{95107B47-65E9-50AF-A75F-0DF39447FDB5}"/>
              </a:ext>
            </a:extLst>
          </p:cNvPr>
          <p:cNvPicPr>
            <a:picLocks noChangeAspect="1"/>
          </p:cNvPicPr>
          <p:nvPr/>
        </p:nvPicPr>
        <p:blipFill>
          <a:blip r:embed="rId4"/>
          <a:stretch>
            <a:fillRect/>
          </a:stretch>
        </p:blipFill>
        <p:spPr>
          <a:xfrm>
            <a:off x="1925640" y="2644552"/>
            <a:ext cx="2085211" cy="1800000"/>
          </a:xfrm>
          <a:prstGeom prst="rect">
            <a:avLst/>
          </a:prstGeom>
        </p:spPr>
      </p:pic>
      <p:pic>
        <p:nvPicPr>
          <p:cNvPr id="13" name="Picture 12">
            <a:extLst>
              <a:ext uri="{FF2B5EF4-FFF2-40B4-BE49-F238E27FC236}">
                <a16:creationId xmlns:a16="http://schemas.microsoft.com/office/drawing/2014/main" id="{55B0D2A2-DDEA-F590-6CDC-F8D3286EEE6C}"/>
              </a:ext>
            </a:extLst>
          </p:cNvPr>
          <p:cNvPicPr>
            <a:picLocks noChangeAspect="1"/>
          </p:cNvPicPr>
          <p:nvPr/>
        </p:nvPicPr>
        <p:blipFill>
          <a:blip r:embed="rId5"/>
          <a:stretch>
            <a:fillRect/>
          </a:stretch>
        </p:blipFill>
        <p:spPr>
          <a:xfrm>
            <a:off x="11969302" y="6964832"/>
            <a:ext cx="1652459" cy="1800000"/>
          </a:xfrm>
          <a:prstGeom prst="rect">
            <a:avLst/>
          </a:prstGeom>
        </p:spPr>
      </p:pic>
      <p:pic>
        <p:nvPicPr>
          <p:cNvPr id="15" name="Picture 14" descr="A person smiling for the camera&#10;&#10;Description automatically generated with low confidence">
            <a:extLst>
              <a:ext uri="{FF2B5EF4-FFF2-40B4-BE49-F238E27FC236}">
                <a16:creationId xmlns:a16="http://schemas.microsoft.com/office/drawing/2014/main" id="{8A1E5A4D-D1CD-1087-1FCA-5EEA13274A50}"/>
              </a:ext>
            </a:extLst>
          </p:cNvPr>
          <p:cNvPicPr>
            <a:picLocks noChangeAspect="1"/>
          </p:cNvPicPr>
          <p:nvPr/>
        </p:nvPicPr>
        <p:blipFill rotWithShape="1">
          <a:blip r:embed="rId6"/>
          <a:srcRect l="6453" r="6091"/>
          <a:stretch/>
        </p:blipFill>
        <p:spPr>
          <a:xfrm>
            <a:off x="2154465" y="6964832"/>
            <a:ext cx="2232261" cy="1800000"/>
          </a:xfrm>
          <a:prstGeom prst="rect">
            <a:avLst/>
          </a:prstGeom>
        </p:spPr>
      </p:pic>
      <p:pic>
        <p:nvPicPr>
          <p:cNvPr id="17" name="Picture 16" descr="A person smiling for the camera&#10;&#10;Description automatically generated with low confidence">
            <a:extLst>
              <a:ext uri="{FF2B5EF4-FFF2-40B4-BE49-F238E27FC236}">
                <a16:creationId xmlns:a16="http://schemas.microsoft.com/office/drawing/2014/main" id="{215147B9-0EA2-F5CD-0A08-1FC65847E36C}"/>
              </a:ext>
            </a:extLst>
          </p:cNvPr>
          <p:cNvPicPr>
            <a:picLocks noChangeAspect="1"/>
          </p:cNvPicPr>
          <p:nvPr/>
        </p:nvPicPr>
        <p:blipFill>
          <a:blip r:embed="rId7"/>
          <a:stretch>
            <a:fillRect/>
          </a:stretch>
        </p:blipFill>
        <p:spPr>
          <a:xfrm>
            <a:off x="10560023" y="2644552"/>
            <a:ext cx="1652459" cy="1800000"/>
          </a:xfrm>
          <a:prstGeom prst="rect">
            <a:avLst/>
          </a:prstGeom>
        </p:spPr>
      </p:pic>
      <p:pic>
        <p:nvPicPr>
          <p:cNvPr id="19" name="Picture 18" descr="A person with red hair smiling&#10;&#10;Description automatically generated with medium confidence">
            <a:extLst>
              <a:ext uri="{FF2B5EF4-FFF2-40B4-BE49-F238E27FC236}">
                <a16:creationId xmlns:a16="http://schemas.microsoft.com/office/drawing/2014/main" id="{79841C89-B5B2-5479-0F68-FCB27D10E272}"/>
              </a:ext>
            </a:extLst>
          </p:cNvPr>
          <p:cNvPicPr>
            <a:picLocks noChangeAspect="1"/>
          </p:cNvPicPr>
          <p:nvPr/>
        </p:nvPicPr>
        <p:blipFill>
          <a:blip r:embed="rId8"/>
          <a:stretch>
            <a:fillRect/>
          </a:stretch>
        </p:blipFill>
        <p:spPr>
          <a:xfrm>
            <a:off x="5087846" y="4804992"/>
            <a:ext cx="1652459" cy="1800000"/>
          </a:xfrm>
          <a:prstGeom prst="rect">
            <a:avLst/>
          </a:prstGeom>
        </p:spPr>
      </p:pic>
      <p:pic>
        <p:nvPicPr>
          <p:cNvPr id="21" name="Picture 20" descr="A picture containing person, outdoor&#10;&#10;Description automatically generated">
            <a:extLst>
              <a:ext uri="{FF2B5EF4-FFF2-40B4-BE49-F238E27FC236}">
                <a16:creationId xmlns:a16="http://schemas.microsoft.com/office/drawing/2014/main" id="{D34090D2-4076-AA9D-E3E4-7B77C7865B88}"/>
              </a:ext>
            </a:extLst>
          </p:cNvPr>
          <p:cNvPicPr>
            <a:picLocks noChangeAspect="1"/>
          </p:cNvPicPr>
          <p:nvPr/>
        </p:nvPicPr>
        <p:blipFill>
          <a:blip r:embed="rId9"/>
          <a:stretch>
            <a:fillRect/>
          </a:stretch>
        </p:blipFill>
        <p:spPr>
          <a:xfrm>
            <a:off x="9070145" y="2644552"/>
            <a:ext cx="1652459" cy="1800000"/>
          </a:xfrm>
          <a:prstGeom prst="rect">
            <a:avLst/>
          </a:prstGeom>
        </p:spPr>
      </p:pic>
      <p:pic>
        <p:nvPicPr>
          <p:cNvPr id="23" name="Picture 22" descr="A person in a striped shirt&#10;&#10;Description automatically generated with medium confidence">
            <a:extLst>
              <a:ext uri="{FF2B5EF4-FFF2-40B4-BE49-F238E27FC236}">
                <a16:creationId xmlns:a16="http://schemas.microsoft.com/office/drawing/2014/main" id="{0FBD4222-D0F6-82E1-42C8-9F693AAC36C8}"/>
              </a:ext>
            </a:extLst>
          </p:cNvPr>
          <p:cNvPicPr>
            <a:picLocks noChangeAspect="1"/>
          </p:cNvPicPr>
          <p:nvPr/>
        </p:nvPicPr>
        <p:blipFill>
          <a:blip r:embed="rId10"/>
          <a:stretch>
            <a:fillRect/>
          </a:stretch>
        </p:blipFill>
        <p:spPr>
          <a:xfrm>
            <a:off x="3482534" y="4804992"/>
            <a:ext cx="1652459" cy="1800000"/>
          </a:xfrm>
          <a:prstGeom prst="rect">
            <a:avLst/>
          </a:prstGeom>
        </p:spPr>
      </p:pic>
      <p:pic>
        <p:nvPicPr>
          <p:cNvPr id="25" name="Picture 24" descr="A person with blonde hair&#10;&#10;Description automatically generated with low confidence">
            <a:extLst>
              <a:ext uri="{FF2B5EF4-FFF2-40B4-BE49-F238E27FC236}">
                <a16:creationId xmlns:a16="http://schemas.microsoft.com/office/drawing/2014/main" id="{224A1A32-DA24-31A8-4430-0C4B27FCF37A}"/>
              </a:ext>
            </a:extLst>
          </p:cNvPr>
          <p:cNvPicPr>
            <a:picLocks noChangeAspect="1"/>
          </p:cNvPicPr>
          <p:nvPr/>
        </p:nvPicPr>
        <p:blipFill>
          <a:blip r:embed="rId11"/>
          <a:stretch>
            <a:fillRect/>
          </a:stretch>
        </p:blipFill>
        <p:spPr>
          <a:xfrm>
            <a:off x="13714416" y="2644552"/>
            <a:ext cx="1652459" cy="1800000"/>
          </a:xfrm>
          <a:prstGeom prst="rect">
            <a:avLst/>
          </a:prstGeom>
        </p:spPr>
      </p:pic>
      <p:pic>
        <p:nvPicPr>
          <p:cNvPr id="27" name="Picture 26">
            <a:extLst>
              <a:ext uri="{FF2B5EF4-FFF2-40B4-BE49-F238E27FC236}">
                <a16:creationId xmlns:a16="http://schemas.microsoft.com/office/drawing/2014/main" id="{9CEE1E61-9BB2-2D5E-52E8-427D98A94533}"/>
              </a:ext>
            </a:extLst>
          </p:cNvPr>
          <p:cNvPicPr>
            <a:picLocks noChangeAspect="1"/>
          </p:cNvPicPr>
          <p:nvPr/>
        </p:nvPicPr>
        <p:blipFill>
          <a:blip r:embed="rId12"/>
          <a:stretch>
            <a:fillRect/>
          </a:stretch>
        </p:blipFill>
        <p:spPr>
          <a:xfrm>
            <a:off x="13498392" y="6964832"/>
            <a:ext cx="1652459" cy="1800000"/>
          </a:xfrm>
          <a:prstGeom prst="rect">
            <a:avLst/>
          </a:prstGeom>
        </p:spPr>
      </p:pic>
      <p:pic>
        <p:nvPicPr>
          <p:cNvPr id="29" name="Picture 28">
            <a:extLst>
              <a:ext uri="{FF2B5EF4-FFF2-40B4-BE49-F238E27FC236}">
                <a16:creationId xmlns:a16="http://schemas.microsoft.com/office/drawing/2014/main" id="{39382101-1F56-05BB-B662-83EAE8E9C161}"/>
              </a:ext>
            </a:extLst>
          </p:cNvPr>
          <p:cNvPicPr>
            <a:picLocks noChangeAspect="1"/>
          </p:cNvPicPr>
          <p:nvPr/>
        </p:nvPicPr>
        <p:blipFill>
          <a:blip r:embed="rId13"/>
          <a:stretch>
            <a:fillRect/>
          </a:stretch>
        </p:blipFill>
        <p:spPr>
          <a:xfrm>
            <a:off x="12164021" y="2644552"/>
            <a:ext cx="1652459" cy="1800000"/>
          </a:xfrm>
          <a:prstGeom prst="rect">
            <a:avLst/>
          </a:prstGeom>
        </p:spPr>
      </p:pic>
      <p:pic>
        <p:nvPicPr>
          <p:cNvPr id="31" name="Picture 30">
            <a:extLst>
              <a:ext uri="{FF2B5EF4-FFF2-40B4-BE49-F238E27FC236}">
                <a16:creationId xmlns:a16="http://schemas.microsoft.com/office/drawing/2014/main" id="{8DC7319F-878A-9EE3-9961-BC963BBF8AD4}"/>
              </a:ext>
            </a:extLst>
          </p:cNvPr>
          <p:cNvPicPr>
            <a:picLocks noChangeAspect="1"/>
          </p:cNvPicPr>
          <p:nvPr/>
        </p:nvPicPr>
        <p:blipFill>
          <a:blip r:embed="rId14"/>
          <a:stretch>
            <a:fillRect/>
          </a:stretch>
        </p:blipFill>
        <p:spPr>
          <a:xfrm>
            <a:off x="3981269" y="2644552"/>
            <a:ext cx="1652459" cy="1800000"/>
          </a:xfrm>
          <a:prstGeom prst="rect">
            <a:avLst/>
          </a:prstGeom>
        </p:spPr>
      </p:pic>
      <p:pic>
        <p:nvPicPr>
          <p:cNvPr id="33" name="Picture 32">
            <a:extLst>
              <a:ext uri="{FF2B5EF4-FFF2-40B4-BE49-F238E27FC236}">
                <a16:creationId xmlns:a16="http://schemas.microsoft.com/office/drawing/2014/main" id="{F1658575-F420-8F9C-D400-014ED0D3D8D8}"/>
              </a:ext>
            </a:extLst>
          </p:cNvPr>
          <p:cNvPicPr>
            <a:picLocks noChangeAspect="1"/>
          </p:cNvPicPr>
          <p:nvPr/>
        </p:nvPicPr>
        <p:blipFill>
          <a:blip r:embed="rId15"/>
          <a:stretch>
            <a:fillRect/>
          </a:stretch>
        </p:blipFill>
        <p:spPr>
          <a:xfrm>
            <a:off x="6738991" y="4804992"/>
            <a:ext cx="1652459" cy="1800000"/>
          </a:xfrm>
          <a:prstGeom prst="rect">
            <a:avLst/>
          </a:prstGeom>
        </p:spPr>
      </p:pic>
      <p:pic>
        <p:nvPicPr>
          <p:cNvPr id="35" name="Picture 34" descr="A person smiling for the camera&#10;&#10;Description automatically generated with low confidence">
            <a:extLst>
              <a:ext uri="{FF2B5EF4-FFF2-40B4-BE49-F238E27FC236}">
                <a16:creationId xmlns:a16="http://schemas.microsoft.com/office/drawing/2014/main" id="{D13FA0E4-9A44-E7EF-A67F-06B1AC967D64}"/>
              </a:ext>
            </a:extLst>
          </p:cNvPr>
          <p:cNvPicPr>
            <a:picLocks noChangeAspect="1"/>
          </p:cNvPicPr>
          <p:nvPr/>
        </p:nvPicPr>
        <p:blipFill>
          <a:blip r:embed="rId16"/>
          <a:stretch>
            <a:fillRect/>
          </a:stretch>
        </p:blipFill>
        <p:spPr>
          <a:xfrm>
            <a:off x="8310782" y="4804992"/>
            <a:ext cx="1652459" cy="1800000"/>
          </a:xfrm>
          <a:prstGeom prst="rect">
            <a:avLst/>
          </a:prstGeom>
        </p:spPr>
      </p:pic>
      <p:pic>
        <p:nvPicPr>
          <p:cNvPr id="37" name="Picture 36">
            <a:extLst>
              <a:ext uri="{FF2B5EF4-FFF2-40B4-BE49-F238E27FC236}">
                <a16:creationId xmlns:a16="http://schemas.microsoft.com/office/drawing/2014/main" id="{02299FEC-2D5B-3009-E8AF-19EDF77D16EE}"/>
              </a:ext>
            </a:extLst>
          </p:cNvPr>
          <p:cNvPicPr>
            <a:picLocks noChangeAspect="1"/>
          </p:cNvPicPr>
          <p:nvPr/>
        </p:nvPicPr>
        <p:blipFill>
          <a:blip r:embed="rId17"/>
          <a:stretch>
            <a:fillRect/>
          </a:stretch>
        </p:blipFill>
        <p:spPr>
          <a:xfrm>
            <a:off x="4314705" y="6964832"/>
            <a:ext cx="1652459" cy="1800000"/>
          </a:xfrm>
          <a:prstGeom prst="rect">
            <a:avLst/>
          </a:prstGeom>
        </p:spPr>
      </p:pic>
      <p:pic>
        <p:nvPicPr>
          <p:cNvPr id="39" name="Picture 38" descr="A picture containing person&#10;&#10;Description automatically generated">
            <a:extLst>
              <a:ext uri="{FF2B5EF4-FFF2-40B4-BE49-F238E27FC236}">
                <a16:creationId xmlns:a16="http://schemas.microsoft.com/office/drawing/2014/main" id="{2E84BC09-7C64-7937-517F-D0B13B1C2A7B}"/>
              </a:ext>
            </a:extLst>
          </p:cNvPr>
          <p:cNvPicPr>
            <a:picLocks noChangeAspect="1"/>
          </p:cNvPicPr>
          <p:nvPr/>
        </p:nvPicPr>
        <p:blipFill>
          <a:blip r:embed="rId18"/>
          <a:stretch>
            <a:fillRect/>
          </a:stretch>
        </p:blipFill>
        <p:spPr>
          <a:xfrm>
            <a:off x="8992718" y="6964832"/>
            <a:ext cx="1652459" cy="1800000"/>
          </a:xfrm>
          <a:prstGeom prst="rect">
            <a:avLst/>
          </a:prstGeom>
        </p:spPr>
      </p:pic>
      <p:pic>
        <p:nvPicPr>
          <p:cNvPr id="41" name="Picture 40">
            <a:extLst>
              <a:ext uri="{FF2B5EF4-FFF2-40B4-BE49-F238E27FC236}">
                <a16:creationId xmlns:a16="http://schemas.microsoft.com/office/drawing/2014/main" id="{0AC46778-2AE1-442D-C89B-DEDC3EBFD262}"/>
              </a:ext>
            </a:extLst>
          </p:cNvPr>
          <p:cNvPicPr>
            <a:picLocks noChangeAspect="1"/>
          </p:cNvPicPr>
          <p:nvPr/>
        </p:nvPicPr>
        <p:blipFill>
          <a:blip r:embed="rId19"/>
          <a:stretch>
            <a:fillRect/>
          </a:stretch>
        </p:blipFill>
        <p:spPr>
          <a:xfrm>
            <a:off x="7509661" y="2644552"/>
            <a:ext cx="1652459" cy="1800000"/>
          </a:xfrm>
          <a:prstGeom prst="rect">
            <a:avLst/>
          </a:prstGeom>
        </p:spPr>
      </p:pic>
      <p:pic>
        <p:nvPicPr>
          <p:cNvPr id="43" name="Picture 42" descr="A person smiling for the camera&#10;&#10;Description automatically generated with low confidence">
            <a:extLst>
              <a:ext uri="{FF2B5EF4-FFF2-40B4-BE49-F238E27FC236}">
                <a16:creationId xmlns:a16="http://schemas.microsoft.com/office/drawing/2014/main" id="{6B196D9A-8002-1B71-0058-576ADD85F3EF}"/>
              </a:ext>
            </a:extLst>
          </p:cNvPr>
          <p:cNvPicPr>
            <a:picLocks noChangeAspect="1"/>
          </p:cNvPicPr>
          <p:nvPr/>
        </p:nvPicPr>
        <p:blipFill rotWithShape="1">
          <a:blip r:embed="rId20"/>
          <a:srcRect l="11586" r="6720"/>
          <a:stretch/>
        </p:blipFill>
        <p:spPr>
          <a:xfrm>
            <a:off x="1469331" y="4804992"/>
            <a:ext cx="2085211" cy="1800000"/>
          </a:xfrm>
          <a:prstGeom prst="rect">
            <a:avLst/>
          </a:prstGeom>
        </p:spPr>
      </p:pic>
      <p:pic>
        <p:nvPicPr>
          <p:cNvPr id="45" name="Picture 44" descr="A picture containing person, person&#10;&#10;Description automatically generated">
            <a:extLst>
              <a:ext uri="{FF2B5EF4-FFF2-40B4-BE49-F238E27FC236}">
                <a16:creationId xmlns:a16="http://schemas.microsoft.com/office/drawing/2014/main" id="{26847851-31F7-AC25-750C-862E84EE7955}"/>
              </a:ext>
            </a:extLst>
          </p:cNvPr>
          <p:cNvPicPr>
            <a:picLocks noChangeAspect="1"/>
          </p:cNvPicPr>
          <p:nvPr/>
        </p:nvPicPr>
        <p:blipFill>
          <a:blip r:embed="rId21"/>
          <a:stretch>
            <a:fillRect/>
          </a:stretch>
        </p:blipFill>
        <p:spPr>
          <a:xfrm>
            <a:off x="5827482" y="6964832"/>
            <a:ext cx="1652459" cy="1800000"/>
          </a:xfrm>
          <a:prstGeom prst="rect">
            <a:avLst/>
          </a:prstGeom>
        </p:spPr>
      </p:pic>
      <p:pic>
        <p:nvPicPr>
          <p:cNvPr id="47" name="Picture 46" descr="A person smiling for the camera&#10;&#10;Description automatically generated with low confidence">
            <a:extLst>
              <a:ext uri="{FF2B5EF4-FFF2-40B4-BE49-F238E27FC236}">
                <a16:creationId xmlns:a16="http://schemas.microsoft.com/office/drawing/2014/main" id="{E9483101-7D87-B6BD-97C2-4ABD1FF3A8A4}"/>
              </a:ext>
            </a:extLst>
          </p:cNvPr>
          <p:cNvPicPr>
            <a:picLocks noChangeAspect="1"/>
          </p:cNvPicPr>
          <p:nvPr/>
        </p:nvPicPr>
        <p:blipFill>
          <a:blip r:embed="rId22"/>
          <a:stretch>
            <a:fillRect/>
          </a:stretch>
        </p:blipFill>
        <p:spPr>
          <a:xfrm>
            <a:off x="12629413" y="4804992"/>
            <a:ext cx="1652459" cy="1800000"/>
          </a:xfrm>
          <a:prstGeom prst="rect">
            <a:avLst/>
          </a:prstGeom>
        </p:spPr>
      </p:pic>
      <p:pic>
        <p:nvPicPr>
          <p:cNvPr id="49" name="Picture 48" descr="A picture containing person&#10;&#10;Description automatically generated">
            <a:extLst>
              <a:ext uri="{FF2B5EF4-FFF2-40B4-BE49-F238E27FC236}">
                <a16:creationId xmlns:a16="http://schemas.microsoft.com/office/drawing/2014/main" id="{F1A3EB44-249C-722F-A4BE-955590174491}"/>
              </a:ext>
            </a:extLst>
          </p:cNvPr>
          <p:cNvPicPr>
            <a:picLocks noChangeAspect="1"/>
          </p:cNvPicPr>
          <p:nvPr/>
        </p:nvPicPr>
        <p:blipFill>
          <a:blip r:embed="rId23"/>
          <a:stretch>
            <a:fillRect/>
          </a:stretch>
        </p:blipFill>
        <p:spPr>
          <a:xfrm>
            <a:off x="10521808" y="6964832"/>
            <a:ext cx="1652459" cy="1800000"/>
          </a:xfrm>
          <a:prstGeom prst="rect">
            <a:avLst/>
          </a:prstGeom>
        </p:spPr>
      </p:pic>
      <p:pic>
        <p:nvPicPr>
          <p:cNvPr id="50" name="Picture 49">
            <a:extLst>
              <a:ext uri="{FF2B5EF4-FFF2-40B4-BE49-F238E27FC236}">
                <a16:creationId xmlns:a16="http://schemas.microsoft.com/office/drawing/2014/main" id="{7C8D1F68-13D0-DDA0-0E21-736EBE576588}"/>
              </a:ext>
            </a:extLst>
          </p:cNvPr>
          <p:cNvPicPr>
            <a:picLocks noChangeAspect="1"/>
          </p:cNvPicPr>
          <p:nvPr/>
        </p:nvPicPr>
        <p:blipFill>
          <a:blip r:embed="rId24"/>
          <a:stretch>
            <a:fillRect/>
          </a:stretch>
        </p:blipFill>
        <p:spPr>
          <a:xfrm>
            <a:off x="7421855" y="6964832"/>
            <a:ext cx="1652459" cy="1800000"/>
          </a:xfrm>
          <a:prstGeom prst="rect">
            <a:avLst/>
          </a:prstGeom>
        </p:spPr>
      </p:pic>
      <p:pic>
        <p:nvPicPr>
          <p:cNvPr id="51" name="Picture 50" descr="A person smiling for the camera&#10;&#10;Description automatically generated with medium confidence">
            <a:extLst>
              <a:ext uri="{FF2B5EF4-FFF2-40B4-BE49-F238E27FC236}">
                <a16:creationId xmlns:a16="http://schemas.microsoft.com/office/drawing/2014/main" id="{FE4E4499-DBD8-7332-69E8-47B987D9A028}"/>
              </a:ext>
            </a:extLst>
          </p:cNvPr>
          <p:cNvPicPr>
            <a:picLocks noChangeAspect="1"/>
          </p:cNvPicPr>
          <p:nvPr/>
        </p:nvPicPr>
        <p:blipFill>
          <a:blip r:embed="rId25"/>
          <a:stretch>
            <a:fillRect/>
          </a:stretch>
        </p:blipFill>
        <p:spPr>
          <a:xfrm>
            <a:off x="11259398" y="4804992"/>
            <a:ext cx="1652459" cy="1800000"/>
          </a:xfrm>
          <a:prstGeom prst="rect">
            <a:avLst/>
          </a:prstGeom>
        </p:spPr>
      </p:pic>
      <p:pic>
        <p:nvPicPr>
          <p:cNvPr id="52" name="Picture 2">
            <a:extLst>
              <a:ext uri="{FF2B5EF4-FFF2-40B4-BE49-F238E27FC236}">
                <a16:creationId xmlns:a16="http://schemas.microsoft.com/office/drawing/2014/main" id="{5A35C909-98FC-BB51-24F6-7C72AAD556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105577" y="4804992"/>
            <a:ext cx="1652459" cy="180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3" name="Picture 52" descr="A person wearing a head scarf and glasses&#10;&#10;Description automatically generated">
            <a:extLst>
              <a:ext uri="{FF2B5EF4-FFF2-40B4-BE49-F238E27FC236}">
                <a16:creationId xmlns:a16="http://schemas.microsoft.com/office/drawing/2014/main" id="{8048679D-75AA-8EEE-6508-05411C1CCECB}"/>
              </a:ext>
            </a:extLst>
          </p:cNvPr>
          <p:cNvPicPr>
            <a:picLocks noChangeAspect="1"/>
          </p:cNvPicPr>
          <p:nvPr/>
        </p:nvPicPr>
        <p:blipFill rotWithShape="1">
          <a:blip r:embed="rId27"/>
          <a:srcRect t="8208"/>
          <a:stretch/>
        </p:blipFill>
        <p:spPr>
          <a:xfrm>
            <a:off x="9958093" y="4804392"/>
            <a:ext cx="1301305" cy="1788168"/>
          </a:xfrm>
          <a:prstGeom prst="rect">
            <a:avLst/>
          </a:prstGeom>
        </p:spPr>
      </p:pic>
    </p:spTree>
    <p:extLst>
      <p:ext uri="{BB962C8B-B14F-4D97-AF65-F5344CB8AC3E}">
        <p14:creationId xmlns:p14="http://schemas.microsoft.com/office/powerpoint/2010/main" val="164365221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AD5BE52-21E2-42CD-B124-9D7F31C2D51B}"/>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Communiquez avec nous</a:t>
            </a:r>
          </a:p>
        </p:txBody>
      </p:sp>
      <p:sp>
        <p:nvSpPr>
          <p:cNvPr id="12" name="Content Placeholder 5">
            <a:extLst>
              <a:ext uri="{FF2B5EF4-FFF2-40B4-BE49-F238E27FC236}">
                <a16:creationId xmlns:a16="http://schemas.microsoft.com/office/drawing/2014/main" id="{35BA399E-884E-410D-8A23-B33D308C61CE}"/>
              </a:ext>
            </a:extLst>
          </p:cNvPr>
          <p:cNvSpPr>
            <a:spLocks noGrp="1"/>
          </p:cNvSpPr>
          <p:nvPr>
            <p:ph type="body" idx="1"/>
          </p:nvPr>
        </p:nvSpPr>
        <p:spPr>
          <a:xfrm>
            <a:off x="2969137" y="4030480"/>
            <a:ext cx="9150199" cy="8641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a:spcAft>
                <a:spcPts val="2667"/>
              </a:spcAft>
            </a:pPr>
            <a:r>
              <a:rPr lang="en-CA" sz="5400" dirty="0">
                <a:latin typeface="Arial" panose="020B0604020202020204" pitchFamily="34" charset="0"/>
                <a:cs typeface="Arial" panose="020B0604020202020204" pitchFamily="34" charset="0"/>
              </a:rPr>
              <a:t>.com/theCDHA</a:t>
            </a:r>
          </a:p>
        </p:txBody>
      </p:sp>
      <p:sp>
        <p:nvSpPr>
          <p:cNvPr id="13" name="Content Placeholder 5">
            <a:extLst>
              <a:ext uri="{FF2B5EF4-FFF2-40B4-BE49-F238E27FC236}">
                <a16:creationId xmlns:a16="http://schemas.microsoft.com/office/drawing/2014/main" id="{0373347F-AB14-4884-AC5C-CE8872EEE13B}"/>
              </a:ext>
            </a:extLst>
          </p:cNvPr>
          <p:cNvSpPr>
            <a:spLocks noGrp="1"/>
          </p:cNvSpPr>
          <p:nvPr>
            <p:ph sz="half" idx="2"/>
          </p:nvPr>
        </p:nvSpPr>
        <p:spPr>
          <a:xfrm>
            <a:off x="2969137" y="5922951"/>
            <a:ext cx="14125930" cy="1070999"/>
          </a:xfrm>
        </p:spPr>
        <p:txBody>
          <a:bodyPr/>
          <a:lstStyle/>
          <a:p>
            <a:pPr marL="0" indent="0">
              <a:buNone/>
            </a:pPr>
            <a:r>
              <a:rPr lang="en-CA" sz="5400" b="1" dirty="0">
                <a:latin typeface="Arial" panose="020B0604020202020204" pitchFamily="34" charset="0"/>
                <a:cs typeface="Arial" panose="020B0604020202020204" pitchFamily="34" charset="0"/>
              </a:rPr>
              <a:t>.com/groups/</a:t>
            </a:r>
            <a:r>
              <a:rPr lang="en-CA" sz="5400" b="1" dirty="0" err="1">
                <a:latin typeface="Arial" panose="020B0604020202020204" pitchFamily="34" charset="0"/>
                <a:cs typeface="Arial" panose="020B0604020202020204" pitchFamily="34" charset="0"/>
              </a:rPr>
              <a:t>CDHAdentalhygienists</a:t>
            </a:r>
            <a:endParaRPr lang="en-CA" sz="5400" b="1" dirty="0">
              <a:latin typeface="Arial" panose="020B0604020202020204" pitchFamily="34" charset="0"/>
              <a:cs typeface="Arial" panose="020B0604020202020204" pitchFamily="34" charset="0"/>
            </a:endParaRPr>
          </a:p>
        </p:txBody>
      </p:sp>
      <p:sp>
        <p:nvSpPr>
          <p:cNvPr id="14" name="Content Placeholder 5">
            <a:extLst>
              <a:ext uri="{FF2B5EF4-FFF2-40B4-BE49-F238E27FC236}">
                <a16:creationId xmlns:a16="http://schemas.microsoft.com/office/drawing/2014/main" id="{53A12BF0-73F6-4B7E-9FA6-BD85785A62EB}"/>
              </a:ext>
            </a:extLst>
          </p:cNvPr>
          <p:cNvSpPr>
            <a:spLocks noGrp="1"/>
          </p:cNvSpPr>
          <p:nvPr>
            <p:ph type="body" sz="quarter" idx="3"/>
          </p:nvPr>
        </p:nvSpPr>
        <p:spPr>
          <a:xfrm>
            <a:off x="2969137" y="7901136"/>
            <a:ext cx="7673157" cy="865216"/>
          </a:xfrm>
        </p:spPr>
        <p:txBody>
          <a:bodyPr/>
          <a:lstStyle/>
          <a:p>
            <a:pPr>
              <a:spcAft>
                <a:spcPts val="2667"/>
              </a:spcAft>
            </a:pPr>
            <a:r>
              <a:rPr lang="en-CA" sz="5400" dirty="0">
                <a:latin typeface="Arial" panose="020B0604020202020204" pitchFamily="34" charset="0"/>
                <a:cs typeface="Arial" panose="020B0604020202020204" pitchFamily="34" charset="0"/>
              </a:rPr>
              <a:t>.com/</a:t>
            </a:r>
            <a:r>
              <a:rPr lang="en-CA" sz="5400" dirty="0" err="1">
                <a:latin typeface="Arial" panose="020B0604020202020204" pitchFamily="34" charset="0"/>
                <a:cs typeface="Arial" panose="020B0604020202020204" pitchFamily="34" charset="0"/>
              </a:rPr>
              <a:t>theCDHA</a:t>
            </a:r>
            <a:endParaRPr lang="en-CA" sz="5400" dirty="0">
              <a:latin typeface="Arial" panose="020B0604020202020204" pitchFamily="34" charset="0"/>
              <a:cs typeface="Arial" panose="020B0604020202020204" pitchFamily="34" charset="0"/>
            </a:endParaRPr>
          </a:p>
        </p:txBody>
      </p:sp>
      <p:sp>
        <p:nvSpPr>
          <p:cNvPr id="15" name="Content Placeholder 5">
            <a:extLst>
              <a:ext uri="{FF2B5EF4-FFF2-40B4-BE49-F238E27FC236}">
                <a16:creationId xmlns:a16="http://schemas.microsoft.com/office/drawing/2014/main" id="{5845610A-8A6D-44B1-A16D-7B39CFC3AE5C}"/>
              </a:ext>
            </a:extLst>
          </p:cNvPr>
          <p:cNvSpPr>
            <a:spLocks noGrp="1"/>
          </p:cNvSpPr>
          <p:nvPr>
            <p:ph sz="quarter" idx="4"/>
          </p:nvPr>
        </p:nvSpPr>
        <p:spPr>
          <a:xfrm>
            <a:off x="2969137" y="2217348"/>
            <a:ext cx="7297032" cy="864121"/>
          </a:xfrm>
        </p:spPr>
        <p:txBody>
          <a:bodyPr/>
          <a:lstStyle/>
          <a:p>
            <a:pPr marL="0" indent="0">
              <a:spcAft>
                <a:spcPts val="2667"/>
              </a:spcAft>
              <a:buNone/>
            </a:pPr>
            <a:r>
              <a:rPr lang="en-CA" sz="5400" b="1" dirty="0">
                <a:latin typeface="Arial" panose="020B0604020202020204" pitchFamily="34" charset="0"/>
                <a:cs typeface="Arial" panose="020B0604020202020204" pitchFamily="34" charset="0"/>
              </a:rPr>
              <a:t>.com/</a:t>
            </a:r>
            <a:r>
              <a:rPr lang="en-CA" sz="5400" b="1" dirty="0" err="1">
                <a:latin typeface="Arial" panose="020B0604020202020204" pitchFamily="34" charset="0"/>
                <a:cs typeface="Arial" panose="020B0604020202020204" pitchFamily="34" charset="0"/>
              </a:rPr>
              <a:t>theCDHA</a:t>
            </a:r>
            <a:endParaRPr lang="en-CA" sz="54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960E042-538C-44D5-A61F-F21342359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71" y="5596880"/>
            <a:ext cx="1862758" cy="1397069"/>
          </a:xfrm>
          <a:prstGeom prst="rect">
            <a:avLst/>
          </a:prstGeom>
        </p:spPr>
      </p:pic>
      <p:pic>
        <p:nvPicPr>
          <p:cNvPr id="17" name="Picture 16">
            <a:extLst>
              <a:ext uri="{FF2B5EF4-FFF2-40B4-BE49-F238E27FC236}">
                <a16:creationId xmlns:a16="http://schemas.microsoft.com/office/drawing/2014/main" id="{E86370B1-9E55-47BE-B3A4-87218D7D4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086" y="2069216"/>
            <a:ext cx="1535202" cy="1151400"/>
          </a:xfrm>
          <a:prstGeom prst="rect">
            <a:avLst/>
          </a:prstGeom>
        </p:spPr>
      </p:pic>
      <p:pic>
        <p:nvPicPr>
          <p:cNvPr id="18" name="Picture 17">
            <a:extLst>
              <a:ext uri="{FF2B5EF4-FFF2-40B4-BE49-F238E27FC236}">
                <a16:creationId xmlns:a16="http://schemas.microsoft.com/office/drawing/2014/main" id="{276D9EBC-1869-4AC9-A09A-229CF31C3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68" y="3519373"/>
            <a:ext cx="2577989" cy="1933491"/>
          </a:xfrm>
          <a:prstGeom prst="rect">
            <a:avLst/>
          </a:prstGeom>
        </p:spPr>
      </p:pic>
      <p:pic>
        <p:nvPicPr>
          <p:cNvPr id="19" name="Picture 18">
            <a:extLst>
              <a:ext uri="{FF2B5EF4-FFF2-40B4-BE49-F238E27FC236}">
                <a16:creationId xmlns:a16="http://schemas.microsoft.com/office/drawing/2014/main" id="{EA1C1F96-54C2-43AA-BE4C-1DD2061CCC82}"/>
              </a:ext>
            </a:extLst>
          </p:cNvPr>
          <p:cNvPicPr>
            <a:picLocks noChangeAspect="1"/>
          </p:cNvPicPr>
          <p:nvPr/>
        </p:nvPicPr>
        <p:blipFill>
          <a:blip r:embed="rId6"/>
          <a:stretch>
            <a:fillRect/>
          </a:stretch>
        </p:blipFill>
        <p:spPr>
          <a:xfrm>
            <a:off x="1413925" y="7613104"/>
            <a:ext cx="1495391" cy="1252744"/>
          </a:xfrm>
          <a:prstGeom prst="rect">
            <a:avLst/>
          </a:prstGeom>
        </p:spPr>
      </p:pic>
      <p:sp>
        <p:nvSpPr>
          <p:cNvPr id="20" name="Speech Bubble: Oval 19">
            <a:extLst>
              <a:ext uri="{FF2B5EF4-FFF2-40B4-BE49-F238E27FC236}">
                <a16:creationId xmlns:a16="http://schemas.microsoft.com/office/drawing/2014/main" id="{6ABEE772-AE74-4815-87F1-5458E2924805}"/>
              </a:ext>
            </a:extLst>
          </p:cNvPr>
          <p:cNvSpPr/>
          <p:nvPr/>
        </p:nvSpPr>
        <p:spPr bwMode="auto">
          <a:xfrm>
            <a:off x="12276568" y="1886279"/>
            <a:ext cx="4189115" cy="3690075"/>
          </a:xfrm>
          <a:prstGeom prst="wedgeEllipseCallout">
            <a:avLst>
              <a:gd name="adj1" fmla="val -59445"/>
              <a:gd name="adj2" fmla="val 59498"/>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bodyPr>
          <a:lstStyle/>
          <a:p>
            <a:pPr algn="ctr" defTabSz="1219261"/>
            <a:r>
              <a:rPr lang="fr-FR" sz="3300" b="1" dirty="0">
                <a:solidFill>
                  <a:sysClr val="windowText" lastClr="000000"/>
                </a:solidFill>
                <a:latin typeface="Arial" panose="020B0604020202020204" pitchFamily="34" charset="0"/>
                <a:ea typeface="ヒラギノ明朝 ProN W3" charset="0"/>
                <a:cs typeface="Arial" panose="020B0604020202020204" pitchFamily="34" charset="0"/>
                <a:sym typeface="Palatino" charset="0"/>
              </a:rPr>
              <a:t>Vous pouvez demander de joindre le groupe dès aujourd’hui!</a:t>
            </a:r>
            <a:endParaRPr lang="en-CA" sz="3300" b="1" dirty="0">
              <a:solidFill>
                <a:sysClr val="windowText" lastClr="000000"/>
              </a:solidFill>
              <a:latin typeface="Arial" panose="020B0604020202020204" pitchFamily="34" charset="0"/>
              <a:ea typeface="ヒラギノ明朝 ProN W3" charset="0"/>
              <a:cs typeface="Arial" panose="020B0604020202020204" pitchFamily="34" charset="0"/>
              <a:sym typeface="Palatino" charset="0"/>
            </a:endParaRPr>
          </a:p>
        </p:txBody>
      </p:sp>
    </p:spTree>
    <p:extLst>
      <p:ext uri="{BB962C8B-B14F-4D97-AF65-F5344CB8AC3E}">
        <p14:creationId xmlns:p14="http://schemas.microsoft.com/office/powerpoint/2010/main" val="30715410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ACHD </a:t>
            </a:r>
            <a:r>
              <a:rPr lang="en-CA" sz="5867" dirty="0" err="1">
                <a:solidFill>
                  <a:schemeClr val="bg1"/>
                </a:solidFill>
                <a:latin typeface="Arial" panose="020B0604020202020204" pitchFamily="34" charset="0"/>
                <a:cs typeface="Arial" panose="020B0604020202020204" pitchFamily="34" charset="0"/>
              </a:rPr>
              <a:t>en</a:t>
            </a:r>
            <a:r>
              <a:rPr lang="en-CA" sz="5867" dirty="0">
                <a:solidFill>
                  <a:schemeClr val="bg1"/>
                </a:solidFill>
                <a:latin typeface="Arial" panose="020B0604020202020204" pitchFamily="34" charset="0"/>
                <a:cs typeface="Arial" panose="020B0604020202020204" pitchFamily="34" charset="0"/>
              </a:rPr>
              <a:t> </a:t>
            </a:r>
            <a:r>
              <a:rPr lang="en-CA" sz="5867" dirty="0" err="1">
                <a:solidFill>
                  <a:schemeClr val="bg1"/>
                </a:solidFill>
                <a:latin typeface="Arial" panose="020B0604020202020204" pitchFamily="34" charset="0"/>
                <a:cs typeface="Arial" panose="020B0604020202020204" pitchFamily="34" charset="0"/>
              </a:rPr>
              <a:t>ligne</a:t>
            </a:r>
            <a:endParaRPr lang="en-CA" sz="5867"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4BD437B-897E-FB43-789A-F4148B416683}"/>
              </a:ext>
            </a:extLst>
          </p:cNvPr>
          <p:cNvPicPr>
            <a:picLocks noChangeAspect="1"/>
          </p:cNvPicPr>
          <p:nvPr/>
        </p:nvPicPr>
        <p:blipFill>
          <a:blip r:embed="rId3"/>
          <a:stretch>
            <a:fillRect/>
          </a:stretch>
        </p:blipFill>
        <p:spPr>
          <a:xfrm>
            <a:off x="4601679" y="1905285"/>
            <a:ext cx="8136904" cy="7448114"/>
          </a:xfrm>
          <a:prstGeom prst="rect">
            <a:avLst/>
          </a:prstGeom>
        </p:spPr>
      </p:pic>
      <p:sp>
        <p:nvSpPr>
          <p:cNvPr id="6" name="Arrow: Right 5">
            <a:extLst>
              <a:ext uri="{FF2B5EF4-FFF2-40B4-BE49-F238E27FC236}">
                <a16:creationId xmlns:a16="http://schemas.microsoft.com/office/drawing/2014/main" id="{67350576-ACD4-93A8-1448-C42BAA363B5E}"/>
              </a:ext>
            </a:extLst>
          </p:cNvPr>
          <p:cNvSpPr/>
          <p:nvPr/>
        </p:nvSpPr>
        <p:spPr>
          <a:xfrm>
            <a:off x="1757363" y="2500536"/>
            <a:ext cx="2304256"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769975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4"/>
          </p:nvPr>
        </p:nvSpPr>
        <p:spPr>
          <a:xfrm>
            <a:off x="8369662" y="3724672"/>
            <a:ext cx="6853197" cy="4680520"/>
          </a:xfrm>
        </p:spPr>
        <p:txBody>
          <a:bodyPr/>
          <a:lstStyle/>
          <a:p>
            <a:pPr marL="0" indent="0" algn="ctr">
              <a:lnSpc>
                <a:spcPct val="100000"/>
              </a:lnSpc>
              <a:spcAft>
                <a:spcPts val="0"/>
              </a:spcAft>
              <a:buNone/>
            </a:pPr>
            <a:r>
              <a:rPr lang="fr-CA" sz="5400" b="1" dirty="0">
                <a:solidFill>
                  <a:srgbClr val="7030A0"/>
                </a:solidFill>
                <a:latin typeface="Arial" panose="020B0604020202020204" pitchFamily="34" charset="0"/>
                <a:cs typeface="Arial" panose="020B0604020202020204" pitchFamily="34" charset="0"/>
              </a:rPr>
              <a:t>achd.ca/</a:t>
            </a:r>
            <a:r>
              <a:rPr lang="fr-CA" sz="5400" b="1" dirty="0" err="1">
                <a:solidFill>
                  <a:srgbClr val="7030A0"/>
                </a:solidFill>
                <a:latin typeface="Arial" panose="020B0604020202020204" pitchFamily="34" charset="0"/>
                <a:cs typeface="Arial" panose="020B0604020202020204" pitchFamily="34" charset="0"/>
              </a:rPr>
              <a:t>adherer</a:t>
            </a:r>
            <a:br>
              <a:rPr lang="fr-CA" sz="5400" b="1" dirty="0">
                <a:solidFill>
                  <a:srgbClr val="7030A0"/>
                </a:solidFill>
                <a:latin typeface="Arial" panose="020B0604020202020204" pitchFamily="34" charset="0"/>
                <a:cs typeface="Arial" panose="020B0604020202020204" pitchFamily="34" charset="0"/>
              </a:rPr>
            </a:br>
            <a:br>
              <a:rPr lang="fr-CA" sz="5400" b="1" dirty="0">
                <a:solidFill>
                  <a:srgbClr val="7030A0"/>
                </a:solidFill>
                <a:latin typeface="Arial" panose="020B0604020202020204" pitchFamily="34" charset="0"/>
                <a:cs typeface="Arial" panose="020B0604020202020204" pitchFamily="34" charset="0"/>
              </a:rPr>
            </a:br>
            <a:r>
              <a:rPr lang="fr-CA" sz="5400" b="1" dirty="0">
                <a:solidFill>
                  <a:srgbClr val="7030A0"/>
                </a:solidFill>
                <a:latin typeface="Arial" panose="020B0604020202020204" pitchFamily="34" charset="0"/>
                <a:cs typeface="Arial" panose="020B0604020202020204" pitchFamily="34" charset="0"/>
              </a:rPr>
              <a:t>1 800 267-5235</a:t>
            </a:r>
          </a:p>
        </p:txBody>
      </p:sp>
      <p:sp>
        <p:nvSpPr>
          <p:cNvPr id="8" name="Rectangle 7"/>
          <p:cNvSpPr/>
          <p:nvPr/>
        </p:nvSpPr>
        <p:spPr>
          <a:xfrm>
            <a:off x="8168444" y="4954905"/>
            <a:ext cx="312906" cy="707886"/>
          </a:xfrm>
          <a:prstGeom prst="rect">
            <a:avLst/>
          </a:prstGeom>
        </p:spPr>
        <p:txBody>
          <a:bodyPr wrap="none">
            <a:spAutoFit/>
          </a:bodyPr>
          <a:lstStyle/>
          <a:p>
            <a:r>
              <a:rPr lang="en-CA"/>
              <a:t> </a:t>
            </a:r>
          </a:p>
        </p:txBody>
      </p:sp>
      <p:cxnSp>
        <p:nvCxnSpPr>
          <p:cNvPr id="10" name="Curved Connector 9"/>
          <p:cNvCxnSpPr/>
          <p:nvPr/>
        </p:nvCxnSpPr>
        <p:spPr bwMode="auto">
          <a:xfrm rot="10800000" flipV="1">
            <a:off x="6934411" y="4876278"/>
            <a:ext cx="1576898" cy="129666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itle 1">
            <a:extLst>
              <a:ext uri="{FF2B5EF4-FFF2-40B4-BE49-F238E27FC236}">
                <a16:creationId xmlns:a16="http://schemas.microsoft.com/office/drawing/2014/main" id="{3373ADC3-9EF1-4C0F-B128-3E54A36559D2}"/>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Arial" panose="020B0604020202020204" pitchFamily="34" charset="0"/>
                <a:cs typeface="Arial" panose="020B0604020202020204" pitchFamily="34" charset="0"/>
              </a:rPr>
              <a:t>Adhésion à l’ACHD</a:t>
            </a:r>
          </a:p>
        </p:txBody>
      </p:sp>
      <p:pic>
        <p:nvPicPr>
          <p:cNvPr id="5" name="Picture 4">
            <a:extLst>
              <a:ext uri="{FF2B5EF4-FFF2-40B4-BE49-F238E27FC236}">
                <a16:creationId xmlns:a16="http://schemas.microsoft.com/office/drawing/2014/main" id="{E66CF276-37A2-9609-77E8-D55DE774C9E1}"/>
              </a:ext>
            </a:extLst>
          </p:cNvPr>
          <p:cNvPicPr>
            <a:picLocks noChangeAspect="1"/>
          </p:cNvPicPr>
          <p:nvPr/>
        </p:nvPicPr>
        <p:blipFill>
          <a:blip r:embed="rId3"/>
          <a:stretch>
            <a:fillRect/>
          </a:stretch>
        </p:blipFill>
        <p:spPr>
          <a:xfrm>
            <a:off x="3470749" y="2232111"/>
            <a:ext cx="2636328" cy="6861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pic>
        <p:nvPicPr>
          <p:cNvPr id="9" name="Picture 8">
            <a:extLst>
              <a:ext uri="{FF2B5EF4-FFF2-40B4-BE49-F238E27FC236}">
                <a16:creationId xmlns:a16="http://schemas.microsoft.com/office/drawing/2014/main" id="{35403999-ADC4-494B-9AAA-5EEBA2E1A700}"/>
              </a:ext>
            </a:extLst>
          </p:cNvPr>
          <p:cNvPicPr>
            <a:picLocks noChangeAspect="1"/>
          </p:cNvPicPr>
          <p:nvPr/>
        </p:nvPicPr>
        <p:blipFill rotWithShape="1">
          <a:blip r:embed="rId3"/>
          <a:srcRect t="2505" r="1828" b="25728"/>
          <a:stretch/>
        </p:blipFill>
        <p:spPr>
          <a:xfrm>
            <a:off x="0" y="1"/>
            <a:ext cx="17340263" cy="9753599"/>
          </a:xfrm>
          <a:prstGeom prst="rect">
            <a:avLst/>
          </a:prstGeom>
        </p:spPr>
      </p:pic>
    </p:spTree>
    <p:extLst>
      <p:ext uri="{BB962C8B-B14F-4D97-AF65-F5344CB8AC3E}">
        <p14:creationId xmlns:p14="http://schemas.microsoft.com/office/powerpoint/2010/main" val="18620340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724672"/>
            <a:ext cx="15483359" cy="4032448"/>
          </a:xfrm>
        </p:spPr>
        <p:txBody>
          <a:bodyPr/>
          <a:lstStyle/>
          <a:p>
            <a:pPr marL="0" indent="0" algn="ctr">
              <a:spcAft>
                <a:spcPts val="0"/>
              </a:spcAft>
              <a:buNone/>
            </a:pPr>
            <a:r>
              <a:rPr lang="fr-CA" sz="10000" b="1" dirty="0">
                <a:latin typeface="Arial" panose="020B0604020202020204" pitchFamily="34" charset="0"/>
                <a:cs typeface="Arial" panose="020B0604020202020204" pitchFamily="34" charset="0"/>
              </a:rPr>
              <a:t>C’EST L’HEURE DU </a:t>
            </a:r>
            <a:br>
              <a:rPr lang="fr-CA" sz="10000" b="1" dirty="0">
                <a:latin typeface="Arial" panose="020B0604020202020204" pitchFamily="34" charset="0"/>
                <a:cs typeface="Arial" panose="020B0604020202020204" pitchFamily="34" charset="0"/>
              </a:rPr>
            </a:br>
            <a:r>
              <a:rPr lang="fr-CA" sz="10000" b="1" dirty="0">
                <a:latin typeface="Arial" panose="020B0604020202020204" pitchFamily="34" charset="0"/>
                <a:cs typeface="Arial" panose="020B0604020202020204" pitchFamily="34" charset="0"/>
              </a:rPr>
              <a:t>JEU-QUESTIONNAIRE!</a:t>
            </a:r>
            <a:endParaRPr lang="en-CA" sz="10000" b="1" dirty="0">
              <a:latin typeface="Arial" panose="020B0604020202020204" pitchFamily="34" charset="0"/>
              <a:cs typeface="Arial" panose="020B0604020202020204" pitchFamily="3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23310562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08646" y="1961108"/>
            <a:ext cx="16807036" cy="3024335"/>
          </a:xfrm>
        </p:spPr>
        <p:txBody>
          <a:bodyPr/>
          <a:lstStyle/>
          <a:p>
            <a:pPr marL="0" indent="0" algn="ctr">
              <a:spcAft>
                <a:spcPts val="0"/>
              </a:spcAft>
              <a:buNone/>
            </a:pPr>
            <a:r>
              <a:rPr lang="fr-FR" sz="6000" b="1" dirty="0">
                <a:latin typeface="Arial" panose="020B0604020202020204" pitchFamily="34" charset="0"/>
                <a:cs typeface="Arial" panose="020B0604020202020204" pitchFamily="34" charset="0"/>
              </a:rPr>
              <a:t>Quel avantage de l’adhésion à l’</a:t>
            </a:r>
            <a:r>
              <a:rPr lang="fr-FR" sz="6000" b="1" dirty="0" err="1">
                <a:latin typeface="Arial" panose="020B0604020202020204" pitchFamily="34" charset="0"/>
                <a:cs typeface="Arial" panose="020B0604020202020204" pitchFamily="34" charset="0"/>
              </a:rPr>
              <a:t>ACHD</a:t>
            </a:r>
            <a:r>
              <a:rPr lang="fr-FR" sz="6000" b="1" dirty="0">
                <a:latin typeface="Arial" panose="020B0604020202020204" pitchFamily="34" charset="0"/>
                <a:cs typeface="Arial" panose="020B0604020202020204" pitchFamily="34" charset="0"/>
              </a:rPr>
              <a:t> vous intéresse le plus?</a:t>
            </a:r>
            <a:endParaRPr lang="en-CA" sz="60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rot="20768068">
            <a:off x="-34756" y="2257398"/>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CDHA Perks / </a:t>
            </a:r>
            <a:r>
              <a:rPr lang="en-CA" sz="4400" b="1" dirty="0" err="1">
                <a:solidFill>
                  <a:srgbClr val="7030A0"/>
                </a:solidFill>
                <a:latin typeface="Arial" panose="020B0604020202020204" pitchFamily="34" charset="0"/>
                <a:cs typeface="Arial" panose="020B0604020202020204" pitchFamily="34" charset="0"/>
              </a:rPr>
              <a:t>Perkopolis</a:t>
            </a:r>
            <a:r>
              <a:rPr lang="en-CA" sz="4400" b="1" dirty="0">
                <a:solidFill>
                  <a:srgbClr val="7030A0"/>
                </a:solidFill>
                <a:latin typeface="Arial" panose="020B0604020202020204" pitchFamily="34" charset="0"/>
                <a:cs typeface="Arial" panose="020B0604020202020204" pitchFamily="34" charset="0"/>
              </a:rPr>
              <a:t> / ESM</a:t>
            </a:r>
            <a:endParaRPr lang="en-CA" sz="4400" dirty="0">
              <a:solidFill>
                <a:srgbClr val="7030A0"/>
              </a:solidFill>
              <a:latin typeface="Arial" panose="020B0604020202020204" pitchFamily="34" charset="0"/>
              <a:cs typeface="Arial" panose="020B0604020202020204" pitchFamily="34" charset="0"/>
            </a:endParaRPr>
          </a:p>
        </p:txBody>
      </p:sp>
      <p:sp>
        <p:nvSpPr>
          <p:cNvPr id="5" name="Content Placeholder 5"/>
          <p:cNvSpPr>
            <a:spLocks noGrp="1"/>
          </p:cNvSpPr>
          <p:nvPr>
            <p:ph sz="quarter" idx="4"/>
          </p:nvPr>
        </p:nvSpPr>
        <p:spPr>
          <a:xfrm rot="489287">
            <a:off x="12449248" y="2866385"/>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err="1">
                <a:solidFill>
                  <a:srgbClr val="7030A0"/>
                </a:solidFill>
                <a:latin typeface="Arial" panose="020B0604020202020204" pitchFamily="34" charset="0"/>
                <a:cs typeface="Arial" panose="020B0604020202020204" pitchFamily="34" charset="0"/>
              </a:rPr>
              <a:t>Perfectionnement</a:t>
            </a:r>
            <a:r>
              <a:rPr lang="en-CA" sz="4400" b="1" dirty="0">
                <a:solidFill>
                  <a:srgbClr val="7030A0"/>
                </a:solidFill>
                <a:latin typeface="Arial" panose="020B0604020202020204" pitchFamily="34" charset="0"/>
                <a:cs typeface="Arial" panose="020B0604020202020204" pitchFamily="34" charset="0"/>
              </a:rPr>
              <a:t> </a:t>
            </a:r>
            <a:r>
              <a:rPr lang="en-CA" sz="4400" b="1" dirty="0" err="1">
                <a:solidFill>
                  <a:srgbClr val="7030A0"/>
                </a:solidFill>
                <a:latin typeface="Arial" panose="020B0604020202020204" pitchFamily="34" charset="0"/>
                <a:cs typeface="Arial" panose="020B0604020202020204" pitchFamily="34" charset="0"/>
              </a:rPr>
              <a:t>professionnel</a:t>
            </a:r>
            <a:endParaRPr lang="en-CA" sz="4400" dirty="0">
              <a:solidFill>
                <a:srgbClr val="7030A0"/>
              </a:solidFill>
              <a:latin typeface="Arial" panose="020B0604020202020204" pitchFamily="34" charset="0"/>
              <a:cs typeface="Arial" panose="020B0604020202020204" pitchFamily="34" charset="0"/>
            </a:endParaRPr>
          </a:p>
        </p:txBody>
      </p:sp>
      <p:sp>
        <p:nvSpPr>
          <p:cNvPr id="8" name="Content Placeholder 5"/>
          <p:cNvSpPr>
            <a:spLocks noGrp="1"/>
          </p:cNvSpPr>
          <p:nvPr>
            <p:ph sz="quarter" idx="4"/>
          </p:nvPr>
        </p:nvSpPr>
        <p:spPr>
          <a:xfrm rot="467340">
            <a:off x="2029313" y="4382423"/>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Assurance </a:t>
            </a:r>
            <a:r>
              <a:rPr lang="en-CA" sz="4400" b="1" dirty="0" err="1">
                <a:solidFill>
                  <a:srgbClr val="7030A0"/>
                </a:solidFill>
                <a:latin typeface="Arial" panose="020B0604020202020204" pitchFamily="34" charset="0"/>
                <a:cs typeface="Arial" panose="020B0604020202020204" pitchFamily="34" charset="0"/>
              </a:rPr>
              <a:t>responsabilité</a:t>
            </a:r>
            <a:r>
              <a:rPr lang="en-CA" sz="4400" b="1" dirty="0">
                <a:solidFill>
                  <a:srgbClr val="7030A0"/>
                </a:solidFill>
                <a:latin typeface="Arial" panose="020B0604020202020204" pitchFamily="34" charset="0"/>
                <a:cs typeface="Arial" panose="020B0604020202020204" pitchFamily="34" charset="0"/>
              </a:rPr>
              <a:t> </a:t>
            </a:r>
            <a:r>
              <a:rPr lang="en-CA" sz="4400" b="1" dirty="0" err="1">
                <a:solidFill>
                  <a:srgbClr val="7030A0"/>
                </a:solidFill>
                <a:latin typeface="Arial" panose="020B0604020202020204" pitchFamily="34" charset="0"/>
                <a:cs typeface="Arial" panose="020B0604020202020204" pitchFamily="34" charset="0"/>
              </a:rPr>
              <a:t>professionnelle</a:t>
            </a:r>
            <a:endParaRPr lang="en-CA" sz="4400" dirty="0">
              <a:solidFill>
                <a:srgbClr val="7030A0"/>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
          </p:nvPr>
        </p:nvSpPr>
        <p:spPr>
          <a:xfrm rot="524838">
            <a:off x="11047116" y="4511583"/>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Publications</a:t>
            </a:r>
            <a:endParaRPr lang="en-CA" sz="44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
          </p:nvPr>
        </p:nvSpPr>
        <p:spPr>
          <a:xfrm rot="21361949">
            <a:off x="560685" y="6898791"/>
            <a:ext cx="4386913"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GoodLife Fitness</a:t>
            </a:r>
            <a:endParaRPr lang="en-CA" sz="44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
          </p:nvPr>
        </p:nvSpPr>
        <p:spPr>
          <a:xfrm rot="20910932">
            <a:off x="4414611" y="7083591"/>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Centre de </a:t>
            </a:r>
            <a:r>
              <a:rPr lang="en-CA" sz="4400" b="1" dirty="0" err="1">
                <a:solidFill>
                  <a:srgbClr val="7030A0"/>
                </a:solidFill>
                <a:latin typeface="Arial" panose="020B0604020202020204" pitchFamily="34" charset="0"/>
                <a:cs typeface="Arial" panose="020B0604020202020204" pitchFamily="34" charset="0"/>
              </a:rPr>
              <a:t>carrière</a:t>
            </a:r>
            <a:endParaRPr lang="en-CA" sz="4400" dirty="0">
              <a:solidFill>
                <a:srgbClr val="7030A0"/>
              </a:solidFill>
              <a:latin typeface="Arial" panose="020B0604020202020204" pitchFamily="34" charset="0"/>
              <a:cs typeface="Arial" panose="020B0604020202020204" pitchFamily="34" charset="0"/>
            </a:endParaRPr>
          </a:p>
        </p:txBody>
      </p:sp>
      <p:sp>
        <p:nvSpPr>
          <p:cNvPr id="13" name="Content Placeholder 5"/>
          <p:cNvSpPr>
            <a:spLocks noGrp="1"/>
          </p:cNvSpPr>
          <p:nvPr>
            <p:ph sz="quarter" idx="4"/>
          </p:nvPr>
        </p:nvSpPr>
        <p:spPr>
          <a:xfrm>
            <a:off x="5501779" y="3126024"/>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Services de </a:t>
            </a:r>
            <a:br>
              <a:rPr lang="en-CA" sz="4400" b="1" dirty="0">
                <a:solidFill>
                  <a:srgbClr val="7030A0"/>
                </a:solidFill>
                <a:latin typeface="Arial" panose="020B0604020202020204" pitchFamily="34" charset="0"/>
                <a:cs typeface="Arial" panose="020B0604020202020204" pitchFamily="34" charset="0"/>
              </a:rPr>
            </a:br>
            <a:r>
              <a:rPr lang="en-CA" sz="4400" b="1" dirty="0" err="1">
                <a:solidFill>
                  <a:srgbClr val="7030A0"/>
                </a:solidFill>
                <a:latin typeface="Arial" panose="020B0604020202020204" pitchFamily="34" charset="0"/>
                <a:cs typeface="Arial" panose="020B0604020202020204" pitchFamily="34" charset="0"/>
              </a:rPr>
              <a:t>conseils</a:t>
            </a:r>
            <a:endParaRPr lang="en-CA" sz="44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
          </p:nvPr>
        </p:nvSpPr>
        <p:spPr>
          <a:xfrm>
            <a:off x="9174187" y="7993737"/>
            <a:ext cx="5112567" cy="1656184"/>
          </a:xfrm>
        </p:spPr>
        <p:txBody>
          <a:bodyPr/>
          <a:lstStyle/>
          <a:p>
            <a:pPr marL="0" indent="0">
              <a:spcAft>
                <a:spcPts val="1000"/>
              </a:spcAft>
            </a:pPr>
            <a:endParaRPr lang="en-CA" sz="1800" b="1" dirty="0">
              <a:latin typeface="Arial" panose="020B0604020202020204" pitchFamily="34" charset="0"/>
              <a:cs typeface="Arial" panose="020B0604020202020204" pitchFamily="34" charset="0"/>
            </a:endParaRPr>
          </a:p>
          <a:p>
            <a:pPr marL="0" indent="0">
              <a:spcAft>
                <a:spcPts val="1000"/>
              </a:spcAft>
              <a:buNone/>
            </a:pPr>
            <a:r>
              <a:rPr lang="en-CA" sz="4800" b="1" dirty="0">
                <a:latin typeface="Arial" panose="020B0604020202020204" pitchFamily="34" charset="0"/>
                <a:cs typeface="Arial" panose="020B0604020202020204" pitchFamily="34" charset="0"/>
              </a:rPr>
              <a:t>… et plus!</a:t>
            </a:r>
            <a:endParaRPr lang="en-CA" sz="4800" dirty="0">
              <a:latin typeface="Arial" panose="020B0604020202020204" pitchFamily="34" charset="0"/>
              <a:cs typeface="Arial" panose="020B0604020202020204" pitchFamily="34" charset="0"/>
            </a:endParaRPr>
          </a:p>
        </p:txBody>
      </p:sp>
      <p:sp>
        <p:nvSpPr>
          <p:cNvPr id="16" name="Content Placeholder 5">
            <a:extLst>
              <a:ext uri="{FF2B5EF4-FFF2-40B4-BE49-F238E27FC236}">
                <a16:creationId xmlns:a16="http://schemas.microsoft.com/office/drawing/2014/main" id="{D93CEFCA-E95F-489B-9120-93F0F6DD744B}"/>
              </a:ext>
            </a:extLst>
          </p:cNvPr>
          <p:cNvSpPr txBox="1">
            <a:spLocks/>
          </p:cNvSpPr>
          <p:nvPr/>
        </p:nvSpPr>
        <p:spPr bwMode="auto">
          <a:xfrm rot="20773437">
            <a:off x="6101350" y="4820951"/>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4400" b="1" kern="0"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4400" b="1" kern="0" dirty="0" err="1">
                <a:solidFill>
                  <a:srgbClr val="7030A0"/>
                </a:solidFill>
                <a:latin typeface="Arial" panose="020B0604020202020204" pitchFamily="34" charset="0"/>
                <a:cs typeface="Arial" panose="020B0604020202020204" pitchFamily="34" charset="0"/>
              </a:rPr>
              <a:t>Webinaires</a:t>
            </a:r>
            <a:br>
              <a:rPr lang="en-CA" sz="4400" b="1" kern="0" dirty="0">
                <a:solidFill>
                  <a:srgbClr val="7030A0"/>
                </a:solidFill>
                <a:latin typeface="Arial" panose="020B0604020202020204" pitchFamily="34" charset="0"/>
                <a:cs typeface="Arial" panose="020B0604020202020204" pitchFamily="34" charset="0"/>
              </a:rPr>
            </a:br>
            <a:r>
              <a:rPr lang="en-CA" sz="4400" b="1" kern="0" dirty="0" err="1">
                <a:solidFill>
                  <a:srgbClr val="7030A0"/>
                </a:solidFill>
                <a:latin typeface="Arial" panose="020B0604020202020204" pitchFamily="34" charset="0"/>
                <a:cs typeface="Arial" panose="020B0604020202020204" pitchFamily="34" charset="0"/>
              </a:rPr>
              <a:t>gratuits</a:t>
            </a:r>
            <a:endParaRPr lang="en-CA" sz="4400" kern="0" dirty="0">
              <a:solidFill>
                <a:srgbClr val="7030A0"/>
              </a:solidFill>
              <a:latin typeface="Arial" panose="020B0604020202020204" pitchFamily="34" charset="0"/>
              <a:cs typeface="Arial" panose="020B0604020202020204" pitchFamily="34" charset="0"/>
            </a:endParaRPr>
          </a:p>
        </p:txBody>
      </p:sp>
      <p:sp>
        <p:nvSpPr>
          <p:cNvPr id="15" name="Content Placeholder 5">
            <a:extLst>
              <a:ext uri="{FF2B5EF4-FFF2-40B4-BE49-F238E27FC236}">
                <a16:creationId xmlns:a16="http://schemas.microsoft.com/office/drawing/2014/main" id="{37259457-3C40-42F6-B3FE-DBDBB4FA88AF}"/>
              </a:ext>
            </a:extLst>
          </p:cNvPr>
          <p:cNvSpPr txBox="1">
            <a:spLocks/>
          </p:cNvSpPr>
          <p:nvPr/>
        </p:nvSpPr>
        <p:spPr>
          <a:xfrm rot="524838">
            <a:off x="12594235" y="5718794"/>
            <a:ext cx="5112567" cy="1656184"/>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fr-FR" sz="4400" b="1" dirty="0">
                <a:solidFill>
                  <a:srgbClr val="7030A0"/>
                </a:solidFill>
                <a:latin typeface="Arial" panose="020B0604020202020204" pitchFamily="34" charset="0"/>
                <a:cs typeface="Arial" panose="020B0604020202020204" pitchFamily="34" charset="0"/>
              </a:rPr>
              <a:t>Ligne de conseils juridiques en matière d’emploi</a:t>
            </a:r>
            <a:endParaRPr lang="en-CA" sz="4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p:cTn id="1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0">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 calcmode="lin" valueType="num">
                                      <p:cBhvr>
                                        <p:cTn id="22"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1">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p:cTn id="27"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2">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 calcmode="lin" valueType="num">
                                      <p:cBhvr>
                                        <p:cTn id="32"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3">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p:cTn id="3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4">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 calcmode="lin" valueType="num">
                                      <p:cBhvr>
                                        <p:cTn id="5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5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build="p"/>
      <p:bldP spid="8" grpId="0" build="p"/>
      <p:bldP spid="10" grpId="0" build="p"/>
      <p:bldP spid="11" grpId="0" build="p"/>
      <p:bldP spid="12" grpId="0" build="p"/>
      <p:bldP spid="13" grpId="0" build="p"/>
      <p:bldP spid="14" grpId="0" build="p"/>
      <p:bldP spid="16"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52567" y="4012704"/>
            <a:ext cx="16130284" cy="46086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0" indent="0" algn="ctr" eaLnBrk="0" fontAlgn="base" hangingPunct="0">
              <a:spcBef>
                <a:spcPct val="0"/>
              </a:spcBef>
              <a:spcAft>
                <a:spcPts val="1333"/>
              </a:spcAft>
              <a:buNone/>
            </a:pPr>
            <a:r>
              <a:rPr lang="en-CA" sz="12800" b="1" dirty="0">
                <a:latin typeface="Arial" panose="020B0604020202020204" pitchFamily="34" charset="0"/>
                <a:cs typeface="Arial" panose="020B0604020202020204" pitchFamily="34" charset="0"/>
                <a:sym typeface="Palatino" pitchFamily="-84" charset="0"/>
              </a:rPr>
              <a:t>Questions?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35471386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2453" y="3220616"/>
            <a:ext cx="9606604" cy="5946757"/>
          </a:xfrm>
        </p:spPr>
        <p:txBody>
          <a:bodyPr/>
          <a:lstStyle/>
          <a:p>
            <a:pPr>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Organismes nationaux</a:t>
            </a:r>
          </a:p>
          <a:p>
            <a:pPr>
              <a:spcBef>
                <a:spcPts val="1000"/>
              </a:spcBef>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Organismes de réglementation provinciaux</a:t>
            </a:r>
          </a:p>
          <a:p>
            <a:pPr>
              <a:spcBef>
                <a:spcPts val="1000"/>
              </a:spcBef>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Associations professionnelles</a:t>
            </a:r>
          </a:p>
          <a:p>
            <a:pPr>
              <a:spcBef>
                <a:spcPts val="1000"/>
              </a:spcBef>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Organisations provinciales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2443F7DA-AF1E-49EB-924B-BDCEDC41657F}"/>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870" dirty="0">
                <a:solidFill>
                  <a:schemeClr val="bg1"/>
                </a:solidFill>
                <a:latin typeface="Arial" panose="020B0604020202020204" pitchFamily="34" charset="0"/>
                <a:cs typeface="Arial" panose="020B0604020202020204" pitchFamily="34" charset="0"/>
              </a:rPr>
              <a:t>Organismes d’hygiène dentaire </a:t>
            </a:r>
          </a:p>
        </p:txBody>
      </p:sp>
      <p:pic>
        <p:nvPicPr>
          <p:cNvPr id="7" name="Picture 6" descr="Icon&#10;&#10;Description automatically generated">
            <a:extLst>
              <a:ext uri="{FF2B5EF4-FFF2-40B4-BE49-F238E27FC236}">
                <a16:creationId xmlns:a16="http://schemas.microsoft.com/office/drawing/2014/main" id="{CB65D6BA-AB2C-45A1-A1E4-B89DB191A0F7}"/>
              </a:ext>
            </a:extLst>
          </p:cNvPr>
          <p:cNvPicPr>
            <a:picLocks noChangeAspect="1"/>
          </p:cNvPicPr>
          <p:nvPr/>
        </p:nvPicPr>
        <p:blipFill>
          <a:blip r:embed="rId3"/>
          <a:stretch>
            <a:fillRect/>
          </a:stretch>
        </p:blipFill>
        <p:spPr>
          <a:xfrm>
            <a:off x="10398323" y="2428528"/>
            <a:ext cx="6551999" cy="6526551"/>
          </a:xfrm>
          <a:prstGeom prst="rect">
            <a:avLst/>
          </a:prstGeom>
        </p:spPr>
      </p:pic>
    </p:spTree>
    <p:extLst>
      <p:ext uri="{BB962C8B-B14F-4D97-AF65-F5344CB8AC3E}">
        <p14:creationId xmlns:p14="http://schemas.microsoft.com/office/powerpoint/2010/main" val="4931161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186573" y="5041264"/>
            <a:ext cx="15280022" cy="3735563"/>
          </a:xfrm>
        </p:spPr>
        <p:txBody>
          <a:bodyPr/>
          <a:lstStyle/>
          <a:p>
            <a:pPr>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Commission de l’agrément dentaire du Canada (CADC)</a:t>
            </a:r>
          </a:p>
          <a:p>
            <a:pPr>
              <a:spcAft>
                <a:spcPts val="2000"/>
              </a:spcAft>
              <a:buFont typeface="Arial" panose="020B0604020202020204" pitchFamily="34" charset="0"/>
              <a:buChar char="•"/>
            </a:pPr>
            <a:r>
              <a:rPr lang="fr-FR" sz="4800" b="1" dirty="0">
                <a:latin typeface="Arial" panose="020B0604020202020204" pitchFamily="34" charset="0"/>
                <a:cs typeface="Arial" panose="020B0604020202020204" pitchFamily="34" charset="0"/>
              </a:rPr>
              <a:t>Fédération des organismes de réglementation en hygiène dentaire du Canada</a:t>
            </a:r>
            <a:r>
              <a:rPr lang="en-CA" sz="4800" b="1" dirty="0">
                <a:latin typeface="Arial" panose="020B0604020202020204" pitchFamily="34" charset="0"/>
                <a:cs typeface="Arial" panose="020B0604020202020204" pitchFamily="34" charset="0"/>
              </a:rPr>
              <a:t> (FORHDC)</a:t>
            </a:r>
          </a:p>
        </p:txBody>
      </p:sp>
      <p:pic>
        <p:nvPicPr>
          <p:cNvPr id="2" name="Picture 1" descr="Screen Shot 2015-09-21 at 12.4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595" y="2209360"/>
            <a:ext cx="3693600" cy="2209846"/>
          </a:xfrm>
          <a:prstGeom prst="rect">
            <a:avLst/>
          </a:prstGeom>
        </p:spPr>
      </p:pic>
      <p:pic>
        <p:nvPicPr>
          <p:cNvPr id="1026" name="Picture 2" descr="FÃ©deration des organismes de rÃ©glementation en hygiÃ¨ne dentaire du Canada,">
            <a:extLst>
              <a:ext uri="{FF2B5EF4-FFF2-40B4-BE49-F238E27FC236}">
                <a16:creationId xmlns:a16="http://schemas.microsoft.com/office/drawing/2014/main" id="{B3991687-0313-4023-A23E-81034373B5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22" t="-14672" b="-1"/>
          <a:stretch/>
        </p:blipFill>
        <p:spPr bwMode="auto">
          <a:xfrm>
            <a:off x="8246837" y="2209360"/>
            <a:ext cx="6105001" cy="196095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3BE34431-68A6-430D-8482-61437413E71A}"/>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870" dirty="0">
                <a:solidFill>
                  <a:schemeClr val="bg1"/>
                </a:solidFill>
                <a:latin typeface="Arial" panose="020B0604020202020204" pitchFamily="34" charset="0"/>
                <a:cs typeface="Arial" panose="020B0604020202020204" pitchFamily="34" charset="0"/>
              </a:rPr>
              <a:t>Organismes nationaux</a:t>
            </a:r>
          </a:p>
        </p:txBody>
      </p:sp>
    </p:spTree>
    <p:extLst>
      <p:ext uri="{BB962C8B-B14F-4D97-AF65-F5344CB8AC3E}">
        <p14:creationId xmlns:p14="http://schemas.microsoft.com/office/powerpoint/2010/main" val="23870340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Dates de </a:t>
            </a:r>
            <a:r>
              <a:rPr lang="en-CA" sz="5867" dirty="0" err="1">
                <a:latin typeface="Arial" panose="020B0604020202020204" pitchFamily="34" charset="0"/>
                <a:cs typeface="Arial" panose="020B0604020202020204" pitchFamily="34" charset="0"/>
              </a:rPr>
              <a:t>l’ECNHD</a:t>
            </a:r>
            <a:endParaRPr lang="en-CA" sz="5867"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CD4001A4-E115-518D-264C-2AC390AF00AE}"/>
              </a:ext>
            </a:extLst>
          </p:cNvPr>
          <p:cNvGraphicFramePr>
            <a:graphicFrameLocks noGrp="1"/>
          </p:cNvGraphicFramePr>
          <p:nvPr>
            <p:extLst>
              <p:ext uri="{D42A27DB-BD31-4B8C-83A1-F6EECF244321}">
                <p14:modId xmlns:p14="http://schemas.microsoft.com/office/powerpoint/2010/main" val="4248207647"/>
              </p:ext>
            </p:extLst>
          </p:nvPr>
        </p:nvGraphicFramePr>
        <p:xfrm>
          <a:off x="317203" y="2284512"/>
          <a:ext cx="16705857" cy="6516136"/>
        </p:xfrm>
        <a:graphic>
          <a:graphicData uri="http://schemas.openxmlformats.org/drawingml/2006/table">
            <a:tbl>
              <a:tblPr>
                <a:tableStyleId>{5940675A-B579-460E-94D1-54222C63F5DA}</a:tableStyleId>
              </a:tblPr>
              <a:tblGrid>
                <a:gridCol w="6218702">
                  <a:extLst>
                    <a:ext uri="{9D8B030D-6E8A-4147-A177-3AD203B41FA5}">
                      <a16:colId xmlns:a16="http://schemas.microsoft.com/office/drawing/2014/main" val="1935592096"/>
                    </a:ext>
                  </a:extLst>
                </a:gridCol>
                <a:gridCol w="10487155">
                  <a:extLst>
                    <a:ext uri="{9D8B030D-6E8A-4147-A177-3AD203B41FA5}">
                      <a16:colId xmlns:a16="http://schemas.microsoft.com/office/drawing/2014/main" val="2159618390"/>
                    </a:ext>
                  </a:extLst>
                </a:gridCol>
              </a:tblGrid>
              <a:tr h="1224136">
                <a:tc>
                  <a:txBody>
                    <a:bodyPr/>
                    <a:lstStyle/>
                    <a:p>
                      <a:pPr marL="180000" algn="l" fontAlgn="ctr"/>
                      <a:r>
                        <a:rPr lang="en-CA" sz="3600" b="1" u="none" strike="noStrike" dirty="0">
                          <a:solidFill>
                            <a:schemeClr val="bg1"/>
                          </a:solidFill>
                          <a:effectLst/>
                          <a:latin typeface="Arial" panose="020B0604020202020204" pitchFamily="34" charset="0"/>
                          <a:cs typeface="Arial" panose="020B0604020202020204" pitchFamily="34" charset="0"/>
                        </a:rPr>
                        <a:t>Dates </a:t>
                      </a:r>
                      <a:r>
                        <a:rPr lang="en-CA" sz="3600" b="1" u="none" strike="noStrike" dirty="0" err="1">
                          <a:solidFill>
                            <a:schemeClr val="bg1"/>
                          </a:solidFill>
                          <a:effectLst/>
                          <a:latin typeface="Arial" panose="020B0604020202020204" pitchFamily="34" charset="0"/>
                          <a:cs typeface="Arial" panose="020B0604020202020204" pitchFamily="34" charset="0"/>
                        </a:rPr>
                        <a:t>d'examen</a:t>
                      </a:r>
                      <a:endParaRPr lang="en-CA" sz="3600" b="1" i="0" u="none" strike="noStrike" dirty="0">
                        <a:solidFill>
                          <a:schemeClr val="bg1"/>
                        </a:solidFill>
                        <a:effectLst/>
                        <a:latin typeface="Arial" panose="020B0604020202020204" pitchFamily="34" charset="0"/>
                        <a:cs typeface="Arial" panose="020B0604020202020204" pitchFamily="34" charset="0"/>
                      </a:endParaRPr>
                    </a:p>
                  </a:txBody>
                  <a:tcPr marL="5443" marR="5443" marT="27214" marB="27214" anchor="ctr">
                    <a:solidFill>
                      <a:schemeClr val="bg1">
                        <a:lumMod val="50000"/>
                      </a:schemeClr>
                    </a:solidFill>
                  </a:tcPr>
                </a:tc>
                <a:tc>
                  <a:txBody>
                    <a:bodyPr/>
                    <a:lstStyle/>
                    <a:p>
                      <a:pPr marL="180000" algn="l" fontAlgn="ctr"/>
                      <a:r>
                        <a:rPr lang="en-CA" sz="3600" b="1" u="none" strike="noStrike" dirty="0">
                          <a:solidFill>
                            <a:schemeClr val="bg1"/>
                          </a:solidFill>
                          <a:effectLst/>
                          <a:latin typeface="Arial" panose="020B0604020202020204" pitchFamily="34" charset="0"/>
                          <a:cs typeface="Arial" panose="020B0604020202020204" pitchFamily="34" charset="0"/>
                        </a:rPr>
                        <a:t>Dates </a:t>
                      </a:r>
                      <a:r>
                        <a:rPr lang="en-CA" sz="3600" b="1" u="none" strike="noStrike" dirty="0" err="1">
                          <a:solidFill>
                            <a:schemeClr val="bg1"/>
                          </a:solidFill>
                          <a:effectLst/>
                          <a:latin typeface="Arial" panose="020B0604020202020204" pitchFamily="34" charset="0"/>
                          <a:cs typeface="Arial" panose="020B0604020202020204" pitchFamily="34" charset="0"/>
                        </a:rPr>
                        <a:t>d'inscription</a:t>
                      </a:r>
                      <a:endParaRPr lang="en-CA" sz="3600" b="1" i="0" u="none" strike="noStrike" dirty="0">
                        <a:solidFill>
                          <a:schemeClr val="bg1"/>
                        </a:solidFill>
                        <a:effectLst/>
                        <a:latin typeface="Arial" panose="020B0604020202020204" pitchFamily="34" charset="0"/>
                        <a:cs typeface="Arial" panose="020B0604020202020204" pitchFamily="34" charset="0"/>
                      </a:endParaRPr>
                    </a:p>
                  </a:txBody>
                  <a:tcPr marL="5443" marR="5443" marT="27214" marB="27214" anchor="ctr">
                    <a:solidFill>
                      <a:schemeClr val="bg1">
                        <a:lumMod val="50000"/>
                      </a:schemeClr>
                    </a:solidFill>
                  </a:tcPr>
                </a:tc>
                <a:extLst>
                  <a:ext uri="{0D108BD9-81ED-4DB2-BD59-A6C34878D82A}">
                    <a16:rowId xmlns:a16="http://schemas.microsoft.com/office/drawing/2014/main" val="2850129285"/>
                  </a:ext>
                </a:extLst>
              </a:tr>
              <a:tr h="1764000">
                <a:tc>
                  <a:txBody>
                    <a:bodyPr/>
                    <a:lstStyle/>
                    <a:p>
                      <a:pPr marL="180000" algn="l" fontAlgn="ctr"/>
                      <a:r>
                        <a:rPr lang="en-US" sz="3600" b="1" i="0" u="none" strike="noStrike" dirty="0">
                          <a:solidFill>
                            <a:schemeClr val="tx1"/>
                          </a:solidFill>
                          <a:effectLst/>
                          <a:latin typeface="Arial" panose="020B0604020202020204" pitchFamily="34" charset="0"/>
                          <a:cs typeface="Arial" panose="020B0604020202020204" pitchFamily="34" charset="0"/>
                        </a:rPr>
                        <a:t>24</a:t>
                      </a:r>
                      <a:r>
                        <a:rPr lang="en-CA" sz="3600" b="1" u="none" strike="noStrike" dirty="0">
                          <a:solidFill>
                            <a:schemeClr val="tx1"/>
                          </a:solidFill>
                          <a:effectLst/>
                          <a:latin typeface="Arial" panose="020B0604020202020204" pitchFamily="34" charset="0"/>
                          <a:cs typeface="Arial" panose="020B0604020202020204" pitchFamily="34" charset="0"/>
                        </a:rPr>
                        <a:t>–</a:t>
                      </a:r>
                      <a:r>
                        <a:rPr lang="en-US" sz="3600" b="1" i="0" u="none" strike="noStrike" dirty="0">
                          <a:solidFill>
                            <a:schemeClr val="tx1"/>
                          </a:solidFill>
                          <a:effectLst/>
                          <a:latin typeface="Arial" panose="020B0604020202020204" pitchFamily="34" charset="0"/>
                          <a:cs typeface="Arial" panose="020B0604020202020204" pitchFamily="34" charset="0"/>
                        </a:rPr>
                        <a:t>25 </a:t>
                      </a:r>
                      <a:r>
                        <a:rPr lang="en-US" sz="3600" b="1" i="0" u="none" strike="noStrike" dirty="0" err="1">
                          <a:solidFill>
                            <a:schemeClr val="tx1"/>
                          </a:solidFill>
                          <a:effectLst/>
                          <a:latin typeface="Arial" panose="020B0604020202020204" pitchFamily="34" charset="0"/>
                          <a:cs typeface="Arial" panose="020B0604020202020204" pitchFamily="34" charset="0"/>
                        </a:rPr>
                        <a:t>janvier</a:t>
                      </a:r>
                      <a:r>
                        <a:rPr lang="en-US" sz="3600" b="1" i="0" u="none" strike="noStrike" dirty="0">
                          <a:solidFill>
                            <a:schemeClr val="tx1"/>
                          </a:solidFill>
                          <a:effectLst/>
                          <a:latin typeface="Arial" panose="020B0604020202020204" pitchFamily="34" charset="0"/>
                          <a:cs typeface="Arial" panose="020B0604020202020204" pitchFamily="34" charset="0"/>
                        </a:rPr>
                        <a:t> 2024</a:t>
                      </a:r>
                      <a:endParaRPr lang="en-CA" sz="3600" b="1" i="0" u="none" strike="noStrike" dirty="0">
                        <a:solidFill>
                          <a:schemeClr val="tx1"/>
                        </a:solidFill>
                        <a:effectLst/>
                        <a:latin typeface="Arial" panose="020B0604020202020204" pitchFamily="34" charset="0"/>
                        <a:cs typeface="Arial" panose="020B0604020202020204" pitchFamily="34" charset="0"/>
                      </a:endParaRPr>
                    </a:p>
                  </a:txBody>
                  <a:tcPr marL="5443" marR="5443" marT="27214" marB="27214" anchor="ctr"/>
                </a:tc>
                <a:tc>
                  <a:txBody>
                    <a:bodyPr/>
                    <a:lstStyle/>
                    <a:p>
                      <a:pPr marL="180000" marR="0" lvl="0" indent="0" algn="l" defTabSz="1300460" rtl="0" eaLnBrk="1" fontAlgn="ctr" latinLnBrk="0" hangingPunct="1">
                        <a:lnSpc>
                          <a:spcPct val="100000"/>
                        </a:lnSpc>
                        <a:spcBef>
                          <a:spcPts val="0"/>
                        </a:spcBef>
                        <a:spcAft>
                          <a:spcPts val="0"/>
                        </a:spcAft>
                        <a:buClrTx/>
                        <a:buSzTx/>
                        <a:buFontTx/>
                        <a:buNone/>
                        <a:tabLst/>
                        <a:defRPr/>
                      </a:pPr>
                      <a:r>
                        <a:rPr lang="en-US" sz="3600" b="1" u="none" strike="noStrike" dirty="0">
                          <a:effectLst/>
                          <a:latin typeface="Arial" panose="020B0604020202020204" pitchFamily="34" charset="0"/>
                          <a:cs typeface="Arial" panose="020B0604020202020204" pitchFamily="34" charset="0"/>
                        </a:rPr>
                        <a:t>24 </a:t>
                      </a:r>
                      <a:r>
                        <a:rPr lang="en-US" sz="3600" b="1" u="none" strike="noStrike" dirty="0" err="1">
                          <a:effectLst/>
                          <a:latin typeface="Arial" panose="020B0604020202020204" pitchFamily="34" charset="0"/>
                          <a:cs typeface="Arial" panose="020B0604020202020204" pitchFamily="34" charset="0"/>
                        </a:rPr>
                        <a:t>novembre</a:t>
                      </a:r>
                      <a:r>
                        <a:rPr lang="en-US" sz="3600" b="1" u="none" strike="noStrike" dirty="0">
                          <a:effectLst/>
                          <a:latin typeface="Arial" panose="020B0604020202020204" pitchFamily="34" charset="0"/>
                          <a:cs typeface="Arial" panose="020B0604020202020204" pitchFamily="34" charset="0"/>
                        </a:rPr>
                        <a:t> 2023 </a:t>
                      </a:r>
                      <a:br>
                        <a:rPr lang="en-US" sz="3000" b="1" u="none" strike="noStrike" dirty="0">
                          <a:effectLst/>
                          <a:latin typeface="Arial" panose="020B0604020202020204" pitchFamily="34" charset="0"/>
                          <a:cs typeface="Arial" panose="020B0604020202020204" pitchFamily="34" charset="0"/>
                        </a:rPr>
                      </a:br>
                      <a:r>
                        <a:rPr lang="fr-FR" sz="2800" b="0" i="1" u="none" strike="noStrike" dirty="0">
                          <a:effectLst/>
                          <a:latin typeface="Arial" panose="020B0604020202020204" pitchFamily="34" charset="0"/>
                          <a:cs typeface="Arial" panose="020B0604020202020204" pitchFamily="34" charset="0"/>
                        </a:rPr>
                        <a:t>La date limite de transfert et de révocation est le 2 janvier 2024</a:t>
                      </a:r>
                      <a:endParaRPr lang="en-US" sz="3000" b="0" i="1" u="none" strike="noStrike" dirty="0">
                        <a:solidFill>
                          <a:srgbClr val="454545"/>
                        </a:solidFill>
                        <a:effectLst/>
                        <a:latin typeface="Arial" panose="020B0604020202020204" pitchFamily="34" charset="0"/>
                        <a:cs typeface="Arial" panose="020B0604020202020204" pitchFamily="34" charset="0"/>
                      </a:endParaRPr>
                    </a:p>
                  </a:txBody>
                  <a:tcPr marL="5443" marR="5443" marT="27214" marB="27214" anchor="ctr"/>
                </a:tc>
                <a:extLst>
                  <a:ext uri="{0D108BD9-81ED-4DB2-BD59-A6C34878D82A}">
                    <a16:rowId xmlns:a16="http://schemas.microsoft.com/office/drawing/2014/main" val="827186159"/>
                  </a:ext>
                </a:extLst>
              </a:tr>
              <a:tr h="1764000">
                <a:tc>
                  <a:txBody>
                    <a:bodyPr/>
                    <a:lstStyle/>
                    <a:p>
                      <a:pPr marL="180000" algn="l" fontAlgn="ctr"/>
                      <a:r>
                        <a:rPr lang="en-US" sz="3600" b="1" i="0" u="none" strike="noStrike" dirty="0">
                          <a:solidFill>
                            <a:schemeClr val="tx1"/>
                          </a:solidFill>
                          <a:effectLst/>
                          <a:latin typeface="Arial" panose="020B0604020202020204" pitchFamily="34" charset="0"/>
                          <a:cs typeface="Arial" panose="020B0604020202020204" pitchFamily="34" charset="0"/>
                        </a:rPr>
                        <a:t>22</a:t>
                      </a:r>
                      <a:r>
                        <a:rPr lang="en-CA" sz="3600" b="1" u="none" strike="noStrike" dirty="0">
                          <a:solidFill>
                            <a:schemeClr val="tx1"/>
                          </a:solidFill>
                          <a:effectLst/>
                          <a:latin typeface="Arial" panose="020B0604020202020204" pitchFamily="34" charset="0"/>
                          <a:cs typeface="Arial" panose="020B0604020202020204" pitchFamily="34" charset="0"/>
                        </a:rPr>
                        <a:t>–</a:t>
                      </a:r>
                      <a:r>
                        <a:rPr lang="en-US" sz="3600" b="1" i="0" u="none" strike="noStrike" dirty="0">
                          <a:solidFill>
                            <a:schemeClr val="tx1"/>
                          </a:solidFill>
                          <a:effectLst/>
                          <a:latin typeface="Arial" panose="020B0604020202020204" pitchFamily="34" charset="0"/>
                          <a:cs typeface="Arial" panose="020B0604020202020204" pitchFamily="34" charset="0"/>
                        </a:rPr>
                        <a:t>23 </a:t>
                      </a:r>
                      <a:r>
                        <a:rPr lang="en-US" sz="3600" b="1" i="0" u="none" strike="noStrike" dirty="0" err="1">
                          <a:solidFill>
                            <a:schemeClr val="tx1"/>
                          </a:solidFill>
                          <a:effectLst/>
                          <a:latin typeface="Arial" panose="020B0604020202020204" pitchFamily="34" charset="0"/>
                          <a:cs typeface="Arial" panose="020B0604020202020204" pitchFamily="34" charset="0"/>
                        </a:rPr>
                        <a:t>mai</a:t>
                      </a:r>
                      <a:r>
                        <a:rPr lang="en-US" sz="3600" b="1" i="0" u="none" strike="noStrike" dirty="0">
                          <a:solidFill>
                            <a:schemeClr val="tx1"/>
                          </a:solidFill>
                          <a:effectLst/>
                          <a:latin typeface="Arial" panose="020B0604020202020204" pitchFamily="34" charset="0"/>
                          <a:cs typeface="Arial" panose="020B0604020202020204" pitchFamily="34" charset="0"/>
                        </a:rPr>
                        <a:t> 2024</a:t>
                      </a:r>
                      <a:endParaRPr lang="en-CA" sz="3600" b="1" i="0" u="none" strike="noStrike" dirty="0">
                        <a:solidFill>
                          <a:schemeClr val="tx1"/>
                        </a:solidFill>
                        <a:effectLst/>
                        <a:latin typeface="Arial" panose="020B0604020202020204" pitchFamily="34" charset="0"/>
                        <a:cs typeface="Arial" panose="020B0604020202020204" pitchFamily="34" charset="0"/>
                      </a:endParaRPr>
                    </a:p>
                  </a:txBody>
                  <a:tcPr marL="5443" marR="5443" marT="27214" marB="27214" anchor="ctr"/>
                </a:tc>
                <a:tc>
                  <a:txBody>
                    <a:bodyPr/>
                    <a:lstStyle/>
                    <a:p>
                      <a:pPr marL="180000" marR="0" lvl="0" indent="0" algn="l" defTabSz="1300460" rtl="0" eaLnBrk="1" fontAlgn="ctr" latinLnBrk="0" hangingPunct="1">
                        <a:lnSpc>
                          <a:spcPct val="100000"/>
                        </a:lnSpc>
                        <a:spcBef>
                          <a:spcPts val="0"/>
                        </a:spcBef>
                        <a:spcAft>
                          <a:spcPts val="0"/>
                        </a:spcAft>
                        <a:buClrTx/>
                        <a:buSzTx/>
                        <a:buFontTx/>
                        <a:buNone/>
                        <a:tabLst/>
                        <a:defRPr/>
                      </a:pPr>
                      <a:r>
                        <a:rPr lang="en-US" sz="3600" b="1" u="none" strike="noStrike" dirty="0">
                          <a:effectLst/>
                          <a:latin typeface="Arial" panose="020B0604020202020204" pitchFamily="34" charset="0"/>
                          <a:cs typeface="Arial" panose="020B0604020202020204" pitchFamily="34" charset="0"/>
                        </a:rPr>
                        <a:t>22 mars 2024 </a:t>
                      </a:r>
                      <a:br>
                        <a:rPr lang="en-US" sz="3200" b="1" u="none" strike="noStrike" dirty="0">
                          <a:effectLst/>
                          <a:latin typeface="Arial" panose="020B0604020202020204" pitchFamily="34" charset="0"/>
                          <a:cs typeface="Arial" panose="020B0604020202020204" pitchFamily="34" charset="0"/>
                        </a:rPr>
                      </a:br>
                      <a:r>
                        <a:rPr lang="fr-FR" sz="2800" b="0" i="1" u="none" strike="noStrike" dirty="0">
                          <a:effectLst/>
                          <a:latin typeface="Arial" panose="020B0604020202020204" pitchFamily="34" charset="0"/>
                          <a:cs typeface="Arial" panose="020B0604020202020204" pitchFamily="34" charset="0"/>
                        </a:rPr>
                        <a:t>La date limite de transfert et de révocation est le 29 avril 2024</a:t>
                      </a:r>
                      <a:endParaRPr lang="en-US" sz="3000" b="0" i="1" u="none" strike="noStrike" dirty="0">
                        <a:solidFill>
                          <a:srgbClr val="454545"/>
                        </a:solidFill>
                        <a:effectLst/>
                        <a:latin typeface="Arial" panose="020B0604020202020204" pitchFamily="34" charset="0"/>
                        <a:cs typeface="Arial" panose="020B0604020202020204" pitchFamily="34" charset="0"/>
                      </a:endParaRPr>
                    </a:p>
                  </a:txBody>
                  <a:tcPr marL="5443" marR="5443" marT="27214" marB="27214" anchor="ctr"/>
                </a:tc>
                <a:extLst>
                  <a:ext uri="{0D108BD9-81ED-4DB2-BD59-A6C34878D82A}">
                    <a16:rowId xmlns:a16="http://schemas.microsoft.com/office/drawing/2014/main" val="2270042234"/>
                  </a:ext>
                </a:extLst>
              </a:tr>
              <a:tr h="1764000">
                <a:tc>
                  <a:txBody>
                    <a:bodyPr/>
                    <a:lstStyle/>
                    <a:p>
                      <a:pPr marL="180000" algn="l" fontAlgn="ctr"/>
                      <a:r>
                        <a:rPr lang="en-CA" sz="3600" b="1" i="0" u="none" strike="noStrike" dirty="0" err="1">
                          <a:solidFill>
                            <a:schemeClr val="tx1"/>
                          </a:solidFill>
                          <a:effectLst/>
                          <a:latin typeface="Arial" panose="020B0604020202020204" pitchFamily="34" charset="0"/>
                          <a:cs typeface="Arial" panose="020B0604020202020204" pitchFamily="34" charset="0"/>
                        </a:rPr>
                        <a:t>septembre</a:t>
                      </a:r>
                      <a:r>
                        <a:rPr lang="en-CA" sz="3600" b="1" i="0" u="none" strike="noStrike" dirty="0">
                          <a:solidFill>
                            <a:schemeClr val="tx1"/>
                          </a:solidFill>
                          <a:effectLst/>
                          <a:latin typeface="Arial" panose="020B0604020202020204" pitchFamily="34" charset="0"/>
                          <a:cs typeface="Arial" panose="020B0604020202020204" pitchFamily="34" charset="0"/>
                        </a:rPr>
                        <a:t> 2024</a:t>
                      </a:r>
                      <a:endParaRPr lang="en-CA" sz="3600" b="0" i="0" u="none" strike="noStrike" dirty="0">
                        <a:solidFill>
                          <a:schemeClr val="tx1"/>
                        </a:solidFill>
                        <a:effectLst/>
                        <a:latin typeface="Arial" panose="020B0604020202020204" pitchFamily="34" charset="0"/>
                        <a:cs typeface="Arial" panose="020B0604020202020204" pitchFamily="34" charset="0"/>
                      </a:endParaRPr>
                    </a:p>
                    <a:p>
                      <a:pPr marL="180000" algn="l" fontAlgn="ctr"/>
                      <a:r>
                        <a:rPr lang="en-CA" sz="3600" b="0" i="0" u="none" strike="noStrike" dirty="0">
                          <a:solidFill>
                            <a:schemeClr val="tx1"/>
                          </a:solidFill>
                          <a:effectLst/>
                          <a:latin typeface="Arial" panose="020B0604020202020204" pitchFamily="34" charset="0"/>
                          <a:cs typeface="Arial" panose="020B0604020202020204" pitchFamily="34" charset="0"/>
                        </a:rPr>
                        <a:t>(dates </a:t>
                      </a:r>
                      <a:r>
                        <a:rPr lang="en-CA" sz="3600" b="0" i="0" u="none" strike="noStrike" dirty="0" err="1">
                          <a:solidFill>
                            <a:schemeClr val="tx1"/>
                          </a:solidFill>
                          <a:effectLst/>
                          <a:latin typeface="Arial" panose="020B0604020202020204" pitchFamily="34" charset="0"/>
                          <a:cs typeface="Arial" panose="020B0604020202020204" pitchFamily="34" charset="0"/>
                        </a:rPr>
                        <a:t>exactes</a:t>
                      </a:r>
                      <a:r>
                        <a:rPr lang="en-CA" sz="3600" b="0" i="0" u="none" strike="noStrike" dirty="0">
                          <a:solidFill>
                            <a:schemeClr val="tx1"/>
                          </a:solidFill>
                          <a:effectLst/>
                          <a:latin typeface="Arial" panose="020B0604020202020204" pitchFamily="34" charset="0"/>
                          <a:cs typeface="Arial" panose="020B0604020202020204" pitchFamily="34" charset="0"/>
                        </a:rPr>
                        <a:t> à confirmer)</a:t>
                      </a:r>
                    </a:p>
                  </a:txBody>
                  <a:tcPr marL="5443" marR="5443" marT="27214" marB="27214" anchor="ctr"/>
                </a:tc>
                <a:tc>
                  <a:txBody>
                    <a:bodyPr/>
                    <a:lstStyle/>
                    <a:p>
                      <a:pPr marL="180000" marR="0" lvl="0" indent="0" algn="l" defTabSz="1300460" rtl="0" eaLnBrk="1" fontAlgn="ctr" latinLnBrk="0" hangingPunct="1">
                        <a:lnSpc>
                          <a:spcPct val="100000"/>
                        </a:lnSpc>
                        <a:spcBef>
                          <a:spcPts val="0"/>
                        </a:spcBef>
                        <a:spcAft>
                          <a:spcPts val="0"/>
                        </a:spcAft>
                        <a:buClrTx/>
                        <a:buSzTx/>
                        <a:buFontTx/>
                        <a:buNone/>
                        <a:tabLst/>
                        <a:defRPr/>
                      </a:pPr>
                      <a:r>
                        <a:rPr lang="en-US" sz="3600" b="1" u="none" strike="noStrike" kern="1200" dirty="0" err="1">
                          <a:solidFill>
                            <a:schemeClr val="tx1"/>
                          </a:solidFill>
                          <a:effectLst/>
                          <a:latin typeface="Arial" panose="020B0604020202020204" pitchFamily="34" charset="0"/>
                          <a:ea typeface="+mn-ea"/>
                          <a:cs typeface="Arial" panose="020B0604020202020204" pitchFamily="34" charset="0"/>
                        </a:rPr>
                        <a:t>juillet</a:t>
                      </a:r>
                      <a:r>
                        <a:rPr lang="en-US" sz="3600" b="1" u="none" strike="noStrike" kern="1200" dirty="0">
                          <a:solidFill>
                            <a:schemeClr val="tx1"/>
                          </a:solidFill>
                          <a:effectLst/>
                          <a:latin typeface="Arial" panose="020B0604020202020204" pitchFamily="34" charset="0"/>
                          <a:ea typeface="+mn-ea"/>
                          <a:cs typeface="Arial" panose="020B0604020202020204" pitchFamily="34" charset="0"/>
                        </a:rPr>
                        <a:t> 2024</a:t>
                      </a:r>
                    </a:p>
                  </a:txBody>
                  <a:tcPr marL="5443" marR="5443" marT="27214" marB="27214" anchor="ctr"/>
                </a:tc>
                <a:extLst>
                  <a:ext uri="{0D108BD9-81ED-4DB2-BD59-A6C34878D82A}">
                    <a16:rowId xmlns:a16="http://schemas.microsoft.com/office/drawing/2014/main" val="1403129902"/>
                  </a:ext>
                </a:extLst>
              </a:tr>
            </a:tbl>
          </a:graphicData>
        </a:graphic>
      </p:graphicFrame>
    </p:spTree>
    <p:extLst>
      <p:ext uri="{BB962C8B-B14F-4D97-AF65-F5344CB8AC3E}">
        <p14:creationId xmlns:p14="http://schemas.microsoft.com/office/powerpoint/2010/main" val="4002047384"/>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2.xml><?xml version="1.0" encoding="utf-8"?>
<a:theme xmlns:a="http://schemas.openxmlformats.org/drawingml/2006/main" name="8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docProps/app.xml><?xml version="1.0" encoding="utf-8"?>
<Properties xmlns="http://schemas.openxmlformats.org/officeDocument/2006/extended-properties" xmlns:vt="http://schemas.openxmlformats.org/officeDocument/2006/docPropsVTypes">
  <TotalTime>18001</TotalTime>
  <Pages>0</Pages>
  <Words>7400</Words>
  <Characters>0</Characters>
  <Application>Microsoft Office PowerPoint</Application>
  <PresentationFormat>Custom</PresentationFormat>
  <Lines>0</Lines>
  <Paragraphs>538</Paragraphs>
  <Slides>64</Slides>
  <Notes>64</Notes>
  <HiddenSlides>0</HiddenSlides>
  <MMClips>4</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64</vt:i4>
      </vt:variant>
    </vt:vector>
  </HeadingPairs>
  <TitlesOfParts>
    <vt:vector size="82" baseType="lpstr">
      <vt:lpstr>Arial</vt:lpstr>
      <vt:lpstr>Calibri</vt:lpstr>
      <vt:lpstr>Calibri Light</vt:lpstr>
      <vt:lpstr>Helvetica</vt:lpstr>
      <vt:lpstr>Palatino</vt:lpstr>
      <vt:lpstr>Custom Design</vt:lpstr>
      <vt:lpstr>Title Slide</vt:lpstr>
      <vt:lpstr>1_Custom Design</vt:lpstr>
      <vt:lpstr>2_Custom Design</vt:lpstr>
      <vt:lpstr>3_Custom Design</vt:lpstr>
      <vt:lpstr>Office Theme</vt:lpstr>
      <vt:lpstr>1_Office Theme</vt:lpstr>
      <vt:lpstr>4_Custom Design</vt:lpstr>
      <vt:lpstr>5_Custom Design</vt:lpstr>
      <vt:lpstr>6_Custom Design</vt:lpstr>
      <vt:lpstr>7_Custom Design</vt:lpstr>
      <vt:lpstr>8_Custom Design</vt:lpstr>
      <vt:lpstr>9_Custom Design</vt:lpstr>
      <vt:lpstr>PowerPoint Presentation</vt:lpstr>
      <vt:lpstr>Mission de l’ACHD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vt:lpstr>
      <vt:lpst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763</cp:revision>
  <cp:lastPrinted>2015-09-17T13:05:31Z</cp:lastPrinted>
  <dcterms:modified xsi:type="dcterms:W3CDTF">2024-01-15T20:00:36Z</dcterms:modified>
</cp:coreProperties>
</file>