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98" r:id="rId4"/>
    <p:sldMasterId id="2147483700" r:id="rId5"/>
    <p:sldMasterId id="2147483704" r:id="rId6"/>
    <p:sldMasterId id="2147483708" r:id="rId7"/>
  </p:sldMasterIdLst>
  <p:notesMasterIdLst>
    <p:notesMasterId r:id="rId45"/>
  </p:notesMasterIdLst>
  <p:handoutMasterIdLst>
    <p:handoutMasterId r:id="rId46"/>
  </p:handoutMasterIdLst>
  <p:sldIdLst>
    <p:sldId id="257" r:id="rId8"/>
    <p:sldId id="310" r:id="rId9"/>
    <p:sldId id="330" r:id="rId10"/>
    <p:sldId id="311" r:id="rId11"/>
    <p:sldId id="312" r:id="rId12"/>
    <p:sldId id="313" r:id="rId13"/>
    <p:sldId id="314" r:id="rId14"/>
    <p:sldId id="319" r:id="rId15"/>
    <p:sldId id="321" r:id="rId16"/>
    <p:sldId id="273" r:id="rId17"/>
    <p:sldId id="316" r:id="rId18"/>
    <p:sldId id="317" r:id="rId19"/>
    <p:sldId id="289" r:id="rId20"/>
    <p:sldId id="327" r:id="rId21"/>
    <p:sldId id="333" r:id="rId22"/>
    <p:sldId id="318" r:id="rId23"/>
    <p:sldId id="261" r:id="rId24"/>
    <p:sldId id="322" r:id="rId25"/>
    <p:sldId id="290" r:id="rId26"/>
    <p:sldId id="323" r:id="rId27"/>
    <p:sldId id="324" r:id="rId28"/>
    <p:sldId id="325" r:id="rId29"/>
    <p:sldId id="331" r:id="rId30"/>
    <p:sldId id="332" r:id="rId31"/>
    <p:sldId id="326" r:id="rId32"/>
    <p:sldId id="292" r:id="rId33"/>
    <p:sldId id="320" r:id="rId34"/>
    <p:sldId id="294" r:id="rId35"/>
    <p:sldId id="297" r:id="rId36"/>
    <p:sldId id="298" r:id="rId37"/>
    <p:sldId id="299" r:id="rId38"/>
    <p:sldId id="300" r:id="rId39"/>
    <p:sldId id="305" r:id="rId40"/>
    <p:sldId id="274" r:id="rId41"/>
    <p:sldId id="280" r:id="rId42"/>
    <p:sldId id="275" r:id="rId43"/>
    <p:sldId id="302" r:id="rId44"/>
  </p:sldIdLst>
  <p:sldSz cx="13004800"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Brigitte Gauthier" initials="BG" lastIdx="13" clrIdx="1"/>
  <p:cmAuthor id="2" name="Ann Wright" initials="AW" lastIdx="8" clrIdx="2"/>
  <p:cmAuthor id="3" name="Sarah Dokken" initials="SD" lastIdx="59" clrIdx="3"/>
  <p:cmAuthor id="4" name="Sarah Dokken" initials="SD [2]" lastIdx="6" clrIdx="4">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8A05"/>
    <a:srgbClr val="606060"/>
    <a:srgbClr val="FBAE44"/>
    <a:srgbClr val="FBA533"/>
    <a:srgbClr val="5E2082"/>
    <a:srgbClr val="8C32C0"/>
    <a:srgbClr val="3F3F3F"/>
    <a:srgbClr val="FFFFFF"/>
    <a:srgbClr val="E4FA12"/>
    <a:srgbClr val="B9A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61324" autoAdjust="0"/>
  </p:normalViewPr>
  <p:slideViewPr>
    <p:cSldViewPr>
      <p:cViewPr varScale="1">
        <p:scale>
          <a:sx n="28" d="100"/>
          <a:sy n="28" d="100"/>
        </p:scale>
        <p:origin x="1912" y="48"/>
      </p:cViewPr>
      <p:guideLst>
        <p:guide orient="horz" pos="3072"/>
        <p:guide pos="4096"/>
      </p:guideLst>
    </p:cSldViewPr>
  </p:slideViewPr>
  <p:outlineViewPr>
    <p:cViewPr>
      <p:scale>
        <a:sx n="33" d="100"/>
        <a:sy n="33" d="100"/>
      </p:scale>
      <p:origin x="0" y="-23189"/>
    </p:cViewPr>
  </p:outlineViewPr>
  <p:notesTextViewPr>
    <p:cViewPr>
      <p:scale>
        <a:sx n="3" d="2"/>
        <a:sy n="3" d="2"/>
      </p:scale>
      <p:origin x="0" y="0"/>
    </p:cViewPr>
  </p:notesTextViewPr>
  <p:sorterViewPr>
    <p:cViewPr>
      <p:scale>
        <a:sx n="140" d="100"/>
        <a:sy n="140" d="100"/>
      </p:scale>
      <p:origin x="0" y="-27974"/>
    </p:cViewPr>
  </p:sorterViewPr>
  <p:notesViewPr>
    <p:cSldViewPr>
      <p:cViewPr>
        <p:scale>
          <a:sx n="100" d="100"/>
          <a:sy n="100" d="100"/>
        </p:scale>
        <p:origin x="2270" y="-941"/>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2020-01-06</a:t>
            </a:fld>
            <a:endParaRPr lang="en-CA"/>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06/01/2020</a:t>
            </a:fld>
            <a:endParaRPr lang="en-GB" alt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GB"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facebook.com/l.php?u=http://www.cdha.ca/profileedit&amp;h=ATN9jqx8_mNZ2YAGSEQfXzObUU28cd3ND5gNncpnZKP9Avt5knxkmmZwO_xbT01X3xX9Lg-FxChp0b2Qua8zPj0WWzhJ5x5qNYGdVvBoZPZvZ6bELG9VpSdlbF5ZBq-wIwKw2m5yD2Pps68oT4XTUXl62LqVEfo2yo1RM3sSqkWzi9mRT6VjyOcnvxOoXw5yBbv5QUP-oLstBt7Qv2HUBbAyUQruqRFWZ-NDLcq5Bq8L0yr7Gp1zVrHnVA92gjJGd4fwZ1-Cx3794TGrySY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Félicitations pour l’obtention prochaine de votre diplôme de fin d’études!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renseignements qui suivent donnent un aperçu de ce qui vous attend alors que vous démarrez une carrière gratifiante en hygiène dentaire. En préparation de votre carrière, vous aurez besoin de soutien et d’accès aux ressources nécessaires. C’est là où l’ACHD peut vous aider!</a:t>
            </a:r>
          </a:p>
          <a:p>
            <a:endParaRPr lang="fr-CA" sz="1400" kern="1200" dirty="0">
              <a:solidFill>
                <a:schemeClr val="tx1"/>
              </a:solidFill>
              <a:effectLst/>
              <a:latin typeface="+mn-lt"/>
              <a:ea typeface="MS PGothic" pitchFamily="34" charset="-128"/>
              <a:cs typeface="MS PGothic" charset="0"/>
            </a:endParaRPr>
          </a:p>
          <a:p>
            <a:endParaRPr lang="en-CA"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Lorsque vous serez diplômé d’un programme d’hygiène dentaire et que vous aurez réussi l’Examen national de certification en hygiène dentaire, vous </a:t>
            </a:r>
            <a:r>
              <a:rPr lang="fr-CA" sz="1400" kern="1200" dirty="0">
                <a:solidFill>
                  <a:schemeClr val="tx1"/>
                </a:solidFill>
                <a:effectLst/>
                <a:highlight>
                  <a:srgbClr val="FFFF00"/>
                </a:highlight>
                <a:latin typeface="+mn-lt"/>
                <a:ea typeface="MS PGothic" pitchFamily="34" charset="-128"/>
                <a:cs typeface="MS PGothic" charset="0"/>
              </a:rPr>
              <a:t>pourriez </a:t>
            </a:r>
            <a:r>
              <a:rPr lang="fr-CA" sz="1400" kern="1200" dirty="0">
                <a:solidFill>
                  <a:srgbClr val="FF0000"/>
                </a:solidFill>
                <a:effectLst/>
                <a:highlight>
                  <a:srgbClr val="FFFF00"/>
                </a:highlight>
                <a:latin typeface="+mn-lt"/>
                <a:ea typeface="MS PGothic" pitchFamily="34" charset="-128"/>
                <a:cs typeface="MS PGothic" charset="0"/>
              </a:rPr>
              <a:t>convertir</a:t>
            </a:r>
            <a:r>
              <a:rPr lang="fr-CA" sz="1400" kern="1200" dirty="0">
                <a:solidFill>
                  <a:schemeClr val="tx1"/>
                </a:solidFill>
                <a:effectLst/>
                <a:highlight>
                  <a:srgbClr val="FFFF00"/>
                </a:highlight>
                <a:latin typeface="+mn-lt"/>
                <a:ea typeface="MS PGothic" pitchFamily="34" charset="-128"/>
                <a:cs typeface="MS PGothic" charset="0"/>
              </a:rPr>
              <a:t> à titre de membre étudiant diplômé</a:t>
            </a:r>
            <a:r>
              <a:rPr lang="fr-CA" sz="1400" kern="1200" dirty="0">
                <a:solidFill>
                  <a:schemeClr val="tx1"/>
                </a:solidFill>
                <a:effectLst/>
                <a:latin typeface="+mn-lt"/>
                <a:ea typeface="MS PGothic" pitchFamily="34" charset="-128"/>
                <a:cs typeface="MS PGothic" charset="0"/>
              </a:rPr>
              <a:t>. L’adhésion demeurera GRATUITE et comprendra une assurance responsabilité professionnelle d’une valeur totale allant jusqu’à cinq millions de dollars, en vigueur jusqu’au 31 décembre de cette année. Il est obligatoire de souscrire une assurance responsabilité professionnelle pour exercer la profession.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400" kern="1200" baseline="0" dirty="0">
              <a:solidFill>
                <a:schemeClr val="tx1"/>
              </a:solidFill>
              <a:effectLst/>
              <a:highlight>
                <a:srgbClr val="FFFF00"/>
              </a:highlight>
              <a:latin typeface="+mn-lt"/>
              <a:ea typeface="MS PGothic" pitchFamily="34" charset="-128"/>
              <a:cs typeface="MS PGothic" charset="0"/>
            </a:endParaRPr>
          </a:p>
          <a:p>
            <a:r>
              <a:rPr lang="fr-FR" sz="1400" b="0" i="0" u="none" strike="noStrike" kern="1200" baseline="0" dirty="0">
                <a:solidFill>
                  <a:schemeClr val="tx1"/>
                </a:solidFill>
                <a:highlight>
                  <a:srgbClr val="FFFF00"/>
                </a:highlight>
                <a:latin typeface="+mn-lt"/>
                <a:ea typeface="MS PGothic" pitchFamily="34" charset="-128"/>
                <a:cs typeface="MS PGothic" charset="0"/>
              </a:rPr>
              <a:t>Veuillez noter que les diplômés qui s’inscrivent en Colombie-Britannique devraient changer le statut de leur adhésion par l’entremise du Collège des hygiénistes dentaires de la Colombie-Britannique (</a:t>
            </a:r>
            <a:r>
              <a:rPr lang="fr-FR" sz="1400" b="0" i="0" u="none" strike="noStrike" kern="1200" baseline="0" dirty="0" err="1">
                <a:solidFill>
                  <a:schemeClr val="tx1"/>
                </a:solidFill>
                <a:highlight>
                  <a:srgbClr val="FFFF00"/>
                </a:highlight>
                <a:latin typeface="+mn-lt"/>
                <a:ea typeface="MS PGothic" pitchFamily="34" charset="-128"/>
                <a:cs typeface="MS PGothic" charset="0"/>
              </a:rPr>
              <a:t>CDHBC</a:t>
            </a:r>
            <a:r>
              <a:rPr lang="fr-FR" sz="1400" b="0" i="0" u="none" strike="noStrike" kern="1200" baseline="0" dirty="0">
                <a:solidFill>
                  <a:schemeClr val="tx1"/>
                </a:solidFill>
                <a:highlight>
                  <a:srgbClr val="FFFF00"/>
                </a:highlight>
                <a:latin typeface="+mn-lt"/>
                <a:ea typeface="MS PGothic" pitchFamily="34" charset="-128"/>
                <a:cs typeface="MS PGothic" charset="0"/>
              </a:rPr>
              <a:t>) au </a:t>
            </a:r>
            <a:r>
              <a:rPr lang="fr-FR" sz="1400" b="1" i="0" u="none" strike="noStrike" kern="1200" baseline="0" dirty="0">
                <a:solidFill>
                  <a:schemeClr val="tx1"/>
                </a:solidFill>
                <a:highlight>
                  <a:srgbClr val="FFFF00"/>
                </a:highlight>
                <a:latin typeface="+mn-lt"/>
                <a:ea typeface="MS PGothic" pitchFamily="34" charset="-128"/>
                <a:cs typeface="MS PGothic" charset="0"/>
              </a:rPr>
              <a:t>cdhbc.com</a:t>
            </a:r>
            <a:r>
              <a:rPr lang="fr-FR" sz="1400" b="0" i="0" u="none" strike="noStrike" kern="1200" baseline="0" dirty="0">
                <a:solidFill>
                  <a:schemeClr val="tx1"/>
                </a:solidFill>
                <a:highlight>
                  <a:srgbClr val="FFFF00"/>
                </a:highlight>
                <a:latin typeface="+mn-lt"/>
                <a:ea typeface="MS PGothic" pitchFamily="34" charset="-128"/>
                <a:cs typeface="MS PGothic" charset="0"/>
              </a:rPr>
              <a:t>. Votre couverture d’ARP sera en vigueur jusqu’au 28 février de l’année suivant l’année au cours de laquelle vous aurez réussi l’examen de certification.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Veuillez noter qu’il y a une différence entre l’assurance responsabilité professionnelle et l’assurance invalidité. L’assurance responsabilité professionnelle vous protège contre la responsabilité ou les allégations de responsabilité à l’égard de blessures ou de dommages découlant d’un acte de négligence, d’une erreur, d’une omission ou d’une faute professionnelle survenus lors de votre exercice à titre d’hygiéniste dentaire. Encore une fois, votre adhésion vous donne droit à ce type d’assurance. Vous avez l’option d’ajouter une assurance invalidité moyennant des frais additionnels, ce qui aide à remplacer la perte de revenu et aide à protéger votre style de vie si vous ne pouvez travailler en raison d’une maladie ou d’une blessure. Notre partenaire, la Financière Sun Life, a une offre à prix abordable pour les étudiants diplômés dont vous pourrez bénéficier une fois que vous aurez réussi l’examen national de certification.</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Des points à noter : </a:t>
            </a: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Si vous changez de province, votre police d’assurance responsabilité professionnelle déménage avec vous.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La police d’assurance responsabilité professionnelle sera valide seulement lorsque vous serez inscrit à l’Ordre et que vous aurez l’autorisation d’exercer.</a:t>
            </a:r>
          </a:p>
          <a:p>
            <a:pPr marL="0" lvl="0" indent="0">
              <a:buFont typeface="Arial"/>
              <a:buNone/>
            </a:pPr>
            <a:endParaRPr lang="fr-CA" sz="1400" kern="1200" dirty="0">
              <a:solidFill>
                <a:schemeClr val="tx1"/>
              </a:solidFill>
              <a:effectLst/>
              <a:latin typeface="+mn-lt"/>
              <a:ea typeface="MS PGothic" pitchFamily="34" charset="-128"/>
              <a:cs typeface="MS PGothic" charset="0"/>
            </a:endParaRPr>
          </a:p>
          <a:p>
            <a:pPr marL="0" lvl="0" indent="0">
              <a:buFont typeface="Arial"/>
              <a:buNone/>
            </a:pPr>
            <a:r>
              <a:rPr lang="fr-CA" sz="1400" kern="1200" dirty="0">
                <a:solidFill>
                  <a:schemeClr val="tx1"/>
                </a:solidFill>
                <a:effectLst/>
                <a:latin typeface="+mn-lt"/>
                <a:ea typeface="MS PGothic" pitchFamily="34" charset="-128"/>
                <a:cs typeface="MS PGothic" charset="0"/>
              </a:rPr>
              <a:t>L’adhésion à titre de membre étudiant diplômé n’est </a:t>
            </a:r>
            <a:r>
              <a:rPr lang="fr-CA" sz="1400" b="1" kern="1200" dirty="0">
                <a:solidFill>
                  <a:schemeClr val="tx1"/>
                </a:solidFill>
                <a:effectLst/>
                <a:latin typeface="+mn-lt"/>
                <a:ea typeface="MS PGothic" pitchFamily="34" charset="-128"/>
                <a:cs typeface="MS PGothic" charset="0"/>
              </a:rPr>
              <a:t>offerte qu’une seule fois</a:t>
            </a:r>
            <a:r>
              <a:rPr lang="fr-CA" sz="1400" kern="1200" dirty="0">
                <a:solidFill>
                  <a:schemeClr val="tx1"/>
                </a:solidFill>
                <a:effectLst/>
                <a:latin typeface="+mn-lt"/>
                <a:ea typeface="MS PGothic" pitchFamily="34" charset="-128"/>
                <a:cs typeface="MS PGothic" charset="0"/>
              </a:rPr>
              <a:t> aux nouveaux diplômés qui ont réussi l’examen national de certification en hygiène dentaire. </a:t>
            </a:r>
            <a:r>
              <a:rPr lang="fr-CA" sz="1200" kern="1200" dirty="0">
                <a:solidFill>
                  <a:schemeClr val="tx1"/>
                </a:solidFill>
                <a:effectLst/>
                <a:latin typeface="+mn-lt"/>
                <a:ea typeface="MS PGothic" pitchFamily="34" charset="-128"/>
                <a:cs typeface="MS PGothic" charset="0"/>
              </a:rPr>
              <a:t>Si vous n’avez pas un compte gratuit d’adhésion étudiante ou si votre compte n’est pas à jour, assurez-vous de vous inscrire ou de le renouveler.  </a:t>
            </a:r>
            <a:endParaRPr lang="en-CA" sz="1200" kern="1200" dirty="0">
              <a:solidFill>
                <a:schemeClr val="tx1"/>
              </a:solidFill>
              <a:effectLst/>
              <a:latin typeface="+mn-lt"/>
              <a:ea typeface="MS PGothic" pitchFamily="34" charset="-128"/>
              <a:cs typeface="MS PGothic" charset="0"/>
            </a:endParaRPr>
          </a:p>
          <a:p>
            <a:pPr lvl="0"/>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Penchons-nous sur d’autres avantages exceptionnels pour les membres.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a:p>
        </p:txBody>
      </p:sp>
    </p:spTree>
    <p:extLst>
      <p:ext uri="{BB962C8B-B14F-4D97-AF65-F5344CB8AC3E}">
        <p14:creationId xmlns:p14="http://schemas.microsoft.com/office/powerpoint/2010/main" val="2625175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Lorsque vous serez inscrit, vous devrez préparer un plan de perfectionnement professionnel continu et l’ACHD peut vous aider à demeurer sur la bonne voie. Les programmes d’assurance de la qualité varient considérablement d’un bout à l’autre du pays et les normes de ces programmes sont établies par les organismes de réglementation.</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L’ACHD offre plusieurs occasions de perfectionnement professionnel par l’entremise de conférences et d’ateliers en direct, ainsi que des cours et des webinaires en ligne sur une variété de sujets en hygiène dentaire. De plus, si vous ne le saviez pas,</a:t>
            </a:r>
            <a:r>
              <a:rPr lang="fr-CA" sz="1400" b="1" kern="1200" dirty="0">
                <a:solidFill>
                  <a:schemeClr val="tx1"/>
                </a:solidFill>
                <a:effectLst/>
                <a:latin typeface="+mn-lt"/>
                <a:ea typeface="MS PGothic" pitchFamily="34" charset="-128"/>
                <a:cs typeface="MS PGothic" charset="0"/>
              </a:rPr>
              <a:t> l’adhésion vous donne accès aux webinaires illimités GRATUITS, </a:t>
            </a:r>
            <a:r>
              <a:rPr lang="fr-CA" sz="1400" kern="1200" dirty="0">
                <a:solidFill>
                  <a:schemeClr val="tx1"/>
                </a:solidFill>
                <a:effectLst/>
                <a:latin typeface="+mn-lt"/>
                <a:ea typeface="MS PGothic" pitchFamily="34" charset="-128"/>
                <a:cs typeface="MS PGothic" charset="0"/>
              </a:rPr>
              <a:t>vous permettant d’économiser des centaines de dollars!</a:t>
            </a:r>
            <a:r>
              <a:rPr lang="en-CA" sz="1400" kern="1200" dirty="0">
                <a:solidFill>
                  <a:schemeClr val="tx1"/>
                </a:solidFill>
                <a:effectLst/>
                <a:latin typeface="+mn-lt"/>
                <a:ea typeface="MS PGothic" pitchFamily="34" charset="-128"/>
                <a:cs typeface="MS PGothic" charset="0"/>
              </a:rPr>
              <a:t> </a:t>
            </a:r>
            <a:r>
              <a:rPr lang="fr-CA" sz="1400" kern="1200" dirty="0">
                <a:solidFill>
                  <a:schemeClr val="tx1"/>
                </a:solidFill>
                <a:effectLst/>
                <a:latin typeface="+mn-lt"/>
                <a:ea typeface="MS PGothic" pitchFamily="34" charset="-128"/>
                <a:cs typeface="MS PGothic" charset="0"/>
              </a:rPr>
              <a:t>Nous savons comment il est important pour vous d’économiser de l’argent... et ceci vous aidera!</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dirty="0"/>
          </a:p>
        </p:txBody>
      </p:sp>
    </p:spTree>
    <p:extLst>
      <p:ext uri="{BB962C8B-B14F-4D97-AF65-F5344CB8AC3E}">
        <p14:creationId xmlns:p14="http://schemas.microsoft.com/office/powerpoint/2010/main" val="311751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L’ACHD offre aussi une grande variété de publications à ses membres comprenant : </a:t>
            </a:r>
          </a:p>
          <a:p>
            <a:pPr lvl="0"/>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Le magazine pour les membres</a:t>
            </a:r>
            <a:r>
              <a:rPr lang="fr-CA" sz="1400" b="1" i="1" kern="1200" dirty="0">
                <a:solidFill>
                  <a:schemeClr val="tx1"/>
                </a:solidFill>
                <a:effectLst/>
                <a:latin typeface="+mn-lt"/>
                <a:ea typeface="MS PGothic" pitchFamily="34" charset="-128"/>
                <a:cs typeface="MS PGothic" charset="0"/>
              </a:rPr>
              <a:t> Oh Canada!</a:t>
            </a:r>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La publication scientifique le</a:t>
            </a:r>
            <a:r>
              <a:rPr lang="fr-CA" sz="1400" b="1" i="1" kern="1200" dirty="0">
                <a:solidFill>
                  <a:schemeClr val="tx1"/>
                </a:solidFill>
                <a:effectLst/>
                <a:latin typeface="+mn-lt"/>
                <a:ea typeface="MS PGothic" pitchFamily="34" charset="-128"/>
                <a:cs typeface="MS PGothic" charset="0"/>
              </a:rPr>
              <a:t> Journal canadien de l’hygiène dentaire </a:t>
            </a:r>
            <a:r>
              <a:rPr lang="fr-CA" sz="1400" b="1" kern="1200" dirty="0">
                <a:solidFill>
                  <a:schemeClr val="tx1"/>
                </a:solidFill>
                <a:effectLst/>
                <a:latin typeface="+mn-lt"/>
                <a:ea typeface="MS PGothic" pitchFamily="34" charset="-128"/>
                <a:cs typeface="MS PGothic" charset="0"/>
              </a:rPr>
              <a:t>(CJDH)</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Les journaux en ligne </a:t>
            </a:r>
            <a:r>
              <a:rPr lang="fr-CA" sz="1400" kern="1200" dirty="0">
                <a:solidFill>
                  <a:schemeClr val="tx1"/>
                </a:solidFill>
                <a:effectLst/>
                <a:latin typeface="+mn-lt"/>
                <a:ea typeface="MS PGothic" pitchFamily="34" charset="-128"/>
                <a:cs typeface="MS PGothic" charset="0"/>
              </a:rPr>
              <a:t>publiés deux fois par mois</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Les lignes directrices de la pratique clinique</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Des déclarations et des exposés de position fondés sur les preuves</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Et encore plus</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dirty="0"/>
          </a:p>
        </p:txBody>
      </p:sp>
    </p:spTree>
    <p:extLst>
      <p:ext uri="{BB962C8B-B14F-4D97-AF65-F5344CB8AC3E}">
        <p14:creationId xmlns:p14="http://schemas.microsoft.com/office/powerpoint/2010/main" val="3438954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En tant que membre de l’ACHD, vous avez un accès GRATUIT aux :</a:t>
            </a:r>
          </a:p>
          <a:p>
            <a:endParaRPr lang="fr-CA" sz="1200" kern="1200" dirty="0">
              <a:solidFill>
                <a:schemeClr val="tx1"/>
              </a:solidFill>
              <a:effectLst/>
              <a:latin typeface="+mn-lt"/>
              <a:ea typeface="MS PGothic" pitchFamily="34" charset="-128"/>
              <a:cs typeface="MS PGothic" charset="0"/>
            </a:endParaRPr>
          </a:p>
          <a:p>
            <a:pPr marL="171450" indent="-171450" algn="l">
              <a:spcAft>
                <a:spcPts val="1000"/>
              </a:spcAft>
              <a:buFont typeface="Arial" panose="020B0604020202020204" pitchFamily="34" charset="0"/>
              <a:buChar char="•"/>
            </a:pPr>
            <a:r>
              <a:rPr lang="fr-CA" sz="1200" b="1" kern="1200" dirty="0">
                <a:solidFill>
                  <a:schemeClr val="tx1"/>
                </a:solidFill>
                <a:effectLst/>
                <a:latin typeface="+mn-lt"/>
                <a:ea typeface="MS PGothic" pitchFamily="34" charset="-128"/>
                <a:cs typeface="MS PGothic" charset="0"/>
              </a:rPr>
              <a:t>CDHA </a:t>
            </a:r>
            <a:r>
              <a:rPr lang="fr-CA" sz="1200" b="1" kern="1200" dirty="0" err="1">
                <a:solidFill>
                  <a:schemeClr val="tx1"/>
                </a:solidFill>
                <a:effectLst/>
                <a:latin typeface="+mn-lt"/>
                <a:ea typeface="MS PGothic" pitchFamily="34" charset="-128"/>
                <a:cs typeface="MS PGothic" charset="0"/>
              </a:rPr>
              <a:t>Perks</a:t>
            </a:r>
            <a:r>
              <a:rPr lang="fr-CA" sz="1200" b="1" kern="1200" dirty="0">
                <a:solidFill>
                  <a:schemeClr val="tx1"/>
                </a:solidFill>
                <a:effectLst/>
                <a:latin typeface="+mn-lt"/>
                <a:ea typeface="MS PGothic" pitchFamily="34" charset="-128"/>
                <a:cs typeface="MS PGothic" charset="0"/>
              </a:rPr>
              <a:t> </a:t>
            </a:r>
            <a:r>
              <a:rPr lang="fr-CA" sz="1200" b="0" kern="1200" dirty="0">
                <a:solidFill>
                  <a:schemeClr val="tx1"/>
                </a:solidFill>
                <a:effectLst/>
                <a:latin typeface="+mn-lt"/>
                <a:ea typeface="MS PGothic" pitchFamily="34" charset="-128"/>
                <a:cs typeface="MS PGothic" charset="0"/>
              </a:rPr>
              <a:t>:</a:t>
            </a:r>
            <a:r>
              <a:rPr lang="fr-CA" sz="1200" kern="1200" dirty="0">
                <a:solidFill>
                  <a:schemeClr val="tx1"/>
                </a:solidFill>
                <a:effectLst/>
                <a:latin typeface="+mn-lt"/>
                <a:ea typeface="MS PGothic" pitchFamily="34" charset="-128"/>
                <a:cs typeface="MS PGothic" charset="0"/>
              </a:rPr>
              <a:t> </a:t>
            </a:r>
            <a:r>
              <a:rPr lang="fr-FR" sz="1200" kern="1200" dirty="0">
                <a:solidFill>
                  <a:schemeClr val="tx1"/>
                </a:solidFill>
                <a:effectLst/>
                <a:latin typeface="+mn-lt"/>
                <a:ea typeface="MS PGothic" pitchFamily="34" charset="-128"/>
                <a:cs typeface="MS PGothic" charset="0"/>
              </a:rPr>
              <a:t>pr</a:t>
            </a:r>
            <a:r>
              <a:rPr lang="fr-FR" sz="1200" dirty="0"/>
              <a:t>ofitez d’économies sur des films, des évènements, des achats, des restaurants et encore plus</a:t>
            </a:r>
            <a:r>
              <a:rPr lang="en-US" sz="1200" dirty="0"/>
              <a:t>… avec </a:t>
            </a:r>
            <a:r>
              <a:rPr lang="en-US" sz="1200" dirty="0" err="1"/>
              <a:t>Perkopolis</a:t>
            </a:r>
            <a:r>
              <a:rPr lang="en-US" sz="1200" dirty="0"/>
              <a:t>!</a:t>
            </a:r>
            <a:endParaRPr lang="en-CA" sz="12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200" b="1" kern="1200" dirty="0">
                <a:solidFill>
                  <a:schemeClr val="tx1"/>
                </a:solidFill>
                <a:effectLst/>
                <a:latin typeface="+mn-lt"/>
                <a:ea typeface="MS PGothic" pitchFamily="34" charset="-128"/>
                <a:cs typeface="MS PGothic" charset="0"/>
              </a:rPr>
              <a:t>Guichet emplois de l’</a:t>
            </a:r>
            <a:r>
              <a:rPr lang="fr-CA" sz="1200" b="1" kern="1200" dirty="0" err="1">
                <a:solidFill>
                  <a:schemeClr val="tx1"/>
                </a:solidFill>
                <a:effectLst/>
                <a:latin typeface="+mn-lt"/>
                <a:ea typeface="MS PGothic" pitchFamily="34" charset="-128"/>
                <a:cs typeface="MS PGothic" charset="0"/>
              </a:rPr>
              <a:t>ACHD</a:t>
            </a:r>
            <a:r>
              <a:rPr lang="fr-CA" sz="1200" b="1" kern="1200" dirty="0">
                <a:solidFill>
                  <a:schemeClr val="tx1"/>
                </a:solidFill>
                <a:effectLst/>
                <a:latin typeface="+mn-lt"/>
                <a:ea typeface="MS PGothic" pitchFamily="34" charset="-128"/>
                <a:cs typeface="MS PGothic" charset="0"/>
              </a:rPr>
              <a:t>.</a:t>
            </a:r>
            <a:r>
              <a:rPr lang="fr-CA" sz="1200" kern="1200" dirty="0">
                <a:solidFill>
                  <a:schemeClr val="tx1"/>
                </a:solidFill>
                <a:effectLst/>
                <a:latin typeface="+mn-lt"/>
                <a:ea typeface="MS PGothic" pitchFamily="34" charset="-128"/>
                <a:cs typeface="MS PGothic" charset="0"/>
              </a:rPr>
              <a:t> C’est un excellent endroit qui permet aux nouveaux et presque nouveaux diplômés de trouver des possibilités d’emploi. Nous en parlerons plus en détail bientôt.</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a:p>
        </p:txBody>
      </p:sp>
    </p:spTree>
    <p:extLst>
      <p:ext uri="{BB962C8B-B14F-4D97-AF65-F5344CB8AC3E}">
        <p14:creationId xmlns:p14="http://schemas.microsoft.com/office/powerpoint/2010/main" val="16096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a:solidFill>
                  <a:schemeClr val="tx1"/>
                </a:solidFill>
                <a:effectLst/>
                <a:latin typeface="+mn-lt"/>
                <a:ea typeface="MS PGothic" pitchFamily="34" charset="-128"/>
                <a:cs typeface="MS PGothic" charset="0"/>
              </a:rPr>
              <a:t>Vous avez aussi un accès GRATUIT aux :</a:t>
            </a:r>
          </a:p>
          <a:p>
            <a:endParaRPr lang="en-CA" sz="12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200" b="1" kern="1200" dirty="0">
                <a:solidFill>
                  <a:schemeClr val="tx1"/>
                </a:solidFill>
                <a:effectLst/>
                <a:latin typeface="+mn-lt"/>
                <a:ea typeface="MS PGothic" pitchFamily="34" charset="-128"/>
                <a:cs typeface="MS PGothic" charset="0"/>
              </a:rPr>
              <a:t>Compendium des produits et spécialités pharmaceutiques en ligne (aussi appelé la version de bureau du CPS ou le </a:t>
            </a:r>
            <a:r>
              <a:rPr lang="fr-CA" sz="1200" b="1" kern="1200" dirty="0" err="1">
                <a:solidFill>
                  <a:schemeClr val="tx1"/>
                </a:solidFill>
                <a:effectLst/>
                <a:latin typeface="+mn-lt"/>
                <a:ea typeface="MS PGothic" pitchFamily="34" charset="-128"/>
                <a:cs typeface="MS PGothic" charset="0"/>
              </a:rPr>
              <a:t>RxTx</a:t>
            </a:r>
            <a:r>
              <a:rPr lang="fr-CA" sz="1200" b="1" kern="1200" dirty="0">
                <a:solidFill>
                  <a:schemeClr val="tx1"/>
                </a:solidFill>
                <a:effectLst/>
                <a:latin typeface="+mn-lt"/>
                <a:ea typeface="MS PGothic" pitchFamily="34" charset="-128"/>
                <a:cs typeface="MS PGothic" charset="0"/>
              </a:rPr>
              <a:t> mobile) </a:t>
            </a:r>
            <a:r>
              <a:rPr lang="fr-CA" sz="1200" b="0" kern="1200" dirty="0">
                <a:solidFill>
                  <a:schemeClr val="tx1"/>
                </a:solidFill>
                <a:effectLst/>
                <a:latin typeface="+mn-lt"/>
                <a:ea typeface="MS PGothic" pitchFamily="34" charset="-128"/>
                <a:cs typeface="MS PGothic" charset="0"/>
              </a:rPr>
              <a:t>:</a:t>
            </a:r>
            <a:r>
              <a:rPr lang="fr-CA" sz="1200" b="1" kern="1200" dirty="0">
                <a:solidFill>
                  <a:schemeClr val="tx1"/>
                </a:solidFill>
                <a:effectLst/>
                <a:latin typeface="+mn-lt"/>
                <a:ea typeface="MS PGothic" pitchFamily="34" charset="-128"/>
                <a:cs typeface="MS PGothic" charset="0"/>
              </a:rPr>
              <a:t> </a:t>
            </a:r>
            <a:r>
              <a:rPr lang="fr-CA" sz="1200" kern="1200" dirty="0">
                <a:solidFill>
                  <a:schemeClr val="tx1"/>
                </a:solidFill>
                <a:effectLst/>
                <a:latin typeface="+mn-lt"/>
                <a:ea typeface="MS PGothic" pitchFamily="34" charset="-128"/>
                <a:cs typeface="MS PGothic" charset="0"/>
              </a:rPr>
              <a:t>l’accès mobile et en ligne à la plus récente information canadienne sur les médicaments est offert pour vous aider à rester à jour. </a:t>
            </a:r>
          </a:p>
          <a:p>
            <a:pPr marL="171450" lvl="0" indent="-171450">
              <a:buFont typeface="Arial" panose="020B0604020202020204" pitchFamily="34" charset="0"/>
              <a:buChar char="•"/>
            </a:pPr>
            <a:endParaRPr lang="fr-CA" sz="12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kern="1200" dirty="0">
                <a:solidFill>
                  <a:schemeClr val="tx1"/>
                </a:solidFill>
                <a:effectLst/>
                <a:latin typeface="+mn-lt"/>
                <a:ea typeface="MS PGothic" pitchFamily="34" charset="-128"/>
                <a:cs typeface="MS PGothic" charset="0"/>
              </a:rPr>
              <a:t>Et vous avez accès à une </a:t>
            </a:r>
            <a:r>
              <a:rPr lang="fr-CA" sz="1200" b="1" u="sng" kern="1200" dirty="0">
                <a:solidFill>
                  <a:schemeClr val="tx1"/>
                </a:solidFill>
                <a:effectLst/>
                <a:latin typeface="+mn-lt"/>
                <a:ea typeface="MS PGothic" pitchFamily="34" charset="-128"/>
                <a:cs typeface="MS PGothic" charset="0"/>
              </a:rPr>
              <a:t>nouvelle</a:t>
            </a:r>
            <a:r>
              <a:rPr lang="fr-CA" sz="1200" b="1" kern="1200" dirty="0">
                <a:solidFill>
                  <a:schemeClr val="tx1"/>
                </a:solidFill>
                <a:effectLst/>
                <a:latin typeface="+mn-lt"/>
                <a:ea typeface="MS PGothic" pitchFamily="34" charset="-128"/>
                <a:cs typeface="MS PGothic" charset="0"/>
              </a:rPr>
              <a:t> communauté en ligne de milieu de travail sain et respectueux</a:t>
            </a:r>
            <a:r>
              <a:rPr lang="fr-CA" sz="1200" kern="1200" dirty="0">
                <a:solidFill>
                  <a:schemeClr val="tx1"/>
                </a:solidFill>
                <a:effectLst/>
                <a:latin typeface="+mn-lt"/>
                <a:ea typeface="MS PGothic" pitchFamily="34" charset="-128"/>
                <a:cs typeface="MS PGothic" charset="0"/>
              </a:rPr>
              <a:t> — un endroit où les membres peuvent partager leurs expériences, collaborer et s’appuyer mutuellement afin d’aider à traiter du harcèlement, de l’intimidation, de l’abus et de la violence en milieu de travail. Les messages peuvent être affichés de manière anonyme. Vous pouvez également visiter la nouvelle partie du site de l’ACHD consacrée au milieu de travail sain et respectueux et accéder à des ressources et à de l’information qui vous guideront dans la création d’un environnement de travail positif et respectueux.</a:t>
            </a:r>
            <a:endParaRPr lang="en-CA" sz="120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609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Une fois que vous aurez passé à l’adhésion à titre de membre actif ou en exercice, votre adhésion comprendra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Un service de conseils par le biais d’un </a:t>
            </a:r>
            <a:r>
              <a:rPr lang="fr-CA" sz="1400" b="1" kern="1200" dirty="0">
                <a:solidFill>
                  <a:schemeClr val="tx1"/>
                </a:solidFill>
                <a:effectLst/>
                <a:latin typeface="+mn-lt"/>
                <a:ea typeface="MS PGothic" pitchFamily="34" charset="-128"/>
                <a:cs typeface="MS PGothic" charset="0"/>
              </a:rPr>
              <a:t>programme d’aide aux membres et à leur famille</a:t>
            </a:r>
            <a:r>
              <a:rPr lang="fr-CA" sz="1400" kern="1200" dirty="0">
                <a:solidFill>
                  <a:schemeClr val="tx1"/>
                </a:solidFill>
                <a:effectLst/>
                <a:latin typeface="+mn-lt"/>
                <a:ea typeface="MS PGothic" pitchFamily="34" charset="-128"/>
                <a:cs typeface="MS PGothic" charset="0"/>
              </a:rPr>
              <a:t>, ce qui est un avantage relativement nouveau.</a:t>
            </a:r>
            <a:r>
              <a:rPr lang="en-CA" sz="1400" kern="1200" dirty="0">
                <a:solidFill>
                  <a:schemeClr val="tx1"/>
                </a:solidFill>
                <a:effectLst/>
                <a:latin typeface="+mn-lt"/>
                <a:ea typeface="MS PGothic" pitchFamily="34" charset="-128"/>
                <a:cs typeface="MS PGothic" charset="0"/>
              </a:rPr>
              <a:t> </a:t>
            </a:r>
            <a:r>
              <a:rPr lang="fr-CA" sz="1400" kern="1200" dirty="0">
                <a:solidFill>
                  <a:schemeClr val="tx1"/>
                </a:solidFill>
                <a:effectLst/>
                <a:latin typeface="+mn-lt"/>
                <a:ea typeface="MS PGothic" pitchFamily="34" charset="-128"/>
                <a:cs typeface="MS PGothic" charset="0"/>
              </a:rPr>
              <a:t>Ce programme est un service professionnel et proactif qui vous offre de l’aide avec une vaste gamme de problèmes personnels, familiaux et liés au travail, et il est offert 24 heures par jour, tous les jours de l’année. Cet avantage est offert aux membres actifs/en exercice ou de soutien.</a:t>
            </a:r>
          </a:p>
          <a:p>
            <a:pPr marL="171450" lvl="0" indent="-171450">
              <a:buFont typeface="Arial" panose="020B0604020202020204" pitchFamily="34" charset="0"/>
              <a:buChar char="•"/>
            </a:pPr>
            <a:endParaRPr lang="en-CA" sz="120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89191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400" kern="1200" dirty="0">
                <a:solidFill>
                  <a:schemeClr val="tx1"/>
                </a:solidFill>
                <a:effectLst/>
                <a:latin typeface="+mn-lt"/>
                <a:ea typeface="MS PGothic" pitchFamily="34" charset="-128"/>
                <a:cs typeface="MS PGothic" charset="0"/>
              </a:rPr>
              <a:t>L’ACHD vise constamment à améliorer la valeur de votre adhésion. L’association est heureuse d’offrir une multitude de programmes de rabais, y compris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400" b="1" kern="1200" dirty="0" err="1">
                <a:solidFill>
                  <a:schemeClr val="tx1"/>
                </a:solidFill>
                <a:effectLst/>
                <a:latin typeface="+mn-lt"/>
                <a:ea typeface="MS PGothic" pitchFamily="34" charset="-128"/>
                <a:cs typeface="MS PGothic" charset="0"/>
              </a:rPr>
              <a:t>GoodLife</a:t>
            </a:r>
            <a:r>
              <a:rPr lang="fr-CA" sz="1400" b="1" kern="1200" dirty="0">
                <a:solidFill>
                  <a:schemeClr val="tx1"/>
                </a:solidFill>
                <a:effectLst/>
                <a:latin typeface="+mn-lt"/>
                <a:ea typeface="MS PGothic" pitchFamily="34" charset="-128"/>
                <a:cs typeface="MS PGothic" charset="0"/>
              </a:rPr>
              <a:t> Fitness </a:t>
            </a:r>
            <a:r>
              <a:rPr lang="fr-CA" sz="1400" b="0" kern="1200" dirty="0">
                <a:solidFill>
                  <a:schemeClr val="tx1"/>
                </a:solidFill>
                <a:effectLst/>
                <a:latin typeface="+mn-lt"/>
                <a:ea typeface="MS PGothic" pitchFamily="34" charset="-128"/>
                <a:cs typeface="MS PGothic" charset="0"/>
              </a:rPr>
              <a:t>:</a:t>
            </a:r>
            <a:r>
              <a:rPr lang="fr-CA" sz="1400" kern="1200" dirty="0">
                <a:solidFill>
                  <a:schemeClr val="tx1"/>
                </a:solidFill>
                <a:effectLst/>
                <a:latin typeface="+mn-lt"/>
                <a:ea typeface="MS PGothic" pitchFamily="34" charset="-128"/>
                <a:cs typeface="MS PGothic" charset="0"/>
              </a:rPr>
              <a:t> offre 50 % de rabais sur le prix d’un abonnement annuel</a:t>
            </a:r>
          </a:p>
          <a:p>
            <a:pPr marL="171450" lvl="0" indent="-171450">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Un inventaire mondial</a:t>
            </a:r>
            <a:r>
              <a:rPr lang="fr-CA" sz="1400" b="1" kern="1200" dirty="0">
                <a:solidFill>
                  <a:schemeClr val="tx1"/>
                </a:solidFill>
                <a:effectLst/>
                <a:latin typeface="+mn-lt"/>
                <a:ea typeface="MS PGothic" pitchFamily="34" charset="-128"/>
                <a:cs typeface="MS PGothic" charset="0"/>
              </a:rPr>
              <a:t> d’hôtels</a:t>
            </a:r>
            <a:r>
              <a:rPr lang="fr-CA" sz="1400" kern="1200" dirty="0">
                <a:solidFill>
                  <a:schemeClr val="tx1"/>
                </a:solidFill>
                <a:effectLst/>
                <a:latin typeface="+mn-lt"/>
                <a:ea typeface="MS PGothic" pitchFamily="34" charset="-128"/>
                <a:cs typeface="MS PGothic" charset="0"/>
              </a:rPr>
              <a:t> </a:t>
            </a:r>
            <a:r>
              <a:rPr lang="fr-CA" sz="1400" b="1" kern="1200" dirty="0">
                <a:solidFill>
                  <a:schemeClr val="tx1"/>
                </a:solidFill>
                <a:effectLst/>
                <a:latin typeface="+mn-lt"/>
                <a:ea typeface="MS PGothic" pitchFamily="34" charset="-128"/>
                <a:cs typeface="MS PGothic" charset="0"/>
              </a:rPr>
              <a:t>à des tarifs imbattables</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Des programmes d’assurance additionnels</a:t>
            </a:r>
            <a:endParaRPr lang="en-CA" sz="1400" kern="1200" dirty="0">
              <a:solidFill>
                <a:schemeClr val="tx1"/>
              </a:solidFill>
              <a:effectLst/>
              <a:latin typeface="+mn-lt"/>
              <a:ea typeface="MS PGothic" pitchFamily="34" charset="-128"/>
              <a:cs typeface="MS PGothic" charset="0"/>
            </a:endParaRPr>
          </a:p>
          <a:p>
            <a:pPr marL="0" lvl="0" indent="0">
              <a:buFont typeface="Arial"/>
              <a:buNone/>
            </a:pPr>
            <a:endParaRPr lang="fr-CA" sz="1400" kern="1200" dirty="0">
              <a:solidFill>
                <a:schemeClr val="tx1"/>
              </a:solidFill>
              <a:effectLst/>
              <a:latin typeface="+mn-lt"/>
              <a:ea typeface="MS PGothic" pitchFamily="34" charset="-128"/>
              <a:cs typeface="MS PGothic" charset="0"/>
            </a:endParaRPr>
          </a:p>
          <a:p>
            <a:pPr marL="0" lvl="0" indent="0">
              <a:buFont typeface="Arial"/>
              <a:buNone/>
            </a:pPr>
            <a:r>
              <a:rPr lang="fr-CA" sz="1400" kern="1200" dirty="0">
                <a:solidFill>
                  <a:schemeClr val="tx1"/>
                </a:solidFill>
                <a:effectLst/>
                <a:latin typeface="+mn-lt"/>
                <a:ea typeface="MS PGothic" pitchFamily="34" charset="-128"/>
                <a:cs typeface="MS PGothic" charset="0"/>
              </a:rPr>
              <a:t>…Et encore plus!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16</a:t>
            </a:fld>
            <a:endParaRPr lang="en-GB" altLang="en-US" dirty="0"/>
          </a:p>
        </p:txBody>
      </p:sp>
    </p:spTree>
    <p:extLst>
      <p:ext uri="{BB962C8B-B14F-4D97-AF65-F5344CB8AC3E}">
        <p14:creationId xmlns:p14="http://schemas.microsoft.com/office/powerpoint/2010/main" val="195106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Maintenant, abordons le sujet des emplois.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Tous les deux ans, l’ACHD sonde ses membres pour obtenir une perspective nationale sur l’emploi et les tendances en matière de la rémunération et du milieu de travail.</a:t>
            </a: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Une fois les données compilées, les membres de l’ACHD reçoivent un accès gratuit au résumé, au rapport au complet et aux rapports selon les provinces. </a:t>
            </a:r>
            <a:r>
              <a:rPr lang="fr-CA" sz="1400" b="1" kern="1200" dirty="0">
                <a:solidFill>
                  <a:schemeClr val="tx1"/>
                </a:solidFill>
                <a:effectLst/>
                <a:latin typeface="+mn-lt"/>
                <a:ea typeface="MS PGothic" pitchFamily="34" charset="-128"/>
                <a:cs typeface="MS PGothic" charset="0"/>
              </a:rPr>
              <a:t>Il ne faut pas oublier que cette information peut être utile lors des négociations d’offres d’emplois.</a:t>
            </a:r>
          </a:p>
          <a:p>
            <a:r>
              <a:rPr lang="fr-CA" sz="1400" b="1"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Examinons certains des points saillants du résumé de 2019.</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17</a:t>
            </a:fld>
            <a:endParaRPr lang="en-GB" altLang="en-US"/>
          </a:p>
        </p:txBody>
      </p:sp>
    </p:spTree>
    <p:extLst>
      <p:ext uri="{BB962C8B-B14F-4D97-AF65-F5344CB8AC3E}">
        <p14:creationId xmlns:p14="http://schemas.microsoft.com/office/powerpoint/2010/main" val="273702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200" kern="1200" dirty="0">
                <a:solidFill>
                  <a:schemeClr val="tx1"/>
                </a:solidFill>
                <a:effectLst/>
                <a:latin typeface="+mn-lt"/>
                <a:ea typeface="MS PGothic" pitchFamily="34" charset="-128"/>
                <a:cs typeface="MS PGothic" charset="0"/>
              </a:rPr>
              <a:t>Le </a:t>
            </a:r>
            <a:r>
              <a:rPr lang="fr-CA" sz="1200" b="1" kern="1200" dirty="0">
                <a:solidFill>
                  <a:schemeClr val="tx1"/>
                </a:solidFill>
                <a:effectLst/>
                <a:latin typeface="+mn-lt"/>
                <a:ea typeface="MS PGothic" pitchFamily="34" charset="-128"/>
                <a:cs typeface="MS PGothic" charset="0"/>
              </a:rPr>
              <a:t>taux horaire moyen déclaré, du premier milieu de travail en 2019 est de 43,40 $</a:t>
            </a:r>
            <a:r>
              <a:rPr lang="fr-CA" sz="1200" kern="1200" dirty="0">
                <a:solidFill>
                  <a:schemeClr val="tx1"/>
                </a:solidFill>
                <a:effectLst/>
                <a:latin typeface="+mn-lt"/>
                <a:ea typeface="MS PGothic" pitchFamily="34" charset="-128"/>
                <a:cs typeface="MS PGothic" charset="0"/>
              </a:rPr>
              <a:t>, ce qui poursuit la tendance des augmentations graduelles observées au cours des années précédentes (41,69 $ en 2017, 41,36 $ en 2015, 40,18 $ en 2013). </a:t>
            </a:r>
          </a:p>
          <a:p>
            <a:endParaRPr lang="en-CA" sz="12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Ce taux de rémunération horaire a augmenté de 4,1 % depuis 2017. Et, conforme aux années précédentes, </a:t>
            </a:r>
            <a:r>
              <a:rPr lang="fr-CA" sz="1200" b="1" kern="1200" dirty="0">
                <a:solidFill>
                  <a:schemeClr val="tx1"/>
                </a:solidFill>
                <a:effectLst/>
                <a:latin typeface="+mn-lt"/>
                <a:ea typeface="MS PGothic" pitchFamily="34" charset="-128"/>
                <a:cs typeface="MS PGothic" charset="0"/>
              </a:rPr>
              <a:t>l’Alberta a le taux horaire le plus élevé à 55,26 $ et</a:t>
            </a:r>
            <a:r>
              <a:rPr lang="fr-CA" sz="1200" kern="1200" dirty="0">
                <a:solidFill>
                  <a:schemeClr val="tx1"/>
                </a:solidFill>
                <a:effectLst/>
                <a:latin typeface="+mn-lt"/>
                <a:ea typeface="MS PGothic" pitchFamily="34" charset="-128"/>
                <a:cs typeface="MS PGothic" charset="0"/>
              </a:rPr>
              <a:t> </a:t>
            </a:r>
            <a:r>
              <a:rPr lang="fr-CA" sz="1200" b="1" kern="1200" dirty="0">
                <a:solidFill>
                  <a:schemeClr val="tx1"/>
                </a:solidFill>
                <a:effectLst/>
                <a:latin typeface="+mn-lt"/>
                <a:ea typeface="MS PGothic" pitchFamily="34" charset="-128"/>
                <a:cs typeface="MS PGothic" charset="0"/>
              </a:rPr>
              <a:t>le Nouveau-Brunswick a le taux horaire le plus bas à 32,99 $</a:t>
            </a:r>
            <a:r>
              <a:rPr lang="fr-CA" sz="1200" b="0" kern="1200" dirty="0">
                <a:solidFill>
                  <a:schemeClr val="tx1"/>
                </a:solidFill>
                <a:effectLst/>
                <a:latin typeface="+mn-lt"/>
                <a:ea typeface="MS PGothic" pitchFamily="34" charset="-128"/>
                <a:cs typeface="MS PGothic" charset="0"/>
              </a:rPr>
              <a:t>.</a:t>
            </a:r>
          </a:p>
          <a:p>
            <a:endParaRPr lang="fr-CA" sz="1200" b="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Voici d’autres taux horaires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Alberta : 55,26 $</a:t>
            </a: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Colombie-Britannique : 46,10 $</a:t>
            </a:r>
            <a:endParaRPr lang="en-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Île-du-Prince-Édouard : 35,34 $</a:t>
            </a:r>
            <a:endParaRPr lang="en-CA" sz="1400" b="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Manitoba : 42,84 $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0" kern="1200" dirty="0">
                <a:solidFill>
                  <a:schemeClr val="tx1"/>
                </a:solidFill>
                <a:effectLst/>
                <a:latin typeface="+mn-lt"/>
                <a:ea typeface="MS PGothic" pitchFamily="34" charset="-128"/>
                <a:cs typeface="MS PGothic" charset="0"/>
              </a:rPr>
              <a:t>Nouveau-Brunswick : 32,99 $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Nouvelle-Écosse : 35,12 $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b="0" kern="1200" dirty="0">
                <a:solidFill>
                  <a:schemeClr val="tx1"/>
                </a:solidFill>
                <a:effectLst/>
                <a:latin typeface="+mn-lt"/>
                <a:ea typeface="MS PGothic" pitchFamily="34" charset="-128"/>
                <a:cs typeface="MS PGothic" charset="0"/>
              </a:rPr>
              <a:t>Ontario : 38,92 $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Québec : 36,47 $</a:t>
            </a:r>
            <a:endParaRPr lang="en-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Saskatchewan : 43,38 $</a:t>
            </a:r>
            <a:endParaRPr lang="en-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Terre-Neuve-et-Labrador : 40,23 $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Le Nord : 47,80 $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27190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fr-CA" sz="1400" kern="1200" dirty="0">
                <a:solidFill>
                  <a:schemeClr val="tx1"/>
                </a:solidFill>
                <a:effectLst/>
                <a:latin typeface="+mn-lt"/>
                <a:ea typeface="MS PGothic" pitchFamily="34" charset="-128"/>
                <a:cs typeface="MS PGothic" charset="0"/>
              </a:rPr>
              <a:t>En matière de formation en hygiène dentaire et de revenu annuel moyen (travaillant plus de 30 heures par semaine) :</a:t>
            </a:r>
          </a:p>
          <a:p>
            <a:pPr marL="0" indent="0">
              <a:buFont typeface="Arial" panose="020B0604020202020204" pitchFamily="34" charset="0"/>
              <a:buNone/>
            </a:pPr>
            <a:endParaRPr lang="en-CA" sz="14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Lorsqu’il s’agit du niveau de scolarité le plus élevé atteint en hygiène dentaire, 73 % des répondants ont déclaré avoir obtenu un diplôme collégial en hygiène dentaire et gagnent en moyenne 70 938,43 $.</a:t>
            </a:r>
            <a:endParaRPr lang="en-CA" sz="14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La deuxième attestation d’études la plus commune est un baccalauréat de quatre ans dans un domaine autre que l’hygiène dentaire (10 %) et le revenu annuel moyen de ces répondants est de 75 147,74 $.</a:t>
            </a:r>
            <a:endParaRPr lang="en-CA" sz="14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La troisième attestation d’études la plus commune est un baccalauréat de quatre ans en hygiène dentaire (5 %) et le revenu annuel moyen de ces répondants est de 77 910,70 $.</a:t>
            </a:r>
            <a:endParaRPr lang="en-CA" sz="14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400" kern="1200" dirty="0">
                <a:solidFill>
                  <a:schemeClr val="tx1"/>
                </a:solidFill>
                <a:effectLst/>
                <a:latin typeface="+mn-lt"/>
                <a:ea typeface="MS PGothic" pitchFamily="34" charset="-128"/>
                <a:cs typeface="MS PGothic" charset="0"/>
              </a:rPr>
              <a:t>Les répondants ayant une maîtrise (2 %) touchent le revenu annuel moyen le plus élevé (92 142,73 $).</a:t>
            </a:r>
            <a:endParaRPr lang="en-CA" sz="1400" kern="1200" dirty="0">
              <a:solidFill>
                <a:schemeClr val="tx1"/>
              </a:solidFill>
              <a:effectLst/>
              <a:latin typeface="+mn-lt"/>
              <a:ea typeface="MS PGothic" pitchFamily="34" charset="-128"/>
              <a:cs typeface="MS PGothic" charset="0"/>
            </a:endParaRPr>
          </a:p>
          <a:p>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156615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L’ACHD est la voix nationale et collective de plus de 29 000 hygiénistes dentaires qui travaillent au Canada et représente directement plus de 19 000 membres comprenant 2 000 étudiants. Le rôle principal, ou le mandat de l’ACHD est de faire avancer la profession d’hygiéniste dentaire, d’appuyer ses membres et de contribuer à la santé buccodentaire et au bien-être général du public.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919639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 taux de chômage des répondants est de 1 %, ce qui est bien inférieur au taux de chômage canadien actuel de 5,5 %, tel que déclaré par Statistique Canada en juin 2019.</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86888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 taux de satisfaction en matière du nombre d’heures de travail par semaine est à la hausse. En 2019, 73 % des répondants disent qu’ils travaillent autant d’heures qu’ils le souhaitent (71 % en 2017, 65 % en 2015 et en 2013).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répondants de la Saskatchewan et du Nouveau-Brunswick déclarent des taux de satisfaction plus élevés en matière du nombre d’heures de travail (cote moyenne de 8,5 sur 10), ce qui est conforme aux résultats du sondage de 2017.</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559361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Regardons maintenant le milieu de travail et l’environnement.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Quatre-vingt-onze pour cent (91 %) des répondants déclarent que leur premier milieu de travail est le cabinet privé, suivi par la santé publique (3 %) et l’enseignement (3 %).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Soixante et onze pour cent (71 %) des répondants travaillent pour un seul employeur, ce qui est assez conforme aux résultats de sondages précédents.</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96169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a:solidFill>
                  <a:schemeClr val="tx1"/>
                </a:solidFill>
                <a:effectLst/>
                <a:latin typeface="+mn-lt"/>
                <a:ea typeface="MS PGothic" pitchFamily="34" charset="-128"/>
                <a:cs typeface="MS PGothic" charset="0"/>
              </a:rPr>
              <a:t>Le nombre de répondants qui déclarent avoir des contrats écrits connaît une tendance à la hausse, de 40 % en 2015 et 44 % en 2017, à 51 % en 2019.</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06333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Afin de vous guider dans la négociation d’un accord d’indemnisation, l’ACHD a récemment diffusé une nouvelle ressource qui est parfaite pour les nouveaux diplômés.</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Lorsque vous commencez à travailler dans un nouveau lieu de travail, vous voulez que les conditions soient les meilleures possible… pour vous!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Trouvez cette ressource sous « </a:t>
            </a:r>
            <a:r>
              <a:rPr lang="fr-CA" sz="1400" b="1" kern="1200" dirty="0">
                <a:solidFill>
                  <a:schemeClr val="tx1"/>
                </a:solidFill>
                <a:effectLst/>
                <a:latin typeface="+mn-lt"/>
                <a:ea typeface="MS PGothic" pitchFamily="34" charset="-128"/>
                <a:cs typeface="MS PGothic" charset="0"/>
              </a:rPr>
              <a:t>Contrats et politiques</a:t>
            </a:r>
            <a:r>
              <a:rPr lang="fr-CA" sz="1400" kern="1200" dirty="0">
                <a:solidFill>
                  <a:schemeClr val="tx1"/>
                </a:solidFill>
                <a:effectLst/>
                <a:latin typeface="+mn-lt"/>
                <a:ea typeface="MS PGothic" pitchFamily="34" charset="-128"/>
                <a:cs typeface="MS PGothic" charset="0"/>
              </a:rPr>
              <a:t> » dans la partie du site Web dédiée au milieu de travail sain et respectueux.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6032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Afin de mieux comprendre les points saillants du sondage de 2019 soulignant les tendances en matière de rémunération, segmentées selon les régions et d’autres critères, nous vous vous invitons à visionner un Webinaire gratuit offert en anglais seulement.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52257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S PGothic" pitchFamily="34" charset="-128"/>
                <a:cs typeface="MS PGothic" charset="0"/>
              </a:rPr>
              <a:t>Après que vous aurez obtenu votre diplôme et répondu aux exigences de réglementation de votre province, votre attention se tournera naturellement à la recherche d’un emploi en tant qu’hygiéniste dentaire. Peut-être avez-vous déjà commencé votre recherche!</a:t>
            </a:r>
            <a:endParaRPr lang="en-CA" sz="12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 site d’emploi de l’ACHD est un endroit idéal pour mettre en lien des employeurs et des employés potentiels et c’est une des zones les plus actives du site Web de l’ACHD.</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Afin de consulter les possibilités d’emplois actuelles, visitez notre site Web. Vous devez ouvrir une session pour voir l’information.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a:p>
        </p:txBody>
      </p:sp>
    </p:spTree>
    <p:extLst>
      <p:ext uri="{BB962C8B-B14F-4D97-AF65-F5344CB8AC3E}">
        <p14:creationId xmlns:p14="http://schemas.microsoft.com/office/powerpoint/2010/main" val="3592379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Vous pouvez vous abonner aux alertes d’emploi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dès maintenant et recevoir la liste des postes affichés dans votre boite de réception chaque semaine. Pour activer cette option, veuillez cliquer sur </a:t>
            </a:r>
            <a:r>
              <a:rPr lang="fr-CA" sz="1400" u="sng" kern="1200" dirty="0">
                <a:solidFill>
                  <a:schemeClr val="tx1"/>
                </a:solidFill>
                <a:effectLst/>
                <a:latin typeface="+mn-lt"/>
                <a:ea typeface="MS PGothic" pitchFamily="34" charset="-128"/>
                <a:cs typeface="MS PGothic" charset="0"/>
                <a:hlinkClick r:id="rId3"/>
              </a:rPr>
              <a:t>achd.ca/profil</a:t>
            </a:r>
            <a:r>
              <a:rPr lang="fr-CA" sz="1400" b="1" kern="1200" dirty="0">
                <a:solidFill>
                  <a:schemeClr val="tx1"/>
                </a:solidFill>
                <a:effectLst/>
                <a:latin typeface="+mn-lt"/>
                <a:ea typeface="MS PGothic" pitchFamily="34" charset="-128"/>
                <a:cs typeface="MS PGothic" charset="0"/>
              </a:rPr>
              <a:t> </a:t>
            </a:r>
            <a:r>
              <a:rPr lang="fr-CA" sz="1400" kern="1200" dirty="0">
                <a:solidFill>
                  <a:schemeClr val="tx1"/>
                </a:solidFill>
                <a:effectLst/>
                <a:latin typeface="+mn-lt"/>
                <a:ea typeface="MS PGothic" pitchFamily="34" charset="-128"/>
                <a:cs typeface="MS PGothic" charset="0"/>
              </a:rPr>
              <a:t>et cochez la case « </a:t>
            </a:r>
            <a:r>
              <a:rPr lang="fr-CA" sz="1400" b="1" kern="1200" dirty="0">
                <a:solidFill>
                  <a:schemeClr val="tx1"/>
                </a:solidFill>
                <a:effectLst/>
                <a:latin typeface="+mn-lt"/>
                <a:ea typeface="MS PGothic" pitchFamily="34" charset="-128"/>
                <a:cs typeface="MS PGothic" charset="0"/>
              </a:rPr>
              <a:t>Notifications de nouvelles possibilités d’emploi</a:t>
            </a:r>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a:p>
        </p:txBody>
      </p:sp>
    </p:spTree>
    <p:extLst>
      <p:ext uri="{BB962C8B-B14F-4D97-AF65-F5344CB8AC3E}">
        <p14:creationId xmlns:p14="http://schemas.microsoft.com/office/powerpoint/2010/main" val="1111495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Lorsque vous serez prêt à solliciter un emploi, vous devrez fournir un curriculum vitae et une lettre d’accompagnement.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Cette diapositive vous donne des détails sur la façon de préparer votre curriculum vitae et énumère aussi les éléments importants qui devraient en faire partie.</a:t>
            </a: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Vous trouverez plus de détails sur le site Web de l’ACHD.</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a:p>
        </p:txBody>
      </p:sp>
    </p:spTree>
    <p:extLst>
      <p:ext uri="{BB962C8B-B14F-4D97-AF65-F5344CB8AC3E}">
        <p14:creationId xmlns:p14="http://schemas.microsoft.com/office/powerpoint/2010/main" val="3997804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Lorsque vous aurez décroché une entrevue grâce à votre curriculum vitae et votre lettre d’accompagnement remarquables, faites de votre entrevue une occasion privilégiée pour montrer à l’employeur votre intérêt envers le poste et faites ressortir l’énergie et l’expertise dont vous ferez preuve dans l’exercice de vos fonctions.</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 fait d’être rendu à cette étape démontre que l’employeur juge que vous avez les compétences requises et l’entrevue est votre chance de montrer que vous mettrez à profit ces compétences.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29</a:t>
            </a:fld>
            <a:endParaRPr lang="en-GB" altLang="en-US"/>
          </a:p>
        </p:txBody>
      </p:sp>
    </p:spTree>
    <p:extLst>
      <p:ext uri="{BB962C8B-B14F-4D97-AF65-F5344CB8AC3E}">
        <p14:creationId xmlns:p14="http://schemas.microsoft.com/office/powerpoint/2010/main" val="367658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À titre de voix nationale collective, l’ACHD organise une campagne de sensibilisation chaque avril pour le mois de la santé buccodentaire. </a:t>
            </a:r>
            <a:endParaRPr lang="en-CA" sz="1400" kern="1200" dirty="0">
              <a:solidFill>
                <a:schemeClr val="tx1"/>
              </a:solidFill>
              <a:effectLst/>
              <a:latin typeface="+mn-lt"/>
              <a:ea typeface="MS PGothic" pitchFamily="34" charset="-128"/>
              <a:cs typeface="MS PGothic" charset="0"/>
            </a:endParaRPr>
          </a:p>
          <a:p>
            <a:br>
              <a:rPr lang="fr-CA" sz="1400" kern="1200" dirty="0">
                <a:solidFill>
                  <a:schemeClr val="tx1"/>
                </a:solidFill>
                <a:effectLst/>
                <a:latin typeface="+mn-lt"/>
                <a:ea typeface="MS PGothic" pitchFamily="34" charset="-128"/>
                <a:cs typeface="MS PGothic" charset="0"/>
              </a:rPr>
            </a:br>
            <a:r>
              <a:rPr lang="fr-CA" sz="1400" kern="1200" dirty="0">
                <a:solidFill>
                  <a:schemeClr val="tx1"/>
                </a:solidFill>
                <a:effectLst/>
                <a:latin typeface="+mn-lt"/>
                <a:ea typeface="MS PGothic" pitchFamily="34" charset="-128"/>
                <a:cs typeface="MS PGothic" charset="0"/>
              </a:rPr>
              <a:t>La Semaine nationale des hygiénistes dentaires est une partie importante de la célébration. Cet évènement annuel met l’accent sur l’importance de maintenir de bonnes pratiques de santé buccodentaire et d’aider les Canadiens à comprendre le rôle et l’importance de la profession d’hygiéniste dentaire.</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Visionnons l’une des annonces télévisées nationales diffusées en 2019.</a:t>
            </a:r>
            <a:endParaRPr lang="en-CA" sz="140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176122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Au moment de l’entrevue et lorsque l’entrevue prendra fin, il y a un certain nombre d’étapes à suivre ou à garder en tête et une courte liste figure ici. </a:t>
            </a:r>
            <a:r>
              <a:rPr lang="fr-CA" sz="1400" kern="1200" dirty="0">
                <a:solidFill>
                  <a:schemeClr val="tx1"/>
                </a:solidFill>
                <a:effectLst/>
                <a:latin typeface="+mn-lt"/>
                <a:ea typeface="MS PGothic" pitchFamily="34" charset="-128"/>
                <a:cs typeface="MS PGothic" charset="0"/>
              </a:rPr>
              <a:t>Vous pouvez trouver d’autres conseils sur le site Web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a:t>
            </a:r>
            <a:endParaRPr lang="en-CA" sz="1400" kern="1200" dirty="0">
              <a:solidFill>
                <a:schemeClr val="tx1"/>
              </a:solidFill>
              <a:effectLst/>
              <a:latin typeface="+mn-lt"/>
              <a:ea typeface="MS PGothic" pitchFamily="34" charset="-128"/>
              <a:cs typeface="MS PGothic" charset="0"/>
            </a:endParaRPr>
          </a:p>
          <a:p>
            <a:pPr lvl="0"/>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entrevues de travail sont parfois utilisées pour pourvoir un poste d’hygiéniste dentaire. Si votre entrevue entre dans cette catégorie, ne soyez pas plus anxieux; considérez cela comme étant une première journée de travail sans obligations. Cependant, gardez en tête que l’employeur potentiel devrait vous payer. S’il refuse de payer, prenez ce geste comme un signe et tournez la page.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30</a:t>
            </a:fld>
            <a:endParaRPr lang="en-GB" altLang="en-US"/>
          </a:p>
        </p:txBody>
      </p:sp>
    </p:spTree>
    <p:extLst>
      <p:ext uri="{BB962C8B-B14F-4D97-AF65-F5344CB8AC3E}">
        <p14:creationId xmlns:p14="http://schemas.microsoft.com/office/powerpoint/2010/main" val="4053305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Lorsque vous aurez décidé d’accepter un poste, assurez-vous d’avoir un contrat de travail écrit approprié. Avoir un contrat de travail écrit vous permettra, à vous et à votre employeur, d’avoir une bonne compréhension des attentes que vous avez l’un envers l’autre. Comprendre la différence entre le statut de </a:t>
            </a:r>
            <a:r>
              <a:rPr lang="fr-CA" sz="1400" b="1" kern="1200" dirty="0">
                <a:solidFill>
                  <a:schemeClr val="tx1"/>
                </a:solidFill>
                <a:effectLst/>
                <a:latin typeface="+mn-lt"/>
                <a:ea typeface="MS PGothic" pitchFamily="34" charset="-128"/>
                <a:cs typeface="MS PGothic" charset="0"/>
              </a:rPr>
              <a:t>travailleur indépendant</a:t>
            </a:r>
            <a:r>
              <a:rPr lang="fr-CA" sz="1400" kern="1200" dirty="0">
                <a:solidFill>
                  <a:schemeClr val="tx1"/>
                </a:solidFill>
                <a:effectLst/>
                <a:latin typeface="+mn-lt"/>
                <a:ea typeface="MS PGothic" pitchFamily="34" charset="-128"/>
                <a:cs typeface="MS PGothic" charset="0"/>
              </a:rPr>
              <a:t> et d’</a:t>
            </a:r>
            <a:r>
              <a:rPr lang="fr-CA" sz="1400" b="1" kern="1200" dirty="0">
                <a:solidFill>
                  <a:schemeClr val="tx1"/>
                </a:solidFill>
                <a:effectLst/>
                <a:latin typeface="+mn-lt"/>
                <a:ea typeface="MS PGothic" pitchFamily="34" charset="-128"/>
                <a:cs typeface="MS PGothic" charset="0"/>
              </a:rPr>
              <a:t>employé</a:t>
            </a:r>
            <a:r>
              <a:rPr lang="fr-CA" sz="1400" kern="1200" dirty="0">
                <a:solidFill>
                  <a:schemeClr val="tx1"/>
                </a:solidFill>
                <a:effectLst/>
                <a:latin typeface="+mn-lt"/>
                <a:ea typeface="MS PGothic" pitchFamily="34" charset="-128"/>
                <a:cs typeface="MS PGothic" charset="0"/>
              </a:rPr>
              <a:t> est extrêmement important lorsque vous établissez votre relation avec un ou des dentistes et dans la création de votre contrat. La terminologie utilisée dans votre contrat déterminera si l’Agence du revenu du Canada vous qualifiera d’employé ou de travailleur indépendant. </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Lorsque vous recevez un contrat, votre employeur potentiel doit vous donner assez de temps pour le passer complètement en revue. Il est aussi recommandé de faire évaluer le contrat par un conseiller juridique.</a:t>
            </a:r>
          </a:p>
          <a:p>
            <a:endParaRPr lang="en-CA" sz="1400" kern="1200" dirty="0">
              <a:solidFill>
                <a:schemeClr val="tx1"/>
              </a:solidFill>
              <a:effectLst/>
              <a:latin typeface="+mn-lt"/>
              <a:ea typeface="MS PGothic" pitchFamily="34" charset="-128"/>
              <a:cs typeface="MS PGothic" charset="0"/>
            </a:endParaRPr>
          </a:p>
          <a:p>
            <a:r>
              <a:rPr lang="fr-CA" sz="1200" kern="1200" dirty="0">
                <a:solidFill>
                  <a:schemeClr val="tx1"/>
                </a:solidFill>
                <a:effectLst/>
                <a:latin typeface="+mn-lt"/>
                <a:ea typeface="MS PGothic" pitchFamily="34" charset="-128"/>
                <a:cs typeface="MS PGothic" charset="0"/>
              </a:rPr>
              <a:t>Il y a des avantages et des désavantages à être travailleur indépendant. Visitez le site Web de 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pour obtenir plus de détails et pour examiner des exemples de contrats de travail et de travail indépendant.</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31</a:t>
            </a:fld>
            <a:endParaRPr lang="en-GB" altLang="en-US"/>
          </a:p>
        </p:txBody>
      </p:sp>
    </p:spTree>
    <p:extLst>
      <p:ext uri="{BB962C8B-B14F-4D97-AF65-F5344CB8AC3E}">
        <p14:creationId xmlns:p14="http://schemas.microsoft.com/office/powerpoint/2010/main" val="2888549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Parlons brièvement des hygiénistes dentaires en exercice indépendant.</a:t>
            </a:r>
            <a:endParaRPr lang="en-CA" sz="1400" kern="1200" dirty="0">
              <a:solidFill>
                <a:schemeClr val="tx1"/>
              </a:solidFill>
              <a:effectLst/>
              <a:latin typeface="+mn-lt"/>
              <a:ea typeface="MS PGothic" pitchFamily="34" charset="-128"/>
              <a:cs typeface="MS PGothic" charset="0"/>
            </a:endParaRP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Les hygiénistes dentaires autorisés peuvent fournir des soins buccodentaires dans des milieux autres que des cabinets dentaires. Ils peuvent choisir d’avoir leur propre cabinet ou d’exploiter un cabinet mobile leur permettant de visiter leurs clients à leur domicile. Dans le fond, les hygiénistes dentaires en pratique autonome exploitent leur propre entreprise. Ils sont libres de prendre leurs propres décisions et d’offrir aux clients un plus vaste éventail de solutions.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Ils jouent un rôle important dans l’amélioration de l’accès aux soins d’hygiène dentaire. </a:t>
            </a:r>
          </a:p>
          <a:p>
            <a:endParaRPr lang="fr-CA" sz="1400" b="0" i="0" kern="1200" baseline="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Soutenir les praticiens indépendants est une grande priorité pour l’ACHD.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Quelques années passées, l’ACHD a lancé le </a:t>
            </a:r>
            <a:r>
              <a:rPr lang="fr-CA" sz="1400" b="1" kern="1200" dirty="0">
                <a:solidFill>
                  <a:schemeClr val="tx1"/>
                </a:solidFill>
                <a:effectLst/>
                <a:latin typeface="+mn-lt"/>
                <a:ea typeface="MS PGothic" pitchFamily="34" charset="-128"/>
                <a:cs typeface="MS PGothic" charset="0"/>
              </a:rPr>
              <a:t>Réseau de la pratique autonome</a:t>
            </a:r>
            <a:r>
              <a:rPr lang="fr-CA" sz="1400" kern="1200" dirty="0">
                <a:solidFill>
                  <a:schemeClr val="tx1"/>
                </a:solidFill>
                <a:effectLst/>
                <a:latin typeface="+mn-lt"/>
                <a:ea typeface="MS PGothic" pitchFamily="34" charset="-128"/>
                <a:cs typeface="MS PGothic" charset="0"/>
              </a:rPr>
              <a:t>, conçu pour répondre aux besoins particuliers de cette communauté grandissante. Un ensemble d’avantages uniques sont réservés à ce groupe.</a:t>
            </a:r>
            <a:endParaRPr lang="en-CA" sz="1400" b="0" i="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32</a:t>
            </a:fld>
            <a:endParaRPr lang="en-GB" altLang="en-US"/>
          </a:p>
        </p:txBody>
      </p:sp>
    </p:spTree>
    <p:extLst>
      <p:ext uri="{BB962C8B-B14F-4D97-AF65-F5344CB8AC3E}">
        <p14:creationId xmlns:p14="http://schemas.microsoft.com/office/powerpoint/2010/main" val="354493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Il y a plus de 1 000 hygiénistes dentaires inscrits au Réseau de la pratique autonome de l’ACHD.  Voici les données selon les provinces.</a:t>
            </a:r>
          </a:p>
          <a:p>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Veuillez noter que le Québec, le Nord et l’Île-du-Prince-Édouard ne permettent pas actuellement aux hygiénistes dentaires de travailler à titre de praticiens indépendants.</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33</a:t>
            </a:fld>
            <a:endParaRPr lang="en-GB" altLang="en-US"/>
          </a:p>
        </p:txBody>
      </p:sp>
    </p:spTree>
    <p:extLst>
      <p:ext uri="{BB962C8B-B14F-4D97-AF65-F5344CB8AC3E}">
        <p14:creationId xmlns:p14="http://schemas.microsoft.com/office/powerpoint/2010/main" val="4039907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N’oubliez pas que seuls les membres étudiants actuels sont admissibles à l’adhésion </a:t>
            </a:r>
            <a:r>
              <a:rPr lang="fr-CA" sz="1400" b="1" u="sng" kern="1200" dirty="0">
                <a:solidFill>
                  <a:schemeClr val="tx1"/>
                </a:solidFill>
                <a:effectLst/>
                <a:latin typeface="+mn-lt"/>
                <a:ea typeface="MS PGothic" pitchFamily="34" charset="-128"/>
                <a:cs typeface="MS PGothic" charset="0"/>
              </a:rPr>
              <a:t>GRATUITE</a:t>
            </a:r>
            <a:r>
              <a:rPr lang="fr-CA" sz="1400" kern="1200" dirty="0">
                <a:solidFill>
                  <a:schemeClr val="tx1"/>
                </a:solidFill>
                <a:effectLst/>
                <a:latin typeface="+mn-lt"/>
                <a:ea typeface="MS PGothic" pitchFamily="34" charset="-128"/>
                <a:cs typeface="MS PGothic" charset="0"/>
              </a:rPr>
              <a:t> à titre d’étudiant diplômé après la réussite de l’Examen de certification nationale. </a:t>
            </a:r>
          </a:p>
          <a:p>
            <a:endParaRPr lang="en-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Si vous ne vous êtes pas encore inscrits à l’ACHD ni n’avez renouvelé votre adhésion à titre de membre étudiant, vous avez encore le temps de le faire et c’est facile! Visitez </a:t>
            </a:r>
            <a:r>
              <a:rPr lang="fr-CA" sz="1400" b="1" kern="1200" dirty="0">
                <a:solidFill>
                  <a:schemeClr val="tx1"/>
                </a:solidFill>
                <a:effectLst/>
                <a:latin typeface="+mn-lt"/>
                <a:ea typeface="MS PGothic" pitchFamily="34" charset="-128"/>
                <a:cs typeface="MS PGothic" charset="0"/>
              </a:rPr>
              <a:t>achd.ca/adherer </a:t>
            </a:r>
            <a:r>
              <a:rPr lang="fr-CA" sz="1400" kern="1200" dirty="0">
                <a:solidFill>
                  <a:schemeClr val="tx1"/>
                </a:solidFill>
                <a:effectLst/>
                <a:latin typeface="+mn-lt"/>
                <a:ea typeface="MS PGothic" pitchFamily="34" charset="-128"/>
                <a:cs typeface="MS PGothic" charset="0"/>
              </a:rPr>
              <a:t>et cliquez sur l’onglet Adhésion à titre d’étudiant. Ou renouvelez votre adhésion au </a:t>
            </a:r>
            <a:r>
              <a:rPr lang="fr-CA" sz="1400" b="1" kern="1200" dirty="0">
                <a:solidFill>
                  <a:schemeClr val="tx1"/>
                </a:solidFill>
                <a:effectLst/>
                <a:latin typeface="+mn-lt"/>
                <a:ea typeface="MS PGothic" pitchFamily="34" charset="-128"/>
                <a:cs typeface="MS PGothic" charset="0"/>
              </a:rPr>
              <a:t>achd.ca/renouveler</a:t>
            </a:r>
            <a:r>
              <a:rPr lang="fr-CA" sz="1400" kern="1200" dirty="0">
                <a:solidFill>
                  <a:schemeClr val="tx1"/>
                </a:solidFill>
                <a:effectLst/>
                <a:latin typeface="+mn-lt"/>
                <a:ea typeface="MS PGothic" pitchFamily="34" charset="-128"/>
                <a:cs typeface="MS PGothic" charset="0"/>
              </a:rPr>
              <a:t>. </a:t>
            </a:r>
            <a:r>
              <a:rPr lang="fr-CA" sz="1200" kern="1200" dirty="0">
                <a:solidFill>
                  <a:schemeClr val="tx1"/>
                </a:solidFill>
                <a:effectLst/>
                <a:latin typeface="+mn-lt"/>
                <a:ea typeface="MS PGothic" pitchFamily="34" charset="-128"/>
                <a:cs typeface="MS PGothic" charset="0"/>
              </a:rPr>
              <a:t>Appeler 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est une autre option</a:t>
            </a:r>
            <a:r>
              <a:rPr lang="en-CA" sz="1400" kern="1200" dirty="0">
                <a:solidFill>
                  <a:schemeClr val="tx1"/>
                </a:solidFill>
                <a:effectLst/>
                <a:latin typeface="+mn-lt"/>
                <a:ea typeface="MS PGothic" pitchFamily="34" charset="-128"/>
                <a:cs typeface="MS PGothic" charset="0"/>
              </a:rPr>
              <a:t>.</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34</a:t>
            </a:fld>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Les membres du personnel de l’ACHD peuvent répondre à une variété de questions portant sur l’hygiène dentaire, l’adhésion ou toute autre question relative que vous pourriez avoir. </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Vous pouvez nous joindre :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En visitant le site Web de l’</a:t>
            </a:r>
            <a:r>
              <a:rPr lang="fr-CA" sz="1400" kern="1200" dirty="0" err="1">
                <a:solidFill>
                  <a:schemeClr val="tx1"/>
                </a:solidFill>
                <a:effectLst/>
                <a:latin typeface="+mn-lt"/>
                <a:ea typeface="MS PGothic" pitchFamily="34" charset="-128"/>
                <a:cs typeface="MS PGothic" charset="0"/>
              </a:rPr>
              <a:t>ACHD</a:t>
            </a:r>
            <a:endParaRPr lang="fr-CA" sz="14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400" kern="1200" dirty="0">
                <a:solidFill>
                  <a:schemeClr val="tx1"/>
                </a:solidFill>
                <a:effectLst/>
                <a:latin typeface="+mn-lt"/>
                <a:ea typeface="MS PGothic" pitchFamily="34" charset="-128"/>
                <a:cs typeface="MS PGothic" charset="0"/>
              </a:rPr>
              <a:t>Par courriel, ou </a:t>
            </a:r>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Par téléphone</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35</a:t>
            </a:fld>
            <a:endParaRPr lang="en-GB" altLang="en-US"/>
          </a:p>
        </p:txBody>
      </p:sp>
    </p:spTree>
    <p:extLst>
      <p:ext uri="{BB962C8B-B14F-4D97-AF65-F5344CB8AC3E}">
        <p14:creationId xmlns:p14="http://schemas.microsoft.com/office/powerpoint/2010/main" val="2862587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Nous voulons aussi nous assurer que ayez la chance d’établir des liens et d’échanger avec nous et avec vos collègues sur les diverses plateformes en ligne et de médias sociaux.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36</a:t>
            </a:fld>
            <a:endParaRPr lang="en-GB" altLang="en-US"/>
          </a:p>
        </p:txBody>
      </p:sp>
    </p:spTree>
    <p:extLst>
      <p:ext uri="{BB962C8B-B14F-4D97-AF65-F5344CB8AC3E}">
        <p14:creationId xmlns:p14="http://schemas.microsoft.com/office/powerpoint/2010/main" val="2082220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Nous vous félicitons d’avoir choisi une carrière dynamique en hygiène dentaire! Joignez-vous à la communauté de l’ACHD et faites-vous entendre.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37</a:t>
            </a:fld>
            <a:endParaRPr lang="en-GB" altLang="en-US"/>
          </a:p>
        </p:txBody>
      </p:sp>
    </p:spTree>
    <p:extLst>
      <p:ext uri="{BB962C8B-B14F-4D97-AF65-F5344CB8AC3E}">
        <p14:creationId xmlns:p14="http://schemas.microsoft.com/office/powerpoint/2010/main" val="323361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La profession comprend plusieurs organismes clés et chaque organisme assume des responsabilités et des rôles différents. </a:t>
            </a: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Penchons-nous sur le fonctionnement de chaque organisme au sein de la profession. </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331699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Les organismes nationaux associés à l’hygiène dentaire comprennent :</a:t>
            </a:r>
          </a:p>
          <a:p>
            <a:endParaRPr lang="en-CA" sz="14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400" kern="1200" dirty="0">
                <a:solidFill>
                  <a:schemeClr val="tx1"/>
                </a:solidFill>
                <a:effectLst/>
                <a:latin typeface="+mn-lt"/>
                <a:ea typeface="MS PGothic" pitchFamily="34" charset="-128"/>
                <a:cs typeface="MS PGothic" charset="0"/>
              </a:rPr>
              <a:t>La </a:t>
            </a:r>
            <a:r>
              <a:rPr lang="fr-CA" sz="1400" b="1" kern="1200" dirty="0">
                <a:solidFill>
                  <a:schemeClr val="tx1"/>
                </a:solidFill>
                <a:effectLst/>
                <a:latin typeface="+mn-lt"/>
                <a:ea typeface="MS PGothic" pitchFamily="34" charset="-128"/>
                <a:cs typeface="MS PGothic" charset="0"/>
              </a:rPr>
              <a:t>Commission de l’agrément dentaire du Canada. </a:t>
            </a:r>
            <a:r>
              <a:rPr lang="fr-CA" sz="14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p>
          <a:p>
            <a:pPr marL="0" lvl="0" indent="0">
              <a:buFont typeface="Arial"/>
              <a:buNone/>
            </a:pPr>
            <a:endParaRPr lang="en-CA" sz="14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400" kern="1200" dirty="0">
                <a:solidFill>
                  <a:schemeClr val="tx1"/>
                </a:solidFill>
                <a:effectLst/>
                <a:latin typeface="+mn-lt"/>
                <a:ea typeface="MS PGothic" pitchFamily="34" charset="-128"/>
                <a:cs typeface="MS PGothic" charset="0"/>
              </a:rPr>
              <a:t>Le </a:t>
            </a:r>
            <a:r>
              <a:rPr lang="fr-CA" sz="1400" b="1" kern="1200" dirty="0">
                <a:solidFill>
                  <a:schemeClr val="tx1"/>
                </a:solidFill>
                <a:effectLst/>
                <a:latin typeface="+mn-lt"/>
                <a:ea typeface="MS PGothic" pitchFamily="34" charset="-128"/>
                <a:cs typeface="MS PGothic" charset="0"/>
              </a:rPr>
              <a:t>Bureau national de la certification en hygiène dentaire</a:t>
            </a:r>
            <a:r>
              <a:rPr lang="fr-CA" sz="1400" kern="1200" dirty="0">
                <a:solidFill>
                  <a:schemeClr val="tx1"/>
                </a:solidFill>
                <a:effectLst/>
                <a:latin typeface="+mn-lt"/>
                <a:ea typeface="MS PGothic" pitchFamily="34" charset="-128"/>
                <a:cs typeface="MS PGothic" charset="0"/>
              </a:rPr>
              <a:t>. Le BNCHD élabore et gère l’examen national de certification en hygiène dentaire des diplômés de programmes d’hygiène dentaire.</a:t>
            </a:r>
          </a:p>
          <a:p>
            <a:pPr marL="0" lvl="0" indent="0">
              <a:buFont typeface="Arial"/>
              <a:buNone/>
            </a:pPr>
            <a:endParaRPr lang="fr-CA" sz="1400" kern="1200" dirty="0">
              <a:solidFill>
                <a:schemeClr val="tx1"/>
              </a:solidFill>
              <a:effectLst/>
              <a:latin typeface="+mn-lt"/>
              <a:ea typeface="MS PGothic" pitchFamily="34" charset="-128"/>
              <a:cs typeface="MS PGothic" charset="0"/>
            </a:endParaRPr>
          </a:p>
          <a:p>
            <a:pPr marL="228600" lvl="0" indent="-228600">
              <a:buFont typeface="Arial"/>
              <a:buChar char="•"/>
            </a:pPr>
            <a:r>
              <a:rPr lang="fr-FR" sz="1400" kern="1200" dirty="0">
                <a:solidFill>
                  <a:schemeClr val="tx1"/>
                </a:solidFill>
                <a:effectLst/>
                <a:latin typeface="+mn-lt"/>
                <a:ea typeface="MS PGothic" pitchFamily="34" charset="-128"/>
                <a:cs typeface="MS PGothic" charset="0"/>
              </a:rPr>
              <a:t>La </a:t>
            </a:r>
            <a:r>
              <a:rPr lang="fr-FR" sz="1400" b="1" kern="1200" dirty="0">
                <a:solidFill>
                  <a:schemeClr val="tx1"/>
                </a:solidFill>
                <a:effectLst/>
                <a:latin typeface="+mn-lt"/>
                <a:ea typeface="MS PGothic" pitchFamily="34" charset="-128"/>
                <a:cs typeface="MS PGothic" charset="0"/>
              </a:rPr>
              <a:t>Fédération des organismes de réglementation en hygiène dentaire du Canada</a:t>
            </a:r>
            <a:r>
              <a:rPr lang="fr-FR" sz="1400" kern="1200" dirty="0">
                <a:solidFill>
                  <a:schemeClr val="tx1"/>
                </a:solidFill>
                <a:effectLst/>
                <a:latin typeface="+mn-lt"/>
                <a:ea typeface="MS PGothic" pitchFamily="34" charset="-128"/>
                <a:cs typeface="MS PGothic" charset="0"/>
              </a:rPr>
              <a:t> est une fédération d’organismes dont la responsabilité législative de chacun consiste à réglementer la profession d’hygiéniste dentaire dans sa province.</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a:t>
            </a:fld>
            <a:endParaRPr lang="en-GB" altLang="en-US" dirty="0"/>
          </a:p>
        </p:txBody>
      </p:sp>
    </p:spTree>
    <p:extLst>
      <p:ext uri="{BB962C8B-B14F-4D97-AF65-F5344CB8AC3E}">
        <p14:creationId xmlns:p14="http://schemas.microsoft.com/office/powerpoint/2010/main" val="140496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kern="1200" dirty="0">
                <a:solidFill>
                  <a:schemeClr val="tx1"/>
                </a:solidFill>
                <a:effectLst/>
                <a:latin typeface="+mn-lt"/>
                <a:ea typeface="MS PGothic" pitchFamily="34" charset="-128"/>
                <a:cs typeface="MS PGothic" charset="0"/>
              </a:rPr>
              <a:t>Les organismes provinciaux comprennent les organismes provinciaux de réglementation en hygiène dentaire, qui réglementent la profession de l’hygiène dentaire et assurent que les hygiénistes dentaires ont satisfait aux critères de certification de leur province ou de leur territoire. L’organisme de réglementation s’intéresse principalement à la santé et à la sécurité globale du public. </a:t>
            </a:r>
            <a:endParaRPr lang="en-CA" sz="1400" kern="1200" dirty="0">
              <a:solidFill>
                <a:schemeClr val="tx1"/>
              </a:solidFill>
              <a:effectLst/>
              <a:latin typeface="+mn-lt"/>
              <a:ea typeface="MS PGothic" pitchFamily="34" charset="-128"/>
              <a:cs typeface="MS PGothic" charset="0"/>
            </a:endParaRPr>
          </a:p>
          <a:p>
            <a:endParaRPr lang="fr-CA" sz="1400" kern="1200" dirty="0">
              <a:solidFill>
                <a:schemeClr val="tx1"/>
              </a:solidFill>
              <a:effectLst/>
              <a:latin typeface="+mn-lt"/>
              <a:ea typeface="MS PGothic" pitchFamily="34" charset="-128"/>
              <a:cs typeface="MS PGothic" charset="0"/>
            </a:endParaRPr>
          </a:p>
          <a:p>
            <a:r>
              <a:rPr lang="fr-CA" sz="14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de réglementation provincial ou territorial approprié. Les exigences de certification ou d’autorisation et les champs d’activités varient selon la province et le territoire.</a:t>
            </a:r>
          </a:p>
          <a:p>
            <a:endParaRPr lang="fr-CA" sz="1400" kern="1200" dirty="0">
              <a:solidFill>
                <a:schemeClr val="tx1"/>
              </a:solidFill>
              <a:effectLst/>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Pour des renseignements supplémentaires, y compris les coordonnées de chaque organisme de réglementation provincial, veuillez visiter le site Web de l’ACHD.</a:t>
            </a:r>
          </a:p>
          <a:p>
            <a:r>
              <a:rPr lang="fr-CA" sz="1200" kern="1200" noProof="0" dirty="0">
                <a:solidFill>
                  <a:schemeClr val="tx1"/>
                </a:solidFill>
                <a:effectLst/>
                <a:latin typeface="+mn-lt"/>
                <a:ea typeface="MS PGothic" pitchFamily="34" charset="-128"/>
                <a:cs typeface="MS PGothic" charset="0"/>
              </a:rPr>
              <a:t>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292268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400" b="1" kern="1200" dirty="0">
                <a:solidFill>
                  <a:schemeClr val="tx1"/>
                </a:solidFill>
                <a:effectLst/>
                <a:latin typeface="+mn-lt"/>
                <a:ea typeface="MS PGothic" pitchFamily="34" charset="-128"/>
                <a:cs typeface="MS PGothic" charset="0"/>
              </a:rPr>
              <a:t>Les associations professionnelles en hygiène dentaire</a:t>
            </a:r>
            <a:r>
              <a:rPr lang="fr-CA" sz="1400" kern="1200" dirty="0">
                <a:solidFill>
                  <a:schemeClr val="tx1"/>
                </a:solidFill>
                <a:effectLst/>
                <a:latin typeface="+mn-lt"/>
                <a:ea typeface="MS PGothic" pitchFamily="34" charset="-128"/>
                <a:cs typeface="MS PGothic" charset="0"/>
              </a:rPr>
              <a:t> sont mises en place pour faire avancer la profession et pour défendre les droits de ses membres, des hygiénistes dentaires et des étudiants. Il existe différents types d’associations professionnelles. En voici des exemples :</a:t>
            </a:r>
          </a:p>
          <a:p>
            <a:endParaRPr lang="en-CA" sz="14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400" kern="1200" dirty="0">
                <a:solidFill>
                  <a:schemeClr val="tx1"/>
                </a:solidFill>
                <a:effectLst/>
                <a:latin typeface="+mn-lt"/>
                <a:ea typeface="MS PGothic" pitchFamily="34" charset="-128"/>
                <a:cs typeface="MS PGothic" charset="0"/>
              </a:rPr>
              <a:t>La </a:t>
            </a:r>
            <a:r>
              <a:rPr lang="fr-CA" sz="1400" b="1" kern="1200" dirty="0">
                <a:solidFill>
                  <a:schemeClr val="tx1"/>
                </a:solidFill>
                <a:effectLst/>
                <a:latin typeface="+mn-lt"/>
                <a:ea typeface="MS PGothic" pitchFamily="34" charset="-128"/>
                <a:cs typeface="MS PGothic" charset="0"/>
              </a:rPr>
              <a:t>Fédération internationale des hygiénistes dentaires (IFDH)</a:t>
            </a:r>
            <a:r>
              <a:rPr lang="fr-CA" sz="1400" kern="1200" dirty="0">
                <a:solidFill>
                  <a:schemeClr val="tx1"/>
                </a:solidFill>
                <a:effectLst/>
                <a:latin typeface="+mn-lt"/>
                <a:ea typeface="MS PGothic" pitchFamily="34" charset="-128"/>
                <a:cs typeface="MS PGothic" charset="0"/>
              </a:rPr>
              <a:t> rassemble les hygiénistes dentaires de 23 pays à travers le monde dans le but de promouvoir la santé buccodentaire à l’échelle mondiale.</a:t>
            </a: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L’ACHD</a:t>
            </a:r>
            <a:r>
              <a:rPr lang="fr-CA" sz="1400" kern="1200" dirty="0">
                <a:solidFill>
                  <a:schemeClr val="tx1"/>
                </a:solidFill>
                <a:effectLst/>
                <a:latin typeface="+mn-lt"/>
                <a:ea typeface="MS PGothic" pitchFamily="34" charset="-128"/>
                <a:cs typeface="MS PGothic" charset="0"/>
              </a:rPr>
              <a:t> est l’association nationale qui plaide au nom des hygiénistes dentaires du Canada en matière de questions qui touchent la profession dans son ensemble. </a:t>
            </a: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Les associations provinciales</a:t>
            </a:r>
            <a:r>
              <a:rPr lang="fr-CA" sz="1400" kern="1200" dirty="0">
                <a:solidFill>
                  <a:schemeClr val="tx1"/>
                </a:solidFill>
                <a:effectLst/>
                <a:latin typeface="+mn-lt"/>
                <a:ea typeface="MS PGothic" pitchFamily="34" charset="-128"/>
                <a:cs typeface="MS PGothic" charset="0"/>
              </a:rPr>
              <a:t> représentent les hygiénistes dentaires à l’échelle provinciale. Les besoins des hygiénistes dentaires peuvent varier sensiblement d’une province ou d’un territoire à l’autre. </a:t>
            </a:r>
          </a:p>
          <a:p>
            <a:pPr marL="171450" lvl="0" indent="-171450">
              <a:buFont typeface="Arial"/>
              <a:buChar char="•"/>
            </a:pPr>
            <a:r>
              <a:rPr lang="fr-CA" sz="1400" b="1" kern="1200" dirty="0">
                <a:solidFill>
                  <a:schemeClr val="tx1"/>
                </a:solidFill>
                <a:effectLst/>
                <a:latin typeface="+mn-lt"/>
                <a:ea typeface="MS PGothic" pitchFamily="34" charset="-128"/>
                <a:cs typeface="MS PGothic" charset="0"/>
              </a:rPr>
              <a:t>Les associations locales ou les sociétés</a:t>
            </a:r>
            <a:r>
              <a:rPr lang="fr-CA" sz="1400" kern="1200" dirty="0">
                <a:solidFill>
                  <a:schemeClr val="tx1"/>
                </a:solidFill>
                <a:effectLst/>
                <a:latin typeface="+mn-lt"/>
                <a:ea typeface="MS PGothic" pitchFamily="34" charset="-128"/>
                <a:cs typeface="MS PGothic" charset="0"/>
              </a:rPr>
              <a:t> représentent les hygiénistes dentaires au sein de leur communauté immédiate. </a:t>
            </a:r>
            <a:endParaRPr lang="en-CA" sz="1400" kern="1200" dirty="0">
              <a:solidFill>
                <a:schemeClr val="tx1"/>
              </a:solidFill>
              <a:effectLst/>
              <a:latin typeface="+mn-lt"/>
              <a:ea typeface="MS PGothic" pitchFamily="34" charset="-128"/>
              <a:cs typeface="MS PGothic" charset="0"/>
            </a:endParaRPr>
          </a:p>
          <a:p>
            <a:pPr marL="171450" indent="-171450">
              <a:buFont typeface="Arial"/>
              <a:buChar char="•"/>
            </a:pPr>
            <a:endParaRPr lang="en-CA"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18683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4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a:t>
            </a:r>
          </a:p>
          <a:p>
            <a:r>
              <a:rPr lang="fr-CA" sz="1400" kern="1200" dirty="0">
                <a:solidFill>
                  <a:schemeClr val="tx1"/>
                </a:solidFill>
                <a:effectLst/>
                <a:latin typeface="+mn-lt"/>
                <a:ea typeface="MS PGothic" pitchFamily="34" charset="-128"/>
                <a:cs typeface="MS PGothic" charset="0"/>
              </a:rPr>
              <a:t>  </a:t>
            </a:r>
            <a:endParaRPr lang="en-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Il est important de noter que ce ne sont pas toutes les provinces qui ont une association provinciale. Dans les provinces qui n’ont </a:t>
            </a:r>
            <a:r>
              <a:rPr lang="fr-CA" sz="1400" u="sng" kern="1200" dirty="0">
                <a:solidFill>
                  <a:schemeClr val="tx1"/>
                </a:solidFill>
                <a:effectLst/>
                <a:latin typeface="+mn-lt"/>
                <a:ea typeface="MS PGothic" pitchFamily="34" charset="-128"/>
                <a:cs typeface="MS PGothic" charset="0"/>
              </a:rPr>
              <a:t>pas</a:t>
            </a:r>
            <a:r>
              <a:rPr lang="fr-CA" sz="1400" kern="1200" dirty="0">
                <a:solidFill>
                  <a:schemeClr val="tx1"/>
                </a:solidFill>
                <a:effectLst/>
                <a:latin typeface="+mn-lt"/>
                <a:ea typeface="MS PGothic" pitchFamily="34" charset="-128"/>
                <a:cs typeface="MS PGothic" charset="0"/>
              </a:rPr>
              <a:t> d’association provinciale, telles que l’Alberta, la Saskatchewan et la Nouvelle-Écosse, l’adhésion à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est comprise dans les frais d’inscription auprès de l’organisme de réglementation. En Colombie-Britannique, il y a une association provinciale. Lorsque vous vous inscrivez auprès de l’organisme de réglementation pour obtenir votre certificat d’exercice, vous recevez automatiquement une adhésion à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a:t>
            </a:r>
            <a:r>
              <a:rPr lang="fr-CA" sz="1400" u="sng" kern="1200" dirty="0">
                <a:solidFill>
                  <a:schemeClr val="tx1"/>
                </a:solidFill>
                <a:effectLst/>
                <a:latin typeface="+mn-lt"/>
                <a:ea typeface="MS PGothic" pitchFamily="34" charset="-128"/>
                <a:cs typeface="MS PGothic" charset="0"/>
              </a:rPr>
              <a:t>et</a:t>
            </a:r>
            <a:r>
              <a:rPr lang="fr-CA" sz="1400" kern="1200" dirty="0">
                <a:solidFill>
                  <a:schemeClr val="tx1"/>
                </a:solidFill>
                <a:effectLst/>
                <a:latin typeface="+mn-lt"/>
                <a:ea typeface="MS PGothic" pitchFamily="34" charset="-128"/>
                <a:cs typeface="MS PGothic" charset="0"/>
              </a:rPr>
              <a:t> à l’association provinciale.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4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Au Manitoba, en Colombie-Britannique, au Nouveau-Brunswick, à l’Île-du-Prince-Édouard et à Terre-Neuve-et-Labrador, si vous adhérez à l’association provinciale, vous serez aussi membre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Au Québec, l’association provincial agis aussi à</a:t>
            </a:r>
            <a:r>
              <a:rPr lang="fr-CA" sz="1400" kern="1200" baseline="0" dirty="0">
                <a:solidFill>
                  <a:schemeClr val="tx1"/>
                </a:solidFill>
                <a:effectLst/>
                <a:latin typeface="+mn-lt"/>
                <a:ea typeface="MS PGothic" pitchFamily="34" charset="-128"/>
                <a:cs typeface="MS PGothic" charset="0"/>
              </a:rPr>
              <a:t> titre d’organisme de réglementation.</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1932989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kern="1200" dirty="0">
                <a:solidFill>
                  <a:schemeClr val="tx1"/>
                </a:solidFill>
                <a:effectLst/>
                <a:latin typeface="+mn-lt"/>
                <a:ea typeface="MS PGothic" pitchFamily="34" charset="-128"/>
                <a:cs typeface="MS PGothic" charset="0"/>
              </a:rPr>
              <a:t>Pourquoi devriez-vous faire partie de l’</a:t>
            </a:r>
            <a:r>
              <a:rPr lang="fr-CA" sz="1400" kern="1200" dirty="0" err="1">
                <a:solidFill>
                  <a:schemeClr val="tx1"/>
                </a:solidFill>
                <a:effectLst/>
                <a:latin typeface="+mn-lt"/>
                <a:ea typeface="MS PGothic" pitchFamily="34" charset="-128"/>
                <a:cs typeface="MS PGothic" charset="0"/>
              </a:rPr>
              <a:t>ACHD</a:t>
            </a:r>
            <a:r>
              <a:rPr lang="fr-CA" sz="1400" kern="1200" dirty="0">
                <a:solidFill>
                  <a:schemeClr val="tx1"/>
                </a:solidFill>
                <a:effectLst/>
                <a:latin typeface="+mn-lt"/>
                <a:ea typeface="MS PGothic" pitchFamily="34" charset="-128"/>
                <a:cs typeface="MS PGothic" charset="0"/>
              </a:rPr>
              <a:t>? Regardons les raisons principales dans cette vidéo en anglais.</a:t>
            </a:r>
            <a:endParaRPr lang="en-CA" sz="14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a:p>
        </p:txBody>
      </p:sp>
    </p:spTree>
    <p:extLst>
      <p:ext uri="{BB962C8B-B14F-4D97-AF65-F5344CB8AC3E}">
        <p14:creationId xmlns:p14="http://schemas.microsoft.com/office/powerpoint/2010/main" val="100201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49512"/>
            <a:ext cx="2925762"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50875" y="2049512"/>
            <a:ext cx="8624888"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78030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33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5269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4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448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52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48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416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779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708448"/>
            <a:ext cx="4278313" cy="165258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5084763" y="1708448"/>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0875" y="3361035"/>
            <a:ext cx="4278313"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637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030219"/>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1766813"/>
            <a:ext cx="7802563"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549525" y="7836669"/>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4199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2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49512"/>
            <a:ext cx="2925762" cy="69317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049512"/>
            <a:ext cx="8624888" cy="69317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982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74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34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463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1379661"/>
            <a:ext cx="11703050"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50875" y="3171949"/>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4081586"/>
            <a:ext cx="574516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3171949"/>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4081586"/>
            <a:ext cx="5748337"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5419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6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1027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1379661"/>
            <a:ext cx="11703050" cy="1625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50875" y="3171949"/>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4081586"/>
            <a:ext cx="574516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3171949"/>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4081586"/>
            <a:ext cx="5748337"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57974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1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708448"/>
            <a:ext cx="4278313"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5084763" y="1708448"/>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650875" y="3361035"/>
            <a:ext cx="4278313"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030219"/>
            <a:ext cx="7802563"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549525" y="1766813"/>
            <a:ext cx="7802563"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9525" y="7836669"/>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32.xml"/><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sp>
        <p:nvSpPr>
          <p:cNvPr id="8" name="Rectangle 7"/>
          <p:cNvSpPr/>
          <p:nvPr userDrawn="1"/>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sp>
        <p:nvSpPr>
          <p:cNvPr id="2052"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4000" kern="1200">
          <a:solidFill>
            <a:srgbClr val="5E2082"/>
          </a:solidFill>
          <a:latin typeface="Arial"/>
          <a:ea typeface="MS PGothic" pitchFamily="34" charset="-128"/>
          <a:cs typeface="Arial"/>
        </a:defRPr>
      </a:lvl1pPr>
      <a:lvl2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fontAlgn="base">
        <a:spcBef>
          <a:spcPct val="0"/>
        </a:spcBef>
        <a:spcAft>
          <a:spcPct val="0"/>
        </a:spcAft>
        <a:defRPr sz="4000">
          <a:solidFill>
            <a:srgbClr val="5E2082"/>
          </a:solidFill>
          <a:latin typeface="Arial" pitchFamily="34" charset="0"/>
          <a:ea typeface="MS PGothic" pitchFamily="34" charset="-128"/>
        </a:defRPr>
      </a:lvl6pPr>
      <a:lvl7pPr marL="914400" algn="l" defTabSz="457200" rtl="0" fontAlgn="base">
        <a:spcBef>
          <a:spcPct val="0"/>
        </a:spcBef>
        <a:spcAft>
          <a:spcPct val="0"/>
        </a:spcAft>
        <a:defRPr sz="4000">
          <a:solidFill>
            <a:srgbClr val="5E2082"/>
          </a:solidFill>
          <a:latin typeface="Arial" pitchFamily="34" charset="0"/>
          <a:ea typeface="MS PGothic" pitchFamily="34" charset="-128"/>
        </a:defRPr>
      </a:lvl7pPr>
      <a:lvl8pPr marL="1371600" algn="l" defTabSz="457200" rtl="0" fontAlgn="base">
        <a:spcBef>
          <a:spcPct val="0"/>
        </a:spcBef>
        <a:spcAft>
          <a:spcPct val="0"/>
        </a:spcAft>
        <a:defRPr sz="4000">
          <a:solidFill>
            <a:srgbClr val="5E2082"/>
          </a:solidFill>
          <a:latin typeface="Arial" pitchFamily="34" charset="0"/>
          <a:ea typeface="MS PGothic" pitchFamily="34" charset="-128"/>
        </a:defRPr>
      </a:lvl8pPr>
      <a:lvl9pPr marL="1828800" algn="l" defTabSz="457200" rtl="0" fontAlgn="base">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3004800"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635" y="471535"/>
            <a:ext cx="4191013" cy="948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0FC38E7-FAA1-4864-BFFA-89923C614E89}"/>
              </a:ext>
            </a:extLst>
          </p:cNvPr>
          <p:cNvSpPr/>
          <p:nvPr/>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sp>
        <p:nvSpPr>
          <p:cNvPr id="5" name="Rectangle 4">
            <a:extLst>
              <a:ext uri="{FF2B5EF4-FFF2-40B4-BE49-F238E27FC236}">
                <a16:creationId xmlns:a16="http://schemas.microsoft.com/office/drawing/2014/main" id="{D09BE574-C6D5-4FBE-97CD-C83FCA4C3C0E}"/>
              </a:ext>
            </a:extLst>
          </p:cNvPr>
          <p:cNvSpPr/>
          <p:nvPr/>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pic>
        <p:nvPicPr>
          <p:cNvPr id="8" name="Picture 8" descr="cdha-logo.png">
            <a:extLst>
              <a:ext uri="{FF2B5EF4-FFF2-40B4-BE49-F238E27FC236}">
                <a16:creationId xmlns:a16="http://schemas.microsoft.com/office/drawing/2014/main" id="{8C84B689-1D10-4707-AA7C-20E0421D6B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48D1A62-66D9-4EF5-8857-0EC16A52E1FD}"/>
              </a:ext>
            </a:extLst>
          </p:cNvPr>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sp>
        <p:nvSpPr>
          <p:cNvPr id="10" name="Rectangle 9">
            <a:extLst>
              <a:ext uri="{FF2B5EF4-FFF2-40B4-BE49-F238E27FC236}">
                <a16:creationId xmlns:a16="http://schemas.microsoft.com/office/drawing/2014/main" id="{13DAAAEB-D580-4D62-B2C9-68FE656E9FD1}"/>
              </a:ext>
            </a:extLst>
          </p:cNvPr>
          <p:cNvSpPr/>
          <p:nvPr userDrawn="1"/>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pic>
        <p:nvPicPr>
          <p:cNvPr id="11" name="Picture 8" descr="cdha-logo.png">
            <a:extLst>
              <a:ext uri="{FF2B5EF4-FFF2-40B4-BE49-F238E27FC236}">
                <a16:creationId xmlns:a16="http://schemas.microsoft.com/office/drawing/2014/main" id="{229D34C9-1E15-4D0E-9D80-D4659656E35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80689"/>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sp>
        <p:nvSpPr>
          <p:cNvPr id="8" name="Rectangle 7"/>
          <p:cNvSpPr/>
          <p:nvPr/>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ym typeface="Palatino" charset="0"/>
            </a:endParaRPr>
          </a:p>
        </p:txBody>
      </p:sp>
      <p:sp>
        <p:nvSpPr>
          <p:cNvPr id="2052"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053" name="Title Placeholder 1"/>
          <p:cNvSpPr>
            <a:spLocks noGrp="1"/>
          </p:cNvSpPr>
          <p:nvPr>
            <p:ph type="title"/>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2054" name="Picture 8" descr="cdha-log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889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457200" rtl="0" eaLnBrk="1" fontAlgn="base" hangingPunct="1">
        <a:spcBef>
          <a:spcPct val="0"/>
        </a:spcBef>
        <a:spcAft>
          <a:spcPct val="0"/>
        </a:spcAft>
        <a:defRPr sz="4000" kern="1200">
          <a:solidFill>
            <a:srgbClr val="5E2082"/>
          </a:solidFill>
          <a:latin typeface="Arial"/>
          <a:ea typeface="MS PGothic" pitchFamily="34" charset="-128"/>
          <a:cs typeface="Arial"/>
        </a:defRPr>
      </a:lvl1pPr>
      <a:lvl2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1" fontAlgn="base" hangingPunct="1">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6pPr>
      <a:lvl7pPr marL="9144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7pPr>
      <a:lvl8pPr marL="13716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8pPr>
      <a:lvl9pPr marL="1828800" algn="l" defTabSz="457200" rtl="0" eaLnBrk="1" fontAlgn="base" hangingPunct="1">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val="918958731"/>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561" y="-13712"/>
            <a:ext cx="12622306"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6"/>
          <a:stretch>
            <a:fillRect/>
          </a:stretch>
        </p:blipFill>
        <p:spPr>
          <a:xfrm>
            <a:off x="0" y="0"/>
            <a:ext cx="13004800"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6560" y="271461"/>
            <a:ext cx="3584902"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913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0"/>
            <a:ext cx="13004800"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560" y="271461"/>
            <a:ext cx="3584902"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0567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60" y="271461"/>
            <a:ext cx="3584902"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0"/>
            <a:ext cx="13004800"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287" y="271461"/>
            <a:ext cx="3584902"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618777"/>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www.cdha.ca/AM/Template.cfm?Section=Group_Discounts&amp;Template=/CM/HTMLDisplay.cfm&amp;ContentID=4098" TargetMode="External"/><Relationship Id="rId7"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gif"/></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vbQQ13rLW18" TargetMode="Externa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3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www.cdha.ca/Education" TargetMode="External"/><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G"/><Relationship Id="rId4" Type="http://schemas.openxmlformats.org/officeDocument/2006/relationships/image" Target="../media/image29.jpe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38.jpg"/><Relationship Id="rId4" Type="http://schemas.openxmlformats.org/officeDocument/2006/relationships/hyperlink" Target="https://youtu.be/JJB4-Aniv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C5F655-D8ED-4751-8C72-91341968DE99}"/>
              </a:ext>
            </a:extLst>
          </p:cNvPr>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val="10503580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28" y="1564432"/>
            <a:ext cx="12115800" cy="1656184"/>
          </a:xfrm>
        </p:spPr>
        <p:txBody>
          <a:bodyPr/>
          <a:lstStyle/>
          <a:p>
            <a:r>
              <a:rPr lang="fr-CA" sz="5400" b="1" dirty="0"/>
              <a:t>Adhésion à titre de membre </a:t>
            </a:r>
            <a:br>
              <a:rPr lang="fr-CA" sz="5400" b="1" dirty="0"/>
            </a:br>
            <a:r>
              <a:rPr lang="fr-CA" sz="5400" b="1" dirty="0"/>
              <a:t>étudiant diplômé</a:t>
            </a:r>
          </a:p>
        </p:txBody>
      </p:sp>
      <p:sp>
        <p:nvSpPr>
          <p:cNvPr id="3" name="Content Placeholder 2"/>
          <p:cNvSpPr>
            <a:spLocks noGrp="1"/>
          </p:cNvSpPr>
          <p:nvPr>
            <p:ph idx="1"/>
          </p:nvPr>
        </p:nvSpPr>
        <p:spPr>
          <a:xfrm>
            <a:off x="4486176" y="4516758"/>
            <a:ext cx="8136904" cy="1800200"/>
          </a:xfrm>
        </p:spPr>
        <p:txBody>
          <a:bodyPr/>
          <a:lstStyle/>
          <a:p>
            <a:pPr marL="0" indent="0" algn="ctr">
              <a:buNone/>
            </a:pPr>
            <a:r>
              <a:rPr lang="fr-CA" sz="4600" b="1" dirty="0"/>
              <a:t>L’adhésion </a:t>
            </a:r>
            <a:r>
              <a:rPr lang="fr-CA" sz="4800" b="1" dirty="0">
                <a:solidFill>
                  <a:srgbClr val="7030A0"/>
                </a:solidFill>
              </a:rPr>
              <a:t>GRATUITE</a:t>
            </a:r>
            <a:r>
              <a:rPr lang="fr-CA" sz="4800" b="1" dirty="0">
                <a:solidFill>
                  <a:srgbClr val="ED8A05"/>
                </a:solidFill>
              </a:rPr>
              <a:t> </a:t>
            </a:r>
            <a:r>
              <a:rPr lang="fr-CA" sz="4600" b="1" dirty="0"/>
              <a:t>à titre de membre étudiant diplômé comprend l’assurance responsabilité professionnelle</a:t>
            </a:r>
            <a:endParaRPr lang="fr-CA" sz="4000" b="1" i="1" dirty="0">
              <a:solidFill>
                <a:srgbClr val="ED8A05"/>
              </a:solidFill>
            </a:endParaRPr>
          </a:p>
        </p:txBody>
      </p:sp>
      <p:sp>
        <p:nvSpPr>
          <p:cNvPr id="6"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Adhésion à l’ACHD</a:t>
            </a:r>
          </a:p>
        </p:txBody>
      </p:sp>
      <p:cxnSp>
        <p:nvCxnSpPr>
          <p:cNvPr id="9" name="Curved Connector 8"/>
          <p:cNvCxnSpPr/>
          <p:nvPr/>
        </p:nvCxnSpPr>
        <p:spPr bwMode="auto">
          <a:xfrm rot="10800000" flipV="1">
            <a:off x="3554476" y="6316958"/>
            <a:ext cx="1863399" cy="93610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6"/>
          <p:cNvPicPr>
            <a:picLocks noChangeAspect="1"/>
          </p:cNvPicPr>
          <p:nvPr/>
        </p:nvPicPr>
        <p:blipFill>
          <a:blip r:embed="rId3"/>
          <a:stretch>
            <a:fillRect/>
          </a:stretch>
        </p:blipFill>
        <p:spPr>
          <a:xfrm>
            <a:off x="1245816" y="3508648"/>
            <a:ext cx="2014615" cy="5238000"/>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28964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1761" y="1636440"/>
            <a:ext cx="11626662" cy="6673403"/>
          </a:xfrm>
        </p:spPr>
        <p:txBody>
          <a:bodyPr/>
          <a:lstStyle/>
          <a:p>
            <a:pPr marL="0" indent="0" algn="l">
              <a:spcAft>
                <a:spcPts val="1000"/>
              </a:spcAft>
              <a:buNone/>
            </a:pPr>
            <a:r>
              <a:rPr lang="fr-CA" sz="4400" b="1" dirty="0"/>
              <a:t>Perfectionnement professionnel</a:t>
            </a:r>
          </a:p>
          <a:p>
            <a:pPr marL="1314450" lvl="1" indent="-857250">
              <a:spcBef>
                <a:spcPts val="1000"/>
              </a:spcBef>
              <a:spcAft>
                <a:spcPts val="1600"/>
              </a:spcAft>
              <a:buFont typeface="Arial" panose="020B0604020202020204" pitchFamily="34" charset="0"/>
              <a:buChar char="•"/>
            </a:pPr>
            <a:r>
              <a:rPr lang="fr-FR" sz="4400" dirty="0"/>
              <a:t>Webinaires illimités </a:t>
            </a:r>
            <a:r>
              <a:rPr lang="fr-FR" sz="4400" b="1" dirty="0">
                <a:solidFill>
                  <a:srgbClr val="7030A0"/>
                </a:solidFill>
              </a:rPr>
              <a:t>GRATUITS</a:t>
            </a:r>
            <a:endParaRPr lang="en-CA" sz="4400" b="1" dirty="0">
              <a:solidFill>
                <a:srgbClr val="7030A0"/>
              </a:solidFill>
            </a:endParaRPr>
          </a:p>
          <a:p>
            <a:pPr marL="1314450" lvl="1" indent="-857250" algn="l">
              <a:spcBef>
                <a:spcPts val="1000"/>
              </a:spcBef>
              <a:spcAft>
                <a:spcPts val="1600"/>
              </a:spcAft>
              <a:buFont typeface="Arial" panose="020B0604020202020204" pitchFamily="34" charset="0"/>
              <a:buChar char="•"/>
            </a:pPr>
            <a:r>
              <a:rPr lang="fr-CA" sz="4400" dirty="0"/>
              <a:t>Conférences </a:t>
            </a:r>
          </a:p>
          <a:p>
            <a:pPr marL="1314450" lvl="1" indent="-857250" algn="l">
              <a:spcBef>
                <a:spcPts val="1000"/>
              </a:spcBef>
              <a:spcAft>
                <a:spcPts val="1600"/>
              </a:spcAft>
              <a:buFont typeface="Arial" panose="020B0604020202020204" pitchFamily="34" charset="0"/>
              <a:buChar char="•"/>
            </a:pPr>
            <a:r>
              <a:rPr lang="fr-CA" sz="4400" dirty="0"/>
              <a:t>Cours</a:t>
            </a:r>
          </a:p>
          <a:p>
            <a:pPr marL="1314450" lvl="1" indent="-857250" algn="l">
              <a:spcBef>
                <a:spcPts val="1000"/>
              </a:spcBef>
              <a:spcAft>
                <a:spcPts val="1600"/>
              </a:spcAft>
              <a:buFont typeface="Arial" panose="020B0604020202020204" pitchFamily="34" charset="0"/>
              <a:buChar char="•"/>
            </a:pPr>
            <a:r>
              <a:rPr lang="fr-CA" sz="4400" dirty="0"/>
              <a:t>Ateliers</a:t>
            </a:r>
            <a:endParaRPr lang="fr-CA" sz="4000" dirty="0">
              <a:solidFill>
                <a:schemeClr val="bg2">
                  <a:lumMod val="75000"/>
                </a:schemeClr>
              </a:solidFill>
            </a:endParaRPr>
          </a:p>
        </p:txBody>
      </p:sp>
      <p:sp>
        <p:nvSpPr>
          <p:cNvPr id="11" name="Content Placeholder 5"/>
          <p:cNvSpPr>
            <a:spLocks noGrp="1"/>
          </p:cNvSpPr>
          <p:nvPr>
            <p:ph sz="quarter" idx="4"/>
          </p:nvPr>
        </p:nvSpPr>
        <p:spPr>
          <a:xfrm>
            <a:off x="741760" y="8477200"/>
            <a:ext cx="11737304" cy="792088"/>
          </a:xfrm>
        </p:spPr>
        <p:txBody>
          <a:bodyPr/>
          <a:lstStyle/>
          <a:p>
            <a:pPr marL="0" indent="0" algn="ctr">
              <a:buNone/>
            </a:pPr>
            <a:r>
              <a:rPr lang="en-CA" sz="5400" b="1" dirty="0">
                <a:solidFill>
                  <a:srgbClr val="7030A0"/>
                </a:solidFill>
              </a:rPr>
              <a:t>achd.ca/formation</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sp>
        <p:nvSpPr>
          <p:cNvPr id="7" name="Title 1"/>
          <p:cNvSpPr txBox="1">
            <a:spLocks/>
          </p:cNvSpPr>
          <p:nvPr/>
        </p:nvSpPr>
        <p:spPr bwMode="auto">
          <a:xfrm>
            <a:off x="4107036" y="73968"/>
            <a:ext cx="8228012" cy="1130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26" name="Picture 2" descr="CDHA_Perks">
            <a:extLst>
              <a:ext uri="{FF2B5EF4-FFF2-40B4-BE49-F238E27FC236}">
                <a16:creationId xmlns:a16="http://schemas.microsoft.com/office/drawing/2014/main" id="{EF2836E6-3CB9-4C62-920B-470E20708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68" y="2568687"/>
            <a:ext cx="2825488" cy="10346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61D89-537B-4FEF-95E2-3A45375C9FF5}"/>
              </a:ext>
            </a:extLst>
          </p:cNvPr>
          <p:cNvPicPr>
            <a:picLocks noChangeAspect="1"/>
          </p:cNvPicPr>
          <p:nvPr/>
        </p:nvPicPr>
        <p:blipFill>
          <a:blip r:embed="rId5"/>
          <a:stretch>
            <a:fillRect/>
          </a:stretch>
        </p:blipFill>
        <p:spPr>
          <a:xfrm>
            <a:off x="7562826" y="3953983"/>
            <a:ext cx="5040000" cy="1845634"/>
          </a:xfrm>
          <a:prstGeom prst="rect">
            <a:avLst/>
          </a:prstGeom>
          <a:ln>
            <a:noFill/>
          </a:ln>
          <a:effectLst>
            <a:outerShdw blurRad="50800" dist="38100" dir="2700000" algn="tl" rotWithShape="0">
              <a:prstClr val="black">
                <a:alpha val="40000"/>
              </a:prstClr>
            </a:outerShdw>
          </a:effectLst>
        </p:spPr>
      </p:pic>
      <p:pic>
        <p:nvPicPr>
          <p:cNvPr id="4" name="Picture 3" descr="A picture containing meter&#10;&#10;Description automatically generated">
            <a:extLst>
              <a:ext uri="{FF2B5EF4-FFF2-40B4-BE49-F238E27FC236}">
                <a16:creationId xmlns:a16="http://schemas.microsoft.com/office/drawing/2014/main" id="{3B2ABA67-7758-4BE9-B694-1DE85FCFFB48}"/>
              </a:ext>
            </a:extLst>
          </p:cNvPr>
          <p:cNvPicPr>
            <a:picLocks noChangeAspect="1"/>
          </p:cNvPicPr>
          <p:nvPr/>
        </p:nvPicPr>
        <p:blipFill>
          <a:blip r:embed="rId6"/>
          <a:stretch>
            <a:fillRect/>
          </a:stretch>
        </p:blipFill>
        <p:spPr>
          <a:xfrm>
            <a:off x="7586303" y="6182035"/>
            <a:ext cx="5040000" cy="18456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627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37705" y="1659781"/>
            <a:ext cx="7920880" cy="6673403"/>
          </a:xfrm>
        </p:spPr>
        <p:txBody>
          <a:bodyPr/>
          <a:lstStyle/>
          <a:p>
            <a:pPr marL="0" indent="0" algn="l">
              <a:spcAft>
                <a:spcPts val="1000"/>
              </a:spcAft>
              <a:buNone/>
            </a:pPr>
            <a:r>
              <a:rPr lang="fr-CA" sz="4400" b="1" dirty="0"/>
              <a:t>Publications </a:t>
            </a:r>
            <a:endParaRPr lang="fr-CA" sz="6000" b="1" dirty="0"/>
          </a:p>
          <a:p>
            <a:pPr marL="1314450" lvl="1" indent="-857250" algn="l">
              <a:spcBef>
                <a:spcPts val="1000"/>
              </a:spcBef>
              <a:spcAft>
                <a:spcPts val="0"/>
              </a:spcAft>
              <a:buFont typeface="Arial" panose="020B0604020202020204" pitchFamily="34" charset="0"/>
              <a:buChar char="•"/>
            </a:pPr>
            <a:r>
              <a:rPr lang="fr-CA" sz="3000" i="1" dirty="0"/>
              <a:t>Oh Canada! </a:t>
            </a:r>
          </a:p>
          <a:p>
            <a:pPr marL="1314450" lvl="1" indent="-857250" algn="l">
              <a:spcBef>
                <a:spcPts val="1000"/>
              </a:spcBef>
              <a:spcAft>
                <a:spcPts val="0"/>
              </a:spcAft>
              <a:buFont typeface="Arial" panose="020B0604020202020204" pitchFamily="34" charset="0"/>
              <a:buChar char="•"/>
            </a:pPr>
            <a:r>
              <a:rPr lang="fr-CA" sz="3000" dirty="0"/>
              <a:t>JCHD  </a:t>
            </a:r>
          </a:p>
          <a:p>
            <a:pPr marL="1314450" lvl="1" indent="-857250" algn="l">
              <a:spcBef>
                <a:spcPts val="1000"/>
              </a:spcBef>
              <a:spcAft>
                <a:spcPts val="0"/>
              </a:spcAft>
              <a:buFont typeface="Arial" panose="020B0604020202020204" pitchFamily="34" charset="0"/>
              <a:buChar char="•"/>
            </a:pPr>
            <a:r>
              <a:rPr lang="fr-CA" sz="3000" dirty="0"/>
              <a:t>Nouvelles en ligne</a:t>
            </a:r>
          </a:p>
          <a:p>
            <a:pPr marL="1314450" lvl="1" indent="-857250" algn="l">
              <a:spcBef>
                <a:spcPts val="1000"/>
              </a:spcBef>
              <a:spcAft>
                <a:spcPts val="0"/>
              </a:spcAft>
              <a:buFont typeface="Arial" panose="020B0604020202020204" pitchFamily="34" charset="0"/>
              <a:buChar char="•"/>
            </a:pPr>
            <a:r>
              <a:rPr lang="fr-CA" sz="3000" dirty="0"/>
              <a:t>Fiches de renseignements</a:t>
            </a:r>
          </a:p>
          <a:p>
            <a:pPr marL="1314450" lvl="1" indent="-857250" algn="l">
              <a:spcBef>
                <a:spcPts val="1000"/>
              </a:spcBef>
              <a:spcAft>
                <a:spcPts val="0"/>
              </a:spcAft>
              <a:buFont typeface="Arial" panose="020B0604020202020204" pitchFamily="34" charset="0"/>
              <a:buChar char="•"/>
            </a:pPr>
            <a:r>
              <a:rPr lang="fr-CA" sz="3000" dirty="0"/>
              <a:t>Code de déontologie</a:t>
            </a:r>
          </a:p>
          <a:p>
            <a:pPr marL="1314450" lvl="1" indent="-857250" algn="l">
              <a:spcBef>
                <a:spcPts val="1000"/>
              </a:spcBef>
              <a:spcAft>
                <a:spcPts val="0"/>
              </a:spcAft>
              <a:buFont typeface="Arial" panose="020B0604020202020204" pitchFamily="34" charset="0"/>
              <a:buChar char="•"/>
            </a:pPr>
            <a:r>
              <a:rPr lang="fr-CA" sz="3000" dirty="0"/>
              <a:t>Document sur les compétences d’entrée en pratique et les normes nationales </a:t>
            </a:r>
          </a:p>
          <a:p>
            <a:pPr marL="1314450" lvl="1" indent="-857250" algn="l">
              <a:spcBef>
                <a:spcPts val="1000"/>
              </a:spcBef>
              <a:spcAft>
                <a:spcPts val="0"/>
              </a:spcAft>
              <a:buFont typeface="Arial" panose="020B0604020202020204" pitchFamily="34" charset="0"/>
              <a:buChar char="•"/>
            </a:pPr>
            <a:r>
              <a:rPr lang="fr-CA" sz="3000" dirty="0"/>
              <a:t>Lignes directrices de la pratique clinique</a:t>
            </a:r>
          </a:p>
          <a:p>
            <a:pPr marL="1314450" lvl="1" indent="-857250" algn="l">
              <a:spcBef>
                <a:spcPts val="1000"/>
              </a:spcBef>
              <a:spcAft>
                <a:spcPts val="1000"/>
              </a:spcAft>
              <a:buFont typeface="Arial" panose="020B0604020202020204" pitchFamily="34" charset="0"/>
              <a:buChar char="•"/>
            </a:pPr>
            <a:r>
              <a:rPr lang="fr-CA" sz="3000" dirty="0"/>
              <a:t>Exposés de position et déclarations</a:t>
            </a:r>
          </a:p>
          <a:p>
            <a:pPr marL="457200" lvl="1" indent="0" algn="l">
              <a:spcBef>
                <a:spcPts val="1000"/>
              </a:spcBef>
              <a:spcAft>
                <a:spcPts val="0"/>
              </a:spcAft>
              <a:buNone/>
            </a:pPr>
            <a:r>
              <a:rPr lang="fr-CA" sz="3000" dirty="0"/>
              <a:t>… et beaucoup plus!</a:t>
            </a:r>
          </a:p>
        </p:txBody>
      </p:sp>
      <p:sp>
        <p:nvSpPr>
          <p:cNvPr id="7" name="Title 1"/>
          <p:cNvSpPr txBox="1">
            <a:spLocks/>
          </p:cNvSpPr>
          <p:nvPr/>
        </p:nvSpPr>
        <p:spPr bwMode="auto">
          <a:xfrm>
            <a:off x="4126136" y="268288"/>
            <a:ext cx="8424936"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4" name="Picture 3">
            <a:extLst>
              <a:ext uri="{FF2B5EF4-FFF2-40B4-BE49-F238E27FC236}">
                <a16:creationId xmlns:a16="http://schemas.microsoft.com/office/drawing/2014/main" id="{66217DDD-F404-4A3E-AC41-AD9DD498E8B2}"/>
              </a:ext>
            </a:extLst>
          </p:cNvPr>
          <p:cNvPicPr>
            <a:picLocks noChangeAspect="1"/>
          </p:cNvPicPr>
          <p:nvPr/>
        </p:nvPicPr>
        <p:blipFill>
          <a:blip r:embed="rId3"/>
          <a:stretch>
            <a:fillRect/>
          </a:stretch>
        </p:blipFill>
        <p:spPr>
          <a:xfrm rot="824946">
            <a:off x="6952603" y="1709805"/>
            <a:ext cx="2772000" cy="3609375"/>
          </a:xfrm>
          <a:prstGeom prst="rect">
            <a:avLst/>
          </a:prstGeom>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37" t="4616" r="4750" b="4467"/>
          <a:stretch/>
        </p:blipFill>
        <p:spPr bwMode="auto">
          <a:xfrm rot="670605">
            <a:off x="9357481" y="3240984"/>
            <a:ext cx="2650639" cy="1805177"/>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A picture containing shirt&#10;&#10;Description automatically generated">
            <a:extLst>
              <a:ext uri="{FF2B5EF4-FFF2-40B4-BE49-F238E27FC236}">
                <a16:creationId xmlns:a16="http://schemas.microsoft.com/office/drawing/2014/main" id="{7A8F6F23-B3CB-4D97-97D0-BB6F231F99F4}"/>
              </a:ext>
            </a:extLst>
          </p:cNvPr>
          <p:cNvPicPr>
            <a:picLocks noChangeAspect="1"/>
          </p:cNvPicPr>
          <p:nvPr/>
        </p:nvPicPr>
        <p:blipFill>
          <a:blip r:embed="rId5"/>
          <a:stretch>
            <a:fillRect/>
          </a:stretch>
        </p:blipFill>
        <p:spPr>
          <a:xfrm rot="21019215">
            <a:off x="8154004" y="5202403"/>
            <a:ext cx="4572000" cy="1674254"/>
          </a:xfrm>
          <a:prstGeom prst="rect">
            <a:avLst/>
          </a:prstGeom>
          <a:effectLst>
            <a:outerShdw blurRad="50800" dist="38100" dir="2700000" algn="tl" rotWithShape="0">
              <a:prstClr val="black">
                <a:alpha val="40000"/>
              </a:prstClr>
            </a:outerShdw>
          </a:effectLst>
        </p:spPr>
      </p:pic>
      <p:pic>
        <p:nvPicPr>
          <p:cNvPr id="2050" name="Picture 2" descr="https://files.cdha.ca/images/home/inthechair_fr.jpg">
            <a:extLst>
              <a:ext uri="{FF2B5EF4-FFF2-40B4-BE49-F238E27FC236}">
                <a16:creationId xmlns:a16="http://schemas.microsoft.com/office/drawing/2014/main" id="{57A678D4-94B1-4117-820C-A1E80F3D6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31133">
            <a:off x="9040628" y="7157716"/>
            <a:ext cx="2950277" cy="16505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0802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Gratuit pour les membres</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0" name="Content Placeholder 5"/>
          <p:cNvSpPr>
            <a:spLocks noGrp="1"/>
          </p:cNvSpPr>
          <p:nvPr>
            <p:ph sz="half" idx="2"/>
          </p:nvPr>
        </p:nvSpPr>
        <p:spPr>
          <a:xfrm>
            <a:off x="453728" y="1593050"/>
            <a:ext cx="6408713" cy="6626935"/>
          </a:xfrm>
        </p:spPr>
        <p:txBody>
          <a:bodyPr/>
          <a:lstStyle/>
          <a:p>
            <a:pPr marL="0" indent="0" algn="l">
              <a:spcAft>
                <a:spcPts val="1000"/>
              </a:spcAft>
              <a:buNone/>
            </a:pPr>
            <a:r>
              <a:rPr lang="fr-CA" sz="4400" b="1" dirty="0"/>
              <a:t>CDHA </a:t>
            </a:r>
            <a:r>
              <a:rPr lang="fr-CA" sz="4400" b="1" dirty="0" err="1"/>
              <a:t>Perks</a:t>
            </a:r>
            <a:endParaRPr lang="fr-CA" sz="4400" b="1" dirty="0"/>
          </a:p>
          <a:p>
            <a:pPr>
              <a:buFont typeface="Arial" panose="020B0604020202020204" pitchFamily="34" charset="0"/>
              <a:buChar char="•"/>
            </a:pPr>
            <a:r>
              <a:rPr lang="fr-FR" sz="4000" dirty="0"/>
              <a:t>Profitez d’économies sur des films, des évènements, des achats, des restaurants et encore plus</a:t>
            </a:r>
          </a:p>
          <a:p>
            <a:pPr marL="0" indent="0">
              <a:spcAft>
                <a:spcPts val="1000"/>
              </a:spcAft>
              <a:buNone/>
            </a:pPr>
            <a:r>
              <a:rPr lang="fr-CA" sz="4000" b="1" dirty="0">
                <a:solidFill>
                  <a:srgbClr val="7030A0"/>
                </a:solidFill>
              </a:rPr>
              <a:t>achd.ca/</a:t>
            </a:r>
            <a:r>
              <a:rPr lang="fr-CA" sz="4000" b="1" dirty="0" err="1">
                <a:solidFill>
                  <a:srgbClr val="7030A0"/>
                </a:solidFill>
              </a:rPr>
              <a:t>CDHAPerks</a:t>
            </a:r>
            <a:endParaRPr lang="fr-CA" sz="4000" b="1" dirty="0">
              <a:solidFill>
                <a:srgbClr val="7030A0"/>
              </a:solidFill>
            </a:endParaRPr>
          </a:p>
          <a:p>
            <a:pPr marL="0" indent="0" algn="l">
              <a:spcAft>
                <a:spcPts val="1000"/>
              </a:spcAft>
            </a:pPr>
            <a:endParaRPr lang="fr-CA" sz="2800" b="1" dirty="0">
              <a:solidFill>
                <a:srgbClr val="606060"/>
              </a:solidFill>
            </a:endParaRPr>
          </a:p>
          <a:p>
            <a:pPr marL="0" indent="0" algn="l">
              <a:spcAft>
                <a:spcPts val="1000"/>
              </a:spcAft>
              <a:buNone/>
            </a:pPr>
            <a:r>
              <a:rPr lang="fr-CA" sz="4400" b="1" dirty="0"/>
              <a:t>Guichet emplois </a:t>
            </a:r>
            <a:endParaRPr lang="fr-CA" sz="4400" b="1" dirty="0">
              <a:solidFill>
                <a:schemeClr val="bg2">
                  <a:lumMod val="75000"/>
                </a:schemeClr>
              </a:solidFill>
            </a:endParaRPr>
          </a:p>
          <a:p>
            <a:pPr marL="0" indent="0" algn="l">
              <a:spcAft>
                <a:spcPts val="0"/>
              </a:spcAft>
              <a:buNone/>
            </a:pPr>
            <a:r>
              <a:rPr lang="fr-CA" sz="4000" b="1" dirty="0">
                <a:solidFill>
                  <a:srgbClr val="7030A0"/>
                </a:solidFill>
              </a:rPr>
              <a:t>achd.ca/emplois</a:t>
            </a:r>
          </a:p>
        </p:txBody>
      </p:sp>
      <p:pic>
        <p:nvPicPr>
          <p:cNvPr id="11" name="Picture 10">
            <a:extLst>
              <a:ext uri="{FF2B5EF4-FFF2-40B4-BE49-F238E27FC236}">
                <a16:creationId xmlns:a16="http://schemas.microsoft.com/office/drawing/2014/main" id="{9AD2950D-A8E0-4894-8B1F-26164FF202F8}"/>
              </a:ext>
            </a:extLst>
          </p:cNvPr>
          <p:cNvPicPr>
            <a:picLocks noChangeAspect="1"/>
          </p:cNvPicPr>
          <p:nvPr/>
        </p:nvPicPr>
        <p:blipFill>
          <a:blip r:embed="rId3"/>
          <a:stretch>
            <a:fillRect/>
          </a:stretch>
        </p:blipFill>
        <p:spPr>
          <a:xfrm>
            <a:off x="7295048" y="6604992"/>
            <a:ext cx="5040000" cy="1987606"/>
          </a:xfrm>
          <a:prstGeom prst="rect">
            <a:avLst/>
          </a:prstGeom>
          <a:noFill/>
          <a:effectLst>
            <a:outerShdw blurRad="50800" dist="38100" dir="2700000" algn="tl" rotWithShape="0">
              <a:prstClr val="black">
                <a:alpha val="40000"/>
              </a:prstClr>
            </a:outerShdw>
          </a:effectLst>
        </p:spPr>
      </p:pic>
      <p:pic>
        <p:nvPicPr>
          <p:cNvPr id="1026" name="Picture 2" descr="CDHA_Perks">
            <a:extLst>
              <a:ext uri="{FF2B5EF4-FFF2-40B4-BE49-F238E27FC236}">
                <a16:creationId xmlns:a16="http://schemas.microsoft.com/office/drawing/2014/main" id="{0C501010-D126-4962-9A18-068BC6482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048" y="2887151"/>
            <a:ext cx="5040000" cy="18456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855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Gratuit pour les membres</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0" name="Content Placeholder 5"/>
          <p:cNvSpPr>
            <a:spLocks noGrp="1"/>
          </p:cNvSpPr>
          <p:nvPr>
            <p:ph sz="half" idx="2"/>
          </p:nvPr>
        </p:nvSpPr>
        <p:spPr>
          <a:xfrm>
            <a:off x="650875" y="1549256"/>
            <a:ext cx="7589043" cy="7792040"/>
          </a:xfrm>
        </p:spPr>
        <p:txBody>
          <a:bodyPr/>
          <a:lstStyle/>
          <a:p>
            <a:pPr marL="0" indent="0" algn="l">
              <a:spcBef>
                <a:spcPts val="500"/>
              </a:spcBef>
              <a:spcAft>
                <a:spcPts val="400"/>
              </a:spcAft>
              <a:buNone/>
            </a:pPr>
            <a:r>
              <a:rPr lang="fr-CA" sz="4400" b="1" dirty="0"/>
              <a:t>CPS en ligne</a:t>
            </a:r>
            <a:endParaRPr lang="fr-CA" sz="4400" b="1" dirty="0">
              <a:solidFill>
                <a:schemeClr val="bg2">
                  <a:lumMod val="75000"/>
                </a:schemeClr>
              </a:solidFill>
            </a:endParaRPr>
          </a:p>
          <a:p>
            <a:pPr algn="l">
              <a:spcBef>
                <a:spcPts val="500"/>
              </a:spcBef>
              <a:buFont typeface="Arial" panose="020B0604020202020204" pitchFamily="34" charset="0"/>
              <a:buChar char="•"/>
            </a:pPr>
            <a:r>
              <a:rPr lang="fr-CA" sz="4000" dirty="0"/>
              <a:t>Compendium des produits et spécialités pharmaceutiques en ligne</a:t>
            </a:r>
          </a:p>
          <a:p>
            <a:pPr algn="l">
              <a:spcBef>
                <a:spcPts val="500"/>
              </a:spcBef>
              <a:buFont typeface="Arial" panose="020B0604020202020204" pitchFamily="34" charset="0"/>
              <a:buChar char="•"/>
            </a:pPr>
            <a:r>
              <a:rPr lang="fr-CA" sz="4000" dirty="0"/>
              <a:t>Valeur de </a:t>
            </a:r>
            <a:r>
              <a:rPr lang="fr-CA" sz="5400" b="1" dirty="0">
                <a:solidFill>
                  <a:srgbClr val="7030A0"/>
                </a:solidFill>
              </a:rPr>
              <a:t>500 $</a:t>
            </a:r>
            <a:endParaRPr lang="fr-CA" sz="5400" dirty="0">
              <a:solidFill>
                <a:srgbClr val="7030A0"/>
              </a:solidFill>
            </a:endParaRPr>
          </a:p>
          <a:p>
            <a:pPr marL="0" indent="0" algn="l">
              <a:spcBef>
                <a:spcPts val="500"/>
              </a:spcBef>
              <a:spcAft>
                <a:spcPts val="400"/>
              </a:spcAft>
              <a:buNone/>
            </a:pPr>
            <a:r>
              <a:rPr lang="fr-CA" sz="4000" b="1" dirty="0">
                <a:solidFill>
                  <a:srgbClr val="7030A0"/>
                </a:solidFill>
              </a:rPr>
              <a:t>achd.ca/CPS</a:t>
            </a:r>
          </a:p>
          <a:p>
            <a:pPr marL="0" indent="0" algn="l">
              <a:spcBef>
                <a:spcPts val="500"/>
              </a:spcBef>
              <a:spcAft>
                <a:spcPts val="400"/>
              </a:spcAft>
              <a:buNone/>
            </a:pPr>
            <a:endParaRPr lang="fr-CA" sz="2000" b="1" dirty="0">
              <a:solidFill>
                <a:srgbClr val="7030A0"/>
              </a:solidFill>
            </a:endParaRPr>
          </a:p>
          <a:p>
            <a:pPr marL="0" indent="0">
              <a:spcBef>
                <a:spcPts val="1000"/>
              </a:spcBef>
              <a:spcAft>
                <a:spcPts val="400"/>
              </a:spcAft>
              <a:buNone/>
            </a:pPr>
            <a:r>
              <a:rPr lang="fr-CA" sz="4400" b="1" dirty="0"/>
              <a:t>Communauté en ligne</a:t>
            </a:r>
            <a:endParaRPr lang="en-CA" sz="4400" b="1" dirty="0"/>
          </a:p>
          <a:p>
            <a:pPr>
              <a:spcBef>
                <a:spcPts val="500"/>
              </a:spcBef>
            </a:pPr>
            <a:r>
              <a:rPr lang="fr-FR" sz="4000" dirty="0"/>
              <a:t>Milieu de travail sain et respectueux</a:t>
            </a:r>
          </a:p>
          <a:p>
            <a:pPr marL="0" indent="0">
              <a:spcBef>
                <a:spcPts val="500"/>
              </a:spcBef>
              <a:spcAft>
                <a:spcPts val="400"/>
              </a:spcAft>
              <a:buNone/>
            </a:pPr>
            <a:r>
              <a:rPr lang="en-CA" sz="4000" b="1" dirty="0">
                <a:solidFill>
                  <a:srgbClr val="7030A0"/>
                </a:solidFill>
              </a:rPr>
              <a:t>cdha.ca/community</a:t>
            </a:r>
          </a:p>
        </p:txBody>
      </p:sp>
      <p:pic>
        <p:nvPicPr>
          <p:cNvPr id="3" name="Picture 2" descr="A person on a court&#10;&#10;Description automatically generated">
            <a:extLst>
              <a:ext uri="{FF2B5EF4-FFF2-40B4-BE49-F238E27FC236}">
                <a16:creationId xmlns:a16="http://schemas.microsoft.com/office/drawing/2014/main" id="{E8DF26AC-D441-45C1-A1A2-BDB3D747B74F}"/>
              </a:ext>
            </a:extLst>
          </p:cNvPr>
          <p:cNvPicPr>
            <a:picLocks noChangeAspect="1"/>
          </p:cNvPicPr>
          <p:nvPr/>
        </p:nvPicPr>
        <p:blipFill>
          <a:blip r:embed="rId3"/>
          <a:stretch>
            <a:fillRect/>
          </a:stretch>
        </p:blipFill>
        <p:spPr>
          <a:xfrm>
            <a:off x="7582520" y="6965032"/>
            <a:ext cx="5008681" cy="1834164"/>
          </a:xfrm>
          <a:prstGeom prst="rect">
            <a:avLst/>
          </a:prstGeom>
          <a:effectLst>
            <a:outerShdw blurRad="50800" dist="38100" dir="2700000" algn="tl" rotWithShape="0">
              <a:prstClr val="black">
                <a:alpha val="40000"/>
              </a:prstClr>
            </a:outerShdw>
          </a:effectLst>
        </p:spPr>
      </p:pic>
      <p:pic>
        <p:nvPicPr>
          <p:cNvPr id="9" name="Picture 2">
            <a:extLst>
              <a:ext uri="{FF2B5EF4-FFF2-40B4-BE49-F238E27FC236}">
                <a16:creationId xmlns:a16="http://schemas.microsoft.com/office/drawing/2014/main" id="{D8C80FF0-9918-4176-8AD3-F57E0B6037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1793"/>
          <a:stretch/>
        </p:blipFill>
        <p:spPr bwMode="auto">
          <a:xfrm>
            <a:off x="8388815" y="1549256"/>
            <a:ext cx="2553855" cy="2588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0C6D082-E505-438E-A01A-05F8B7F74E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028" t="7743" r="3209"/>
          <a:stretch/>
        </p:blipFill>
        <p:spPr bwMode="auto">
          <a:xfrm>
            <a:off x="8388815" y="3940696"/>
            <a:ext cx="3658201" cy="238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395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Gratuit pour les membres</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0" name="Content Placeholder 5"/>
          <p:cNvSpPr>
            <a:spLocks noGrp="1"/>
          </p:cNvSpPr>
          <p:nvPr>
            <p:ph sz="half" idx="2"/>
          </p:nvPr>
        </p:nvSpPr>
        <p:spPr>
          <a:xfrm>
            <a:off x="650876" y="1549256"/>
            <a:ext cx="6007978" cy="7792040"/>
          </a:xfrm>
        </p:spPr>
        <p:txBody>
          <a:bodyPr/>
          <a:lstStyle/>
          <a:p>
            <a:pPr marL="0" indent="0">
              <a:spcBef>
                <a:spcPts val="1000"/>
              </a:spcBef>
              <a:spcAft>
                <a:spcPts val="400"/>
              </a:spcAft>
              <a:buNone/>
            </a:pPr>
            <a:r>
              <a:rPr lang="en-CA" sz="4400" b="1" dirty="0"/>
              <a:t>Services de </a:t>
            </a:r>
            <a:r>
              <a:rPr lang="en-CA" sz="4400" b="1" dirty="0" err="1"/>
              <a:t>conseils</a:t>
            </a:r>
            <a:endParaRPr lang="en-CA" sz="4400" b="1" dirty="0">
              <a:solidFill>
                <a:srgbClr val="C00000"/>
              </a:solidFill>
            </a:endParaRPr>
          </a:p>
          <a:p>
            <a:pPr>
              <a:spcBef>
                <a:spcPts val="500"/>
              </a:spcBef>
              <a:buFont typeface="Arial" panose="020B0604020202020204" pitchFamily="34" charset="0"/>
              <a:buChar char="•"/>
            </a:pPr>
            <a:r>
              <a:rPr lang="fr-FR" sz="3800" dirty="0"/>
              <a:t>Problèmes en milieu de travail, stress et difficultés familiales</a:t>
            </a:r>
            <a:endParaRPr lang="en-CA" sz="3800" dirty="0"/>
          </a:p>
          <a:p>
            <a:pPr marL="0" indent="0">
              <a:spcBef>
                <a:spcPts val="500"/>
              </a:spcBef>
              <a:spcAft>
                <a:spcPts val="400"/>
              </a:spcAft>
              <a:buNone/>
            </a:pPr>
            <a:r>
              <a:rPr lang="en-CA" sz="3800" b="1" dirty="0">
                <a:solidFill>
                  <a:srgbClr val="7030A0"/>
                </a:solidFill>
              </a:rPr>
              <a:t>achd.ca/</a:t>
            </a:r>
            <a:r>
              <a:rPr lang="en-CA" sz="3800" b="1" dirty="0" err="1">
                <a:solidFill>
                  <a:srgbClr val="7030A0"/>
                </a:solidFill>
              </a:rPr>
              <a:t>homewood</a:t>
            </a:r>
            <a:endParaRPr lang="en-CA" sz="3800" b="1" dirty="0">
              <a:solidFill>
                <a:srgbClr val="7030A0"/>
              </a:solidFill>
            </a:endParaRPr>
          </a:p>
          <a:p>
            <a:pPr marL="0" indent="0" algn="l">
              <a:spcBef>
                <a:spcPts val="500"/>
              </a:spcBef>
              <a:spcAft>
                <a:spcPts val="400"/>
              </a:spcAft>
              <a:buNone/>
            </a:pPr>
            <a:endParaRPr lang="fr-CA" sz="4800" b="1" dirty="0">
              <a:solidFill>
                <a:srgbClr val="ED8A05"/>
              </a:solidFill>
            </a:endParaRPr>
          </a:p>
        </p:txBody>
      </p:sp>
      <p:pic>
        <p:nvPicPr>
          <p:cNvPr id="9" name="Picture 8" descr="A picture containing sitting, table, front, young&#10;&#10;Description automatically generated">
            <a:extLst>
              <a:ext uri="{FF2B5EF4-FFF2-40B4-BE49-F238E27FC236}">
                <a16:creationId xmlns:a16="http://schemas.microsoft.com/office/drawing/2014/main" id="{D173FE58-A57E-4DF6-9326-A33C4E184218}"/>
              </a:ext>
            </a:extLst>
          </p:cNvPr>
          <p:cNvPicPr>
            <a:picLocks noChangeAspect="1"/>
          </p:cNvPicPr>
          <p:nvPr/>
        </p:nvPicPr>
        <p:blipFill rotWithShape="1">
          <a:blip r:embed="rId3"/>
          <a:srcRect l="48059"/>
          <a:stretch/>
        </p:blipFill>
        <p:spPr>
          <a:xfrm>
            <a:off x="7156318" y="1636440"/>
            <a:ext cx="4749479" cy="3333750"/>
          </a:xfrm>
          <a:prstGeom prst="rect">
            <a:avLst/>
          </a:prstGeom>
          <a:effectLst>
            <a:outerShdw blurRad="50800" dist="38100" dir="2700000" algn="tl" rotWithShape="0">
              <a:prstClr val="black">
                <a:alpha val="40000"/>
              </a:prstClr>
            </a:outerShdw>
          </a:effectLst>
        </p:spPr>
      </p:pic>
      <p:pic>
        <p:nvPicPr>
          <p:cNvPr id="11" name="Picture 10" descr="A picture containing drawing&#10;&#10;Description automatically generated">
            <a:extLst>
              <a:ext uri="{FF2B5EF4-FFF2-40B4-BE49-F238E27FC236}">
                <a16:creationId xmlns:a16="http://schemas.microsoft.com/office/drawing/2014/main" id="{0935624B-D8AC-46DF-B75A-84561EBF3409}"/>
              </a:ext>
            </a:extLst>
          </p:cNvPr>
          <p:cNvPicPr>
            <a:picLocks noChangeAspect="1"/>
          </p:cNvPicPr>
          <p:nvPr/>
        </p:nvPicPr>
        <p:blipFill>
          <a:blip r:embed="rId4"/>
          <a:stretch>
            <a:fillRect/>
          </a:stretch>
        </p:blipFill>
        <p:spPr>
          <a:xfrm>
            <a:off x="3160835" y="5811706"/>
            <a:ext cx="6370223" cy="3333750"/>
          </a:xfrm>
          <a:prstGeom prst="rect">
            <a:avLst/>
          </a:prstGeom>
        </p:spPr>
      </p:pic>
    </p:spTree>
    <p:extLst>
      <p:ext uri="{BB962C8B-B14F-4D97-AF65-F5344CB8AC3E}">
        <p14:creationId xmlns:p14="http://schemas.microsoft.com/office/powerpoint/2010/main" val="7541087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3727" y="1636440"/>
            <a:ext cx="9564329" cy="6048672"/>
          </a:xfrm>
        </p:spPr>
        <p:txBody>
          <a:bodyPr/>
          <a:lstStyle/>
          <a:p>
            <a:pPr marL="0" indent="0">
              <a:spcBef>
                <a:spcPts val="500"/>
              </a:spcBef>
              <a:buNone/>
            </a:pPr>
            <a:r>
              <a:rPr lang="en-CA" sz="4400" b="1" kern="0" dirty="0"/>
              <a:t>GoodLife Fitness </a:t>
            </a:r>
          </a:p>
          <a:p>
            <a:pPr>
              <a:spcBef>
                <a:spcPts val="500"/>
              </a:spcBef>
              <a:spcAft>
                <a:spcPts val="2000"/>
              </a:spcAft>
              <a:buFont typeface="Arial" panose="020B0604020202020204" pitchFamily="34" charset="0"/>
              <a:buChar char="•"/>
            </a:pPr>
            <a:r>
              <a:rPr lang="en-CA" sz="4400" b="1" kern="0" dirty="0">
                <a:solidFill>
                  <a:srgbClr val="7030A0"/>
                </a:solidFill>
              </a:rPr>
              <a:t>50 % de </a:t>
            </a:r>
            <a:r>
              <a:rPr lang="en-CA" sz="4400" b="1" kern="0" dirty="0" err="1">
                <a:solidFill>
                  <a:srgbClr val="7030A0"/>
                </a:solidFill>
              </a:rPr>
              <a:t>rabais</a:t>
            </a:r>
            <a:r>
              <a:rPr lang="en-CA" sz="4400" b="1" kern="0" dirty="0">
                <a:solidFill>
                  <a:srgbClr val="7030A0"/>
                </a:solidFill>
              </a:rPr>
              <a:t> </a:t>
            </a:r>
            <a:r>
              <a:rPr lang="en-CA" sz="4400" kern="0" dirty="0"/>
              <a:t>sur </a:t>
            </a:r>
            <a:r>
              <a:rPr lang="en-CA" sz="4400" kern="0" dirty="0" err="1"/>
              <a:t>l’abonnement</a:t>
            </a:r>
            <a:endParaRPr lang="en-CA" sz="4400" kern="0" dirty="0"/>
          </a:p>
          <a:p>
            <a:pPr marL="0" indent="0" algn="l">
              <a:spcBef>
                <a:spcPts val="500"/>
              </a:spcBef>
              <a:buNone/>
            </a:pPr>
            <a:r>
              <a:rPr lang="fr-CA" sz="4400" b="1" dirty="0"/>
              <a:t>Rabais sur des hôtels à travers le monde</a:t>
            </a:r>
          </a:p>
          <a:p>
            <a:pPr algn="l">
              <a:spcBef>
                <a:spcPts val="500"/>
              </a:spcBef>
              <a:spcAft>
                <a:spcPts val="2000"/>
              </a:spcAft>
              <a:buFont typeface="Arial" panose="020B0604020202020204" pitchFamily="34" charset="0"/>
              <a:buChar char="•"/>
            </a:pPr>
            <a:r>
              <a:rPr lang="fr-CA" sz="4400" dirty="0"/>
              <a:t>Accès à des rabais allant de </a:t>
            </a:r>
            <a:br>
              <a:rPr lang="fr-CA" sz="4400" dirty="0"/>
            </a:br>
            <a:r>
              <a:rPr lang="fr-CA" sz="4400" b="1" dirty="0">
                <a:solidFill>
                  <a:srgbClr val="7030A0"/>
                </a:solidFill>
              </a:rPr>
              <a:t>10 % à 50 %</a:t>
            </a:r>
            <a:endParaRPr lang="fr-CA" sz="4400" dirty="0">
              <a:solidFill>
                <a:srgbClr val="7030A0"/>
              </a:solidFill>
            </a:endParaRPr>
          </a:p>
          <a:p>
            <a:pPr marL="0" indent="0" algn="l">
              <a:spcBef>
                <a:spcPts val="500"/>
              </a:spcBef>
              <a:buNone/>
            </a:pPr>
            <a:r>
              <a:rPr lang="fr-CA" sz="4400" b="1" dirty="0"/>
              <a:t>Programmes d’assurance additionnels </a:t>
            </a:r>
          </a:p>
          <a:p>
            <a:pPr algn="l">
              <a:spcBef>
                <a:spcPts val="500"/>
              </a:spcBef>
              <a:buFont typeface="Arial" panose="020B0604020202020204" pitchFamily="34" charset="0"/>
              <a:buChar char="•"/>
            </a:pPr>
            <a:r>
              <a:rPr lang="fr-CA" sz="4400" dirty="0"/>
              <a:t>Habitation, automobile, invalidité, vie, décès par accident, entreprises</a:t>
            </a:r>
          </a:p>
        </p:txBody>
      </p:sp>
      <p:sp>
        <p:nvSpPr>
          <p:cNvPr id="9" name="Content Placeholder 5"/>
          <p:cNvSpPr>
            <a:spLocks noGrp="1"/>
          </p:cNvSpPr>
          <p:nvPr>
            <p:ph sz="quarter" idx="4"/>
          </p:nvPr>
        </p:nvSpPr>
        <p:spPr>
          <a:xfrm>
            <a:off x="616621" y="8477200"/>
            <a:ext cx="11737304" cy="792088"/>
          </a:xfrm>
        </p:spPr>
        <p:txBody>
          <a:bodyPr/>
          <a:lstStyle/>
          <a:p>
            <a:pPr marL="0" indent="0" algn="ctr">
              <a:buNone/>
            </a:pPr>
            <a:r>
              <a:rPr lang="fr-CA" sz="5400" b="1" dirty="0">
                <a:solidFill>
                  <a:srgbClr val="7030A0"/>
                </a:solidFill>
              </a:rPr>
              <a:t>achd.ca/avantages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Rabais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 name="Picture 4" descr="Goodlife Fitness">
            <a:hlinkClick r:id="rId3"/>
            <a:extLst>
              <a:ext uri="{FF2B5EF4-FFF2-40B4-BE49-F238E27FC236}">
                <a16:creationId xmlns:a16="http://schemas.microsoft.com/office/drawing/2014/main" id="{9DAA42AA-7282-4CBA-88C6-CAEEDC441592}"/>
              </a:ext>
            </a:extLst>
          </p:cNvPr>
          <p:cNvPicPr>
            <a:picLocks noChangeAspect="1" noChangeArrowheads="1"/>
          </p:cNvPicPr>
          <p:nvPr/>
        </p:nvPicPr>
        <p:blipFill>
          <a:blip r:embed="rId4" cstate="print"/>
          <a:srcRect/>
          <a:stretch>
            <a:fillRect/>
          </a:stretch>
        </p:blipFill>
        <p:spPr bwMode="auto">
          <a:xfrm>
            <a:off x="10018057" y="1852464"/>
            <a:ext cx="2419032" cy="1182640"/>
          </a:xfrm>
          <a:prstGeom prst="rect">
            <a:avLst/>
          </a:prstGeom>
          <a:noFill/>
        </p:spPr>
      </p:pic>
      <p:pic>
        <p:nvPicPr>
          <p:cNvPr id="12" name="Picture 11">
            <a:extLst>
              <a:ext uri="{FF2B5EF4-FFF2-40B4-BE49-F238E27FC236}">
                <a16:creationId xmlns:a16="http://schemas.microsoft.com/office/drawing/2014/main" id="{3267C344-428C-4B50-9F17-EB712584A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4715" y="6772220"/>
            <a:ext cx="793333" cy="687554"/>
          </a:xfrm>
          <a:prstGeom prst="rect">
            <a:avLst/>
          </a:prstGeom>
        </p:spPr>
      </p:pic>
      <p:pic>
        <p:nvPicPr>
          <p:cNvPr id="13" name="Picture 12">
            <a:extLst>
              <a:ext uri="{FF2B5EF4-FFF2-40B4-BE49-F238E27FC236}">
                <a16:creationId xmlns:a16="http://schemas.microsoft.com/office/drawing/2014/main" id="{DFD27142-3FD3-4390-B328-8FED8280F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3496" y="5587566"/>
            <a:ext cx="1863560" cy="945284"/>
          </a:xfrm>
          <a:prstGeom prst="rect">
            <a:avLst/>
          </a:prstGeom>
        </p:spPr>
      </p:pic>
      <p:pic>
        <p:nvPicPr>
          <p:cNvPr id="15" name="Picture 14">
            <a:extLst>
              <a:ext uri="{FF2B5EF4-FFF2-40B4-BE49-F238E27FC236}">
                <a16:creationId xmlns:a16="http://schemas.microsoft.com/office/drawing/2014/main" id="{D7A3EF45-5752-4866-A8B1-487A84A89F36}"/>
              </a:ext>
            </a:extLst>
          </p:cNvPr>
          <p:cNvPicPr>
            <a:picLocks noChangeAspect="1"/>
          </p:cNvPicPr>
          <p:nvPr/>
        </p:nvPicPr>
        <p:blipFill>
          <a:blip r:embed="rId7"/>
          <a:stretch>
            <a:fillRect/>
          </a:stretch>
        </p:blipFill>
        <p:spPr>
          <a:xfrm>
            <a:off x="10769563" y="7758292"/>
            <a:ext cx="1476920" cy="574892"/>
          </a:xfrm>
          <a:prstGeom prst="rect">
            <a:avLst/>
          </a:prstGeom>
        </p:spPr>
      </p:pic>
      <p:pic>
        <p:nvPicPr>
          <p:cNvPr id="17" name="Picture 2" descr="http://files.cdha.ca/images/joinToday/benefits/worldwide_hotel.jpg">
            <a:extLst>
              <a:ext uri="{FF2B5EF4-FFF2-40B4-BE49-F238E27FC236}">
                <a16:creationId xmlns:a16="http://schemas.microsoft.com/office/drawing/2014/main" id="{6432C9C0-C315-4984-9592-7760DB542A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785" b="-3541"/>
          <a:stretch/>
        </p:blipFill>
        <p:spPr bwMode="auto">
          <a:xfrm>
            <a:off x="10018057" y="4034585"/>
            <a:ext cx="2533015" cy="9862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9315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3728" y="6460976"/>
            <a:ext cx="12169352" cy="10352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marL="0" indent="0" algn="ctr">
              <a:buNone/>
            </a:pPr>
            <a:r>
              <a:rPr lang="en-CA" sz="5400" b="1" dirty="0">
                <a:solidFill>
                  <a:srgbClr val="7030A0"/>
                </a:solidFill>
                <a:ea typeface="+mj-ea"/>
                <a:sym typeface="Herculanum" pitchFamily="-84" charset="0"/>
              </a:rPr>
              <a:t>achd.ca/</a:t>
            </a:r>
            <a:r>
              <a:rPr lang="en-CA" sz="5400" b="1" dirty="0" err="1">
                <a:solidFill>
                  <a:srgbClr val="7030A0"/>
                </a:solidFill>
                <a:ea typeface="+mj-ea"/>
                <a:sym typeface="Herculanum" pitchFamily="-84" charset="0"/>
              </a:rPr>
              <a:t>sondage-emploi</a:t>
            </a:r>
            <a:endParaRPr lang="en-CA" sz="5400" b="1" dirty="0">
              <a:solidFill>
                <a:srgbClr val="7030A0"/>
              </a:solidFill>
              <a:ea typeface="+mj-ea"/>
              <a:sym typeface="Herculanum" pitchFamily="-84" charset="0"/>
            </a:endParaRPr>
          </a:p>
        </p:txBody>
      </p:sp>
      <p:sp>
        <p:nvSpPr>
          <p:cNvPr id="11" name="Content Placeholder 5"/>
          <p:cNvSpPr>
            <a:spLocks noGrp="1"/>
          </p:cNvSpPr>
          <p:nvPr>
            <p:ph sz="quarter" idx="4"/>
          </p:nvPr>
        </p:nvSpPr>
        <p:spPr>
          <a:xfrm>
            <a:off x="669751" y="7973144"/>
            <a:ext cx="11684173" cy="864096"/>
          </a:xfrm>
        </p:spPr>
        <p:txBody>
          <a:bodyPr/>
          <a:lstStyle/>
          <a:p>
            <a:pPr marL="0" indent="0" algn="ctr">
              <a:spcAft>
                <a:spcPts val="2000"/>
              </a:spcAft>
              <a:buNone/>
            </a:pPr>
            <a:r>
              <a:rPr lang="fr-CA" sz="3100" b="1" dirty="0"/>
              <a:t>Résumé | Rapport au complet | Rapports selon les provinces</a:t>
            </a:r>
          </a:p>
        </p:txBody>
      </p:sp>
      <p:sp>
        <p:nvSpPr>
          <p:cNvPr id="7" name="Title 1"/>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3" name="Picture 2" descr="A picture containing shirt&#10;&#10;Description automatically generated">
            <a:extLst>
              <a:ext uri="{FF2B5EF4-FFF2-40B4-BE49-F238E27FC236}">
                <a16:creationId xmlns:a16="http://schemas.microsoft.com/office/drawing/2014/main" id="{ADD0AE76-7922-48DF-9239-D3FAF478E892}"/>
              </a:ext>
            </a:extLst>
          </p:cNvPr>
          <p:cNvPicPr>
            <a:picLocks noChangeAspect="1"/>
          </p:cNvPicPr>
          <p:nvPr/>
        </p:nvPicPr>
        <p:blipFill>
          <a:blip r:embed="rId3"/>
          <a:stretch>
            <a:fillRect/>
          </a:stretch>
        </p:blipFill>
        <p:spPr>
          <a:xfrm>
            <a:off x="1430562" y="2245860"/>
            <a:ext cx="9830769" cy="36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73809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9" name="Title 1">
            <a:extLst>
              <a:ext uri="{FF2B5EF4-FFF2-40B4-BE49-F238E27FC236}">
                <a16:creationId xmlns:a16="http://schemas.microsoft.com/office/drawing/2014/main" id="{A53765C0-4C75-4F3F-BA5B-46D345D7EE65}"/>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10" name="Content Placeholder 5">
            <a:extLst>
              <a:ext uri="{FF2B5EF4-FFF2-40B4-BE49-F238E27FC236}">
                <a16:creationId xmlns:a16="http://schemas.microsoft.com/office/drawing/2014/main" id="{A9AD9597-7D81-44FC-B50A-198906386993}"/>
              </a:ext>
            </a:extLst>
          </p:cNvPr>
          <p:cNvSpPr txBox="1">
            <a:spLocks/>
          </p:cNvSpPr>
          <p:nvPr/>
        </p:nvSpPr>
        <p:spPr>
          <a:xfrm>
            <a:off x="801331" y="1622896"/>
            <a:ext cx="11552594"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4400" b="1" dirty="0"/>
              <a:t>Taux horaire moyen : premier milieu de travail</a:t>
            </a:r>
            <a:endParaRPr lang="en-CA" sz="4400" b="1" dirty="0"/>
          </a:p>
        </p:txBody>
      </p:sp>
      <p:pic>
        <p:nvPicPr>
          <p:cNvPr id="3" name="Picture 2">
            <a:extLst>
              <a:ext uri="{FF2B5EF4-FFF2-40B4-BE49-F238E27FC236}">
                <a16:creationId xmlns:a16="http://schemas.microsoft.com/office/drawing/2014/main" id="{552754C5-DAA6-4532-9EE7-9ADDB53267D2}"/>
              </a:ext>
            </a:extLst>
          </p:cNvPr>
          <p:cNvPicPr>
            <a:picLocks noChangeAspect="1"/>
          </p:cNvPicPr>
          <p:nvPr/>
        </p:nvPicPr>
        <p:blipFill>
          <a:blip r:embed="rId3"/>
          <a:stretch>
            <a:fillRect/>
          </a:stretch>
        </p:blipFill>
        <p:spPr>
          <a:xfrm>
            <a:off x="1268721" y="3102424"/>
            <a:ext cx="10467357" cy="5590800"/>
          </a:xfrm>
          <a:prstGeom prst="rect">
            <a:avLst/>
          </a:prstGeom>
        </p:spPr>
      </p:pic>
    </p:spTree>
    <p:extLst>
      <p:ext uri="{BB962C8B-B14F-4D97-AF65-F5344CB8AC3E}">
        <p14:creationId xmlns:p14="http://schemas.microsoft.com/office/powerpoint/2010/main" val="13078321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0" name="Title 1">
            <a:extLst>
              <a:ext uri="{FF2B5EF4-FFF2-40B4-BE49-F238E27FC236}">
                <a16:creationId xmlns:a16="http://schemas.microsoft.com/office/drawing/2014/main" id="{CB058E5B-53E4-4516-A410-5A7A90F48341}"/>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7" name="Content Placeholder 5">
            <a:extLst>
              <a:ext uri="{FF2B5EF4-FFF2-40B4-BE49-F238E27FC236}">
                <a16:creationId xmlns:a16="http://schemas.microsoft.com/office/drawing/2014/main" id="{F75B9C93-E0D4-4974-98C0-716BA9C3F4C6}"/>
              </a:ext>
            </a:extLst>
          </p:cNvPr>
          <p:cNvSpPr txBox="1">
            <a:spLocks/>
          </p:cNvSpPr>
          <p:nvPr/>
        </p:nvSpPr>
        <p:spPr>
          <a:xfrm>
            <a:off x="801331" y="1622896"/>
            <a:ext cx="11552594"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4800" b="1" dirty="0"/>
              <a:t>Formation en hygiène dentaire et </a:t>
            </a:r>
            <a:br>
              <a:rPr lang="fr-FR" sz="4800" b="1" dirty="0"/>
            </a:br>
            <a:r>
              <a:rPr lang="fr-FR" sz="4800" b="1" dirty="0"/>
              <a:t>revenu annuel moyen</a:t>
            </a:r>
            <a:br>
              <a:rPr lang="fr-FR" sz="4800" b="1" dirty="0"/>
            </a:br>
            <a:r>
              <a:rPr lang="fr-FR" b="1" i="1" dirty="0"/>
              <a:t>(</a:t>
            </a:r>
            <a:r>
              <a:rPr lang="fr-CA" i="1" dirty="0"/>
              <a:t>travaillant plus de 30 heures par semaine</a:t>
            </a:r>
            <a:r>
              <a:rPr lang="fr-FR" b="1" i="1" dirty="0"/>
              <a:t>)</a:t>
            </a:r>
            <a:endParaRPr lang="en-CA" b="1" i="1" dirty="0"/>
          </a:p>
        </p:txBody>
      </p:sp>
      <p:pic>
        <p:nvPicPr>
          <p:cNvPr id="3" name="Picture 2">
            <a:extLst>
              <a:ext uri="{FF2B5EF4-FFF2-40B4-BE49-F238E27FC236}">
                <a16:creationId xmlns:a16="http://schemas.microsoft.com/office/drawing/2014/main" id="{C6261197-862E-43D5-80CF-159E44CF1647}"/>
              </a:ext>
            </a:extLst>
          </p:cNvPr>
          <p:cNvPicPr>
            <a:picLocks noChangeAspect="1"/>
          </p:cNvPicPr>
          <p:nvPr/>
        </p:nvPicPr>
        <p:blipFill>
          <a:blip r:embed="rId3"/>
          <a:stretch>
            <a:fillRect/>
          </a:stretch>
        </p:blipFill>
        <p:spPr>
          <a:xfrm>
            <a:off x="0" y="4304527"/>
            <a:ext cx="13004800" cy="3956649"/>
          </a:xfrm>
          <a:prstGeom prst="rect">
            <a:avLst/>
          </a:prstGeom>
        </p:spPr>
      </p:pic>
    </p:spTree>
    <p:extLst>
      <p:ext uri="{BB962C8B-B14F-4D97-AF65-F5344CB8AC3E}">
        <p14:creationId xmlns:p14="http://schemas.microsoft.com/office/powerpoint/2010/main" val="14794276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587302"/>
            <a:ext cx="12115800" cy="2044700"/>
          </a:xfrm>
        </p:spPr>
        <p:txBody>
          <a:bodyPr/>
          <a:lstStyle/>
          <a:p>
            <a:r>
              <a:rPr lang="en-CA" sz="8800" b="1" dirty="0"/>
              <a:t>Notre mission</a:t>
            </a:r>
          </a:p>
        </p:txBody>
      </p:sp>
      <p:sp>
        <p:nvSpPr>
          <p:cNvPr id="3" name="Content Placeholder 2"/>
          <p:cNvSpPr>
            <a:spLocks noGrp="1"/>
          </p:cNvSpPr>
          <p:nvPr>
            <p:ph idx="1"/>
          </p:nvPr>
        </p:nvSpPr>
        <p:spPr>
          <a:xfrm>
            <a:off x="444500" y="3016052"/>
            <a:ext cx="12115800" cy="1231900"/>
          </a:xfrm>
        </p:spPr>
        <p:txBody>
          <a:bodyPr/>
          <a:lstStyle/>
          <a:p>
            <a:pPr marL="0" indent="0" algn="ctr">
              <a:buNone/>
            </a:pPr>
            <a:r>
              <a:rPr lang="fr-CA" sz="4600" dirty="0"/>
              <a:t>L’ACHD existe pour que ses membres puissent fournir des soins buccodentaires préventifs et thérapeutiques de qualité et promouvoir la santé à la population canadienne. </a:t>
            </a:r>
          </a:p>
        </p:txBody>
      </p:sp>
      <p:sp>
        <p:nvSpPr>
          <p:cNvPr id="6" name="Title 1"/>
          <p:cNvSpPr txBox="1">
            <a:spLocks/>
          </p:cNvSpPr>
          <p:nvPr/>
        </p:nvSpPr>
        <p:spPr bwMode="auto">
          <a:xfrm>
            <a:off x="4125912" y="268288"/>
            <a:ext cx="8641183"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4400" dirty="0">
                <a:solidFill>
                  <a:schemeClr val="bg1"/>
                </a:solidFill>
                <a:latin typeface="+mj-lt"/>
              </a:rPr>
              <a:t>L’ACHD : Votre association nationale</a:t>
            </a:r>
          </a:p>
        </p:txBody>
      </p:sp>
      <p:pic>
        <p:nvPicPr>
          <p:cNvPr id="7" name="Picture 6" descr="A person smiling for the camera&#10;&#10;Description automatically generated">
            <a:extLst>
              <a:ext uri="{FF2B5EF4-FFF2-40B4-BE49-F238E27FC236}">
                <a16:creationId xmlns:a16="http://schemas.microsoft.com/office/drawing/2014/main" id="{FA434C6B-559E-4D05-98A7-855C99D5520C}"/>
              </a:ext>
            </a:extLst>
          </p:cNvPr>
          <p:cNvPicPr>
            <a:picLocks noChangeAspect="1"/>
          </p:cNvPicPr>
          <p:nvPr/>
        </p:nvPicPr>
        <p:blipFill>
          <a:blip r:embed="rId3"/>
          <a:stretch>
            <a:fillRect/>
          </a:stretch>
        </p:blipFill>
        <p:spPr>
          <a:xfrm>
            <a:off x="2710458" y="6244952"/>
            <a:ext cx="7583884" cy="2776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20469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75937251-F49C-492E-A3CB-96F9C6E324EF}"/>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pic>
        <p:nvPicPr>
          <p:cNvPr id="2" name="Picture 1">
            <a:extLst>
              <a:ext uri="{FF2B5EF4-FFF2-40B4-BE49-F238E27FC236}">
                <a16:creationId xmlns:a16="http://schemas.microsoft.com/office/drawing/2014/main" id="{D13B62F7-F5C7-4927-AE90-1211058AF67E}"/>
              </a:ext>
            </a:extLst>
          </p:cNvPr>
          <p:cNvPicPr>
            <a:picLocks noChangeAspect="1"/>
          </p:cNvPicPr>
          <p:nvPr/>
        </p:nvPicPr>
        <p:blipFill>
          <a:blip r:embed="rId3"/>
          <a:stretch>
            <a:fillRect/>
          </a:stretch>
        </p:blipFill>
        <p:spPr>
          <a:xfrm>
            <a:off x="264238" y="2633688"/>
            <a:ext cx="12725570" cy="4536000"/>
          </a:xfrm>
          <a:prstGeom prst="rect">
            <a:avLst/>
          </a:prstGeom>
        </p:spPr>
      </p:pic>
      <p:pic>
        <p:nvPicPr>
          <p:cNvPr id="3" name="Picture 2">
            <a:extLst>
              <a:ext uri="{FF2B5EF4-FFF2-40B4-BE49-F238E27FC236}">
                <a16:creationId xmlns:a16="http://schemas.microsoft.com/office/drawing/2014/main" id="{42FE6406-8617-4900-9E0D-9660CFC15A3A}"/>
              </a:ext>
            </a:extLst>
          </p:cNvPr>
          <p:cNvPicPr>
            <a:picLocks noChangeAspect="1"/>
          </p:cNvPicPr>
          <p:nvPr/>
        </p:nvPicPr>
        <p:blipFill>
          <a:blip r:embed="rId4"/>
          <a:stretch>
            <a:fillRect/>
          </a:stretch>
        </p:blipFill>
        <p:spPr>
          <a:xfrm>
            <a:off x="9401666" y="7231335"/>
            <a:ext cx="3457575" cy="885825"/>
          </a:xfrm>
          <a:prstGeom prst="rect">
            <a:avLst/>
          </a:prstGeom>
        </p:spPr>
      </p:pic>
    </p:spTree>
    <p:extLst>
      <p:ext uri="{BB962C8B-B14F-4D97-AF65-F5344CB8AC3E}">
        <p14:creationId xmlns:p14="http://schemas.microsoft.com/office/powerpoint/2010/main" val="12821393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F02B61-4927-4F00-8349-7D5137AE7957}"/>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13" name="Content Placeholder 5">
            <a:extLst>
              <a:ext uri="{FF2B5EF4-FFF2-40B4-BE49-F238E27FC236}">
                <a16:creationId xmlns:a16="http://schemas.microsoft.com/office/drawing/2014/main" id="{850A312D-C895-4C2A-B047-B75299FDAB22}"/>
              </a:ext>
            </a:extLst>
          </p:cNvPr>
          <p:cNvSpPr txBox="1">
            <a:spLocks/>
          </p:cNvSpPr>
          <p:nvPr/>
        </p:nvSpPr>
        <p:spPr bwMode="auto">
          <a:xfrm>
            <a:off x="417857" y="1622896"/>
            <a:ext cx="12158409" cy="65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fr-FR" sz="5400" b="1" dirty="0">
                <a:solidFill>
                  <a:schemeClr val="tx1"/>
                </a:solidFill>
                <a:latin typeface="+mn-lt"/>
                <a:cs typeface="+mn-cs"/>
              </a:rPr>
              <a:t>Heures de travail par semaine :</a:t>
            </a:r>
            <a:br>
              <a:rPr lang="en-CA" sz="5400" b="1" dirty="0">
                <a:solidFill>
                  <a:schemeClr val="tx1"/>
                </a:solidFill>
                <a:latin typeface="+mn-lt"/>
                <a:cs typeface="+mn-cs"/>
              </a:rPr>
            </a:br>
            <a:r>
              <a:rPr lang="fr-FR" sz="5400" i="1" dirty="0">
                <a:solidFill>
                  <a:schemeClr val="tx1"/>
                </a:solidFill>
                <a:latin typeface="+mn-lt"/>
                <a:cs typeface="+mn-cs"/>
              </a:rPr>
              <a:t>le taux de satisfaction a augmenté</a:t>
            </a:r>
            <a:endParaRPr lang="en-CA" sz="5400" i="1" dirty="0">
              <a:solidFill>
                <a:schemeClr val="tx1"/>
              </a:solidFill>
              <a:latin typeface="+mn-lt"/>
              <a:cs typeface="+mn-cs"/>
            </a:endParaRPr>
          </a:p>
        </p:txBody>
      </p:sp>
      <p:pic>
        <p:nvPicPr>
          <p:cNvPr id="15" name="Picture 12" descr="Image result for clock image clipart">
            <a:extLst>
              <a:ext uri="{FF2B5EF4-FFF2-40B4-BE49-F238E27FC236}">
                <a16:creationId xmlns:a16="http://schemas.microsoft.com/office/drawing/2014/main" id="{08403DAB-B75D-417B-A1BD-8CC3A479A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710" y="4437305"/>
            <a:ext cx="3159794" cy="287045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5">
            <a:extLst>
              <a:ext uri="{FF2B5EF4-FFF2-40B4-BE49-F238E27FC236}">
                <a16:creationId xmlns:a16="http://schemas.microsoft.com/office/drawing/2014/main" id="{864C544D-ED84-42F9-80E3-28124D9AF4B1}"/>
              </a:ext>
            </a:extLst>
          </p:cNvPr>
          <p:cNvSpPr txBox="1">
            <a:spLocks/>
          </p:cNvSpPr>
          <p:nvPr/>
        </p:nvSpPr>
        <p:spPr bwMode="auto">
          <a:xfrm>
            <a:off x="4780526" y="3796680"/>
            <a:ext cx="779574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5400" b="1" kern="0" dirty="0">
                <a:solidFill>
                  <a:schemeClr val="bg1">
                    <a:lumMod val="50000"/>
                  </a:schemeClr>
                </a:solidFill>
                <a:latin typeface="+mn-lt"/>
              </a:rPr>
              <a:t>2013 </a:t>
            </a:r>
            <a:r>
              <a:rPr lang="en-CA" sz="5400" b="1" kern="0" dirty="0">
                <a:solidFill>
                  <a:schemeClr val="bg1">
                    <a:lumMod val="50000"/>
                  </a:schemeClr>
                </a:solidFill>
              </a:rPr>
              <a:t>–</a:t>
            </a:r>
            <a:r>
              <a:rPr lang="en-CA" sz="5400" b="1" kern="0" dirty="0">
                <a:solidFill>
                  <a:schemeClr val="bg1">
                    <a:lumMod val="50000"/>
                  </a:schemeClr>
                </a:solidFill>
                <a:latin typeface="+mn-lt"/>
              </a:rPr>
              <a:t> 65 % </a:t>
            </a:r>
          </a:p>
          <a:p>
            <a:pPr marL="0" indent="0">
              <a:spcAft>
                <a:spcPts val="2000"/>
              </a:spcAft>
            </a:pPr>
            <a:r>
              <a:rPr lang="en-CA" sz="5400" b="1" kern="0" dirty="0">
                <a:solidFill>
                  <a:schemeClr val="bg1">
                    <a:lumMod val="50000"/>
                  </a:schemeClr>
                </a:solidFill>
                <a:latin typeface="+mn-lt"/>
              </a:rPr>
              <a:t>2015 – 65 %</a:t>
            </a:r>
          </a:p>
          <a:p>
            <a:pPr marL="0" indent="0">
              <a:spcAft>
                <a:spcPts val="2000"/>
              </a:spcAft>
            </a:pPr>
            <a:r>
              <a:rPr lang="en-CA" sz="6000" b="1" kern="0" dirty="0">
                <a:solidFill>
                  <a:schemeClr val="bg1">
                    <a:lumMod val="50000"/>
                  </a:schemeClr>
                </a:solidFill>
                <a:latin typeface="+mn-lt"/>
              </a:rPr>
              <a:t>2017 – 71 %</a:t>
            </a:r>
          </a:p>
          <a:p>
            <a:pPr marL="0" indent="0">
              <a:spcAft>
                <a:spcPts val="2000"/>
              </a:spcAft>
            </a:pPr>
            <a:r>
              <a:rPr lang="en-CA" sz="8000" b="1" kern="0" dirty="0">
                <a:solidFill>
                  <a:srgbClr val="C00000"/>
                </a:solidFill>
                <a:latin typeface="+mn-lt"/>
              </a:rPr>
              <a:t>2019 – 73 %</a:t>
            </a:r>
          </a:p>
          <a:p>
            <a:pPr>
              <a:spcAft>
                <a:spcPts val="2000"/>
              </a:spcAft>
              <a:buFont typeface="Arial" panose="020B0604020202020204" pitchFamily="34" charset="0"/>
              <a:buChar char="•"/>
            </a:pPr>
            <a:endParaRPr lang="en-CA" sz="6000" b="1" kern="0" dirty="0">
              <a:latin typeface="+mn-lt"/>
            </a:endParaRPr>
          </a:p>
        </p:txBody>
      </p:sp>
    </p:spTree>
    <p:extLst>
      <p:ext uri="{BB962C8B-B14F-4D97-AF65-F5344CB8AC3E}">
        <p14:creationId xmlns:p14="http://schemas.microsoft.com/office/powerpoint/2010/main" val="32123132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26C8972F-91A1-487F-B5FA-BE2CBB93A1BA}"/>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10" name="Content Placeholder 5">
            <a:extLst>
              <a:ext uri="{FF2B5EF4-FFF2-40B4-BE49-F238E27FC236}">
                <a16:creationId xmlns:a16="http://schemas.microsoft.com/office/drawing/2014/main" id="{BB9C1CA7-0B44-4781-B588-72C2C858DEE9}"/>
              </a:ext>
            </a:extLst>
          </p:cNvPr>
          <p:cNvSpPr>
            <a:spLocks noGrp="1"/>
          </p:cNvSpPr>
          <p:nvPr>
            <p:ph sz="half" idx="2"/>
          </p:nvPr>
        </p:nvSpPr>
        <p:spPr>
          <a:xfrm>
            <a:off x="309712" y="1622896"/>
            <a:ext cx="12469821" cy="6507808"/>
          </a:xfrm>
        </p:spPr>
        <p:txBody>
          <a:bodyPr/>
          <a:lstStyle/>
          <a:p>
            <a:pPr marL="0" indent="0" algn="ctr">
              <a:spcAft>
                <a:spcPts val="1000"/>
              </a:spcAft>
              <a:buNone/>
            </a:pPr>
            <a:r>
              <a:rPr lang="fr-FR" sz="4800" b="1" dirty="0"/>
              <a:t>Milieu de travail et environnement : milieu</a:t>
            </a:r>
            <a:endParaRPr lang="en-CA" sz="4800" b="1" dirty="0"/>
          </a:p>
        </p:txBody>
      </p:sp>
      <p:pic>
        <p:nvPicPr>
          <p:cNvPr id="2" name="Picture 1">
            <a:extLst>
              <a:ext uri="{FF2B5EF4-FFF2-40B4-BE49-F238E27FC236}">
                <a16:creationId xmlns:a16="http://schemas.microsoft.com/office/drawing/2014/main" id="{ACDC7768-6CFA-429C-A226-FEF454B4F629}"/>
              </a:ext>
            </a:extLst>
          </p:cNvPr>
          <p:cNvPicPr>
            <a:picLocks noChangeAspect="1"/>
          </p:cNvPicPr>
          <p:nvPr/>
        </p:nvPicPr>
        <p:blipFill>
          <a:blip r:embed="rId3"/>
          <a:stretch>
            <a:fillRect/>
          </a:stretch>
        </p:blipFill>
        <p:spPr>
          <a:xfrm>
            <a:off x="1868126" y="3364632"/>
            <a:ext cx="9581453" cy="4975200"/>
          </a:xfrm>
          <a:prstGeom prst="rect">
            <a:avLst/>
          </a:prstGeom>
        </p:spPr>
      </p:pic>
    </p:spTree>
    <p:extLst>
      <p:ext uri="{BB962C8B-B14F-4D97-AF65-F5344CB8AC3E}">
        <p14:creationId xmlns:p14="http://schemas.microsoft.com/office/powerpoint/2010/main" val="21375645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26C8972F-91A1-487F-B5FA-BE2CBB93A1BA}"/>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10" name="Content Placeholder 5">
            <a:extLst>
              <a:ext uri="{FF2B5EF4-FFF2-40B4-BE49-F238E27FC236}">
                <a16:creationId xmlns:a16="http://schemas.microsoft.com/office/drawing/2014/main" id="{BB9C1CA7-0B44-4781-B588-72C2C858DEE9}"/>
              </a:ext>
            </a:extLst>
          </p:cNvPr>
          <p:cNvSpPr>
            <a:spLocks noGrp="1"/>
          </p:cNvSpPr>
          <p:nvPr>
            <p:ph sz="half" idx="2"/>
          </p:nvPr>
        </p:nvSpPr>
        <p:spPr>
          <a:xfrm>
            <a:off x="237704" y="1622896"/>
            <a:ext cx="12541829" cy="6507808"/>
          </a:xfrm>
        </p:spPr>
        <p:txBody>
          <a:bodyPr/>
          <a:lstStyle/>
          <a:p>
            <a:pPr marL="0" indent="0" algn="ctr">
              <a:spcAft>
                <a:spcPts val="1000"/>
              </a:spcAft>
              <a:buNone/>
            </a:pPr>
            <a:r>
              <a:rPr lang="fr-FR" sz="4800" b="1" dirty="0"/>
              <a:t>Milieu de travail et environnement : contrats</a:t>
            </a:r>
            <a:endParaRPr lang="en-CA" sz="4800" b="1" dirty="0"/>
          </a:p>
        </p:txBody>
      </p:sp>
      <p:pic>
        <p:nvPicPr>
          <p:cNvPr id="2" name="Picture 1">
            <a:extLst>
              <a:ext uri="{FF2B5EF4-FFF2-40B4-BE49-F238E27FC236}">
                <a16:creationId xmlns:a16="http://schemas.microsoft.com/office/drawing/2014/main" id="{D122CCA5-69D3-4510-9531-BF632FF9ED94}"/>
              </a:ext>
            </a:extLst>
          </p:cNvPr>
          <p:cNvPicPr>
            <a:picLocks noChangeAspect="1"/>
          </p:cNvPicPr>
          <p:nvPr/>
        </p:nvPicPr>
        <p:blipFill>
          <a:blip r:embed="rId3"/>
          <a:stretch>
            <a:fillRect/>
          </a:stretch>
        </p:blipFill>
        <p:spPr>
          <a:xfrm>
            <a:off x="336272" y="3257606"/>
            <a:ext cx="12214800" cy="4787546"/>
          </a:xfrm>
          <a:prstGeom prst="rect">
            <a:avLst/>
          </a:prstGeom>
        </p:spPr>
      </p:pic>
    </p:spTree>
    <p:extLst>
      <p:ext uri="{BB962C8B-B14F-4D97-AF65-F5344CB8AC3E}">
        <p14:creationId xmlns:p14="http://schemas.microsoft.com/office/powerpoint/2010/main" val="406409129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26C8972F-91A1-487F-B5FA-BE2CBB93A1BA}"/>
              </a:ext>
            </a:extLst>
          </p:cNvPr>
          <p:cNvSpPr txBox="1">
            <a:spLocks/>
          </p:cNvSpPr>
          <p:nvPr/>
        </p:nvSpPr>
        <p:spPr bwMode="auto">
          <a:xfrm>
            <a:off x="3982120"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Sondage 2019 sur le marché du travail et de l’emploi</a:t>
            </a:r>
          </a:p>
        </p:txBody>
      </p:sp>
      <p:sp>
        <p:nvSpPr>
          <p:cNvPr id="7" name="Content Placeholder 5">
            <a:extLst>
              <a:ext uri="{FF2B5EF4-FFF2-40B4-BE49-F238E27FC236}">
                <a16:creationId xmlns:a16="http://schemas.microsoft.com/office/drawing/2014/main" id="{BEDE32B2-F3FC-4906-8F3C-9AF887B56761}"/>
              </a:ext>
            </a:extLst>
          </p:cNvPr>
          <p:cNvSpPr txBox="1">
            <a:spLocks/>
          </p:cNvSpPr>
          <p:nvPr/>
        </p:nvSpPr>
        <p:spPr>
          <a:xfrm>
            <a:off x="538173" y="1622896"/>
            <a:ext cx="12241360" cy="6507808"/>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1000"/>
              </a:spcAft>
              <a:buNone/>
            </a:pPr>
            <a:r>
              <a:rPr lang="fr-FR" sz="5400" b="1" dirty="0"/>
              <a:t>Négocier un accord d’indemnisation </a:t>
            </a:r>
            <a:r>
              <a:rPr lang="fr-FR" sz="5400" i="1" dirty="0"/>
              <a:t>Nouvelle ressource!</a:t>
            </a:r>
            <a:endParaRPr lang="en-CA" sz="5400" i="1" dirty="0"/>
          </a:p>
        </p:txBody>
      </p:sp>
      <p:sp>
        <p:nvSpPr>
          <p:cNvPr id="11" name="Content Placeholder 5">
            <a:extLst>
              <a:ext uri="{FF2B5EF4-FFF2-40B4-BE49-F238E27FC236}">
                <a16:creationId xmlns:a16="http://schemas.microsoft.com/office/drawing/2014/main" id="{4D066EED-B3AE-4496-BAD7-CC46B125AC30}"/>
              </a:ext>
            </a:extLst>
          </p:cNvPr>
          <p:cNvSpPr>
            <a:spLocks noGrp="1"/>
          </p:cNvSpPr>
          <p:nvPr>
            <p:ph sz="quarter" idx="4"/>
          </p:nvPr>
        </p:nvSpPr>
        <p:spPr>
          <a:xfrm>
            <a:off x="741760" y="7685112"/>
            <a:ext cx="11737304" cy="792088"/>
          </a:xfrm>
        </p:spPr>
        <p:txBody>
          <a:bodyPr/>
          <a:lstStyle/>
          <a:p>
            <a:pPr marL="0" indent="0" algn="ctr">
              <a:buNone/>
            </a:pPr>
            <a:r>
              <a:rPr lang="en-CA" sz="5400" b="1" dirty="0">
                <a:solidFill>
                  <a:srgbClr val="7030A0"/>
                </a:solidFill>
              </a:rPr>
              <a:t>achd.ca/</a:t>
            </a:r>
            <a:r>
              <a:rPr lang="en-CA" sz="5400" b="1" dirty="0" err="1">
                <a:solidFill>
                  <a:srgbClr val="7030A0"/>
                </a:solidFill>
              </a:rPr>
              <a:t>milieudetravailsain</a:t>
            </a:r>
            <a:endParaRPr lang="en-CA" sz="5400" b="1" dirty="0">
              <a:solidFill>
                <a:srgbClr val="7030A0"/>
              </a:solidFill>
            </a:endParaRPr>
          </a:p>
        </p:txBody>
      </p:sp>
      <p:pic>
        <p:nvPicPr>
          <p:cNvPr id="1026" name="Picture 2">
            <a:extLst>
              <a:ext uri="{FF2B5EF4-FFF2-40B4-BE49-F238E27FC236}">
                <a16:creationId xmlns:a16="http://schemas.microsoft.com/office/drawing/2014/main" id="{E8DB885F-6C53-4398-B511-62B63E98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960" y="3919238"/>
            <a:ext cx="8046000" cy="29804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851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4400" dirty="0" err="1">
                <a:solidFill>
                  <a:schemeClr val="bg1"/>
                </a:solidFill>
                <a:latin typeface="+mn-lt"/>
              </a:rPr>
              <a:t>Webinaire</a:t>
            </a:r>
            <a:r>
              <a:rPr lang="en-CA" sz="4400" dirty="0">
                <a:solidFill>
                  <a:schemeClr val="bg1"/>
                </a:solidFill>
                <a:latin typeface="+mn-lt"/>
              </a:rPr>
              <a:t> </a:t>
            </a:r>
            <a:r>
              <a:rPr lang="en-CA" sz="4400" dirty="0" err="1">
                <a:solidFill>
                  <a:schemeClr val="bg1"/>
                </a:solidFill>
                <a:latin typeface="+mn-lt"/>
              </a:rPr>
              <a:t>gratuit</a:t>
            </a:r>
            <a:endParaRPr lang="en-CA" sz="4400" dirty="0">
              <a:solidFill>
                <a:schemeClr val="bg1"/>
              </a:solidFill>
              <a:latin typeface="+mn-lt"/>
            </a:endParaRP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9" name="Picture 8" descr="A close up of a mans face&#10;&#10;Description automatically generated">
            <a:extLst>
              <a:ext uri="{FF2B5EF4-FFF2-40B4-BE49-F238E27FC236}">
                <a16:creationId xmlns:a16="http://schemas.microsoft.com/office/drawing/2014/main" id="{AF1F6CD6-AFE1-4C72-8F02-C7FD30943849}"/>
              </a:ext>
            </a:extLst>
          </p:cNvPr>
          <p:cNvPicPr>
            <a:picLocks noChangeAspect="1"/>
          </p:cNvPicPr>
          <p:nvPr/>
        </p:nvPicPr>
        <p:blipFill>
          <a:blip r:embed="rId3"/>
          <a:stretch>
            <a:fillRect/>
          </a:stretch>
        </p:blipFill>
        <p:spPr>
          <a:xfrm>
            <a:off x="1587015" y="2722857"/>
            <a:ext cx="9830769" cy="3600000"/>
          </a:xfrm>
          <a:prstGeom prst="rect">
            <a:avLst/>
          </a:prstGeom>
          <a:effectLst>
            <a:outerShdw blurRad="50800" dist="38100" dir="2700000" algn="tl" rotWithShape="0">
              <a:prstClr val="black">
                <a:alpha val="40000"/>
              </a:prstClr>
            </a:outerShdw>
          </a:effectLst>
        </p:spPr>
      </p:pic>
      <p:sp>
        <p:nvSpPr>
          <p:cNvPr id="10" name="Content Placeholder 5">
            <a:extLst>
              <a:ext uri="{FF2B5EF4-FFF2-40B4-BE49-F238E27FC236}">
                <a16:creationId xmlns:a16="http://schemas.microsoft.com/office/drawing/2014/main" id="{2E630E5B-D884-4BFB-A32A-0356181518D6}"/>
              </a:ext>
            </a:extLst>
          </p:cNvPr>
          <p:cNvSpPr txBox="1">
            <a:spLocks/>
          </p:cNvSpPr>
          <p:nvPr/>
        </p:nvSpPr>
        <p:spPr>
          <a:xfrm>
            <a:off x="417724" y="6725064"/>
            <a:ext cx="12169352" cy="1035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fontAlgn="auto">
              <a:spcAft>
                <a:spcPts val="0"/>
              </a:spcAft>
              <a:buFont typeface="Arial"/>
              <a:buNone/>
            </a:pPr>
            <a:r>
              <a:rPr lang="en-CA" sz="5400" b="1" kern="0" dirty="0">
                <a:solidFill>
                  <a:srgbClr val="7030A0"/>
                </a:solidFill>
                <a:sym typeface="Herculanum" pitchFamily="-84" charset="0"/>
              </a:rPr>
              <a:t>cdha.ca/</a:t>
            </a:r>
            <a:r>
              <a:rPr lang="en-CA" sz="5400" b="1" kern="0" dirty="0" err="1">
                <a:solidFill>
                  <a:srgbClr val="7030A0"/>
                </a:solidFill>
                <a:sym typeface="Herculanum" pitchFamily="-84" charset="0"/>
              </a:rPr>
              <a:t>JobSurvey</a:t>
            </a:r>
            <a:endParaRPr lang="en-CA" sz="5400" b="1" kern="0" dirty="0">
              <a:solidFill>
                <a:srgbClr val="7030A0"/>
              </a:solidFill>
              <a:sym typeface="Herculanum" pitchFamily="-84" charset="0"/>
            </a:endParaRPr>
          </a:p>
        </p:txBody>
      </p:sp>
    </p:spTree>
    <p:extLst>
      <p:ext uri="{BB962C8B-B14F-4D97-AF65-F5344CB8AC3E}">
        <p14:creationId xmlns:p14="http://schemas.microsoft.com/office/powerpoint/2010/main" val="38369273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Guichet emploi de l’ACHD</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5" name="Content Placeholder 5"/>
          <p:cNvSpPr>
            <a:spLocks noGrp="1"/>
          </p:cNvSpPr>
          <p:nvPr>
            <p:ph sz="half" idx="2"/>
          </p:nvPr>
        </p:nvSpPr>
        <p:spPr>
          <a:xfrm>
            <a:off x="417724" y="6505896"/>
            <a:ext cx="12169352" cy="10352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marL="0" indent="0" algn="ctr">
              <a:buNone/>
            </a:pPr>
            <a:r>
              <a:rPr lang="en-CA" sz="5400" b="1" dirty="0">
                <a:solidFill>
                  <a:srgbClr val="7030A0"/>
                </a:solidFill>
                <a:ea typeface="+mj-ea"/>
                <a:sym typeface="Herculanum" pitchFamily="-84" charset="0"/>
              </a:rPr>
              <a:t>achd.ca/</a:t>
            </a:r>
            <a:r>
              <a:rPr lang="en-CA" sz="5400" b="1" dirty="0" err="1">
                <a:solidFill>
                  <a:srgbClr val="7030A0"/>
                </a:solidFill>
                <a:ea typeface="+mj-ea"/>
                <a:sym typeface="Herculanum" pitchFamily="-84" charset="0"/>
              </a:rPr>
              <a:t>emplois</a:t>
            </a:r>
            <a:endParaRPr lang="en-CA" sz="5400" b="1" dirty="0">
              <a:solidFill>
                <a:srgbClr val="7030A0"/>
              </a:solidFill>
              <a:ea typeface="+mj-ea"/>
              <a:sym typeface="Herculanum" pitchFamily="-84" charset="0"/>
            </a:endParaRPr>
          </a:p>
        </p:txBody>
      </p:sp>
      <p:pic>
        <p:nvPicPr>
          <p:cNvPr id="5" name="Picture 4"/>
          <p:cNvPicPr>
            <a:picLocks noChangeAspect="1"/>
          </p:cNvPicPr>
          <p:nvPr/>
        </p:nvPicPr>
        <p:blipFill>
          <a:blip r:embed="rId3"/>
          <a:stretch>
            <a:fillRect/>
          </a:stretch>
        </p:blipFill>
        <p:spPr>
          <a:xfrm>
            <a:off x="2094567" y="2492911"/>
            <a:ext cx="9128571" cy="360000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7352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Guichet emploi de l’</a:t>
            </a:r>
            <a:r>
              <a:rPr lang="fr-CA" dirty="0" err="1"/>
              <a:t>ACHD</a:t>
            </a:r>
            <a:endParaRPr lang="fr-CA" dirty="0"/>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cxnSp>
        <p:nvCxnSpPr>
          <p:cNvPr id="17" name="Curved Connector 11"/>
          <p:cNvCxnSpPr/>
          <p:nvPr/>
        </p:nvCxnSpPr>
        <p:spPr bwMode="auto">
          <a:xfrm>
            <a:off x="178623" y="5202760"/>
            <a:ext cx="1211699" cy="1175620"/>
          </a:xfrm>
          <a:prstGeom prst="curvedConnector3">
            <a:avLst>
              <a:gd name="adj1" fmla="val 50000"/>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Content Placeholder 5">
            <a:extLst>
              <a:ext uri="{FF2B5EF4-FFF2-40B4-BE49-F238E27FC236}">
                <a16:creationId xmlns:a16="http://schemas.microsoft.com/office/drawing/2014/main" id="{689C458C-F269-4C9E-B8E0-E2E8F9DC4780}"/>
              </a:ext>
            </a:extLst>
          </p:cNvPr>
          <p:cNvSpPr txBox="1">
            <a:spLocks/>
          </p:cNvSpPr>
          <p:nvPr/>
        </p:nvSpPr>
        <p:spPr bwMode="auto">
          <a:xfrm>
            <a:off x="503860" y="7301580"/>
            <a:ext cx="11684173" cy="117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457200" lvl="1" indent="0">
              <a:spcAft>
                <a:spcPts val="1000"/>
              </a:spcAft>
            </a:pPr>
            <a:r>
              <a:rPr lang="en-CA" sz="5400" b="1" kern="0" dirty="0">
                <a:solidFill>
                  <a:srgbClr val="7030A0"/>
                </a:solidFill>
                <a:latin typeface="+mn-lt"/>
              </a:rPr>
              <a:t>achd.ca/</a:t>
            </a:r>
            <a:r>
              <a:rPr lang="en-CA" sz="5400" b="1" kern="0" dirty="0" err="1">
                <a:solidFill>
                  <a:srgbClr val="7030A0"/>
                </a:solidFill>
                <a:latin typeface="+mn-lt"/>
              </a:rPr>
              <a:t>profil</a:t>
            </a:r>
            <a:endParaRPr lang="en-CA" sz="3200" kern="0" dirty="0">
              <a:solidFill>
                <a:srgbClr val="7030A0"/>
              </a:solidFill>
              <a:latin typeface="+mn-lt"/>
            </a:endParaRPr>
          </a:p>
          <a:p>
            <a:pPr algn="l">
              <a:spcAft>
                <a:spcPts val="2000"/>
              </a:spcAft>
              <a:buFont typeface="Arial" panose="020B0604020202020204" pitchFamily="34" charset="0"/>
              <a:buChar char="•"/>
            </a:pPr>
            <a:endParaRPr lang="en-CA" sz="4000" b="1" kern="0" dirty="0">
              <a:latin typeface="+mn-lt"/>
            </a:endParaRPr>
          </a:p>
        </p:txBody>
      </p:sp>
      <p:pic>
        <p:nvPicPr>
          <p:cNvPr id="5" name="Picture 4">
            <a:extLst>
              <a:ext uri="{FF2B5EF4-FFF2-40B4-BE49-F238E27FC236}">
                <a16:creationId xmlns:a16="http://schemas.microsoft.com/office/drawing/2014/main" id="{EE10B684-D3DA-4242-8EF9-CEEF190E0C49}"/>
              </a:ext>
            </a:extLst>
          </p:cNvPr>
          <p:cNvPicPr>
            <a:picLocks noChangeAspect="1"/>
          </p:cNvPicPr>
          <p:nvPr/>
        </p:nvPicPr>
        <p:blipFill>
          <a:blip r:embed="rId3"/>
          <a:stretch>
            <a:fillRect/>
          </a:stretch>
        </p:blipFill>
        <p:spPr>
          <a:xfrm>
            <a:off x="1438853" y="2264942"/>
            <a:ext cx="10440000" cy="4484066"/>
          </a:xfrm>
          <a:prstGeom prst="rect">
            <a:avLst/>
          </a:prstGeom>
        </p:spPr>
      </p:pic>
    </p:spTree>
    <p:extLst>
      <p:ext uri="{BB962C8B-B14F-4D97-AF65-F5344CB8AC3E}">
        <p14:creationId xmlns:p14="http://schemas.microsoft.com/office/powerpoint/2010/main" val="22662986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34628" y="1636440"/>
            <a:ext cx="8228012" cy="6912768"/>
          </a:xfrm>
        </p:spPr>
        <p:txBody>
          <a:bodyPr/>
          <a:lstStyle/>
          <a:p>
            <a:pPr marL="0" lvl="1" indent="0" algn="l">
              <a:spcBef>
                <a:spcPts val="0"/>
              </a:spcBef>
              <a:spcAft>
                <a:spcPts val="1000"/>
              </a:spcAft>
              <a:buNone/>
            </a:pPr>
            <a:r>
              <a:rPr lang="fr-CA" sz="4400" b="1" dirty="0"/>
              <a:t>Curriculum vitae</a:t>
            </a:r>
          </a:p>
          <a:p>
            <a:pPr marL="741600" lvl="2" indent="-284400" algn="l">
              <a:spcBef>
                <a:spcPts val="0"/>
              </a:spcBef>
              <a:spcAft>
                <a:spcPts val="1000"/>
              </a:spcAft>
              <a:buFont typeface="Arial" panose="020B0604020202020204" pitchFamily="34" charset="0"/>
              <a:buChar char="•"/>
            </a:pPr>
            <a:r>
              <a:rPr lang="fr-CA" sz="3200" dirty="0"/>
              <a:t>Préparez une liste de vos compétences, de votre expérience et de vos habiletés </a:t>
            </a:r>
          </a:p>
          <a:p>
            <a:pPr marL="741600" lvl="2" indent="-284400" algn="l">
              <a:spcBef>
                <a:spcPts val="0"/>
              </a:spcBef>
              <a:spcAft>
                <a:spcPts val="1000"/>
              </a:spcAft>
              <a:buFont typeface="Arial" panose="020B0604020202020204" pitchFamily="34" charset="0"/>
              <a:buChar char="•"/>
            </a:pPr>
            <a:r>
              <a:rPr lang="fr-CA" sz="3200" dirty="0"/>
              <a:t>Révision et mise en page</a:t>
            </a:r>
          </a:p>
          <a:p>
            <a:pPr marL="741600" lvl="2" indent="-284400" algn="l">
              <a:spcBef>
                <a:spcPts val="0"/>
              </a:spcBef>
              <a:spcAft>
                <a:spcPts val="1000"/>
              </a:spcAft>
              <a:buFont typeface="Arial" panose="020B0604020202020204" pitchFamily="34" charset="0"/>
              <a:buChar char="•"/>
            </a:pPr>
            <a:endParaRPr lang="fr-CA" sz="1000" dirty="0"/>
          </a:p>
          <a:p>
            <a:pPr marL="0" lvl="1" indent="0" algn="l">
              <a:spcBef>
                <a:spcPts val="0"/>
              </a:spcBef>
              <a:spcAft>
                <a:spcPts val="1000"/>
              </a:spcAft>
              <a:buNone/>
            </a:pPr>
            <a:r>
              <a:rPr lang="fr-CA" sz="4400" b="1" dirty="0"/>
              <a:t>Lettre d’accompagnement</a:t>
            </a:r>
          </a:p>
          <a:p>
            <a:pPr marL="741600" lvl="2" indent="-284400" algn="l">
              <a:spcBef>
                <a:spcPts val="0"/>
              </a:spcBef>
              <a:spcAft>
                <a:spcPts val="1000"/>
              </a:spcAft>
              <a:buFont typeface="Arial" panose="020B0604020202020204" pitchFamily="34" charset="0"/>
              <a:buChar char="•"/>
            </a:pPr>
            <a:r>
              <a:rPr lang="fr-CA" sz="3200" dirty="0"/>
              <a:t>Donne à l’employeur la première impression de vous</a:t>
            </a:r>
          </a:p>
          <a:p>
            <a:pPr marL="741600" lvl="2" indent="-284400" algn="l">
              <a:spcBef>
                <a:spcPts val="0"/>
              </a:spcBef>
              <a:spcAft>
                <a:spcPts val="1000"/>
              </a:spcAft>
              <a:buFont typeface="Arial" panose="020B0604020202020204" pitchFamily="34" charset="0"/>
              <a:buChar char="•"/>
            </a:pPr>
            <a:r>
              <a:rPr lang="fr-CA" sz="3200" dirty="0"/>
              <a:t>Doit être adaptée à chaque emploi</a:t>
            </a:r>
          </a:p>
          <a:p>
            <a:pPr marL="741600" lvl="2" indent="-284400" algn="l">
              <a:spcBef>
                <a:spcPts val="0"/>
              </a:spcBef>
              <a:spcAft>
                <a:spcPts val="1000"/>
              </a:spcAft>
              <a:buFont typeface="Arial" panose="020B0604020202020204" pitchFamily="34" charset="0"/>
              <a:buChar char="•"/>
            </a:pPr>
            <a:r>
              <a:rPr lang="fr-CA" sz="3200" dirty="0"/>
              <a:t>Faites une recherche sur l’employeur </a:t>
            </a:r>
          </a:p>
          <a:p>
            <a:pPr marL="741600" lvl="2" indent="-284400" algn="l">
              <a:spcBef>
                <a:spcPts val="0"/>
              </a:spcBef>
              <a:spcAft>
                <a:spcPts val="1000"/>
              </a:spcAft>
              <a:buFont typeface="Arial" panose="020B0604020202020204" pitchFamily="34" charset="0"/>
              <a:buChar char="•"/>
            </a:pPr>
            <a:r>
              <a:rPr lang="fr-CA" sz="3200" dirty="0"/>
              <a:t>Révision et modification</a:t>
            </a:r>
            <a:endParaRPr lang="en-CA" sz="3200"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Solliciter un emploi</a:t>
            </a:r>
          </a:p>
        </p:txBody>
      </p:sp>
      <p:pic>
        <p:nvPicPr>
          <p:cNvPr id="5" name="Picture 4"/>
          <p:cNvPicPr>
            <a:picLocks noChangeAspect="1"/>
          </p:cNvPicPr>
          <p:nvPr/>
        </p:nvPicPr>
        <p:blipFill>
          <a:blip r:embed="rId3"/>
          <a:stretch>
            <a:fillRect/>
          </a:stretch>
        </p:blipFill>
        <p:spPr>
          <a:xfrm>
            <a:off x="8806656" y="1996480"/>
            <a:ext cx="3246263" cy="216024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rot="765797">
            <a:off x="9014566" y="6051240"/>
            <a:ext cx="2955109" cy="2212693"/>
          </a:xfrm>
          <a:prstGeom prst="rect">
            <a:avLst/>
          </a:prstGeom>
          <a:effectLst>
            <a:outerShdw blurRad="50800" dist="38100" dir="2700000" algn="tl" rotWithShape="0">
              <a:prstClr val="black">
                <a:alpha val="40000"/>
              </a:prstClr>
            </a:outerShdw>
          </a:effectLst>
        </p:spPr>
      </p:pic>
      <p:sp>
        <p:nvSpPr>
          <p:cNvPr id="9" name="Content Placeholder 5">
            <a:extLst>
              <a:ext uri="{FF2B5EF4-FFF2-40B4-BE49-F238E27FC236}">
                <a16:creationId xmlns:a16="http://schemas.microsoft.com/office/drawing/2014/main" id="{654245BA-B6BC-4FA5-8488-CC9770066F70}"/>
              </a:ext>
            </a:extLst>
          </p:cNvPr>
          <p:cNvSpPr txBox="1">
            <a:spLocks/>
          </p:cNvSpPr>
          <p:nvPr/>
        </p:nvSpPr>
        <p:spPr bwMode="auto">
          <a:xfrm>
            <a:off x="309712" y="8309843"/>
            <a:ext cx="12457384" cy="887437"/>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5400" dirty="0">
                <a:solidFill>
                  <a:srgbClr val="7030A0"/>
                </a:solidFill>
              </a:rPr>
              <a:t>cdha.ca/Careers</a:t>
            </a:r>
          </a:p>
        </p:txBody>
      </p:sp>
    </p:spTree>
    <p:extLst>
      <p:ext uri="{BB962C8B-B14F-4D97-AF65-F5344CB8AC3E}">
        <p14:creationId xmlns:p14="http://schemas.microsoft.com/office/powerpoint/2010/main" val="135467367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3728" y="1636440"/>
            <a:ext cx="11665295" cy="7056784"/>
          </a:xfrm>
        </p:spPr>
        <p:txBody>
          <a:bodyPr/>
          <a:lstStyle/>
          <a:p>
            <a:pPr marL="0" lvl="1" indent="0" algn="l">
              <a:spcBef>
                <a:spcPts val="0"/>
              </a:spcBef>
              <a:spcAft>
                <a:spcPts val="1000"/>
              </a:spcAft>
              <a:buNone/>
            </a:pPr>
            <a:r>
              <a:rPr lang="fr-CA" sz="4400" b="1" dirty="0"/>
              <a:t>Préparation</a:t>
            </a:r>
          </a:p>
          <a:p>
            <a:pPr marL="741600" lvl="2" indent="-284400" algn="l">
              <a:spcBef>
                <a:spcPts val="0"/>
              </a:spcBef>
              <a:spcAft>
                <a:spcPts val="1000"/>
              </a:spcAft>
              <a:buFont typeface="Arial" panose="020B0604020202020204" pitchFamily="34" charset="0"/>
              <a:buChar char="•"/>
            </a:pPr>
            <a:r>
              <a:rPr lang="fr-CA" sz="3600" dirty="0"/>
              <a:t>Recherche </a:t>
            </a:r>
          </a:p>
          <a:p>
            <a:pPr marL="741600" lvl="2" indent="-284400" algn="l">
              <a:spcBef>
                <a:spcPts val="0"/>
              </a:spcBef>
              <a:spcAft>
                <a:spcPts val="1600"/>
              </a:spcAft>
              <a:buFont typeface="Arial" panose="020B0604020202020204" pitchFamily="34" charset="0"/>
              <a:buChar char="•"/>
            </a:pPr>
            <a:r>
              <a:rPr lang="fr-CA" sz="3600" dirty="0"/>
              <a:t>Pratique</a:t>
            </a:r>
          </a:p>
          <a:p>
            <a:pPr marL="57150" lvl="1" indent="0" algn="l">
              <a:spcBef>
                <a:spcPts val="1000"/>
              </a:spcBef>
              <a:spcAft>
                <a:spcPts val="1000"/>
              </a:spcAft>
              <a:buNone/>
            </a:pPr>
            <a:r>
              <a:rPr lang="fr-CA" sz="4400" b="1" dirty="0"/>
              <a:t>Présentation</a:t>
            </a:r>
          </a:p>
          <a:p>
            <a:pPr marL="741600" lvl="2" indent="-284400" algn="l">
              <a:spcBef>
                <a:spcPts val="0"/>
              </a:spcBef>
              <a:spcAft>
                <a:spcPts val="1600"/>
              </a:spcAft>
              <a:buFont typeface="Arial" panose="020B0604020202020204" pitchFamily="34" charset="0"/>
              <a:buChar char="•"/>
            </a:pPr>
            <a:r>
              <a:rPr lang="fr-CA" sz="3600" dirty="0"/>
              <a:t>Tenue professionnelle</a:t>
            </a:r>
          </a:p>
          <a:p>
            <a:pPr marL="57150" lvl="1" indent="0" algn="l">
              <a:spcBef>
                <a:spcPts val="1000"/>
              </a:spcBef>
              <a:spcAft>
                <a:spcPts val="1000"/>
              </a:spcAft>
              <a:buNone/>
            </a:pPr>
            <a:r>
              <a:rPr lang="fr-CA" sz="4400" b="1" dirty="0"/>
              <a:t>Compatibilité d’emploi</a:t>
            </a:r>
          </a:p>
          <a:p>
            <a:pPr marL="741600" lvl="2" indent="-284400" algn="l">
              <a:spcBef>
                <a:spcPts val="0"/>
              </a:spcBef>
              <a:spcAft>
                <a:spcPts val="1000"/>
              </a:spcAft>
              <a:buFont typeface="Arial" panose="020B0604020202020204" pitchFamily="34" charset="0"/>
              <a:buChar char="•"/>
            </a:pPr>
            <a:r>
              <a:rPr lang="fr-CA" sz="3600" dirty="0"/>
              <a:t>Le poste et le cabinet correspondent à vos besoins</a:t>
            </a:r>
          </a:p>
          <a:p>
            <a:pPr marL="741600" lvl="2" indent="-284400" algn="l">
              <a:spcBef>
                <a:spcPts val="0"/>
              </a:spcBef>
              <a:spcAft>
                <a:spcPts val="1000"/>
              </a:spcAft>
              <a:buFont typeface="Arial" panose="020B0604020202020204" pitchFamily="34" charset="0"/>
              <a:buChar char="•"/>
            </a:pPr>
            <a:r>
              <a:rPr lang="fr-CA" sz="3600" dirty="0"/>
              <a:t>Posez des questions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L’entrevue</a:t>
            </a:r>
          </a:p>
        </p:txBody>
      </p:sp>
      <p:pic>
        <p:nvPicPr>
          <p:cNvPr id="5" name="Picture 4"/>
          <p:cNvPicPr>
            <a:picLocks noChangeAspect="1"/>
          </p:cNvPicPr>
          <p:nvPr/>
        </p:nvPicPr>
        <p:blipFill>
          <a:blip r:embed="rId3"/>
          <a:stretch>
            <a:fillRect/>
          </a:stretch>
        </p:blipFill>
        <p:spPr>
          <a:xfrm rot="21000330">
            <a:off x="7847819" y="2286854"/>
            <a:ext cx="3845585" cy="2563723"/>
          </a:xfrm>
          <a:prstGeom prst="rect">
            <a:avLst/>
          </a:prstGeom>
          <a:effectLst>
            <a:outerShdw blurRad="50800" dist="38100" dir="2700000" algn="tl" rotWithShape="0">
              <a:prstClr val="black">
                <a:alpha val="40000"/>
              </a:prstClr>
            </a:outerShdw>
          </a:effectLst>
        </p:spPr>
      </p:pic>
      <p:sp>
        <p:nvSpPr>
          <p:cNvPr id="9" name="Content Placeholder 5">
            <a:extLst>
              <a:ext uri="{FF2B5EF4-FFF2-40B4-BE49-F238E27FC236}">
                <a16:creationId xmlns:a16="http://schemas.microsoft.com/office/drawing/2014/main" id="{016CF527-BF7D-4BBB-ADE5-EAA79E0C3CDB}"/>
              </a:ext>
            </a:extLst>
          </p:cNvPr>
          <p:cNvSpPr txBox="1">
            <a:spLocks/>
          </p:cNvSpPr>
          <p:nvPr/>
        </p:nvSpPr>
        <p:spPr bwMode="auto">
          <a:xfrm>
            <a:off x="309712" y="8309843"/>
            <a:ext cx="12457384" cy="887437"/>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5400" dirty="0">
                <a:solidFill>
                  <a:srgbClr val="7030A0"/>
                </a:solidFill>
              </a:rPr>
              <a:t>cdha.ca/Careers</a:t>
            </a:r>
          </a:p>
        </p:txBody>
      </p:sp>
    </p:spTree>
    <p:extLst>
      <p:ext uri="{BB962C8B-B14F-4D97-AF65-F5344CB8AC3E}">
        <p14:creationId xmlns:p14="http://schemas.microsoft.com/office/powerpoint/2010/main" val="28465712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081332" y="8261176"/>
            <a:ext cx="10181708" cy="782216"/>
          </a:xfrm>
        </p:spPr>
        <p:txBody>
          <a:bodyPr/>
          <a:lstStyle/>
          <a:p>
            <a:pPr marL="0" indent="0" algn="ctr">
              <a:spcAft>
                <a:spcPts val="2000"/>
              </a:spcAft>
              <a:buNone/>
            </a:pPr>
            <a:r>
              <a:rPr lang="en-CA" sz="5400" b="1" dirty="0">
                <a:solidFill>
                  <a:srgbClr val="7030A0"/>
                </a:solidFill>
              </a:rPr>
              <a:t>achd.ca/SNHD</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cs typeface="MS PGothic" charset="0"/>
              </a:rPr>
              <a:t>La Semaine nationale des hygiénistes dentaires</a:t>
            </a:r>
            <a:r>
              <a:rPr lang="en-CA" baseline="30000" dirty="0"/>
              <a:t>MD</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5" name="Picture 4">
            <a:hlinkClick r:id="rId3"/>
            <a:extLst>
              <a:ext uri="{FF2B5EF4-FFF2-40B4-BE49-F238E27FC236}">
                <a16:creationId xmlns:a16="http://schemas.microsoft.com/office/drawing/2014/main" id="{5438B5B9-54C2-4859-B41F-C68AA438E2A5}"/>
              </a:ext>
            </a:extLst>
          </p:cNvPr>
          <p:cNvPicPr>
            <a:picLocks noChangeAspect="1"/>
          </p:cNvPicPr>
          <p:nvPr/>
        </p:nvPicPr>
        <p:blipFill>
          <a:blip r:embed="rId4"/>
          <a:stretch>
            <a:fillRect/>
          </a:stretch>
        </p:blipFill>
        <p:spPr>
          <a:xfrm>
            <a:off x="1300400" y="1806719"/>
            <a:ext cx="10404000" cy="5950401"/>
          </a:xfrm>
          <a:prstGeom prst="rect">
            <a:avLst/>
          </a:prstGeom>
        </p:spPr>
      </p:pic>
      <p:pic>
        <p:nvPicPr>
          <p:cNvPr id="11" name="Picture 2" descr="Image result for play button png">
            <a:hlinkClick r:id="rId3"/>
            <a:extLst>
              <a:ext uri="{FF2B5EF4-FFF2-40B4-BE49-F238E27FC236}">
                <a16:creationId xmlns:a16="http://schemas.microsoft.com/office/drawing/2014/main" id="{E9504D7D-0B8B-43A1-896D-B9F83D6A3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310" y="3412786"/>
            <a:ext cx="1592180" cy="16828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24B2EED7-6B4A-4BFC-9EEB-8097B1A6F767}"/>
              </a:ext>
            </a:extLst>
          </p:cNvPr>
          <p:cNvPicPr>
            <a:picLocks noChangeAspect="1"/>
          </p:cNvPicPr>
          <p:nvPr/>
        </p:nvPicPr>
        <p:blipFill>
          <a:blip r:embed="rId6"/>
          <a:stretch>
            <a:fillRect/>
          </a:stretch>
        </p:blipFill>
        <p:spPr>
          <a:xfrm>
            <a:off x="2757984" y="7829128"/>
            <a:ext cx="1800000" cy="1800000"/>
          </a:xfrm>
          <a:prstGeom prst="rect">
            <a:avLst/>
          </a:prstGeom>
        </p:spPr>
      </p:pic>
    </p:spTree>
    <p:extLst>
      <p:ext uri="{BB962C8B-B14F-4D97-AF65-F5344CB8AC3E}">
        <p14:creationId xmlns:p14="http://schemas.microsoft.com/office/powerpoint/2010/main" val="205091564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9712" y="1420416"/>
            <a:ext cx="8420910" cy="6673403"/>
          </a:xfrm>
        </p:spPr>
        <p:txBody>
          <a:bodyPr/>
          <a:lstStyle/>
          <a:p>
            <a:pPr marL="57150" lvl="1" indent="0" algn="l">
              <a:spcBef>
                <a:spcPts val="0"/>
              </a:spcBef>
              <a:spcAft>
                <a:spcPts val="1000"/>
              </a:spcAft>
              <a:buNone/>
            </a:pPr>
            <a:r>
              <a:rPr lang="fr-CA" sz="4000" b="1" dirty="0"/>
              <a:t>Communication et étiquette</a:t>
            </a:r>
          </a:p>
          <a:p>
            <a:pPr marL="741600" lvl="2" indent="-284400" algn="l">
              <a:spcBef>
                <a:spcPts val="0"/>
              </a:spcBef>
              <a:spcAft>
                <a:spcPts val="1000"/>
              </a:spcAft>
              <a:buFont typeface="Arial" panose="020B0604020202020204" pitchFamily="34" charset="0"/>
              <a:buChar char="•"/>
            </a:pPr>
            <a:r>
              <a:rPr lang="fr-CA" sz="3000" dirty="0"/>
              <a:t>Faites preuve d’une bonne communication verbale et non-verbale</a:t>
            </a:r>
          </a:p>
          <a:p>
            <a:pPr marL="741600" lvl="2" indent="-284400" algn="l">
              <a:spcBef>
                <a:spcPts val="0"/>
              </a:spcBef>
              <a:spcAft>
                <a:spcPts val="1000"/>
              </a:spcAft>
              <a:buFont typeface="Arial" panose="020B0604020202020204" pitchFamily="34" charset="0"/>
              <a:buChar char="•"/>
            </a:pPr>
            <a:r>
              <a:rPr lang="fr-CA" sz="3000" dirty="0"/>
              <a:t>Écoutez attentivement, réfléchissez </a:t>
            </a:r>
          </a:p>
          <a:p>
            <a:pPr marL="457200" lvl="2" indent="0" algn="l">
              <a:spcBef>
                <a:spcPts val="0"/>
              </a:spcBef>
              <a:spcAft>
                <a:spcPts val="1000"/>
              </a:spcAft>
            </a:pPr>
            <a:r>
              <a:rPr lang="fr-CA" sz="3000" dirty="0"/>
              <a:t>  avant de répondre</a:t>
            </a:r>
          </a:p>
          <a:p>
            <a:pPr marL="741600" lvl="2" indent="-284400" algn="l">
              <a:spcBef>
                <a:spcPts val="0"/>
              </a:spcBef>
              <a:spcAft>
                <a:spcPts val="1000"/>
              </a:spcAft>
              <a:buFont typeface="Arial" panose="020B0604020202020204" pitchFamily="34" charset="0"/>
              <a:buChar char="•"/>
            </a:pPr>
            <a:r>
              <a:rPr lang="fr-CA" sz="3000" dirty="0"/>
              <a:t>Arrivez tôt</a:t>
            </a:r>
          </a:p>
          <a:p>
            <a:pPr marL="57150" lvl="1" indent="0" algn="l">
              <a:spcBef>
                <a:spcPts val="1000"/>
              </a:spcBef>
              <a:spcAft>
                <a:spcPts val="1000"/>
              </a:spcAft>
              <a:buNone/>
            </a:pPr>
            <a:r>
              <a:rPr lang="fr-CA" sz="4000" b="1" dirty="0"/>
              <a:t>À la fin de l’entrevue</a:t>
            </a:r>
          </a:p>
          <a:p>
            <a:pPr marL="741600" lvl="2" indent="-284400" algn="l">
              <a:spcBef>
                <a:spcPts val="0"/>
              </a:spcBef>
              <a:spcAft>
                <a:spcPts val="1000"/>
              </a:spcAft>
              <a:buFont typeface="Arial" panose="020B0604020202020204" pitchFamily="34" charset="0"/>
              <a:buChar char="•"/>
            </a:pPr>
            <a:r>
              <a:rPr lang="fr-CA" sz="3000" dirty="0"/>
              <a:t>Remerciez l’intervieweur, réaffirmez votre intérêt et vos compétences</a:t>
            </a:r>
          </a:p>
          <a:p>
            <a:pPr marL="741600" lvl="2" indent="-284400" algn="l">
              <a:spcBef>
                <a:spcPts val="0"/>
              </a:spcBef>
              <a:spcAft>
                <a:spcPts val="1000"/>
              </a:spcAft>
              <a:buFont typeface="Arial" panose="020B0604020202020204" pitchFamily="34" charset="0"/>
              <a:buChar char="•"/>
            </a:pPr>
            <a:r>
              <a:rPr lang="fr-CA" sz="3000" dirty="0"/>
              <a:t>Prochaines étapes</a:t>
            </a:r>
          </a:p>
          <a:p>
            <a:pPr marL="741600" lvl="2" indent="-284400" algn="l">
              <a:spcBef>
                <a:spcPts val="0"/>
              </a:spcBef>
              <a:spcAft>
                <a:spcPts val="1000"/>
              </a:spcAft>
              <a:buFont typeface="Arial" panose="020B0604020202020204" pitchFamily="34" charset="0"/>
              <a:buChar char="•"/>
            </a:pPr>
            <a:r>
              <a:rPr lang="fr-CA" sz="3000" dirty="0"/>
              <a:t>Note de remerciement</a:t>
            </a:r>
          </a:p>
          <a:p>
            <a:pPr marL="57150" lvl="1" indent="0" algn="l">
              <a:spcBef>
                <a:spcPts val="1000"/>
              </a:spcBef>
              <a:spcAft>
                <a:spcPts val="1000"/>
              </a:spcAft>
              <a:buNone/>
            </a:pPr>
            <a:r>
              <a:rPr lang="fr-CA" sz="4000" b="1" dirty="0"/>
              <a:t>Entrevues de travail</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L’entrevue</a:t>
            </a:r>
          </a:p>
        </p:txBody>
      </p:sp>
      <p:pic>
        <p:nvPicPr>
          <p:cNvPr id="4" name="Picture 3"/>
          <p:cNvPicPr>
            <a:picLocks noChangeAspect="1"/>
          </p:cNvPicPr>
          <p:nvPr/>
        </p:nvPicPr>
        <p:blipFill>
          <a:blip r:embed="rId3"/>
          <a:stretch>
            <a:fillRect/>
          </a:stretch>
        </p:blipFill>
        <p:spPr>
          <a:xfrm>
            <a:off x="8734648" y="2238082"/>
            <a:ext cx="3777372" cy="251903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8730622" y="5668888"/>
            <a:ext cx="3776400" cy="2043977"/>
          </a:xfrm>
          <a:prstGeom prst="rect">
            <a:avLst/>
          </a:prstGeom>
          <a:effectLst>
            <a:outerShdw blurRad="50800" dist="38100" dir="2700000" algn="tl" rotWithShape="0">
              <a:prstClr val="black">
                <a:alpha val="40000"/>
              </a:prstClr>
            </a:outerShdw>
          </a:effectLst>
        </p:spPr>
      </p:pic>
      <p:sp>
        <p:nvSpPr>
          <p:cNvPr id="9" name="Content Placeholder 5">
            <a:extLst>
              <a:ext uri="{FF2B5EF4-FFF2-40B4-BE49-F238E27FC236}">
                <a16:creationId xmlns:a16="http://schemas.microsoft.com/office/drawing/2014/main" id="{1F475025-C576-48E9-B2F9-437E0F89C577}"/>
              </a:ext>
            </a:extLst>
          </p:cNvPr>
          <p:cNvSpPr txBox="1">
            <a:spLocks/>
          </p:cNvSpPr>
          <p:nvPr/>
        </p:nvSpPr>
        <p:spPr bwMode="auto">
          <a:xfrm>
            <a:off x="309712" y="8765232"/>
            <a:ext cx="12457384" cy="887437"/>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5400" dirty="0">
                <a:solidFill>
                  <a:srgbClr val="7030A0"/>
                </a:solidFill>
              </a:rPr>
              <a:t>cdha.ca/Careers</a:t>
            </a:r>
          </a:p>
        </p:txBody>
      </p:sp>
    </p:spTree>
    <p:extLst>
      <p:ext uri="{BB962C8B-B14F-4D97-AF65-F5344CB8AC3E}">
        <p14:creationId xmlns:p14="http://schemas.microsoft.com/office/powerpoint/2010/main" val="19406721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9712" y="1420416"/>
            <a:ext cx="12044213" cy="6673403"/>
          </a:xfrm>
        </p:spPr>
        <p:txBody>
          <a:bodyPr/>
          <a:lstStyle/>
          <a:p>
            <a:pPr marL="57150" lvl="1" indent="0" algn="l">
              <a:spcBef>
                <a:spcPts val="0"/>
              </a:spcBef>
              <a:spcAft>
                <a:spcPts val="1000"/>
              </a:spcAft>
              <a:buNone/>
            </a:pPr>
            <a:r>
              <a:rPr lang="fr-CA" sz="4400" b="1" dirty="0"/>
              <a:t>Statut de travailleur indépendant ou d’employé</a:t>
            </a:r>
          </a:p>
          <a:p>
            <a:pPr marL="800100" lvl="2" indent="-342900" algn="l">
              <a:spcBef>
                <a:spcPts val="0"/>
              </a:spcBef>
              <a:spcAft>
                <a:spcPts val="1000"/>
              </a:spcAft>
              <a:buFont typeface="Arial"/>
              <a:buChar char="•"/>
            </a:pPr>
            <a:r>
              <a:rPr lang="fr-CA" sz="4000" b="1" dirty="0"/>
              <a:t>La terminologie </a:t>
            </a:r>
            <a:r>
              <a:rPr lang="fr-CA" sz="4000" dirty="0"/>
              <a:t>utilisée dans votre contrat déterminera si l’Agence du revenu du Canada vous qualifiera d’employé ou de travailleur indépendant</a:t>
            </a:r>
          </a:p>
          <a:p>
            <a:pPr marL="1678929" lvl="3" indent="-571500">
              <a:spcBef>
                <a:spcPts val="0"/>
              </a:spcBef>
              <a:spcAft>
                <a:spcPts val="1000"/>
              </a:spcAft>
              <a:buFont typeface="Calibri" panose="020F0502020204030204" pitchFamily="34" charset="0"/>
              <a:buChar char="–"/>
            </a:pPr>
            <a:r>
              <a:rPr lang="fr-CA" sz="4000" i="1" dirty="0"/>
              <a:t>Contrat de </a:t>
            </a:r>
            <a:r>
              <a:rPr lang="fr-CA" sz="4000" i="1" u="sng" dirty="0"/>
              <a:t>TRAVAIL</a:t>
            </a:r>
            <a:r>
              <a:rPr lang="fr-CA" sz="4000" i="1" dirty="0"/>
              <a:t> = employeur-employé</a:t>
            </a:r>
          </a:p>
          <a:p>
            <a:pPr marL="1678929" lvl="3" indent="-571500">
              <a:spcBef>
                <a:spcPts val="0"/>
              </a:spcBef>
              <a:spcAft>
                <a:spcPts val="1000"/>
              </a:spcAft>
              <a:buFont typeface="Calibri" panose="020F0502020204030204" pitchFamily="34" charset="0"/>
              <a:buChar char="–"/>
            </a:pPr>
            <a:r>
              <a:rPr lang="fr-CA" sz="4000" i="1" dirty="0"/>
              <a:t>Contrat de </a:t>
            </a:r>
            <a:r>
              <a:rPr lang="fr-CA" sz="4000" i="1" u="sng" dirty="0"/>
              <a:t>SERVICE</a:t>
            </a:r>
            <a:r>
              <a:rPr lang="fr-CA" sz="4000" i="1" dirty="0"/>
              <a:t> = travailleur indépendant</a:t>
            </a:r>
          </a:p>
          <a:p>
            <a:pPr marL="741600" lvl="2" indent="-284400" algn="l">
              <a:spcBef>
                <a:spcPts val="2000"/>
              </a:spcBef>
              <a:spcAft>
                <a:spcPts val="1000"/>
              </a:spcAft>
              <a:buFont typeface="Arial" panose="020B0604020202020204" pitchFamily="34" charset="0"/>
              <a:buChar char="•"/>
            </a:pPr>
            <a:r>
              <a:rPr lang="fr-FR" sz="4000" b="1" dirty="0"/>
              <a:t>Exemples de contrats</a:t>
            </a:r>
            <a:endParaRPr lang="en-CA" sz="4000" b="1"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Contrats</a:t>
            </a:r>
          </a:p>
        </p:txBody>
      </p:sp>
      <p:pic>
        <p:nvPicPr>
          <p:cNvPr id="2" name="Picture 1"/>
          <p:cNvPicPr>
            <a:picLocks noChangeAspect="1"/>
          </p:cNvPicPr>
          <p:nvPr/>
        </p:nvPicPr>
        <p:blipFill>
          <a:blip r:embed="rId3"/>
          <a:stretch>
            <a:fillRect/>
          </a:stretch>
        </p:blipFill>
        <p:spPr>
          <a:xfrm rot="450086">
            <a:off x="5143678" y="6721265"/>
            <a:ext cx="2376280" cy="1584186"/>
          </a:xfrm>
          <a:prstGeom prst="rect">
            <a:avLst/>
          </a:prstGeom>
          <a:effectLst>
            <a:outerShdw blurRad="50800" dist="38100" dir="2700000" algn="tl" rotWithShape="0">
              <a:prstClr val="black">
                <a:alpha val="40000"/>
              </a:prstClr>
            </a:outerShdw>
          </a:effectLst>
        </p:spPr>
      </p:pic>
      <p:sp>
        <p:nvSpPr>
          <p:cNvPr id="8" name="Content Placeholder 5">
            <a:extLst>
              <a:ext uri="{FF2B5EF4-FFF2-40B4-BE49-F238E27FC236}">
                <a16:creationId xmlns:a16="http://schemas.microsoft.com/office/drawing/2014/main" id="{5F5C5C54-E058-4179-8571-24D58A93C0FB}"/>
              </a:ext>
            </a:extLst>
          </p:cNvPr>
          <p:cNvSpPr txBox="1">
            <a:spLocks/>
          </p:cNvSpPr>
          <p:nvPr/>
        </p:nvSpPr>
        <p:spPr bwMode="auto">
          <a:xfrm>
            <a:off x="309712" y="8597875"/>
            <a:ext cx="12457384" cy="887437"/>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5400" dirty="0">
                <a:solidFill>
                  <a:srgbClr val="7030A0"/>
                </a:solidFill>
              </a:rPr>
              <a:t>cdha.ca/Careers</a:t>
            </a:r>
          </a:p>
        </p:txBody>
      </p:sp>
    </p:spTree>
    <p:extLst>
      <p:ext uri="{BB962C8B-B14F-4D97-AF65-F5344CB8AC3E}">
        <p14:creationId xmlns:p14="http://schemas.microsoft.com/office/powerpoint/2010/main" val="14607007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1761" y="1636440"/>
            <a:ext cx="11953327" cy="6673403"/>
          </a:xfrm>
        </p:spPr>
        <p:txBody>
          <a:bodyPr/>
          <a:lstStyle/>
          <a:p>
            <a:pPr marL="514350" lvl="1" indent="-457200" algn="l">
              <a:spcBef>
                <a:spcPts val="0"/>
              </a:spcBef>
              <a:spcAft>
                <a:spcPts val="1000"/>
              </a:spcAft>
              <a:buFont typeface="Arial"/>
              <a:buChar char="•"/>
            </a:pPr>
            <a:r>
              <a:rPr lang="fr-CA" sz="3600" dirty="0"/>
              <a:t>Être propriétaire d’une entreprise ou en exploiter une</a:t>
            </a:r>
          </a:p>
          <a:p>
            <a:pPr marL="514350" lvl="1" indent="-457200" algn="l">
              <a:spcBef>
                <a:spcPts val="0"/>
              </a:spcBef>
              <a:spcAft>
                <a:spcPts val="1000"/>
              </a:spcAft>
              <a:buFont typeface="Arial"/>
              <a:buChar char="•"/>
            </a:pPr>
            <a:r>
              <a:rPr lang="fr-CA" sz="3600" dirty="0"/>
              <a:t>Travailler de manière indépendante ou diriger une équipe</a:t>
            </a:r>
          </a:p>
          <a:p>
            <a:pPr marL="514350" lvl="1" indent="-457200" algn="l">
              <a:spcBef>
                <a:spcPts val="0"/>
              </a:spcBef>
              <a:spcAft>
                <a:spcPts val="1000"/>
              </a:spcAft>
              <a:buFont typeface="Arial"/>
              <a:buChar char="•"/>
            </a:pPr>
            <a:r>
              <a:rPr lang="fr-CA" sz="3600" dirty="0"/>
              <a:t>Offrir une gamme diversifiée de choix aux clients  </a:t>
            </a:r>
          </a:p>
          <a:p>
            <a:pPr marL="514350" lvl="1" indent="-457200" algn="l">
              <a:spcBef>
                <a:spcPts val="0"/>
              </a:spcBef>
              <a:spcAft>
                <a:spcPts val="1000"/>
              </a:spcAft>
              <a:buFont typeface="Arial"/>
              <a:buChar char="•"/>
            </a:pPr>
            <a:r>
              <a:rPr lang="fr-CA" sz="3600" dirty="0"/>
              <a:t>Améliorer l’accès aux soins d’hygiène dentaire</a:t>
            </a:r>
          </a:p>
          <a:p>
            <a:pPr marL="514350" lvl="1" indent="-457200">
              <a:spcBef>
                <a:spcPts val="0"/>
              </a:spcBef>
              <a:spcAft>
                <a:spcPts val="1000"/>
              </a:spcAft>
              <a:buFont typeface="Arial"/>
              <a:buChar char="•"/>
            </a:pPr>
            <a:r>
              <a:rPr lang="fr-CA" sz="3600" dirty="0"/>
              <a:t>Réseau de la pratique autonome (RPA) : </a:t>
            </a:r>
            <a:r>
              <a:rPr lang="fr-CA" sz="3600" b="1" dirty="0">
                <a:solidFill>
                  <a:srgbClr val="7030A0"/>
                </a:solidFill>
              </a:rPr>
              <a:t>cdha.ca/IPN</a:t>
            </a:r>
          </a:p>
          <a:p>
            <a:pPr marL="57150" lvl="1" indent="0" algn="l">
              <a:spcBef>
                <a:spcPts val="0"/>
              </a:spcBef>
              <a:spcAft>
                <a:spcPts val="1000"/>
              </a:spcAft>
              <a:buNone/>
            </a:pPr>
            <a:endParaRPr lang="fr-CA" sz="3600" dirty="0"/>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La pratique autonome</a:t>
            </a:r>
          </a:p>
        </p:txBody>
      </p:sp>
      <p:pic>
        <p:nvPicPr>
          <p:cNvPr id="8" name="Picture 7" descr="J:\Marketing and  Communications\images\members in action and clinic openings\vivian garas clinic opening1.JPG">
            <a:extLst>
              <a:ext uri="{FF2B5EF4-FFF2-40B4-BE49-F238E27FC236}">
                <a16:creationId xmlns:a16="http://schemas.microsoft.com/office/drawing/2014/main" id="{6C0E5B1D-7EC0-43F4-8B61-8AEA7CB3A2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808" y="5440205"/>
            <a:ext cx="6044652" cy="34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J:\Marketing and  Communications\images\Rosemary Vaillant perfectsmile car wrap.JPG">
            <a:extLst>
              <a:ext uri="{FF2B5EF4-FFF2-40B4-BE49-F238E27FC236}">
                <a16:creationId xmlns:a16="http://schemas.microsoft.com/office/drawing/2014/main" id="{BAED464E-85C5-45F0-9643-36D79C231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507" y="5440205"/>
            <a:ext cx="4579079" cy="34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775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Réseau de la pratique autonome : </a:t>
            </a:r>
          </a:p>
          <a:p>
            <a:r>
              <a:rPr lang="fr-CA" dirty="0"/>
              <a:t>Les chiffres</a:t>
            </a:r>
          </a:p>
        </p:txBody>
      </p:sp>
      <p:graphicFrame>
        <p:nvGraphicFramePr>
          <p:cNvPr id="8" name="Content Placeholder 3"/>
          <p:cNvGraphicFramePr>
            <a:graphicFrameLocks noGrp="1"/>
          </p:cNvGraphicFramePr>
          <p:nvPr>
            <p:ph sz="half" idx="2"/>
            <p:extLst>
              <p:ext uri="{D42A27DB-BD31-4B8C-83A1-F6EECF244321}">
                <p14:modId xmlns:p14="http://schemas.microsoft.com/office/powerpoint/2010/main" val="3484289595"/>
              </p:ext>
            </p:extLst>
          </p:nvPr>
        </p:nvGraphicFramePr>
        <p:xfrm>
          <a:off x="741760" y="2140496"/>
          <a:ext cx="11612165" cy="5914369"/>
        </p:xfrm>
        <a:graphic>
          <a:graphicData uri="http://schemas.openxmlformats.org/drawingml/2006/table">
            <a:tbl>
              <a:tblPr firstRow="1" bandRow="1">
                <a:tableStyleId>{9D7B26C5-4107-4FEC-AEDC-1716B250A1EF}</a:tableStyleId>
              </a:tblPr>
              <a:tblGrid>
                <a:gridCol w="4039014">
                  <a:extLst>
                    <a:ext uri="{9D8B030D-6E8A-4147-A177-3AD203B41FA5}">
                      <a16:colId xmlns:a16="http://schemas.microsoft.com/office/drawing/2014/main" val="20000"/>
                    </a:ext>
                  </a:extLst>
                </a:gridCol>
                <a:gridCol w="1918532">
                  <a:extLst>
                    <a:ext uri="{9D8B030D-6E8A-4147-A177-3AD203B41FA5}">
                      <a16:colId xmlns:a16="http://schemas.microsoft.com/office/drawing/2014/main" val="20001"/>
                    </a:ext>
                  </a:extLst>
                </a:gridCol>
                <a:gridCol w="3736087">
                  <a:extLst>
                    <a:ext uri="{9D8B030D-6E8A-4147-A177-3AD203B41FA5}">
                      <a16:colId xmlns:a16="http://schemas.microsoft.com/office/drawing/2014/main" val="20002"/>
                    </a:ext>
                  </a:extLst>
                </a:gridCol>
                <a:gridCol w="1918532">
                  <a:extLst>
                    <a:ext uri="{9D8B030D-6E8A-4147-A177-3AD203B41FA5}">
                      <a16:colId xmlns:a16="http://schemas.microsoft.com/office/drawing/2014/main" val="20003"/>
                    </a:ext>
                  </a:extLst>
                </a:gridCol>
              </a:tblGrid>
              <a:tr h="594940">
                <a:tc>
                  <a:txBody>
                    <a:bodyPr/>
                    <a:lstStyle/>
                    <a:p>
                      <a:r>
                        <a:rPr lang="en-CA" sz="3200" b="1" dirty="0"/>
                        <a:t>PROVINCE</a:t>
                      </a:r>
                      <a:endParaRPr lang="en-CA" sz="3200" b="1" dirty="0">
                        <a:solidFill>
                          <a:schemeClr val="tx1"/>
                        </a:solidFill>
                        <a:latin typeface="+mn-lt"/>
                        <a:cs typeface="Arial" panose="020B0604020202020204" pitchFamily="34" charset="0"/>
                      </a:endParaRPr>
                    </a:p>
                  </a:txBody>
                  <a:tcPr/>
                </a:tc>
                <a:tc>
                  <a:txBody>
                    <a:bodyPr/>
                    <a:lstStyle/>
                    <a:p>
                      <a:pPr algn="l"/>
                      <a:r>
                        <a:rPr lang="en-CA" sz="3200" b="1" dirty="0"/>
                        <a:t>N</a:t>
                      </a:r>
                      <a:r>
                        <a:rPr lang="en-CA" sz="3200" b="1" baseline="30000" dirty="0"/>
                        <a:t>°</a:t>
                      </a:r>
                      <a:endParaRPr lang="en-CA" sz="3200" b="1" dirty="0">
                        <a:solidFill>
                          <a:schemeClr val="tx1"/>
                        </a:solidFill>
                        <a:latin typeface="+mn-lt"/>
                        <a:cs typeface="Arial" panose="020B0604020202020204" pitchFamily="34" charset="0"/>
                      </a:endParaRPr>
                    </a:p>
                  </a:txBody>
                  <a:tcPr/>
                </a:tc>
                <a:tc>
                  <a:txBody>
                    <a:bodyPr/>
                    <a:lstStyle/>
                    <a:p>
                      <a:r>
                        <a:rPr lang="en-CA" sz="3200" b="1" dirty="0"/>
                        <a:t>PROVINCE</a:t>
                      </a:r>
                      <a:endParaRPr lang="en-CA" sz="3200" b="1" dirty="0">
                        <a:solidFill>
                          <a:schemeClr val="tx1"/>
                        </a:solidFill>
                        <a:latin typeface="+mn-lt"/>
                        <a:cs typeface="Arial" panose="020B0604020202020204" pitchFamily="34" charset="0"/>
                      </a:endParaRPr>
                    </a:p>
                  </a:txBody>
                  <a:tcPr/>
                </a:tc>
                <a:tc>
                  <a:txBody>
                    <a:bodyPr/>
                    <a:lstStyle/>
                    <a:p>
                      <a:r>
                        <a:rPr lang="en-CA" sz="3200" b="1" dirty="0"/>
                        <a:t> N</a:t>
                      </a:r>
                      <a:r>
                        <a:rPr lang="en-CA" sz="3200" b="1" baseline="30000" dirty="0"/>
                        <a:t>°</a:t>
                      </a:r>
                      <a:endParaRPr lang="en-CA" sz="3200" b="1" baseline="300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0"/>
                  </a:ext>
                </a:extLst>
              </a:tr>
              <a:tr h="1061943">
                <a:tc>
                  <a:txBody>
                    <a:bodyPr/>
                    <a:lstStyle/>
                    <a:p>
                      <a:r>
                        <a:rPr lang="fr-CA" sz="3200" b="1" noProof="0" dirty="0"/>
                        <a:t>Alberta</a:t>
                      </a:r>
                      <a:endParaRPr lang="fr-CA" sz="3200" b="1" noProof="0" dirty="0">
                        <a:solidFill>
                          <a:schemeClr val="tx1"/>
                        </a:solidFill>
                        <a:latin typeface="+mn-lt"/>
                        <a:cs typeface="Arial" panose="020B0604020202020204" pitchFamily="34" charset="0"/>
                      </a:endParaRPr>
                    </a:p>
                  </a:txBody>
                  <a:tcPr/>
                </a:tc>
                <a:tc>
                  <a:txBody>
                    <a:bodyPr/>
                    <a:lstStyle/>
                    <a:p>
                      <a:pPr algn="l"/>
                      <a:r>
                        <a:rPr lang="fr-CA" sz="3200" b="0" noProof="0" dirty="0"/>
                        <a:t>129</a:t>
                      </a:r>
                      <a:endParaRPr lang="fr-CA" sz="3200" b="0" noProof="0" dirty="0">
                        <a:solidFill>
                          <a:schemeClr val="tx1"/>
                        </a:solidFill>
                        <a:latin typeface="+mn-lt"/>
                        <a:cs typeface="Arial" panose="020B0604020202020204" pitchFamily="34" charset="0"/>
                      </a:endParaRPr>
                    </a:p>
                  </a:txBody>
                  <a:tcPr/>
                </a:tc>
                <a:tc>
                  <a:txBody>
                    <a:bodyPr/>
                    <a:lstStyle/>
                    <a:p>
                      <a:r>
                        <a:rPr lang="fr-CA" sz="3200" b="1" kern="1200" noProof="0" dirty="0"/>
                        <a:t>Nouvelle-Écosse</a:t>
                      </a:r>
                      <a:endParaRPr lang="fr-CA" sz="3200" b="1" kern="1200" noProof="0" dirty="0">
                        <a:solidFill>
                          <a:schemeClr val="tx1"/>
                        </a:solidFill>
                        <a:latin typeface="+mn-lt"/>
                        <a:ea typeface="+mn-ea"/>
                        <a:cs typeface="Arial" panose="020B0604020202020204" pitchFamily="34" charset="0"/>
                      </a:endParaRPr>
                    </a:p>
                  </a:txBody>
                  <a:tcPr/>
                </a:tc>
                <a:tc>
                  <a:txBody>
                    <a:bodyPr/>
                    <a:lstStyle/>
                    <a:p>
                      <a:r>
                        <a:rPr lang="fr-CA" sz="3200" b="0" noProof="0" dirty="0"/>
                        <a:t>13</a:t>
                      </a:r>
                      <a:endParaRPr lang="fr-CA" sz="3200" b="0" noProof="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1"/>
                  </a:ext>
                </a:extLst>
              </a:tr>
              <a:tr h="1061943">
                <a:tc>
                  <a:txBody>
                    <a:bodyPr/>
                    <a:lstStyle/>
                    <a:p>
                      <a:pPr marL="0" algn="l" defTabSz="457200" rtl="0" eaLnBrk="1" latinLnBrk="0" hangingPunct="1"/>
                      <a:r>
                        <a:rPr lang="fr-CA" sz="3200" b="1" kern="1200" noProof="0" dirty="0"/>
                        <a:t>Colombie-Britannique</a:t>
                      </a:r>
                      <a:endParaRPr lang="fr-CA" sz="3200" b="1" kern="1200" noProof="0" dirty="0">
                        <a:solidFill>
                          <a:schemeClr val="tx1"/>
                        </a:solidFill>
                        <a:latin typeface="+mn-lt"/>
                        <a:ea typeface="+mn-ea"/>
                        <a:cs typeface="Arial" panose="020B0604020202020204" pitchFamily="34" charset="0"/>
                      </a:endParaRPr>
                    </a:p>
                  </a:txBody>
                  <a:tcPr/>
                </a:tc>
                <a:tc>
                  <a:txBody>
                    <a:bodyPr/>
                    <a:lstStyle/>
                    <a:p>
                      <a:pPr algn="l"/>
                      <a:r>
                        <a:rPr lang="en-CA" sz="3200" b="0" dirty="0"/>
                        <a:t>111</a:t>
                      </a:r>
                      <a:endParaRPr lang="en-CA" sz="3200" b="0" dirty="0">
                        <a:solidFill>
                          <a:schemeClr val="tx1"/>
                        </a:solidFill>
                        <a:latin typeface="+mn-lt"/>
                        <a:cs typeface="Arial" panose="020B0604020202020204" pitchFamily="34" charset="0"/>
                      </a:endParaRPr>
                    </a:p>
                  </a:txBody>
                  <a:tcPr/>
                </a:tc>
                <a:tc>
                  <a:txBody>
                    <a:bodyPr/>
                    <a:lstStyle/>
                    <a:p>
                      <a:r>
                        <a:rPr lang="en-CA" sz="3200" b="1" dirty="0"/>
                        <a:t>Ontario</a:t>
                      </a:r>
                      <a:endParaRPr lang="en-CA" sz="3200" b="1" dirty="0">
                        <a:solidFill>
                          <a:schemeClr val="tx1"/>
                        </a:solidFill>
                        <a:latin typeface="+mn-lt"/>
                        <a:cs typeface="Arial" panose="020B0604020202020204" pitchFamily="34" charset="0"/>
                      </a:endParaRPr>
                    </a:p>
                  </a:txBody>
                  <a:tcPr/>
                </a:tc>
                <a:tc>
                  <a:txBody>
                    <a:bodyPr/>
                    <a:lstStyle/>
                    <a:p>
                      <a:r>
                        <a:rPr lang="en-CA" sz="3200" b="0" dirty="0"/>
                        <a:t>705</a:t>
                      </a:r>
                      <a:endParaRPr lang="en-CA" sz="32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2"/>
                  </a:ext>
                </a:extLst>
              </a:tr>
              <a:tr h="1061943">
                <a:tc>
                  <a:txBody>
                    <a:bodyPr/>
                    <a:lstStyle/>
                    <a:p>
                      <a:r>
                        <a:rPr lang="fr-CA" sz="3200" b="1" noProof="0" dirty="0"/>
                        <a:t>Manitoba</a:t>
                      </a:r>
                      <a:endParaRPr lang="fr-CA" sz="3200" b="1" noProof="0" dirty="0">
                        <a:solidFill>
                          <a:schemeClr val="tx1"/>
                        </a:solidFill>
                        <a:latin typeface="+mn-lt"/>
                        <a:cs typeface="Arial" panose="020B0604020202020204" pitchFamily="34" charset="0"/>
                      </a:endParaRPr>
                    </a:p>
                  </a:txBody>
                  <a:tcPr/>
                </a:tc>
                <a:tc>
                  <a:txBody>
                    <a:bodyPr/>
                    <a:lstStyle/>
                    <a:p>
                      <a:pPr algn="l"/>
                      <a:r>
                        <a:rPr lang="fr-CA" sz="3200" b="0" noProof="0" dirty="0"/>
                        <a:t>13</a:t>
                      </a:r>
                      <a:endParaRPr lang="fr-CA" sz="3200" b="0" noProof="0" dirty="0">
                        <a:solidFill>
                          <a:schemeClr val="tx1"/>
                        </a:solidFill>
                        <a:latin typeface="+mn-lt"/>
                        <a:cs typeface="Arial" panose="020B0604020202020204" pitchFamily="34" charset="0"/>
                      </a:endParaRPr>
                    </a:p>
                  </a:txBody>
                  <a:tcPr/>
                </a:tc>
                <a:tc>
                  <a:txBody>
                    <a:bodyPr/>
                    <a:lstStyle/>
                    <a:p>
                      <a:r>
                        <a:rPr lang="fr-CA" sz="3200" b="1" noProof="0" dirty="0"/>
                        <a:t>Québec</a:t>
                      </a:r>
                      <a:r>
                        <a:rPr lang="fr-CA" sz="3200" b="1" baseline="30000" noProof="0" dirty="0"/>
                        <a:t>*</a:t>
                      </a:r>
                      <a:endParaRPr lang="fr-CA" sz="3200" b="1" baseline="30000" noProof="0" dirty="0">
                        <a:solidFill>
                          <a:schemeClr val="tx1"/>
                        </a:solidFill>
                        <a:latin typeface="+mn-lt"/>
                        <a:cs typeface="Arial" panose="020B0604020202020204" pitchFamily="34" charset="0"/>
                      </a:endParaRPr>
                    </a:p>
                  </a:txBody>
                  <a:tcPr/>
                </a:tc>
                <a:tc>
                  <a:txBody>
                    <a:bodyPr/>
                    <a:lstStyle/>
                    <a:p>
                      <a:r>
                        <a:rPr lang="en-CA" sz="3200" b="0" dirty="0"/>
                        <a:t>6</a:t>
                      </a:r>
                      <a:endParaRPr lang="en-CA" sz="32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3"/>
                  </a:ext>
                </a:extLst>
              </a:tr>
              <a:tr h="1061943">
                <a:tc>
                  <a:txBody>
                    <a:bodyPr/>
                    <a:lstStyle/>
                    <a:p>
                      <a:pPr marL="0" algn="l" defTabSz="457200" rtl="0" eaLnBrk="1" latinLnBrk="0" hangingPunct="1"/>
                      <a:r>
                        <a:rPr lang="fr-CA" sz="3200" b="1" kern="1200" noProof="0" dirty="0"/>
                        <a:t>Terre-Neuve-et-Labrador</a:t>
                      </a:r>
                      <a:endParaRPr lang="fr-CA" sz="3200" b="1" kern="1200" noProof="0" dirty="0">
                        <a:solidFill>
                          <a:schemeClr val="tx1"/>
                        </a:solidFill>
                        <a:latin typeface="+mn-lt"/>
                        <a:ea typeface="+mn-ea"/>
                        <a:cs typeface="Arial" panose="020B0604020202020204" pitchFamily="34" charset="0"/>
                      </a:endParaRPr>
                    </a:p>
                  </a:txBody>
                  <a:tcPr/>
                </a:tc>
                <a:tc>
                  <a:txBody>
                    <a:bodyPr/>
                    <a:lstStyle/>
                    <a:p>
                      <a:pPr algn="l"/>
                      <a:r>
                        <a:rPr lang="fr-CA" sz="3200" b="0" noProof="0" dirty="0"/>
                        <a:t>17</a:t>
                      </a:r>
                      <a:endParaRPr lang="fr-CA" sz="3200" b="0" noProof="0" dirty="0">
                        <a:solidFill>
                          <a:schemeClr val="tx1"/>
                        </a:solidFill>
                        <a:latin typeface="+mn-lt"/>
                        <a:cs typeface="Arial" panose="020B0604020202020204" pitchFamily="34" charset="0"/>
                      </a:endParaRPr>
                    </a:p>
                  </a:txBody>
                  <a:tcPr/>
                </a:tc>
                <a:tc>
                  <a:txBody>
                    <a:bodyPr/>
                    <a:lstStyle/>
                    <a:p>
                      <a:r>
                        <a:rPr lang="fr-CA" sz="3200" b="1" noProof="0" dirty="0"/>
                        <a:t>Saskatchewan</a:t>
                      </a:r>
                      <a:endParaRPr lang="fr-CA" sz="3200" b="1" noProof="0" dirty="0">
                        <a:solidFill>
                          <a:schemeClr val="tx1"/>
                        </a:solidFill>
                        <a:latin typeface="+mn-lt"/>
                        <a:cs typeface="Arial" panose="020B0604020202020204" pitchFamily="34" charset="0"/>
                      </a:endParaRPr>
                    </a:p>
                  </a:txBody>
                  <a:tcPr/>
                </a:tc>
                <a:tc>
                  <a:txBody>
                    <a:bodyPr/>
                    <a:lstStyle/>
                    <a:p>
                      <a:r>
                        <a:rPr lang="en-CA" sz="3200" b="0" dirty="0"/>
                        <a:t>9</a:t>
                      </a:r>
                      <a:endParaRPr lang="en-CA" sz="32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4"/>
                  </a:ext>
                </a:extLst>
              </a:tr>
              <a:tr h="1061943">
                <a:tc>
                  <a:txBody>
                    <a:bodyPr/>
                    <a:lstStyle/>
                    <a:p>
                      <a:pPr marL="0" algn="l" defTabSz="457200" rtl="0" eaLnBrk="1" fontAlgn="t" latinLnBrk="0" hangingPunct="1"/>
                      <a:r>
                        <a:rPr lang="fr-CA" sz="3200" b="1" kern="1200" noProof="0" dirty="0"/>
                        <a:t>Nouveau-Brunswick</a:t>
                      </a:r>
                      <a:endParaRPr lang="fr-CA" sz="3200" b="1" kern="1200" noProof="0" dirty="0">
                        <a:solidFill>
                          <a:schemeClr val="tx1"/>
                        </a:solidFill>
                        <a:latin typeface="+mn-lt"/>
                        <a:ea typeface="+mn-ea"/>
                        <a:cs typeface="Arial" panose="020B0604020202020204" pitchFamily="34" charset="0"/>
                      </a:endParaRPr>
                    </a:p>
                  </a:txBody>
                  <a:tcPr marL="60960" marR="60960" marT="60960" marB="60960"/>
                </a:tc>
                <a:tc>
                  <a:txBody>
                    <a:bodyPr/>
                    <a:lstStyle/>
                    <a:p>
                      <a:pPr algn="l"/>
                      <a:r>
                        <a:rPr lang="fr-CA" sz="3200" b="0" noProof="0" dirty="0"/>
                        <a:t>20</a:t>
                      </a:r>
                      <a:endParaRPr lang="fr-CA" sz="3200" b="0" noProof="0" dirty="0">
                        <a:solidFill>
                          <a:schemeClr val="tx1"/>
                        </a:solidFill>
                        <a:latin typeface="+mn-lt"/>
                        <a:cs typeface="Arial" panose="020B0604020202020204" pitchFamily="34" charset="0"/>
                      </a:endParaRPr>
                    </a:p>
                  </a:txBody>
                  <a:tcPr/>
                </a:tc>
                <a:tc>
                  <a:txBody>
                    <a:bodyPr/>
                    <a:lstStyle/>
                    <a:p>
                      <a:r>
                        <a:rPr lang="fr-CA" sz="3200" b="1" noProof="0" dirty="0"/>
                        <a:t>Le Nord et l’Île-du-Prince-Édouard</a:t>
                      </a:r>
                      <a:r>
                        <a:rPr lang="fr-CA" sz="3200" b="1" baseline="30000" noProof="0" dirty="0"/>
                        <a:t>*</a:t>
                      </a:r>
                      <a:endParaRPr lang="fr-CA" sz="3200" b="1" baseline="30000" noProof="0" dirty="0">
                        <a:solidFill>
                          <a:schemeClr val="tx1"/>
                        </a:solidFill>
                        <a:latin typeface="+mn-lt"/>
                        <a:cs typeface="Arial" panose="020B0604020202020204" pitchFamily="34" charset="0"/>
                      </a:endParaRPr>
                    </a:p>
                  </a:txBody>
                  <a:tcPr/>
                </a:tc>
                <a:tc>
                  <a:txBody>
                    <a:bodyPr/>
                    <a:lstStyle/>
                    <a:p>
                      <a:r>
                        <a:rPr lang="en-CA" sz="3200" b="0" dirty="0"/>
                        <a:t>5</a:t>
                      </a:r>
                      <a:endParaRPr lang="en-CA" sz="32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B44BE33-A37F-442B-B664-0D658BFBCDED}"/>
              </a:ext>
            </a:extLst>
          </p:cNvPr>
          <p:cNvSpPr txBox="1"/>
          <p:nvPr/>
        </p:nvSpPr>
        <p:spPr>
          <a:xfrm>
            <a:off x="741760" y="8261176"/>
            <a:ext cx="11612165" cy="769441"/>
          </a:xfrm>
          <a:prstGeom prst="rect">
            <a:avLst/>
          </a:prstGeom>
          <a:noFill/>
        </p:spPr>
        <p:txBody>
          <a:bodyPr wrap="square" rtlCol="0">
            <a:spAutoFit/>
          </a:bodyPr>
          <a:lstStyle/>
          <a:p>
            <a:r>
              <a:rPr lang="fr-FR" sz="2200" i="1" dirty="0">
                <a:solidFill>
                  <a:schemeClr val="tx1"/>
                </a:solidFill>
                <a:latin typeface="+mn-lt"/>
              </a:rPr>
              <a:t>Le Québec, le Nord et l’Île-du-Prince-Édouard ne permettent pas actuellement aux hygiénistes dentaires de travailler à titre de praticiens indépendants.</a:t>
            </a:r>
            <a:endParaRPr lang="en-CA" sz="2200" i="1" dirty="0">
              <a:solidFill>
                <a:schemeClr val="tx1"/>
              </a:solidFill>
              <a:latin typeface="+mn-lt"/>
            </a:endParaRPr>
          </a:p>
        </p:txBody>
      </p:sp>
    </p:spTree>
    <p:extLst>
      <p:ext uri="{BB962C8B-B14F-4D97-AF65-F5344CB8AC3E}">
        <p14:creationId xmlns:p14="http://schemas.microsoft.com/office/powerpoint/2010/main" val="6254602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317824" y="1564432"/>
            <a:ext cx="10585176" cy="5832649"/>
          </a:xfrm>
        </p:spPr>
        <p:txBody>
          <a:bodyPr/>
          <a:lstStyle/>
          <a:p>
            <a:pPr marL="0" indent="0" algn="ctr">
              <a:spcAft>
                <a:spcPts val="1000"/>
              </a:spcAft>
              <a:buNone/>
            </a:pPr>
            <a:r>
              <a:rPr lang="fr-CA" sz="5000" b="1" dirty="0"/>
              <a:t>Assurez-vous que votre adhésion à titre de membre étudiant est à jour!</a:t>
            </a:r>
          </a:p>
        </p:txBody>
      </p:sp>
      <p:sp>
        <p:nvSpPr>
          <p:cNvPr id="9" name="Content Placeholder 5"/>
          <p:cNvSpPr>
            <a:spLocks noGrp="1"/>
          </p:cNvSpPr>
          <p:nvPr>
            <p:ph sz="quarter" idx="4"/>
          </p:nvPr>
        </p:nvSpPr>
        <p:spPr>
          <a:xfrm>
            <a:off x="5697874" y="3508648"/>
            <a:ext cx="6853197" cy="5544616"/>
          </a:xfrm>
        </p:spPr>
        <p:txBody>
          <a:bodyPr/>
          <a:lstStyle/>
          <a:p>
            <a:pPr marL="0" indent="0" algn="ctr">
              <a:spcAft>
                <a:spcPts val="0"/>
              </a:spcAft>
              <a:buNone/>
            </a:pPr>
            <a:r>
              <a:rPr lang="fr-CA" sz="4400" b="1" dirty="0"/>
              <a:t>Adhérez</a:t>
            </a:r>
          </a:p>
          <a:p>
            <a:pPr marL="0" indent="0" algn="ctr">
              <a:spcAft>
                <a:spcPts val="2000"/>
              </a:spcAft>
              <a:buNone/>
            </a:pPr>
            <a:r>
              <a:rPr lang="fr-CA" sz="4400" b="1" dirty="0">
                <a:solidFill>
                  <a:srgbClr val="7030A0"/>
                </a:solidFill>
              </a:rPr>
              <a:t>achd.ca/Adherer</a:t>
            </a:r>
          </a:p>
          <a:p>
            <a:pPr marL="0" indent="0" algn="ctr">
              <a:spcBef>
                <a:spcPts val="2000"/>
              </a:spcBef>
              <a:spcAft>
                <a:spcPts val="0"/>
              </a:spcAft>
              <a:buNone/>
            </a:pPr>
            <a:r>
              <a:rPr lang="fr-CA" sz="4400" b="1" dirty="0"/>
              <a:t>Renouvelez</a:t>
            </a:r>
          </a:p>
          <a:p>
            <a:pPr marL="0" indent="0" algn="ctr">
              <a:spcBef>
                <a:spcPts val="0"/>
              </a:spcBef>
              <a:spcAft>
                <a:spcPts val="2000"/>
              </a:spcAft>
              <a:buNone/>
            </a:pPr>
            <a:r>
              <a:rPr lang="fr-CA" sz="4400" b="1" dirty="0">
                <a:solidFill>
                  <a:srgbClr val="7030A0"/>
                </a:solidFill>
              </a:rPr>
              <a:t>achd.ca/Renouveler</a:t>
            </a:r>
            <a:r>
              <a:rPr lang="fr-CA" sz="4400" b="1" dirty="0">
                <a:solidFill>
                  <a:srgbClr val="ED8A05"/>
                </a:solidFill>
              </a:rPr>
              <a:t> </a:t>
            </a:r>
          </a:p>
          <a:p>
            <a:pPr marL="0" indent="0" algn="ctr">
              <a:spcBef>
                <a:spcPts val="2000"/>
              </a:spcBef>
              <a:spcAft>
                <a:spcPts val="0"/>
              </a:spcAft>
              <a:buNone/>
            </a:pPr>
            <a:r>
              <a:rPr lang="fr-CA" sz="4400" b="1" dirty="0"/>
              <a:t>Téléphonez-nous</a:t>
            </a:r>
          </a:p>
          <a:p>
            <a:pPr marL="0" indent="0" algn="ctr">
              <a:spcBef>
                <a:spcPts val="0"/>
              </a:spcBef>
              <a:spcAft>
                <a:spcPts val="2000"/>
              </a:spcAft>
              <a:buNone/>
            </a:pPr>
            <a:r>
              <a:rPr lang="fr-CA" sz="4400" b="1" dirty="0">
                <a:solidFill>
                  <a:srgbClr val="7030A0"/>
                </a:solidFill>
              </a:rPr>
              <a:t>1 800 267-5235</a:t>
            </a:r>
          </a:p>
        </p:txBody>
      </p:sp>
      <p:sp>
        <p:nvSpPr>
          <p:cNvPr id="7" name="Title 1"/>
          <p:cNvSpPr txBox="1">
            <a:spLocks/>
          </p:cNvSpPr>
          <p:nvPr/>
        </p:nvSpPr>
        <p:spPr bwMode="auto">
          <a:xfrm>
            <a:off x="4054128"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Adhésion à l’ACHD</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cxnSp>
        <p:nvCxnSpPr>
          <p:cNvPr id="10" name="Curved Connector 9"/>
          <p:cNvCxnSpPr/>
          <p:nvPr/>
        </p:nvCxnSpPr>
        <p:spPr bwMode="auto">
          <a:xfrm rot="10800000" flipV="1">
            <a:off x="4769049" y="4582410"/>
            <a:ext cx="1576898" cy="129666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074" y="3797200"/>
            <a:ext cx="2103038" cy="4680000"/>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6" y="8183224"/>
            <a:ext cx="1603076" cy="120230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00" y="7174910"/>
            <a:ext cx="1111348" cy="823151"/>
          </a:xfrm>
          <a:prstGeom prst="rect">
            <a:avLst/>
          </a:prstGeom>
        </p:spPr>
      </p:pic>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Communiquez avec nous</a:t>
            </a:r>
          </a:p>
        </p:txBody>
      </p:sp>
      <p:sp>
        <p:nvSpPr>
          <p:cNvPr id="15" name="Content Placeholder 5"/>
          <p:cNvSpPr>
            <a:spLocks noGrp="1"/>
          </p:cNvSpPr>
          <p:nvPr>
            <p:ph type="body" idx="1"/>
          </p:nvPr>
        </p:nvSpPr>
        <p:spPr>
          <a:xfrm>
            <a:off x="2441235" y="8378361"/>
            <a:ext cx="9912690" cy="812032"/>
          </a:xfrm>
        </p:spPr>
        <p:txBody>
          <a:bodyPr/>
          <a:lstStyle/>
          <a:p>
            <a:pPr marL="0" indent="0" algn="l">
              <a:spcAft>
                <a:spcPts val="1000"/>
              </a:spcAft>
            </a:pPr>
            <a:r>
              <a:rPr lang="en-CA" sz="4000" b="1" dirty="0"/>
              <a:t>1 800 267-5235</a:t>
            </a:r>
            <a:endParaRPr lang="en-CA" sz="2800" dirty="0"/>
          </a:p>
        </p:txBody>
      </p:sp>
      <p:sp>
        <p:nvSpPr>
          <p:cNvPr id="11" name="Content Placeholder 5"/>
          <p:cNvSpPr>
            <a:spLocks noGrp="1"/>
          </p:cNvSpPr>
          <p:nvPr>
            <p:ph sz="half" idx="2"/>
          </p:nvPr>
        </p:nvSpPr>
        <p:spPr>
          <a:xfrm>
            <a:off x="2441235" y="7254196"/>
            <a:ext cx="9912690" cy="718948"/>
          </a:xfrm>
        </p:spPr>
        <p:txBody>
          <a:bodyPr/>
          <a:lstStyle/>
          <a:p>
            <a:pPr marL="0" indent="0" algn="l">
              <a:spcAft>
                <a:spcPts val="1000"/>
              </a:spcAft>
              <a:buNone/>
            </a:pPr>
            <a:r>
              <a:rPr lang="en-CA" sz="4000" b="1" dirty="0"/>
              <a:t>info@achd.ca  |  adhesion@achd.ca</a:t>
            </a:r>
          </a:p>
        </p:txBody>
      </p:sp>
      <p:sp>
        <p:nvSpPr>
          <p:cNvPr id="12" name="Content Placeholder 5"/>
          <p:cNvSpPr>
            <a:spLocks noGrp="1"/>
          </p:cNvSpPr>
          <p:nvPr>
            <p:ph sz="quarter" idx="4"/>
          </p:nvPr>
        </p:nvSpPr>
        <p:spPr>
          <a:xfrm>
            <a:off x="2441235" y="6154435"/>
            <a:ext cx="9912690" cy="594573"/>
          </a:xfrm>
        </p:spPr>
        <p:txBody>
          <a:bodyPr/>
          <a:lstStyle/>
          <a:p>
            <a:pPr marL="0" indent="0" algn="l">
              <a:spcAft>
                <a:spcPts val="2000"/>
              </a:spcAft>
              <a:buNone/>
            </a:pPr>
            <a:r>
              <a:rPr lang="en-CA" sz="4000" b="1" dirty="0"/>
              <a:t>achd.ca  |  cdha.ca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68" y="5971838"/>
            <a:ext cx="1357212" cy="1017909"/>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D9ACFF8A-DAFF-4846-A6E4-FAEA242681E3}"/>
              </a:ext>
            </a:extLst>
          </p:cNvPr>
          <p:cNvPicPr>
            <a:picLocks noChangeAspect="1"/>
          </p:cNvPicPr>
          <p:nvPr/>
        </p:nvPicPr>
        <p:blipFill rotWithShape="1">
          <a:blip r:embed="rId6"/>
          <a:srcRect b="11084"/>
          <a:stretch/>
        </p:blipFill>
        <p:spPr>
          <a:xfrm>
            <a:off x="2902400" y="1433985"/>
            <a:ext cx="7200000" cy="4494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994849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Communiquez avec nous</a:t>
            </a:r>
          </a:p>
        </p:txBody>
      </p:sp>
      <p:sp>
        <p:nvSpPr>
          <p:cNvPr id="23" name="Content Placeholder 5">
            <a:extLst>
              <a:ext uri="{FF2B5EF4-FFF2-40B4-BE49-F238E27FC236}">
                <a16:creationId xmlns:a16="http://schemas.microsoft.com/office/drawing/2014/main" id="{D03F4495-3CCD-4563-94B6-65E762F08DA2}"/>
              </a:ext>
            </a:extLst>
          </p:cNvPr>
          <p:cNvSpPr txBox="1">
            <a:spLocks/>
          </p:cNvSpPr>
          <p:nvPr/>
        </p:nvSpPr>
        <p:spPr bwMode="auto">
          <a:xfrm>
            <a:off x="5422280" y="3868688"/>
            <a:ext cx="7438504" cy="64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a:latin typeface="+mn-lt"/>
              </a:rPr>
              <a:t>facebook.com/theCDHA</a:t>
            </a:r>
            <a:endParaRPr lang="en-CA" sz="3600" b="1" kern="0" dirty="0">
              <a:latin typeface="+mn-lt"/>
            </a:endParaRPr>
          </a:p>
        </p:txBody>
      </p:sp>
      <p:sp>
        <p:nvSpPr>
          <p:cNvPr id="24" name="Content Placeholder 5">
            <a:extLst>
              <a:ext uri="{FF2B5EF4-FFF2-40B4-BE49-F238E27FC236}">
                <a16:creationId xmlns:a16="http://schemas.microsoft.com/office/drawing/2014/main" id="{54FF07FF-4654-4AD3-8C9D-C5AD42C967C8}"/>
              </a:ext>
            </a:extLst>
          </p:cNvPr>
          <p:cNvSpPr txBox="1">
            <a:spLocks/>
          </p:cNvSpPr>
          <p:nvPr/>
        </p:nvSpPr>
        <p:spPr bwMode="auto">
          <a:xfrm>
            <a:off x="413538" y="3868688"/>
            <a:ext cx="5472607" cy="64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a:latin typeface="+mn-lt"/>
              </a:rPr>
              <a:t>twitter.com/theCDHA</a:t>
            </a:r>
            <a:endParaRPr lang="en-CA" sz="3600" b="1" kern="0" dirty="0">
              <a:latin typeface="+mn-lt"/>
            </a:endParaRPr>
          </a:p>
        </p:txBody>
      </p:sp>
      <p:pic>
        <p:nvPicPr>
          <p:cNvPr id="25" name="Picture 24">
            <a:extLst>
              <a:ext uri="{FF2B5EF4-FFF2-40B4-BE49-F238E27FC236}">
                <a16:creationId xmlns:a16="http://schemas.microsoft.com/office/drawing/2014/main" id="{1CD622DD-947F-4680-85E0-E756499ED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560" y="2189595"/>
            <a:ext cx="2232248" cy="1674186"/>
          </a:xfrm>
          <a:prstGeom prst="rect">
            <a:avLst/>
          </a:prstGeom>
        </p:spPr>
      </p:pic>
      <p:pic>
        <p:nvPicPr>
          <p:cNvPr id="26" name="Picture 25">
            <a:extLst>
              <a:ext uri="{FF2B5EF4-FFF2-40B4-BE49-F238E27FC236}">
                <a16:creationId xmlns:a16="http://schemas.microsoft.com/office/drawing/2014/main" id="{E20F63BE-60D3-4FCD-A73A-F31339E66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421" y="2284512"/>
            <a:ext cx="1920214" cy="1440160"/>
          </a:xfrm>
          <a:prstGeom prst="rect">
            <a:avLst/>
          </a:prstGeom>
        </p:spPr>
      </p:pic>
      <p:pic>
        <p:nvPicPr>
          <p:cNvPr id="27" name="Picture 26">
            <a:extLst>
              <a:ext uri="{FF2B5EF4-FFF2-40B4-BE49-F238E27FC236}">
                <a16:creationId xmlns:a16="http://schemas.microsoft.com/office/drawing/2014/main" id="{26C78C74-513E-4867-B3C9-FFC970F4F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674" y="5305927"/>
            <a:ext cx="3072340" cy="2304255"/>
          </a:xfrm>
          <a:prstGeom prst="rect">
            <a:avLst/>
          </a:prstGeom>
        </p:spPr>
      </p:pic>
      <p:sp>
        <p:nvSpPr>
          <p:cNvPr id="28" name="Content Placeholder 5">
            <a:extLst>
              <a:ext uri="{FF2B5EF4-FFF2-40B4-BE49-F238E27FC236}">
                <a16:creationId xmlns:a16="http://schemas.microsoft.com/office/drawing/2014/main" id="{C5A754BA-DCBE-4A2F-9919-936150B1E784}"/>
              </a:ext>
            </a:extLst>
          </p:cNvPr>
          <p:cNvSpPr txBox="1">
            <a:spLocks/>
          </p:cNvSpPr>
          <p:nvPr/>
        </p:nvSpPr>
        <p:spPr bwMode="auto">
          <a:xfrm>
            <a:off x="5616624" y="7468268"/>
            <a:ext cx="6862440"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a:latin typeface="+mn-lt"/>
              </a:rPr>
              <a:t>youtube.com/theCDHA</a:t>
            </a:r>
            <a:endParaRPr lang="en-CA" sz="3600" b="1" kern="0" dirty="0">
              <a:latin typeface="+mn-lt"/>
            </a:endParaRPr>
          </a:p>
        </p:txBody>
      </p:sp>
      <p:sp>
        <p:nvSpPr>
          <p:cNvPr id="29" name="Content Placeholder 5">
            <a:extLst>
              <a:ext uri="{FF2B5EF4-FFF2-40B4-BE49-F238E27FC236}">
                <a16:creationId xmlns:a16="http://schemas.microsoft.com/office/drawing/2014/main" id="{7A9616FC-8302-4A87-9C30-0589914A1AE1}"/>
              </a:ext>
            </a:extLst>
          </p:cNvPr>
          <p:cNvSpPr txBox="1">
            <a:spLocks/>
          </p:cNvSpPr>
          <p:nvPr/>
        </p:nvSpPr>
        <p:spPr bwMode="auto">
          <a:xfrm>
            <a:off x="299286" y="7468268"/>
            <a:ext cx="5754692" cy="648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000"/>
              </a:spcAft>
            </a:pPr>
            <a:r>
              <a:rPr lang="en-CA" sz="3600" b="1" kern="0">
                <a:latin typeface="+mn-lt"/>
              </a:rPr>
              <a:t>instagram.com/theCDHA</a:t>
            </a:r>
            <a:endParaRPr lang="en-CA" sz="3600" b="1" kern="0" dirty="0">
              <a:latin typeface="+mn-lt"/>
            </a:endParaRPr>
          </a:p>
        </p:txBody>
      </p:sp>
      <p:pic>
        <p:nvPicPr>
          <p:cNvPr id="30" name="Picture 29">
            <a:extLst>
              <a:ext uri="{FF2B5EF4-FFF2-40B4-BE49-F238E27FC236}">
                <a16:creationId xmlns:a16="http://schemas.microsoft.com/office/drawing/2014/main" id="{230E5718-0E7E-4EA4-99D8-F0B3D69EED89}"/>
              </a:ext>
            </a:extLst>
          </p:cNvPr>
          <p:cNvPicPr>
            <a:picLocks noChangeAspect="1"/>
          </p:cNvPicPr>
          <p:nvPr/>
        </p:nvPicPr>
        <p:blipFill>
          <a:blip r:embed="rId6"/>
          <a:stretch>
            <a:fillRect/>
          </a:stretch>
        </p:blipFill>
        <p:spPr>
          <a:xfrm>
            <a:off x="2227350" y="5779979"/>
            <a:ext cx="1898563" cy="1590495"/>
          </a:xfrm>
          <a:prstGeom prst="rect">
            <a:avLst/>
          </a:prstGeom>
        </p:spPr>
      </p:pic>
    </p:spTree>
    <p:extLst>
      <p:ext uri="{BB962C8B-B14F-4D97-AF65-F5344CB8AC3E}">
        <p14:creationId xmlns:p14="http://schemas.microsoft.com/office/powerpoint/2010/main" val="30715410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9" name="Picture 8">
            <a:extLst>
              <a:ext uri="{FF2B5EF4-FFF2-40B4-BE49-F238E27FC236}">
                <a16:creationId xmlns:a16="http://schemas.microsoft.com/office/drawing/2014/main" id="{35403999-ADC4-494B-9AAA-5EEBA2E1A700}"/>
              </a:ext>
            </a:extLst>
          </p:cNvPr>
          <p:cNvPicPr>
            <a:picLocks noChangeAspect="1"/>
          </p:cNvPicPr>
          <p:nvPr/>
        </p:nvPicPr>
        <p:blipFill rotWithShape="1">
          <a:blip r:embed="rId3"/>
          <a:srcRect t="2506" r="1828" b="2101"/>
          <a:stretch/>
        </p:blipFill>
        <p:spPr>
          <a:xfrm>
            <a:off x="-37602" y="2323"/>
            <a:ext cx="13042401" cy="9751277"/>
          </a:xfrm>
          <a:prstGeom prst="rect">
            <a:avLst/>
          </a:prstGeom>
        </p:spPr>
      </p:pic>
    </p:spTree>
    <p:extLst>
      <p:ext uri="{BB962C8B-B14F-4D97-AF65-F5344CB8AC3E}">
        <p14:creationId xmlns:p14="http://schemas.microsoft.com/office/powerpoint/2010/main" val="18620340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3729" y="1996480"/>
            <a:ext cx="6840760" cy="3000995"/>
          </a:xfrm>
        </p:spPr>
        <p:txBody>
          <a:bodyPr/>
          <a:lstStyle/>
          <a:p>
            <a:pPr algn="l">
              <a:spcAft>
                <a:spcPts val="2000"/>
              </a:spcAft>
              <a:buFont typeface="Arial" panose="020B0604020202020204" pitchFamily="34" charset="0"/>
              <a:buChar char="•"/>
            </a:pPr>
            <a:r>
              <a:rPr lang="fr-CA" sz="4800" b="1" dirty="0"/>
              <a:t>Organismes nationaux</a:t>
            </a:r>
          </a:p>
          <a:p>
            <a:pPr algn="l">
              <a:spcBef>
                <a:spcPts val="1000"/>
              </a:spcBef>
              <a:spcAft>
                <a:spcPts val="2000"/>
              </a:spcAft>
              <a:buFont typeface="Arial" panose="020B0604020202020204" pitchFamily="34" charset="0"/>
              <a:buChar char="•"/>
            </a:pPr>
            <a:r>
              <a:rPr lang="fr-CA" sz="4800" b="1" dirty="0"/>
              <a:t>Organismes de réglementation provinciaux</a:t>
            </a:r>
          </a:p>
          <a:p>
            <a:pPr algn="l">
              <a:spcBef>
                <a:spcPts val="1000"/>
              </a:spcBef>
              <a:spcAft>
                <a:spcPts val="2000"/>
              </a:spcAft>
              <a:buFont typeface="Arial" panose="020B0604020202020204" pitchFamily="34" charset="0"/>
              <a:buChar char="•"/>
            </a:pPr>
            <a:r>
              <a:rPr lang="fr-CA" sz="4800" b="1" dirty="0"/>
              <a:t>Associations professionnelles</a:t>
            </a:r>
          </a:p>
          <a:p>
            <a:pPr algn="l">
              <a:spcBef>
                <a:spcPts val="1000"/>
              </a:spcBef>
              <a:spcAft>
                <a:spcPts val="2000"/>
              </a:spcAft>
              <a:buFont typeface="Arial" panose="020B0604020202020204" pitchFamily="34" charset="0"/>
              <a:buChar char="•"/>
            </a:pPr>
            <a:r>
              <a:rPr lang="fr-CA" sz="4800" b="1" dirty="0"/>
              <a:t>Organisations provinciales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4400" dirty="0"/>
              <a:t>Organismes d’hygiène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89"/>
          <a:stretch/>
        </p:blipFill>
        <p:spPr>
          <a:xfrm>
            <a:off x="7568244" y="3240359"/>
            <a:ext cx="4768357" cy="3980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311618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9712" y="5143253"/>
            <a:ext cx="12528872" cy="3838003"/>
          </a:xfrm>
        </p:spPr>
        <p:txBody>
          <a:bodyPr/>
          <a:lstStyle/>
          <a:p>
            <a:pPr algn="l">
              <a:spcAft>
                <a:spcPts val="2000"/>
              </a:spcAft>
              <a:buFont typeface="Arial" panose="020B0604020202020204" pitchFamily="34" charset="0"/>
              <a:buChar char="•"/>
            </a:pPr>
            <a:r>
              <a:rPr lang="fr-CA" sz="4000" b="1" dirty="0"/>
              <a:t>Commission de l’agrément dentaire du Canada (</a:t>
            </a:r>
            <a:r>
              <a:rPr lang="fr-CA" sz="4000" b="1" dirty="0" err="1"/>
              <a:t>CADC</a:t>
            </a:r>
            <a:r>
              <a:rPr lang="fr-CA" sz="4000" b="1" dirty="0"/>
              <a:t>)</a:t>
            </a:r>
          </a:p>
          <a:p>
            <a:pPr algn="l">
              <a:spcAft>
                <a:spcPts val="2000"/>
              </a:spcAft>
              <a:buFont typeface="Arial" panose="020B0604020202020204" pitchFamily="34" charset="0"/>
              <a:buChar char="•"/>
            </a:pPr>
            <a:r>
              <a:rPr lang="fr-CA" sz="4000" b="1" dirty="0"/>
              <a:t>Bureau national de la certification en hygiène dentaire (</a:t>
            </a:r>
            <a:r>
              <a:rPr lang="fr-CA" sz="4000" b="1" dirty="0" err="1"/>
              <a:t>BNCHD</a:t>
            </a:r>
            <a:r>
              <a:rPr lang="fr-CA" sz="4000" b="1" dirty="0"/>
              <a:t>)</a:t>
            </a:r>
          </a:p>
          <a:p>
            <a:pPr algn="l">
              <a:spcAft>
                <a:spcPts val="2000"/>
              </a:spcAft>
              <a:buFont typeface="Arial" panose="020B0604020202020204" pitchFamily="34" charset="0"/>
              <a:buChar char="•"/>
            </a:pPr>
            <a:r>
              <a:rPr lang="fr-FR" sz="4000" b="1" dirty="0"/>
              <a:t>Fédération des organismes de réglementation en hygiène dentaire du Canada</a:t>
            </a:r>
            <a:r>
              <a:rPr lang="en-CA" sz="4000" b="1" dirty="0"/>
              <a:t> (</a:t>
            </a:r>
            <a:r>
              <a:rPr lang="en-CA" sz="4000" b="1" dirty="0" err="1"/>
              <a:t>FORHDC</a:t>
            </a:r>
            <a:r>
              <a:rPr lang="en-CA" sz="4000" b="1" dirty="0"/>
              <a:t>)</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Organismes nationaux</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2" name="Picture 1" descr="Screen Shot 2015-09-21 at 12.4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00" y="2068488"/>
            <a:ext cx="3693600" cy="2209846"/>
          </a:xfrm>
          <a:prstGeom prst="rect">
            <a:avLst/>
          </a:prstGeom>
        </p:spPr>
      </p:pic>
      <p:pic>
        <p:nvPicPr>
          <p:cNvPr id="9" name="Picture 5">
            <a:extLst>
              <a:ext uri="{FF2B5EF4-FFF2-40B4-BE49-F238E27FC236}">
                <a16:creationId xmlns:a16="http://schemas.microsoft.com/office/drawing/2014/main" id="{BDA77483-7679-455C-911C-40E4B4379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575" y="1674526"/>
            <a:ext cx="3011649" cy="27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Ã©deration des organismes de rÃ©glementation en hygiÃ¨ne dentaire du Canada,">
            <a:extLst>
              <a:ext uri="{FF2B5EF4-FFF2-40B4-BE49-F238E27FC236}">
                <a16:creationId xmlns:a16="http://schemas.microsoft.com/office/drawing/2014/main" id="{B3991687-0313-4023-A23E-81034373B5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22" t="-14672" b="-1"/>
          <a:stretch/>
        </p:blipFill>
        <p:spPr bwMode="auto">
          <a:xfrm>
            <a:off x="8158584" y="2350231"/>
            <a:ext cx="4680000" cy="150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0340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268214"/>
            <a:ext cx="8712968"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Organismes de réglementation provinciaux</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2"/>
          <p:cNvSpPr>
            <a:spLocks noGrp="1"/>
          </p:cNvSpPr>
          <p:nvPr>
            <p:ph sz="half" idx="2"/>
          </p:nvPr>
        </p:nvSpPr>
        <p:spPr>
          <a:xfrm>
            <a:off x="539552" y="1492424"/>
            <a:ext cx="12227544" cy="3987101"/>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342900" indent="-342900" algn="l">
              <a:buFont typeface="Arial" panose="020B0604020202020204" pitchFamily="34" charset="0"/>
              <a:buChar char="•"/>
            </a:pPr>
            <a:r>
              <a:rPr lang="fr-CA" dirty="0"/>
              <a:t>Ordre des hygiénistes dentaires de la Colombie-Britannique (CDHBC)</a:t>
            </a:r>
          </a:p>
          <a:p>
            <a:pPr marL="342900" indent="-342900" algn="l">
              <a:buFont typeface="Arial" panose="020B0604020202020204" pitchFamily="34" charset="0"/>
              <a:buChar char="•"/>
            </a:pPr>
            <a:r>
              <a:rPr lang="fr-CA" dirty="0"/>
              <a:t>Association des hygiénistes dentaires de la Saskatchewan (SDHA)</a:t>
            </a:r>
          </a:p>
          <a:p>
            <a:pPr marL="342900" indent="-342900" algn="l">
              <a:buFont typeface="Arial" panose="020B0604020202020204" pitchFamily="34" charset="0"/>
              <a:buChar char="•"/>
            </a:pPr>
            <a:r>
              <a:rPr lang="fr-CA" dirty="0"/>
              <a:t>Ordre des hygiénistes dentaires du Manitoba (CDHM)</a:t>
            </a:r>
          </a:p>
          <a:p>
            <a:pPr marL="342900" indent="-342900" algn="l">
              <a:buFont typeface="Arial" panose="020B0604020202020204" pitchFamily="34" charset="0"/>
              <a:buChar char="•"/>
            </a:pPr>
            <a:r>
              <a:rPr lang="fr-CA" dirty="0"/>
              <a:t>Ordre des hygiénistes dentaires de l’Ontario (</a:t>
            </a:r>
            <a:r>
              <a:rPr lang="fr-CA" dirty="0" err="1"/>
              <a:t>OHDO</a:t>
            </a:r>
            <a:r>
              <a:rPr lang="fr-CA" dirty="0"/>
              <a:t>)</a:t>
            </a:r>
          </a:p>
          <a:p>
            <a:pPr marL="342900" indent="-342900" algn="l">
              <a:buFont typeface="Arial" panose="020B0604020202020204" pitchFamily="34" charset="0"/>
              <a:buChar char="•"/>
            </a:pPr>
            <a:r>
              <a:rPr lang="fr-CA" dirty="0"/>
              <a:t>Ordre des hygiénistes dentaires du Québec (OHDQ)</a:t>
            </a:r>
          </a:p>
          <a:p>
            <a:pPr marL="342900" indent="-342900" algn="l">
              <a:buFont typeface="Arial" panose="020B0604020202020204" pitchFamily="34" charset="0"/>
              <a:buChar char="•"/>
            </a:pPr>
            <a:r>
              <a:rPr lang="fr-CA" dirty="0"/>
              <a:t>Ordre des hygiénistes dentaires du Nouveau-Brunswick (OHDNB)</a:t>
            </a:r>
          </a:p>
          <a:p>
            <a:pPr marL="342900" indent="-342900" algn="l">
              <a:buFont typeface="Arial" panose="020B0604020202020204" pitchFamily="34" charset="0"/>
              <a:buChar char="•"/>
            </a:pPr>
            <a:r>
              <a:rPr lang="fr-CA" dirty="0"/>
              <a:t>Ordre des hygiénistes dentaires de la Nouvelle-Écosse (CDHNS)</a:t>
            </a:r>
          </a:p>
          <a:p>
            <a:pPr marL="342900" indent="-342900" algn="l">
              <a:buFont typeface="Arial" panose="020B0604020202020204" pitchFamily="34" charset="0"/>
              <a:buChar char="•"/>
            </a:pPr>
            <a:r>
              <a:rPr lang="fr-CA" dirty="0"/>
              <a:t>Conseil dentaire de l’Île-du-Prince-Édouard (DCPEI)</a:t>
            </a:r>
          </a:p>
          <a:p>
            <a:pPr marL="342900" indent="-342900" algn="l">
              <a:buFont typeface="Arial" panose="020B0604020202020204" pitchFamily="34" charset="0"/>
              <a:buChar char="•"/>
            </a:pPr>
            <a:r>
              <a:rPr lang="fr-CA" dirty="0"/>
              <a:t>Ordre des hygiénistes dentaires de Terre-Neuve et du Labrador (NLCDH)</a:t>
            </a:r>
          </a:p>
          <a:p>
            <a:pPr marL="342900" indent="-342900" algn="l">
              <a:buFont typeface="Arial" panose="020B0604020202020204" pitchFamily="34" charset="0"/>
              <a:buChar char="•"/>
            </a:pPr>
            <a:r>
              <a:rPr lang="fr-CA" dirty="0"/>
              <a:t>Le ministère des Services aux collectivités, gouvernement du Yukon</a:t>
            </a:r>
          </a:p>
          <a:p>
            <a:pPr marL="342900" indent="-342900" algn="l">
              <a:buFont typeface="Arial" panose="020B0604020202020204" pitchFamily="34" charset="0"/>
              <a:buChar char="•"/>
            </a:pPr>
            <a:r>
              <a:rPr lang="fr-CA" dirty="0"/>
              <a:t>Réglementation professionnelle des Territoires du Nord-Ouest, gouvernement des Territoires du Nord-Ouest </a:t>
            </a:r>
          </a:p>
          <a:p>
            <a:pPr marL="342900" indent="-342900" algn="l">
              <a:buFont typeface="Arial" panose="020B0604020202020204" pitchFamily="34" charset="0"/>
              <a:buChar char="•"/>
            </a:pPr>
            <a:r>
              <a:rPr lang="fr-CA" dirty="0"/>
              <a:t>Le ministère de la Santé et des Services sociaux, gouvernement du Nunavut</a:t>
            </a:r>
          </a:p>
          <a:p>
            <a:pPr marL="342900" indent="-342900" algn="l">
              <a:buFont typeface="Arial" panose="020B0604020202020204" pitchFamily="34" charset="0"/>
              <a:buChar char="•"/>
            </a:pPr>
            <a:endParaRPr lang="en-CA" dirty="0"/>
          </a:p>
        </p:txBody>
      </p:sp>
      <p:sp>
        <p:nvSpPr>
          <p:cNvPr id="21" name="Content Placeholder 5"/>
          <p:cNvSpPr>
            <a:spLocks noGrp="1"/>
          </p:cNvSpPr>
          <p:nvPr>
            <p:ph sz="quarter" idx="4"/>
          </p:nvPr>
        </p:nvSpPr>
        <p:spPr>
          <a:xfrm>
            <a:off x="165695" y="8909248"/>
            <a:ext cx="12601401" cy="792088"/>
          </a:xfrm>
        </p:spPr>
        <p:txBody>
          <a:bodyPr/>
          <a:lstStyle/>
          <a:p>
            <a:pPr marL="0" indent="0" algn="ctr">
              <a:buNone/>
            </a:pPr>
            <a:r>
              <a:rPr lang="en-CA" sz="4400" b="1" dirty="0">
                <a:solidFill>
                  <a:srgbClr val="7030A0"/>
                </a:solidFill>
              </a:rPr>
              <a:t>achd.ca/organismes-de-reglementation</a:t>
            </a:r>
            <a:endParaRPr lang="en-CA" sz="4400" b="1" dirty="0">
              <a:solidFill>
                <a:srgbClr val="7030A0"/>
              </a:solidFill>
              <a:hlinkClick r:id="rId3">
                <a:extLst>
                  <a:ext uri="{A12FA001-AC4F-418D-AE19-62706E023703}">
                    <ahyp:hlinkClr xmlns:ahyp="http://schemas.microsoft.com/office/drawing/2018/hyperlinkcolor" val="tx"/>
                  </a:ext>
                </a:extLst>
              </a:hlinkClick>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784" y="7996497"/>
            <a:ext cx="2360341" cy="7444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92" y="7217968"/>
            <a:ext cx="2387949" cy="63389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1469" y="8060664"/>
            <a:ext cx="680247" cy="68024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818" y="7281821"/>
            <a:ext cx="2447805" cy="57003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6125" y="8008142"/>
            <a:ext cx="2329618" cy="67281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8792" y="8022135"/>
            <a:ext cx="1114928" cy="65882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3979" y="7281822"/>
            <a:ext cx="2703914" cy="667218"/>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7525" y="8059382"/>
            <a:ext cx="2294344" cy="68153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9460" y="7205530"/>
            <a:ext cx="796163" cy="790967"/>
          </a:xfrm>
          <a:prstGeom prst="rect">
            <a:avLst/>
          </a:prstGeom>
        </p:spPr>
      </p:pic>
    </p:spTree>
    <p:extLst>
      <p:ext uri="{BB962C8B-B14F-4D97-AF65-F5344CB8AC3E}">
        <p14:creationId xmlns:p14="http://schemas.microsoft.com/office/powerpoint/2010/main" val="19738030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1761" y="2356520"/>
            <a:ext cx="11612164" cy="6169347"/>
          </a:xfrm>
        </p:spPr>
        <p:txBody>
          <a:bodyPr/>
          <a:lstStyle/>
          <a:p>
            <a:pPr>
              <a:buFont typeface="Arial" panose="020B0604020202020204" pitchFamily="34" charset="0"/>
              <a:buChar char="•"/>
            </a:pPr>
            <a:r>
              <a:rPr lang="fr-CA" sz="5400" dirty="0"/>
              <a:t>Internationale : </a:t>
            </a:r>
            <a:r>
              <a:rPr lang="fr-CA" sz="5400" b="1" dirty="0"/>
              <a:t>IFDH</a:t>
            </a:r>
          </a:p>
          <a:p>
            <a:pPr>
              <a:buFont typeface="Arial" panose="020B0604020202020204" pitchFamily="34" charset="0"/>
              <a:buChar char="•"/>
            </a:pPr>
            <a:r>
              <a:rPr lang="fr-CA" sz="5400" dirty="0"/>
              <a:t>Nationale : </a:t>
            </a:r>
            <a:r>
              <a:rPr lang="fr-CA" sz="5400" b="1" dirty="0"/>
              <a:t>ACHD</a:t>
            </a:r>
          </a:p>
          <a:p>
            <a:pPr algn="l">
              <a:spcBef>
                <a:spcPts val="2000"/>
              </a:spcBef>
              <a:buFont typeface="Arial" panose="020B0604020202020204" pitchFamily="34" charset="0"/>
              <a:buChar char="•"/>
            </a:pPr>
            <a:r>
              <a:rPr lang="fr-CA" sz="5400" dirty="0"/>
              <a:t>Provinciales</a:t>
            </a:r>
          </a:p>
          <a:p>
            <a:pPr>
              <a:spcBef>
                <a:spcPts val="2000"/>
              </a:spcBef>
              <a:buFont typeface="Arial" panose="020B0604020202020204" pitchFamily="34" charset="0"/>
              <a:buChar char="•"/>
            </a:pPr>
            <a:r>
              <a:rPr lang="fr-CA" sz="5400" dirty="0"/>
              <a:t>Locales</a:t>
            </a:r>
          </a:p>
          <a:p>
            <a:pPr algn="l">
              <a:spcBef>
                <a:spcPts val="2000"/>
              </a:spcBef>
              <a:buFont typeface="Arial" panose="020B0604020202020204" pitchFamily="34" charset="0"/>
              <a:buChar char="•"/>
            </a:pPr>
            <a:endParaRPr lang="fr-CA" sz="5400" dirty="0"/>
          </a:p>
        </p:txBody>
      </p:sp>
      <p:sp>
        <p:nvSpPr>
          <p:cNvPr id="7" name="Title 1"/>
          <p:cNvSpPr txBox="1">
            <a:spLocks/>
          </p:cNvSpPr>
          <p:nvPr/>
        </p:nvSpPr>
        <p:spPr bwMode="auto">
          <a:xfrm>
            <a:off x="4270152" y="268288"/>
            <a:ext cx="8228012"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Associations professionnelles en 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08" y="6897543"/>
            <a:ext cx="4092112" cy="208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088" y="7185576"/>
            <a:ext cx="5527856" cy="1728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734"/>
          <a:stretch/>
        </p:blipFill>
        <p:spPr>
          <a:xfrm>
            <a:off x="7582520" y="2356520"/>
            <a:ext cx="5172134" cy="3024336"/>
          </a:xfrm>
          <a:prstGeom prst="rect">
            <a:avLst/>
          </a:prstGeom>
        </p:spPr>
      </p:pic>
    </p:spTree>
    <p:extLst>
      <p:ext uri="{BB962C8B-B14F-4D97-AF65-F5344CB8AC3E}">
        <p14:creationId xmlns:p14="http://schemas.microsoft.com/office/powerpoint/2010/main" val="30011011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733909" y="5021207"/>
            <a:ext cx="11355858" cy="2353674"/>
            <a:chOff x="733909" y="1504201"/>
            <a:chExt cx="11355858" cy="2353674"/>
          </a:xfrm>
          <a:solidFill>
            <a:srgbClr val="606060"/>
          </a:solidFill>
        </p:grpSpPr>
        <p:sp>
          <p:nvSpPr>
            <p:cNvPr id="65" name="Rectangle 64"/>
            <p:cNvSpPr/>
            <p:nvPr/>
          </p:nvSpPr>
          <p:spPr bwMode="auto">
            <a:xfrm>
              <a:off x="73390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6" name="Rectangle 65"/>
            <p:cNvSpPr/>
            <p:nvPr/>
          </p:nvSpPr>
          <p:spPr bwMode="auto">
            <a:xfrm>
              <a:off x="3039987"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7" name="Rectangle 66"/>
            <p:cNvSpPr/>
            <p:nvPr/>
          </p:nvSpPr>
          <p:spPr bwMode="auto">
            <a:xfrm>
              <a:off x="536788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8" name="Rectangle 67"/>
            <p:cNvSpPr/>
            <p:nvPr/>
          </p:nvSpPr>
          <p:spPr bwMode="auto">
            <a:xfrm>
              <a:off x="7690173"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9" name="Rectangle 68"/>
            <p:cNvSpPr/>
            <p:nvPr/>
          </p:nvSpPr>
          <p:spPr bwMode="auto">
            <a:xfrm>
              <a:off x="10016146" y="1513563"/>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gr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Organisations provinciales</a:t>
            </a:r>
          </a:p>
        </p:txBody>
      </p:sp>
      <p:sp>
        <p:nvSpPr>
          <p:cNvPr id="71" name="Freeform 70"/>
          <p:cNvSpPr/>
          <p:nvPr/>
        </p:nvSpPr>
        <p:spPr>
          <a:xfrm>
            <a:off x="2967654" y="5103660"/>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5217" tIns="27181" rIns="65039" bIns="127251"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p:txBody>
      </p:sp>
      <p:sp>
        <p:nvSpPr>
          <p:cNvPr id="72" name="Freeform 71"/>
          <p:cNvSpPr/>
          <p:nvPr/>
        </p:nvSpPr>
        <p:spPr>
          <a:xfrm>
            <a:off x="2940472" y="5640240"/>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1435" tIns="51306" rIns="65039" bIns="20205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Nouveau-Brunswick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(AHDNB)</a:t>
            </a:r>
          </a:p>
        </p:txBody>
      </p:sp>
      <p:sp>
        <p:nvSpPr>
          <p:cNvPr id="73" name="Freeform 72"/>
          <p:cNvSpPr/>
          <p:nvPr/>
        </p:nvSpPr>
        <p:spPr>
          <a:xfrm>
            <a:off x="5331235" y="5096457"/>
            <a:ext cx="2009620"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8425" tIns="39985" rIns="-28169" bIns="114447"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N.-É.</a:t>
            </a:r>
          </a:p>
        </p:txBody>
      </p:sp>
      <p:sp>
        <p:nvSpPr>
          <p:cNvPr id="74" name="Freeform 73"/>
          <p:cNvSpPr/>
          <p:nvPr/>
        </p:nvSpPr>
        <p:spPr>
          <a:xfrm>
            <a:off x="5193212" y="5609589"/>
            <a:ext cx="2009620" cy="1810378"/>
          </a:xfrm>
          <a:custGeom>
            <a:avLst/>
            <a:gdLst>
              <a:gd name="connsiteX0" fmla="*/ 0 w 2132938"/>
              <a:gd name="connsiteY0" fmla="*/ 0 h 1810378"/>
              <a:gd name="connsiteX1" fmla="*/ 2132938 w 2132938"/>
              <a:gd name="connsiteY1" fmla="*/ 0 h 1810378"/>
              <a:gd name="connsiteX2" fmla="*/ 2132938 w 2132938"/>
              <a:gd name="connsiteY2" fmla="*/ 1810378 h 1810378"/>
              <a:gd name="connsiteX3" fmla="*/ 0 w 2132938"/>
              <a:gd name="connsiteY3" fmla="*/ 1810378 h 1810378"/>
              <a:gd name="connsiteX4" fmla="*/ 0 w 2132938"/>
              <a:gd name="connsiteY4" fmla="*/ 0 h 181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810378">
                <a:moveTo>
                  <a:pt x="0" y="0"/>
                </a:moveTo>
                <a:lnTo>
                  <a:pt x="2132938" y="0"/>
                </a:lnTo>
                <a:lnTo>
                  <a:pt x="2132938" y="1810378"/>
                </a:lnTo>
                <a:lnTo>
                  <a:pt x="0" y="1810378"/>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393" tIns="74065" rIns="-55919" bIns="179300"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Ordre des hygiénistes dentaires de la Nouvelle-Écosse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(CDHNS)*</a:t>
            </a:r>
          </a:p>
        </p:txBody>
      </p:sp>
      <p:sp>
        <p:nvSpPr>
          <p:cNvPr id="75" name="Freeform 74"/>
          <p:cNvSpPr/>
          <p:nvPr/>
        </p:nvSpPr>
        <p:spPr>
          <a:xfrm>
            <a:off x="7677032" y="5029193"/>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1089" tIns="91230" rIns="39167" bIns="6320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Î.-P.-É.</a:t>
            </a:r>
          </a:p>
        </p:txBody>
      </p:sp>
      <p:sp>
        <p:nvSpPr>
          <p:cNvPr id="76" name="Freeform 75"/>
          <p:cNvSpPr/>
          <p:nvPr/>
        </p:nvSpPr>
        <p:spPr>
          <a:xfrm>
            <a:off x="7578450" y="5570527"/>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35" tIns="112126" rIns="40639" bIns="14123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l’Île-du-Prince-Édouard (PEIDHA)</a:t>
            </a:r>
          </a:p>
        </p:txBody>
      </p:sp>
      <p:sp>
        <p:nvSpPr>
          <p:cNvPr id="77" name="Freeform 76"/>
          <p:cNvSpPr/>
          <p:nvPr/>
        </p:nvSpPr>
        <p:spPr>
          <a:xfrm>
            <a:off x="9956829" y="5064903"/>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518" tIns="49932" rIns="11738" bIns="104500"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T.-N.-L.</a:t>
            </a:r>
          </a:p>
        </p:txBody>
      </p:sp>
      <p:sp>
        <p:nvSpPr>
          <p:cNvPr id="78" name="Freeform 77"/>
          <p:cNvSpPr/>
          <p:nvPr/>
        </p:nvSpPr>
        <p:spPr>
          <a:xfrm>
            <a:off x="9885323" y="5654976"/>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36" tIns="74066" rIns="11738" bIns="17929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Terre-Neuve-et-Labrador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(NLDHA)</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588" y="4016835"/>
            <a:ext cx="2410647" cy="715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descr="J:\Admin\Logos_&amp;_Graphics\Provincial logos\BCDHA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307" y="3871946"/>
            <a:ext cx="1179861" cy="86977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J:\Admin\Logos_&amp;_Graphics\Provincial logos\MDHA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2560" y="3940696"/>
            <a:ext cx="1700188" cy="75418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 descr="J:\Admin\Logos_&amp;_Graphics\Provincial logos\NFLD_logo_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9246" y="7499596"/>
            <a:ext cx="1963799" cy="75209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2702" y="7541096"/>
            <a:ext cx="1783997" cy="1049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8" descr="J:\Admin\Logos_&amp;_Graphics\Provincial logos\PEIDH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8261" b="12014"/>
          <a:stretch/>
        </p:blipFill>
        <p:spPr bwMode="auto">
          <a:xfrm>
            <a:off x="7816957" y="7499596"/>
            <a:ext cx="2376265" cy="64949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7100" y="3921082"/>
            <a:ext cx="892821" cy="883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3757" y="3936034"/>
            <a:ext cx="1822210" cy="652066"/>
          </a:xfrm>
          <a:prstGeom prst="rect">
            <a:avLst/>
          </a:prstGeom>
        </p:spPr>
      </p:pic>
      <p:grpSp>
        <p:nvGrpSpPr>
          <p:cNvPr id="22" name="Group 21"/>
          <p:cNvGrpSpPr/>
          <p:nvPr/>
        </p:nvGrpSpPr>
        <p:grpSpPr>
          <a:xfrm>
            <a:off x="637117" y="5036677"/>
            <a:ext cx="2073621" cy="547200"/>
            <a:chOff x="0" y="243921"/>
            <a:chExt cx="2073621" cy="547200"/>
          </a:xfrm>
          <a:noFill/>
        </p:grpSpPr>
        <p:sp>
          <p:nvSpPr>
            <p:cNvPr id="26" name="Rectangle 25"/>
            <p:cNvSpPr/>
            <p:nvPr/>
          </p:nvSpPr>
          <p:spPr>
            <a:xfrm>
              <a:off x="0" y="243921"/>
              <a:ext cx="2073621" cy="54720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TextBox 26"/>
            <p:cNvSpPr txBox="1"/>
            <p:nvPr/>
          </p:nvSpPr>
          <p:spPr>
            <a:xfrm>
              <a:off x="0" y="243921"/>
              <a:ext cx="2073621" cy="547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Qc</a:t>
              </a:r>
            </a:p>
          </p:txBody>
        </p:sp>
      </p:grpSp>
      <p:grpSp>
        <p:nvGrpSpPr>
          <p:cNvPr id="23" name="Group 22"/>
          <p:cNvGrpSpPr/>
          <p:nvPr/>
        </p:nvGrpSpPr>
        <p:grpSpPr>
          <a:xfrm>
            <a:off x="723639" y="5574650"/>
            <a:ext cx="2086518" cy="1906741"/>
            <a:chOff x="0" y="747445"/>
            <a:chExt cx="2086518" cy="1651721"/>
          </a:xfrm>
        </p:grpSpPr>
        <p:sp>
          <p:nvSpPr>
            <p:cNvPr id="24" name="Rectangle 23"/>
            <p:cNvSpPr/>
            <p:nvPr/>
          </p:nvSpPr>
          <p:spPr>
            <a:xfrm>
              <a:off x="0" y="747445"/>
              <a:ext cx="2073621" cy="1651721"/>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12897" y="758886"/>
              <a:ext cx="2073621" cy="1406855"/>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defTabSz="844550">
                <a:lnSpc>
                  <a:spcPct val="90000"/>
                </a:lnSpc>
                <a:spcAft>
                  <a:spcPct val="15000"/>
                </a:spcAft>
                <a:buChar char="••"/>
              </a:pP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Fédération des hygiénistes dentaires du Québec (</a:t>
              </a:r>
              <a:r>
                <a:rPr lang="fr-FR" sz="1850" dirty="0" err="1">
                  <a:ln w="18415" cmpd="sng">
                    <a:solidFill>
                      <a:srgbClr val="FFFFFF"/>
                    </a:solidFill>
                    <a:prstDash val="solid"/>
                  </a:ln>
                  <a:solidFill>
                    <a:srgbClr val="FFFFFF"/>
                  </a:solidFill>
                  <a:latin typeface="Arial" panose="020B0604020202020204" pitchFamily="34" charset="0"/>
                  <a:cs typeface="Arial" panose="020B0604020202020204" pitchFamily="34" charset="0"/>
                </a:rPr>
                <a:t>FHDQ</a:t>
              </a: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t>
              </a:r>
              <a:endPar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endParaRPr>
            </a:p>
          </p:txBody>
        </p:sp>
      </p:grpSp>
      <p:grpSp>
        <p:nvGrpSpPr>
          <p:cNvPr id="90" name="Group 89"/>
          <p:cNvGrpSpPr/>
          <p:nvPr/>
        </p:nvGrpSpPr>
        <p:grpSpPr>
          <a:xfrm>
            <a:off x="733909" y="1504201"/>
            <a:ext cx="11355858" cy="2353674"/>
            <a:chOff x="733909" y="1504201"/>
            <a:chExt cx="11355858" cy="2353674"/>
          </a:xfrm>
        </p:grpSpPr>
        <p:sp>
          <p:nvSpPr>
            <p:cNvPr id="44" name="Rectangle 43"/>
            <p:cNvSpPr/>
            <p:nvPr/>
          </p:nvSpPr>
          <p:spPr bwMode="auto">
            <a:xfrm>
              <a:off x="73390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6" name="Rectangle 55"/>
            <p:cNvSpPr/>
            <p:nvPr/>
          </p:nvSpPr>
          <p:spPr bwMode="auto">
            <a:xfrm>
              <a:off x="3039987"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7" name="Rectangle 56"/>
            <p:cNvSpPr/>
            <p:nvPr/>
          </p:nvSpPr>
          <p:spPr bwMode="auto">
            <a:xfrm>
              <a:off x="536788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8" name="Rectangle 57"/>
            <p:cNvSpPr/>
            <p:nvPr/>
          </p:nvSpPr>
          <p:spPr bwMode="auto">
            <a:xfrm>
              <a:off x="7690173"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9" name="Rectangle 58"/>
            <p:cNvSpPr/>
            <p:nvPr/>
          </p:nvSpPr>
          <p:spPr bwMode="auto">
            <a:xfrm>
              <a:off x="10016146" y="1513563"/>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grpSp>
      <p:sp>
        <p:nvSpPr>
          <p:cNvPr id="80" name="Freeform 79"/>
          <p:cNvSpPr/>
          <p:nvPr/>
        </p:nvSpPr>
        <p:spPr>
          <a:xfrm>
            <a:off x="737130"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95" tIns="33140" rIns="155861"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C.-B.</a:t>
            </a:r>
          </a:p>
        </p:txBody>
      </p:sp>
      <p:sp>
        <p:nvSpPr>
          <p:cNvPr id="81" name="Freeform 80"/>
          <p:cNvSpPr/>
          <p:nvPr/>
        </p:nvSpPr>
        <p:spPr>
          <a:xfrm>
            <a:off x="737130" y="2147806"/>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613" tIns="24776" rIns="155861" bIns="22858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la Colombie-Britannique (BCDHA)</a:t>
            </a:r>
          </a:p>
        </p:txBody>
      </p:sp>
      <p:sp>
        <p:nvSpPr>
          <p:cNvPr id="82" name="Freeform 81"/>
          <p:cNvSpPr/>
          <p:nvPr/>
        </p:nvSpPr>
        <p:spPr>
          <a:xfrm>
            <a:off x="3029167"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1696" tIns="33140" rIns="78560"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Alb.</a:t>
            </a:r>
          </a:p>
        </p:txBody>
      </p:sp>
      <p:sp>
        <p:nvSpPr>
          <p:cNvPr id="83" name="Freeform 82"/>
          <p:cNvSpPr/>
          <p:nvPr/>
        </p:nvSpPr>
        <p:spPr>
          <a:xfrm>
            <a:off x="3023682" y="205246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006" tIns="124736" rIns="111468" bIns="12862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Ordre des hygiénistes dentaires de l’Alberta (</a:t>
            </a:r>
            <a:r>
              <a:rPr lang="fr-CA" sz="1850" b="0" kern="1200" cap="none" spc="0" noProof="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CRDHA</a:t>
            </a: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p:txBody>
      </p:sp>
      <p:sp>
        <p:nvSpPr>
          <p:cNvPr id="84" name="Freeform 83"/>
          <p:cNvSpPr/>
          <p:nvPr/>
        </p:nvSpPr>
        <p:spPr>
          <a:xfrm>
            <a:off x="5355128"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9664" tIns="33140" rIns="40592"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
            </a:r>
          </a:p>
        </p:txBody>
      </p:sp>
      <p:sp>
        <p:nvSpPr>
          <p:cNvPr id="85" name="Freeform 84"/>
          <p:cNvSpPr/>
          <p:nvPr/>
        </p:nvSpPr>
        <p:spPr>
          <a:xfrm>
            <a:off x="5242903" y="205246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82" tIns="112128" rIns="40592" bIns="141237" numCol="1" spcCol="1270" anchor="t" anchorCtr="0">
            <a:noAutofit/>
          </a:bodyPr>
          <a:lstStyle/>
          <a:p>
            <a:pPr marL="171450" lvl="1" indent="-171450" algn="l" defTabSz="844550">
              <a:lnSpc>
                <a:spcPct val="90000"/>
              </a:lnSpc>
              <a:spcBef>
                <a:spcPct val="0"/>
              </a:spcBef>
              <a:spcAft>
                <a:spcPct val="15000"/>
              </a:spcAft>
              <a:buChar char="••"/>
            </a:pPr>
            <a:r>
              <a:rPr lang="fr-CA" sz="187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la Saskatchewan </a:t>
            </a:r>
            <a:r>
              <a:rPr lang="en-CA" sz="187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(SDHA)*</a:t>
            </a:r>
            <a:endParaRPr lang="en-CA" sz="1870" kern="1200" dirty="0">
              <a:latin typeface="Arial" panose="020B0604020202020204" pitchFamily="34" charset="0"/>
              <a:cs typeface="Arial" panose="020B0604020202020204" pitchFamily="34" charset="0"/>
            </a:endParaRPr>
          </a:p>
        </p:txBody>
      </p:sp>
      <p:sp>
        <p:nvSpPr>
          <p:cNvPr id="86" name="Freeform 85"/>
          <p:cNvSpPr/>
          <p:nvPr/>
        </p:nvSpPr>
        <p:spPr>
          <a:xfrm>
            <a:off x="7668937"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9784" tIns="33140" rIns="-9528"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a:t>
            </a:r>
          </a:p>
        </p:txBody>
      </p:sp>
      <p:sp>
        <p:nvSpPr>
          <p:cNvPr id="87" name="Freeform 86"/>
          <p:cNvSpPr/>
          <p:nvPr/>
        </p:nvSpPr>
        <p:spPr>
          <a:xfrm>
            <a:off x="7547689" y="2044091"/>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002" tIns="111507" rIns="-9528" bIns="141858"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Manitoba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(MDHA)</a:t>
            </a:r>
          </a:p>
        </p:txBody>
      </p:sp>
      <p:sp>
        <p:nvSpPr>
          <p:cNvPr id="88" name="Freeform 87"/>
          <p:cNvSpPr/>
          <p:nvPr/>
        </p:nvSpPr>
        <p:spPr>
          <a:xfrm>
            <a:off x="10032451"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80199" tIns="33140" rIns="-9943"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t>
            </a:r>
          </a:p>
        </p:txBody>
      </p:sp>
      <p:sp>
        <p:nvSpPr>
          <p:cNvPr id="89" name="Freeform 88"/>
          <p:cNvSpPr/>
          <p:nvPr/>
        </p:nvSpPr>
        <p:spPr>
          <a:xfrm>
            <a:off x="9885323" y="204409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417" tIns="123938" rIns="-9943" bIns="129427" numCol="1" spcCol="1270" anchor="t" anchorCtr="0">
            <a:noAutofit/>
          </a:bodyPr>
          <a:lstStyle/>
          <a:p>
            <a:pPr marL="171450" lvl="1" indent="-171450" algn="l" defTabSz="844550">
              <a:lnSpc>
                <a:spcPct val="90000"/>
              </a:lnSpc>
              <a:spcBef>
                <a:spcPct val="0"/>
              </a:spcBef>
              <a:spcAft>
                <a:spcPct val="15000"/>
              </a:spcAft>
              <a:buChar char="••"/>
            </a:pPr>
            <a:r>
              <a:rPr lang="fr-CA" sz="190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a:t>
            </a: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hygiénistes</a:t>
            </a:r>
            <a:r>
              <a:rPr lang="fr-CA" sz="190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 dentaires de l’Ontario </a:t>
            </a: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(ODHA)</a:t>
            </a:r>
          </a:p>
        </p:txBody>
      </p:sp>
      <p:pic>
        <p:nvPicPr>
          <p:cNvPr id="50" name="Picture 4" descr="http://nbdha.ca/en/wp-content/uploads/2014/10/NB-Dental-Hygienists-Association-Logo-2.png">
            <a:extLst>
              <a:ext uri="{FF2B5EF4-FFF2-40B4-BE49-F238E27FC236}">
                <a16:creationId xmlns:a16="http://schemas.microsoft.com/office/drawing/2014/main" id="{704670D0-37D9-4EEB-A21C-B76705F6B1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2077" y="7467493"/>
            <a:ext cx="2267667" cy="7936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Ã©dÃ©ration des hygiÃ©nistes dentaires du QuÃ©bec">
            <a:extLst>
              <a:ext uri="{FF2B5EF4-FFF2-40B4-BE49-F238E27FC236}">
                <a16:creationId xmlns:a16="http://schemas.microsoft.com/office/drawing/2014/main" id="{370DF780-2E1F-42CA-BBDB-DA6687A3ED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3636"/>
          <a:stretch/>
        </p:blipFill>
        <p:spPr bwMode="auto">
          <a:xfrm>
            <a:off x="1056410" y="7496125"/>
            <a:ext cx="1383653" cy="9810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D35342-9CF8-4A69-B8E5-47558E44BABD}"/>
              </a:ext>
            </a:extLst>
          </p:cNvPr>
          <p:cNvSpPr txBox="1"/>
          <p:nvPr/>
        </p:nvSpPr>
        <p:spPr>
          <a:xfrm>
            <a:off x="732321" y="8827924"/>
            <a:ext cx="10800055" cy="461665"/>
          </a:xfrm>
          <a:prstGeom prst="rect">
            <a:avLst/>
          </a:prstGeom>
          <a:noFill/>
        </p:spPr>
        <p:txBody>
          <a:bodyPr wrap="square" rtlCol="0">
            <a:spAutoFit/>
          </a:bodyPr>
          <a:lstStyle/>
          <a:p>
            <a:r>
              <a:rPr lang="en-CA" sz="2400" i="1" dirty="0">
                <a:solidFill>
                  <a:schemeClr val="tx1"/>
                </a:solidFill>
                <a:latin typeface="+mn-lt"/>
                <a:ea typeface="+mn-ea"/>
                <a:cs typeface="Arial"/>
              </a:rPr>
              <a:t>*</a:t>
            </a:r>
            <a:r>
              <a:rPr lang="fr-FR" sz="2400" i="1" dirty="0">
                <a:solidFill>
                  <a:schemeClr val="tx1"/>
                </a:solidFill>
                <a:latin typeface="+mn-lt"/>
                <a:ea typeface="+mn-ea"/>
                <a:cs typeface="Arial"/>
              </a:rPr>
              <a:t>Ces organisations sont les autorités réglementaires.</a:t>
            </a:r>
            <a:endParaRPr lang="en-CA" sz="2400" i="1" dirty="0">
              <a:solidFill>
                <a:schemeClr val="tx1"/>
              </a:solidFill>
              <a:latin typeface="+mn-lt"/>
              <a:ea typeface="+mn-ea"/>
              <a:cs typeface="Arial"/>
            </a:endParaRPr>
          </a:p>
        </p:txBody>
      </p:sp>
    </p:spTree>
    <p:extLst>
      <p:ext uri="{BB962C8B-B14F-4D97-AF65-F5344CB8AC3E}">
        <p14:creationId xmlns:p14="http://schemas.microsoft.com/office/powerpoint/2010/main" val="19676571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a:solidFill>
                  <a:schemeClr val="bg1"/>
                </a:solidFill>
                <a:latin typeface="+mj-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t>Adhésion </a:t>
            </a:r>
            <a:r>
              <a:rPr lang="fr-CA"/>
              <a:t>à l’ACHD</a:t>
            </a:r>
            <a:endParaRPr lang="fr-CA" dirty="0"/>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11" name="Content Placeholder 5"/>
          <p:cNvSpPr>
            <a:spLocks noGrp="1"/>
          </p:cNvSpPr>
          <p:nvPr>
            <p:ph sz="half" idx="2"/>
          </p:nvPr>
        </p:nvSpPr>
        <p:spPr>
          <a:xfrm>
            <a:off x="741760" y="8333184"/>
            <a:ext cx="11737304" cy="792088"/>
          </a:xfrm>
        </p:spPr>
        <p:txBody>
          <a:bodyPr/>
          <a:lstStyle/>
          <a:p>
            <a:pPr marL="0" indent="0" algn="ctr">
              <a:buNone/>
            </a:pPr>
            <a:r>
              <a:rPr lang="en-CA" sz="5400" b="1" dirty="0">
                <a:solidFill>
                  <a:srgbClr val="7030A0"/>
                </a:solidFill>
              </a:rPr>
              <a:t>cdha.ca/6Reasons</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pic>
        <p:nvPicPr>
          <p:cNvPr id="16" name="Picture 15" descr="A close up of a sign&#10;&#10;Description generated with high confidence">
            <a:hlinkClick r:id="rId4"/>
            <a:extLst>
              <a:ext uri="{FF2B5EF4-FFF2-40B4-BE49-F238E27FC236}">
                <a16:creationId xmlns:a16="http://schemas.microsoft.com/office/drawing/2014/main" id="{A7C87FB1-D1DB-486B-95AA-89824B61E779}"/>
              </a:ext>
            </a:extLst>
          </p:cNvPr>
          <p:cNvPicPr>
            <a:picLocks noChangeAspect="1"/>
          </p:cNvPicPr>
          <p:nvPr/>
        </p:nvPicPr>
        <p:blipFill>
          <a:blip r:embed="rId5"/>
          <a:stretch>
            <a:fillRect/>
          </a:stretch>
        </p:blipFill>
        <p:spPr>
          <a:xfrm>
            <a:off x="957784" y="2932584"/>
            <a:ext cx="11028683" cy="40208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3082800"/>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16733</TotalTime>
  <Pages>0</Pages>
  <Words>4679</Words>
  <Characters>0</Characters>
  <Application>Microsoft Office PowerPoint</Application>
  <PresentationFormat>Custom</PresentationFormat>
  <Lines>0</Lines>
  <Paragraphs>453</Paragraphs>
  <Slides>37</Slides>
  <Notes>37</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37</vt:i4>
      </vt:variant>
    </vt:vector>
  </HeadingPairs>
  <TitlesOfParts>
    <vt:vector size="48" baseType="lpstr">
      <vt:lpstr>Arial</vt:lpstr>
      <vt:lpstr>Calibri</vt:lpstr>
      <vt:lpstr>Calibri Light</vt:lpstr>
      <vt:lpstr>Palatino</vt:lpstr>
      <vt:lpstr>Custom Design</vt:lpstr>
      <vt:lpstr>Title Slide</vt:lpstr>
      <vt:lpstr>1_Custom Design</vt:lpstr>
      <vt:lpstr>2_Custom Design</vt:lpstr>
      <vt:lpstr>3_Custom Design</vt:lpstr>
      <vt:lpstr>Office Theme</vt:lpstr>
      <vt:lpstr>1_Office Theme</vt:lpstr>
      <vt:lpstr>PowerPoint Presentation</vt:lpstr>
      <vt:lpstr>Notre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Adhésion à titre de membre  étudiant diplômé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697</cp:revision>
  <cp:lastPrinted>2015-09-17T13:05:31Z</cp:lastPrinted>
  <dcterms:modified xsi:type="dcterms:W3CDTF">2020-01-06T16:09:19Z</dcterms:modified>
</cp:coreProperties>
</file>