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83" r:id="rId2"/>
    <p:sldMasterId id="2147483686" r:id="rId3"/>
    <p:sldMasterId id="2147483688" r:id="rId4"/>
    <p:sldMasterId id="2147483690" r:id="rId5"/>
    <p:sldMasterId id="2147483692" r:id="rId6"/>
    <p:sldMasterId id="2147483710" r:id="rId7"/>
    <p:sldMasterId id="2147483714" r:id="rId8"/>
    <p:sldMasterId id="2147483716" r:id="rId9"/>
    <p:sldMasterId id="2147483718" r:id="rId10"/>
    <p:sldMasterId id="2147483721" r:id="rId11"/>
  </p:sldMasterIdLst>
  <p:notesMasterIdLst>
    <p:notesMasterId r:id="rId63"/>
  </p:notesMasterIdLst>
  <p:handoutMasterIdLst>
    <p:handoutMasterId r:id="rId64"/>
  </p:handoutMasterIdLst>
  <p:sldIdLst>
    <p:sldId id="308" r:id="rId12"/>
    <p:sldId id="378" r:id="rId13"/>
    <p:sldId id="376" r:id="rId14"/>
    <p:sldId id="331" r:id="rId15"/>
    <p:sldId id="309" r:id="rId16"/>
    <p:sldId id="304" r:id="rId17"/>
    <p:sldId id="385" r:id="rId18"/>
    <p:sldId id="277" r:id="rId19"/>
    <p:sldId id="372" r:id="rId20"/>
    <p:sldId id="282" r:id="rId21"/>
    <p:sldId id="310" r:id="rId22"/>
    <p:sldId id="381" r:id="rId23"/>
    <p:sldId id="366" r:id="rId24"/>
    <p:sldId id="368" r:id="rId25"/>
    <p:sldId id="318" r:id="rId26"/>
    <p:sldId id="268" r:id="rId27"/>
    <p:sldId id="382" r:id="rId28"/>
    <p:sldId id="327" r:id="rId29"/>
    <p:sldId id="373" r:id="rId30"/>
    <p:sldId id="375" r:id="rId31"/>
    <p:sldId id="380" r:id="rId32"/>
    <p:sldId id="339" r:id="rId33"/>
    <p:sldId id="328" r:id="rId34"/>
    <p:sldId id="370" r:id="rId35"/>
    <p:sldId id="369" r:id="rId36"/>
    <p:sldId id="261" r:id="rId37"/>
    <p:sldId id="312" r:id="rId38"/>
    <p:sldId id="335" r:id="rId39"/>
    <p:sldId id="337" r:id="rId40"/>
    <p:sldId id="336" r:id="rId41"/>
    <p:sldId id="315" r:id="rId42"/>
    <p:sldId id="333" r:id="rId43"/>
    <p:sldId id="334" r:id="rId44"/>
    <p:sldId id="317" r:id="rId45"/>
    <p:sldId id="329" r:id="rId46"/>
    <p:sldId id="338" r:id="rId47"/>
    <p:sldId id="292" r:id="rId48"/>
    <p:sldId id="294" r:id="rId49"/>
    <p:sldId id="297" r:id="rId50"/>
    <p:sldId id="298" r:id="rId51"/>
    <p:sldId id="299" r:id="rId52"/>
    <p:sldId id="383" r:id="rId53"/>
    <p:sldId id="300" r:id="rId54"/>
    <p:sldId id="305" r:id="rId55"/>
    <p:sldId id="274" r:id="rId56"/>
    <p:sldId id="325" r:id="rId57"/>
    <p:sldId id="361" r:id="rId58"/>
    <p:sldId id="302" r:id="rId59"/>
    <p:sldId id="371" r:id="rId60"/>
    <p:sldId id="324" r:id="rId61"/>
    <p:sldId id="377" r:id="rId62"/>
  </p:sldIdLst>
  <p:sldSz cx="17340263" cy="9753600"/>
  <p:notesSz cx="7315200" cy="9601200"/>
  <p:defaultTextStyle>
    <a:defPPr>
      <a:defRPr lang="en-US"/>
    </a:defPPr>
    <a:lvl1pPr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1pPr>
    <a:lvl2pPr marL="4572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2pPr>
    <a:lvl3pPr marL="9144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3pPr>
    <a:lvl4pPr marL="13716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4pPr>
    <a:lvl5pPr marL="18288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5pPr>
    <a:lvl6pPr marL="22860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6pPr>
    <a:lvl7pPr marL="27432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7pPr>
    <a:lvl8pPr marL="32004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8pPr>
    <a:lvl9pPr marL="36576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ctoria Leck" initials="VL" lastIdx="4" clrIdx="0"/>
  <p:cmAuthor id="1" name="Brigitte Gauthier" initials="BG" lastIdx="8" clrIdx="1"/>
  <p:cmAuthor id="2" name="Ann Wright" initials="AW" lastIdx="8" clrIdx="2"/>
  <p:cmAuthor id="3" name="Sarah Dokken" initials="SD" lastIdx="33" clrIdx="3">
    <p:extLst>
      <p:ext uri="{19B8F6BF-5375-455C-9EA6-DF929625EA0E}">
        <p15:presenceInfo xmlns:p15="http://schemas.microsoft.com/office/powerpoint/2012/main" userId="S-1-5-21-759155841-2438136175-1576044980-2114" providerId="AD"/>
      </p:ext>
    </p:extLst>
  </p:cmAuthor>
  <p:cmAuthor id="4" name="Sarah Dokken" initials="SD [2]" lastIdx="54" clrIdx="4">
    <p:extLst>
      <p:ext uri="{19B8F6BF-5375-455C-9EA6-DF929625EA0E}">
        <p15:presenceInfo xmlns:p15="http://schemas.microsoft.com/office/powerpoint/2012/main" userId="S::sdokken@cdha.ca::52b86b48-ba81-4cc2-a711-538dd586f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99"/>
    <a:srgbClr val="6600CC"/>
    <a:srgbClr val="3F3F3F"/>
    <a:srgbClr val="FFFFFF"/>
    <a:srgbClr val="8C32C0"/>
    <a:srgbClr val="ED8A05"/>
    <a:srgbClr val="FBA533"/>
    <a:srgbClr val="5E2082"/>
    <a:srgbClr val="FBAE44"/>
    <a:srgbClr val="606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2" autoAdjust="0"/>
    <p:restoredTop sz="64912" autoAdjust="0"/>
  </p:normalViewPr>
  <p:slideViewPr>
    <p:cSldViewPr>
      <p:cViewPr varScale="1">
        <p:scale>
          <a:sx n="24" d="100"/>
          <a:sy n="24" d="100"/>
        </p:scale>
        <p:origin x="1299" y="21"/>
      </p:cViewPr>
      <p:guideLst>
        <p:guide orient="horz" pos="3072"/>
        <p:guide pos="5462"/>
      </p:guideLst>
    </p:cSldViewPr>
  </p:slideViewPr>
  <p:outlineViewPr>
    <p:cViewPr>
      <p:scale>
        <a:sx n="33" d="100"/>
        <a:sy n="33" d="100"/>
      </p:scale>
      <p:origin x="0" y="-23189"/>
    </p:cViewPr>
  </p:outlineViewPr>
  <p:notesTextViewPr>
    <p:cViewPr>
      <p:scale>
        <a:sx n="100" d="100"/>
        <a:sy n="100" d="100"/>
      </p:scale>
      <p:origin x="0" y="0"/>
    </p:cViewPr>
  </p:notesTextViewPr>
  <p:sorterViewPr>
    <p:cViewPr>
      <p:scale>
        <a:sx n="140" d="100"/>
        <a:sy n="140" d="100"/>
      </p:scale>
      <p:origin x="0" y="-27974"/>
    </p:cViewPr>
  </p:sorterViewPr>
  <p:notesViewPr>
    <p:cSldViewPr>
      <p:cViewPr>
        <p:scale>
          <a:sx n="100" d="100"/>
          <a:sy n="100" d="100"/>
        </p:scale>
        <p:origin x="1018" y="5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5CC2BD-9C52-45FA-9222-CC62EA0F0AD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CA"/>
        </a:p>
      </dgm:t>
    </dgm:pt>
    <dgm:pt modelId="{7BE442A2-57D8-4441-90AA-DF30E148DF10}">
      <dgm:prSet phldrT="[Text]"/>
      <dgm:spPr>
        <a:solidFill>
          <a:schemeClr val="bg1">
            <a:lumMod val="50000"/>
          </a:schemeClr>
        </a:solidFill>
        <a:ln>
          <a:solidFill>
            <a:schemeClr val="bg1">
              <a:lumMod val="50000"/>
            </a:schemeClr>
          </a:solidFill>
        </a:ln>
      </dgm:spPr>
      <dgm:t>
        <a:bodyPr/>
        <a:lstStyle/>
        <a:p>
          <a:pPr algn="ctr"/>
          <a:r>
            <a:rPr lang="en-CA" b="0" cap="none" spc="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BC</a:t>
          </a:r>
        </a:p>
      </dgm:t>
    </dgm:pt>
    <dgm:pt modelId="{51114BC3-247D-460B-AFF7-77AE05348E1C}" type="parTrans" cxnId="{461E6CA4-8BA2-4ED3-A382-F6545A5CEB01}">
      <dgm:prSet/>
      <dgm:spPr/>
      <dgm:t>
        <a:bodyPr/>
        <a:lstStyle/>
        <a:p>
          <a:endParaRPr lang="en-CA"/>
        </a:p>
      </dgm:t>
    </dgm:pt>
    <dgm:pt modelId="{D81F75A2-0874-48DB-A128-ADBE7E91C377}" type="sibTrans" cxnId="{461E6CA4-8BA2-4ED3-A382-F6545A5CEB01}">
      <dgm:prSet/>
      <dgm:spPr/>
      <dgm:t>
        <a:bodyPr/>
        <a:lstStyle/>
        <a:p>
          <a:endParaRPr lang="en-CA"/>
        </a:p>
      </dgm:t>
    </dgm:pt>
    <dgm:pt modelId="{2081CB79-63E9-49D3-BE7F-87919D7AECC7}">
      <dgm:prSet phldrT="[Text]"/>
      <dgm:spPr>
        <a:solidFill>
          <a:schemeClr val="bg1">
            <a:lumMod val="50000"/>
          </a:schemeClr>
        </a:solidFill>
        <a:ln>
          <a:solidFill>
            <a:schemeClr val="bg1">
              <a:lumMod val="50000"/>
            </a:schemeClr>
          </a:solidFill>
        </a:ln>
      </dgm:spPr>
      <dgm:t>
        <a:bodyPr/>
        <a:lstStyle/>
        <a:p>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British Columbia Dental Hygienists Association (</a:t>
          </a:r>
          <a:r>
            <a:rPr lang="en-CA" b="0" cap="none" spc="0" dirty="0" err="1">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BCDHA</a:t>
          </a: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t>
          </a:r>
        </a:p>
      </dgm:t>
    </dgm:pt>
    <dgm:pt modelId="{DD72B41B-7315-46A3-8E9C-D2840978F321}" type="parTrans" cxnId="{963B4E8B-64AA-44F8-8FBD-940F76B4E277}">
      <dgm:prSet/>
      <dgm:spPr/>
      <dgm:t>
        <a:bodyPr/>
        <a:lstStyle/>
        <a:p>
          <a:endParaRPr lang="en-CA"/>
        </a:p>
      </dgm:t>
    </dgm:pt>
    <dgm:pt modelId="{B6CF1ECC-98CD-4943-898B-5E8FBF805E81}" type="sibTrans" cxnId="{963B4E8B-64AA-44F8-8FBD-940F76B4E277}">
      <dgm:prSet/>
      <dgm:spPr/>
      <dgm:t>
        <a:bodyPr/>
        <a:lstStyle/>
        <a:p>
          <a:endParaRPr lang="en-CA"/>
        </a:p>
      </dgm:t>
    </dgm:pt>
    <dgm:pt modelId="{62F492B9-E6D3-4EFC-8A58-ACC534D536C9}">
      <dgm:prSet phldrT="[Text]"/>
      <dgm:spPr>
        <a:solidFill>
          <a:schemeClr val="bg1">
            <a:lumMod val="50000"/>
          </a:schemeClr>
        </a:solidFill>
        <a:ln>
          <a:solidFill>
            <a:schemeClr val="bg1">
              <a:lumMod val="50000"/>
            </a:schemeClr>
          </a:solidFill>
        </a:ln>
      </dgm:spPr>
      <dgm:t>
        <a:bodyPr/>
        <a:lstStyle/>
        <a:p>
          <a:pPr algn="ctr"/>
          <a:r>
            <a:rPr lang="en-CA" b="0" cap="none" spc="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SK</a:t>
          </a:r>
        </a:p>
      </dgm:t>
    </dgm:pt>
    <dgm:pt modelId="{C21CF462-1069-434C-970F-480F64B1DBEB}" type="parTrans" cxnId="{7A78139A-83D3-48F6-935D-1AD51BF7F659}">
      <dgm:prSet/>
      <dgm:spPr/>
      <dgm:t>
        <a:bodyPr/>
        <a:lstStyle/>
        <a:p>
          <a:endParaRPr lang="en-CA"/>
        </a:p>
      </dgm:t>
    </dgm:pt>
    <dgm:pt modelId="{177FD8F6-308E-43EC-B00E-085CE6C39CB2}" type="sibTrans" cxnId="{7A78139A-83D3-48F6-935D-1AD51BF7F659}">
      <dgm:prSet/>
      <dgm:spPr/>
      <dgm:t>
        <a:bodyPr/>
        <a:lstStyle/>
        <a:p>
          <a:endParaRPr lang="en-CA"/>
        </a:p>
      </dgm:t>
    </dgm:pt>
    <dgm:pt modelId="{4FA78AB2-4174-410A-91CB-28723AD28C0C}">
      <dgm:prSet phldrT="[Text]"/>
      <dgm:spPr>
        <a:solidFill>
          <a:schemeClr val="bg1">
            <a:lumMod val="50000"/>
          </a:schemeClr>
        </a:solidFill>
        <a:ln>
          <a:solidFill>
            <a:schemeClr val="bg1">
              <a:lumMod val="50000"/>
            </a:schemeClr>
          </a:solidFill>
        </a:ln>
      </dgm:spPr>
      <dgm:t>
        <a:bodyPr/>
        <a:lstStyle/>
        <a:p>
          <a:pPr algn="ct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PEI</a:t>
          </a:r>
        </a:p>
      </dgm:t>
    </dgm:pt>
    <dgm:pt modelId="{E436A434-683B-4311-A0C3-83797A392C7D}" type="parTrans" cxnId="{428B5373-6C06-49F1-9145-03A102BBBE50}">
      <dgm:prSet/>
      <dgm:spPr/>
      <dgm:t>
        <a:bodyPr/>
        <a:lstStyle/>
        <a:p>
          <a:endParaRPr lang="en-CA"/>
        </a:p>
      </dgm:t>
    </dgm:pt>
    <dgm:pt modelId="{664924B1-2B8B-463F-9A34-BC5875CB8E4A}" type="sibTrans" cxnId="{428B5373-6C06-49F1-9145-03A102BBBE50}">
      <dgm:prSet/>
      <dgm:spPr/>
      <dgm:t>
        <a:bodyPr/>
        <a:lstStyle/>
        <a:p>
          <a:endParaRPr lang="en-CA"/>
        </a:p>
      </dgm:t>
    </dgm:pt>
    <dgm:pt modelId="{F936808C-0C63-4318-8341-774FA949B02C}">
      <dgm:prSet/>
      <dgm:spPr>
        <a:solidFill>
          <a:schemeClr val="bg1">
            <a:lumMod val="50000"/>
          </a:schemeClr>
        </a:solidFill>
        <a:ln>
          <a:solidFill>
            <a:schemeClr val="bg1">
              <a:lumMod val="50000"/>
            </a:schemeClr>
          </a:solidFill>
        </a:ln>
      </dgm:spPr>
      <dgm:t>
        <a:bodyPr/>
        <a:lstStyle/>
        <a:p>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Saskatchewan Dental Hygienists Association (SDHA)*</a:t>
          </a:r>
          <a:endParaRPr lang="en-CA" b="0" dirty="0">
            <a:latin typeface="Arial" panose="020B0604020202020204" pitchFamily="34" charset="0"/>
            <a:cs typeface="Arial" panose="020B0604020202020204" pitchFamily="34" charset="0"/>
          </a:endParaRPr>
        </a:p>
      </dgm:t>
    </dgm:pt>
    <dgm:pt modelId="{B2024551-4285-4E49-B857-4008B7BFC99C}" type="parTrans" cxnId="{00AE7ED1-9AB1-42D5-8D4A-E58026DCB6CC}">
      <dgm:prSet/>
      <dgm:spPr/>
      <dgm:t>
        <a:bodyPr/>
        <a:lstStyle/>
        <a:p>
          <a:endParaRPr lang="en-CA"/>
        </a:p>
      </dgm:t>
    </dgm:pt>
    <dgm:pt modelId="{34C5EF14-C727-47B1-9C6D-0CEE2E20E5E6}" type="sibTrans" cxnId="{00AE7ED1-9AB1-42D5-8D4A-E58026DCB6CC}">
      <dgm:prSet/>
      <dgm:spPr/>
      <dgm:t>
        <a:bodyPr/>
        <a:lstStyle/>
        <a:p>
          <a:endParaRPr lang="en-CA"/>
        </a:p>
      </dgm:t>
    </dgm:pt>
    <dgm:pt modelId="{68C6F643-C4D8-4924-A40E-7A6D9A29340F}">
      <dgm:prSet phldrT="[Text]"/>
      <dgm:spPr>
        <a:solidFill>
          <a:schemeClr val="bg1">
            <a:lumMod val="50000"/>
          </a:schemeClr>
        </a:solidFill>
        <a:ln>
          <a:solidFill>
            <a:schemeClr val="bg1">
              <a:lumMod val="50000"/>
            </a:schemeClr>
          </a:solidFill>
        </a:ln>
      </dgm:spPr>
      <dgm:t>
        <a:bodyPr/>
        <a:lstStyle/>
        <a:p>
          <a:pPr algn="ctr"/>
          <a:r>
            <a:rPr lang="en-CA" b="0" cap="none" spc="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MB</a:t>
          </a:r>
        </a:p>
      </dgm:t>
    </dgm:pt>
    <dgm:pt modelId="{75ED5C37-12E1-4AA4-AEA8-23A0C161285A}" type="parTrans" cxnId="{868A8E3F-FC3C-420B-9647-72827565E741}">
      <dgm:prSet/>
      <dgm:spPr/>
      <dgm:t>
        <a:bodyPr/>
        <a:lstStyle/>
        <a:p>
          <a:endParaRPr lang="en-CA"/>
        </a:p>
      </dgm:t>
    </dgm:pt>
    <dgm:pt modelId="{EFBD58A6-5147-48F5-9273-5DDED799072E}" type="sibTrans" cxnId="{868A8E3F-FC3C-420B-9647-72827565E741}">
      <dgm:prSet/>
      <dgm:spPr/>
      <dgm:t>
        <a:bodyPr/>
        <a:lstStyle/>
        <a:p>
          <a:endParaRPr lang="en-CA"/>
        </a:p>
      </dgm:t>
    </dgm:pt>
    <dgm:pt modelId="{A214EF6D-5F3B-4DF5-8041-EED230AD99B7}">
      <dgm:prSet/>
      <dgm:spPr>
        <a:solidFill>
          <a:schemeClr val="bg1">
            <a:lumMod val="50000"/>
          </a:schemeClr>
        </a:solidFill>
        <a:ln>
          <a:solidFill>
            <a:schemeClr val="bg1">
              <a:lumMod val="50000"/>
            </a:schemeClr>
          </a:solidFill>
        </a:ln>
      </dgm:spPr>
      <dgm:t>
        <a:bodyPr/>
        <a:lstStyle/>
        <a:p>
          <a:pPr algn="l"/>
          <a:r>
            <a:rPr lang="en-CA" b="0" cap="none" spc="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Manitoba Dental Hygienists Association (MDHA)</a:t>
          </a:r>
        </a:p>
      </dgm:t>
    </dgm:pt>
    <dgm:pt modelId="{C21A5090-BD21-41BC-BDEB-1121B3F7A9F7}" type="parTrans" cxnId="{B46121F7-F637-4F7D-B4B2-81E313266138}">
      <dgm:prSet/>
      <dgm:spPr/>
      <dgm:t>
        <a:bodyPr/>
        <a:lstStyle/>
        <a:p>
          <a:endParaRPr lang="en-CA"/>
        </a:p>
      </dgm:t>
    </dgm:pt>
    <dgm:pt modelId="{B68E70E6-1847-4AB6-86E0-6D5B772A4139}" type="sibTrans" cxnId="{B46121F7-F637-4F7D-B4B2-81E313266138}">
      <dgm:prSet/>
      <dgm:spPr/>
      <dgm:t>
        <a:bodyPr/>
        <a:lstStyle/>
        <a:p>
          <a:endParaRPr lang="en-CA"/>
        </a:p>
      </dgm:t>
    </dgm:pt>
    <dgm:pt modelId="{A4584B20-8A01-44C7-AEF1-8DB4167F60D9}">
      <dgm:prSet phldrT="[Text]"/>
      <dgm:spPr>
        <a:solidFill>
          <a:schemeClr val="bg1">
            <a:lumMod val="50000"/>
          </a:schemeClr>
        </a:solidFill>
        <a:ln>
          <a:solidFill>
            <a:schemeClr val="bg1">
              <a:lumMod val="50000"/>
            </a:schemeClr>
          </a:solidFill>
        </a:ln>
      </dgm:spPr>
      <dgm:t>
        <a:bodyPr/>
        <a:lstStyle/>
        <a:p>
          <a:pPr algn="l"/>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Prince Edward Island Dental Hygienists Association (PEIDHA)</a:t>
          </a:r>
        </a:p>
      </dgm:t>
    </dgm:pt>
    <dgm:pt modelId="{322A1C91-B30F-4EA2-9DDC-E2C59655FE7B}" type="parTrans" cxnId="{C9E17B51-D1F8-4969-8B92-E3E377FB0400}">
      <dgm:prSet/>
      <dgm:spPr/>
      <dgm:t>
        <a:bodyPr/>
        <a:lstStyle/>
        <a:p>
          <a:endParaRPr lang="en-CA"/>
        </a:p>
      </dgm:t>
    </dgm:pt>
    <dgm:pt modelId="{2E9B79E5-C5D5-42C7-A3A7-7A5EBBDFFA54}" type="sibTrans" cxnId="{C9E17B51-D1F8-4969-8B92-E3E377FB0400}">
      <dgm:prSet/>
      <dgm:spPr/>
      <dgm:t>
        <a:bodyPr/>
        <a:lstStyle/>
        <a:p>
          <a:endParaRPr lang="en-CA"/>
        </a:p>
      </dgm:t>
    </dgm:pt>
    <dgm:pt modelId="{7D098F8C-8F03-4623-962E-ECEE6151EE27}" type="pres">
      <dgm:prSet presAssocID="{DE5CC2BD-9C52-45FA-9222-CC62EA0F0AD9}" presName="Name0" presStyleCnt="0">
        <dgm:presLayoutVars>
          <dgm:dir/>
          <dgm:animLvl val="lvl"/>
          <dgm:resizeHandles val="exact"/>
        </dgm:presLayoutVars>
      </dgm:prSet>
      <dgm:spPr/>
    </dgm:pt>
    <dgm:pt modelId="{7666677D-9176-4E8F-938A-8AFB60A92E25}" type="pres">
      <dgm:prSet presAssocID="{7BE442A2-57D8-4441-90AA-DF30E148DF10}" presName="composite" presStyleCnt="0"/>
      <dgm:spPr/>
    </dgm:pt>
    <dgm:pt modelId="{5651D9E2-73A2-4984-B4A1-1923A648FFD9}" type="pres">
      <dgm:prSet presAssocID="{7BE442A2-57D8-4441-90AA-DF30E148DF10}" presName="parTx" presStyleLbl="alignNode1" presStyleIdx="0" presStyleCnt="4">
        <dgm:presLayoutVars>
          <dgm:chMax val="0"/>
          <dgm:chPref val="0"/>
          <dgm:bulletEnabled val="1"/>
        </dgm:presLayoutVars>
      </dgm:prSet>
      <dgm:spPr/>
    </dgm:pt>
    <dgm:pt modelId="{6714B9EB-6082-43B2-B635-7925F28EA4CB}" type="pres">
      <dgm:prSet presAssocID="{7BE442A2-57D8-4441-90AA-DF30E148DF10}" presName="desTx" presStyleLbl="alignAccFollowNode1" presStyleIdx="0" presStyleCnt="4">
        <dgm:presLayoutVars>
          <dgm:bulletEnabled val="1"/>
        </dgm:presLayoutVars>
      </dgm:prSet>
      <dgm:spPr/>
    </dgm:pt>
    <dgm:pt modelId="{1C50081A-92D9-4C8B-BF2E-5CC49B960471}" type="pres">
      <dgm:prSet presAssocID="{D81F75A2-0874-48DB-A128-ADBE7E91C377}" presName="space" presStyleCnt="0"/>
      <dgm:spPr/>
    </dgm:pt>
    <dgm:pt modelId="{87ED5C9C-F5B3-49B9-A97F-76ABAEE95F1E}" type="pres">
      <dgm:prSet presAssocID="{62F492B9-E6D3-4EFC-8A58-ACC534D536C9}" presName="composite" presStyleCnt="0"/>
      <dgm:spPr/>
    </dgm:pt>
    <dgm:pt modelId="{BCF38EBC-47DF-4608-8B65-9B0E490BCD6D}" type="pres">
      <dgm:prSet presAssocID="{62F492B9-E6D3-4EFC-8A58-ACC534D536C9}" presName="parTx" presStyleLbl="alignNode1" presStyleIdx="1" presStyleCnt="4">
        <dgm:presLayoutVars>
          <dgm:chMax val="0"/>
          <dgm:chPref val="0"/>
          <dgm:bulletEnabled val="1"/>
        </dgm:presLayoutVars>
      </dgm:prSet>
      <dgm:spPr/>
    </dgm:pt>
    <dgm:pt modelId="{97E8F15F-58EC-4436-A3E0-870C6A5B5CA1}" type="pres">
      <dgm:prSet presAssocID="{62F492B9-E6D3-4EFC-8A58-ACC534D536C9}" presName="desTx" presStyleLbl="alignAccFollowNode1" presStyleIdx="1" presStyleCnt="4">
        <dgm:presLayoutVars>
          <dgm:bulletEnabled val="1"/>
        </dgm:presLayoutVars>
      </dgm:prSet>
      <dgm:spPr/>
    </dgm:pt>
    <dgm:pt modelId="{E960E8A2-AABA-4738-8699-73A1A91E6A63}" type="pres">
      <dgm:prSet presAssocID="{177FD8F6-308E-43EC-B00E-085CE6C39CB2}" presName="space" presStyleCnt="0"/>
      <dgm:spPr/>
    </dgm:pt>
    <dgm:pt modelId="{857DB0C5-3313-4731-811E-AF02DCB71A37}" type="pres">
      <dgm:prSet presAssocID="{68C6F643-C4D8-4924-A40E-7A6D9A29340F}" presName="composite" presStyleCnt="0"/>
      <dgm:spPr/>
    </dgm:pt>
    <dgm:pt modelId="{BA1063A0-F888-4AEA-8ADE-63F6ACF5A9CE}" type="pres">
      <dgm:prSet presAssocID="{68C6F643-C4D8-4924-A40E-7A6D9A29340F}" presName="parTx" presStyleLbl="alignNode1" presStyleIdx="2" presStyleCnt="4">
        <dgm:presLayoutVars>
          <dgm:chMax val="0"/>
          <dgm:chPref val="0"/>
          <dgm:bulletEnabled val="1"/>
        </dgm:presLayoutVars>
      </dgm:prSet>
      <dgm:spPr/>
    </dgm:pt>
    <dgm:pt modelId="{E6B8A2A2-401D-4E60-970D-13EB50D6E7E0}" type="pres">
      <dgm:prSet presAssocID="{68C6F643-C4D8-4924-A40E-7A6D9A29340F}" presName="desTx" presStyleLbl="alignAccFollowNode1" presStyleIdx="2" presStyleCnt="4">
        <dgm:presLayoutVars>
          <dgm:bulletEnabled val="1"/>
        </dgm:presLayoutVars>
      </dgm:prSet>
      <dgm:spPr/>
    </dgm:pt>
    <dgm:pt modelId="{DFF2F101-1D9F-41A1-96FA-21972175833F}" type="pres">
      <dgm:prSet presAssocID="{EFBD58A6-5147-48F5-9273-5DDED799072E}" presName="space" presStyleCnt="0"/>
      <dgm:spPr/>
    </dgm:pt>
    <dgm:pt modelId="{621D81F8-8B52-4612-B755-F2E6817259FE}" type="pres">
      <dgm:prSet presAssocID="{4FA78AB2-4174-410A-91CB-28723AD28C0C}" presName="composite" presStyleCnt="0"/>
      <dgm:spPr/>
    </dgm:pt>
    <dgm:pt modelId="{AB9E57A2-48E2-4719-AB73-FDCD121987F9}" type="pres">
      <dgm:prSet presAssocID="{4FA78AB2-4174-410A-91CB-28723AD28C0C}" presName="parTx" presStyleLbl="alignNode1" presStyleIdx="3" presStyleCnt="4">
        <dgm:presLayoutVars>
          <dgm:chMax val="0"/>
          <dgm:chPref val="0"/>
          <dgm:bulletEnabled val="1"/>
        </dgm:presLayoutVars>
      </dgm:prSet>
      <dgm:spPr/>
    </dgm:pt>
    <dgm:pt modelId="{83F4DD8A-662B-4DBD-B95D-A6805ABD0259}" type="pres">
      <dgm:prSet presAssocID="{4FA78AB2-4174-410A-91CB-28723AD28C0C}" presName="desTx" presStyleLbl="alignAccFollowNode1" presStyleIdx="3" presStyleCnt="4">
        <dgm:presLayoutVars>
          <dgm:bulletEnabled val="1"/>
        </dgm:presLayoutVars>
      </dgm:prSet>
      <dgm:spPr/>
    </dgm:pt>
  </dgm:ptLst>
  <dgm:cxnLst>
    <dgm:cxn modelId="{F9A2B307-2FAF-4022-9424-158C53B0BDEC}" type="presOf" srcId="{62F492B9-E6D3-4EFC-8A58-ACC534D536C9}" destId="{BCF38EBC-47DF-4608-8B65-9B0E490BCD6D}" srcOrd="0" destOrd="0" presId="urn:microsoft.com/office/officeart/2005/8/layout/hList1"/>
    <dgm:cxn modelId="{504FC70F-F65E-4314-AE3C-E770963266E9}" type="presOf" srcId="{4FA78AB2-4174-410A-91CB-28723AD28C0C}" destId="{AB9E57A2-48E2-4719-AB73-FDCD121987F9}" srcOrd="0" destOrd="0" presId="urn:microsoft.com/office/officeart/2005/8/layout/hList1"/>
    <dgm:cxn modelId="{2EAF4212-417C-476C-8FEB-F59B4BB63F78}" type="presOf" srcId="{7BE442A2-57D8-4441-90AA-DF30E148DF10}" destId="{5651D9E2-73A2-4984-B4A1-1923A648FFD9}" srcOrd="0" destOrd="0" presId="urn:microsoft.com/office/officeart/2005/8/layout/hList1"/>
    <dgm:cxn modelId="{C209872A-F35A-462E-9427-1445E79AD77D}" type="presOf" srcId="{A4584B20-8A01-44C7-AEF1-8DB4167F60D9}" destId="{83F4DD8A-662B-4DBD-B95D-A6805ABD0259}" srcOrd="0" destOrd="0" presId="urn:microsoft.com/office/officeart/2005/8/layout/hList1"/>
    <dgm:cxn modelId="{868A8E3F-FC3C-420B-9647-72827565E741}" srcId="{DE5CC2BD-9C52-45FA-9222-CC62EA0F0AD9}" destId="{68C6F643-C4D8-4924-A40E-7A6D9A29340F}" srcOrd="2" destOrd="0" parTransId="{75ED5C37-12E1-4AA4-AEA8-23A0C161285A}" sibTransId="{EFBD58A6-5147-48F5-9273-5DDED799072E}"/>
    <dgm:cxn modelId="{1AC66E62-5072-4BB3-919A-E612ED9D10DB}" type="presOf" srcId="{2081CB79-63E9-49D3-BE7F-87919D7AECC7}" destId="{6714B9EB-6082-43B2-B635-7925F28EA4CB}" srcOrd="0" destOrd="0" presId="urn:microsoft.com/office/officeart/2005/8/layout/hList1"/>
    <dgm:cxn modelId="{C9E17B51-D1F8-4969-8B92-E3E377FB0400}" srcId="{4FA78AB2-4174-410A-91CB-28723AD28C0C}" destId="{A4584B20-8A01-44C7-AEF1-8DB4167F60D9}" srcOrd="0" destOrd="0" parTransId="{322A1C91-B30F-4EA2-9DDC-E2C59655FE7B}" sibTransId="{2E9B79E5-C5D5-42C7-A3A7-7A5EBBDFFA54}"/>
    <dgm:cxn modelId="{428B5373-6C06-49F1-9145-03A102BBBE50}" srcId="{DE5CC2BD-9C52-45FA-9222-CC62EA0F0AD9}" destId="{4FA78AB2-4174-410A-91CB-28723AD28C0C}" srcOrd="3" destOrd="0" parTransId="{E436A434-683B-4311-A0C3-83797A392C7D}" sibTransId="{664924B1-2B8B-463F-9A34-BC5875CB8E4A}"/>
    <dgm:cxn modelId="{F31E948A-3D8B-4F67-9997-AD992E2EB68A}" type="presOf" srcId="{DE5CC2BD-9C52-45FA-9222-CC62EA0F0AD9}" destId="{7D098F8C-8F03-4623-962E-ECEE6151EE27}" srcOrd="0" destOrd="0" presId="urn:microsoft.com/office/officeart/2005/8/layout/hList1"/>
    <dgm:cxn modelId="{963B4E8B-64AA-44F8-8FBD-940F76B4E277}" srcId="{7BE442A2-57D8-4441-90AA-DF30E148DF10}" destId="{2081CB79-63E9-49D3-BE7F-87919D7AECC7}" srcOrd="0" destOrd="0" parTransId="{DD72B41B-7315-46A3-8E9C-D2840978F321}" sibTransId="{B6CF1ECC-98CD-4943-898B-5E8FBF805E81}"/>
    <dgm:cxn modelId="{7A78139A-83D3-48F6-935D-1AD51BF7F659}" srcId="{DE5CC2BD-9C52-45FA-9222-CC62EA0F0AD9}" destId="{62F492B9-E6D3-4EFC-8A58-ACC534D536C9}" srcOrd="1" destOrd="0" parTransId="{C21CF462-1069-434C-970F-480F64B1DBEB}" sibTransId="{177FD8F6-308E-43EC-B00E-085CE6C39CB2}"/>
    <dgm:cxn modelId="{461E6CA4-8BA2-4ED3-A382-F6545A5CEB01}" srcId="{DE5CC2BD-9C52-45FA-9222-CC62EA0F0AD9}" destId="{7BE442A2-57D8-4441-90AA-DF30E148DF10}" srcOrd="0" destOrd="0" parTransId="{51114BC3-247D-460B-AFF7-77AE05348E1C}" sibTransId="{D81F75A2-0874-48DB-A128-ADBE7E91C377}"/>
    <dgm:cxn modelId="{15FD52CF-F803-4BA2-ADEE-7C8B8F3696BC}" type="presOf" srcId="{A214EF6D-5F3B-4DF5-8041-EED230AD99B7}" destId="{E6B8A2A2-401D-4E60-970D-13EB50D6E7E0}" srcOrd="0" destOrd="0" presId="urn:microsoft.com/office/officeart/2005/8/layout/hList1"/>
    <dgm:cxn modelId="{00AE7ED1-9AB1-42D5-8D4A-E58026DCB6CC}" srcId="{62F492B9-E6D3-4EFC-8A58-ACC534D536C9}" destId="{F936808C-0C63-4318-8341-774FA949B02C}" srcOrd="0" destOrd="0" parTransId="{B2024551-4285-4E49-B857-4008B7BFC99C}" sibTransId="{34C5EF14-C727-47B1-9C6D-0CEE2E20E5E6}"/>
    <dgm:cxn modelId="{D0581CDC-E582-40BD-B391-0FA81383D06A}" type="presOf" srcId="{F936808C-0C63-4318-8341-774FA949B02C}" destId="{97E8F15F-58EC-4436-A3E0-870C6A5B5CA1}" srcOrd="0" destOrd="0" presId="urn:microsoft.com/office/officeart/2005/8/layout/hList1"/>
    <dgm:cxn modelId="{B36B18EE-3594-4DFD-91BC-DA48B99B94C6}" type="presOf" srcId="{68C6F643-C4D8-4924-A40E-7A6D9A29340F}" destId="{BA1063A0-F888-4AEA-8ADE-63F6ACF5A9CE}" srcOrd="0" destOrd="0" presId="urn:microsoft.com/office/officeart/2005/8/layout/hList1"/>
    <dgm:cxn modelId="{B46121F7-F637-4F7D-B4B2-81E313266138}" srcId="{68C6F643-C4D8-4924-A40E-7A6D9A29340F}" destId="{A214EF6D-5F3B-4DF5-8041-EED230AD99B7}" srcOrd="0" destOrd="0" parTransId="{C21A5090-BD21-41BC-BDEB-1121B3F7A9F7}" sibTransId="{B68E70E6-1847-4AB6-86E0-6D5B772A4139}"/>
    <dgm:cxn modelId="{A8A5B635-1627-46C9-BAE1-BD3E85D979B4}" type="presParOf" srcId="{7D098F8C-8F03-4623-962E-ECEE6151EE27}" destId="{7666677D-9176-4E8F-938A-8AFB60A92E25}" srcOrd="0" destOrd="0" presId="urn:microsoft.com/office/officeart/2005/8/layout/hList1"/>
    <dgm:cxn modelId="{0367AB25-6257-447B-B2CA-2B53AC07F53D}" type="presParOf" srcId="{7666677D-9176-4E8F-938A-8AFB60A92E25}" destId="{5651D9E2-73A2-4984-B4A1-1923A648FFD9}" srcOrd="0" destOrd="0" presId="urn:microsoft.com/office/officeart/2005/8/layout/hList1"/>
    <dgm:cxn modelId="{817F3686-176F-47AA-9331-4B097390E2E7}" type="presParOf" srcId="{7666677D-9176-4E8F-938A-8AFB60A92E25}" destId="{6714B9EB-6082-43B2-B635-7925F28EA4CB}" srcOrd="1" destOrd="0" presId="urn:microsoft.com/office/officeart/2005/8/layout/hList1"/>
    <dgm:cxn modelId="{FB3DA127-23DB-4C82-A90E-BF9825F2546B}" type="presParOf" srcId="{7D098F8C-8F03-4623-962E-ECEE6151EE27}" destId="{1C50081A-92D9-4C8B-BF2E-5CC49B960471}" srcOrd="1" destOrd="0" presId="urn:microsoft.com/office/officeart/2005/8/layout/hList1"/>
    <dgm:cxn modelId="{CEA5BE9F-1DFD-47FD-84DC-E5AA2DC86D83}" type="presParOf" srcId="{7D098F8C-8F03-4623-962E-ECEE6151EE27}" destId="{87ED5C9C-F5B3-49B9-A97F-76ABAEE95F1E}" srcOrd="2" destOrd="0" presId="urn:microsoft.com/office/officeart/2005/8/layout/hList1"/>
    <dgm:cxn modelId="{20F696E6-EA77-4F93-AD61-478E34C3A9D9}" type="presParOf" srcId="{87ED5C9C-F5B3-49B9-A97F-76ABAEE95F1E}" destId="{BCF38EBC-47DF-4608-8B65-9B0E490BCD6D}" srcOrd="0" destOrd="0" presId="urn:microsoft.com/office/officeart/2005/8/layout/hList1"/>
    <dgm:cxn modelId="{444FBE9E-25EF-4C34-94EB-E6F7AE1B6940}" type="presParOf" srcId="{87ED5C9C-F5B3-49B9-A97F-76ABAEE95F1E}" destId="{97E8F15F-58EC-4436-A3E0-870C6A5B5CA1}" srcOrd="1" destOrd="0" presId="urn:microsoft.com/office/officeart/2005/8/layout/hList1"/>
    <dgm:cxn modelId="{0F8D0251-4A5D-45AA-92FD-DABFE09F5339}" type="presParOf" srcId="{7D098F8C-8F03-4623-962E-ECEE6151EE27}" destId="{E960E8A2-AABA-4738-8699-73A1A91E6A63}" srcOrd="3" destOrd="0" presId="urn:microsoft.com/office/officeart/2005/8/layout/hList1"/>
    <dgm:cxn modelId="{8C267940-A45C-486A-BFC2-4C5C0FF3BE0E}" type="presParOf" srcId="{7D098F8C-8F03-4623-962E-ECEE6151EE27}" destId="{857DB0C5-3313-4731-811E-AF02DCB71A37}" srcOrd="4" destOrd="0" presId="urn:microsoft.com/office/officeart/2005/8/layout/hList1"/>
    <dgm:cxn modelId="{78DC49FC-C13D-41CC-B67D-4D42205A5BA9}" type="presParOf" srcId="{857DB0C5-3313-4731-811E-AF02DCB71A37}" destId="{BA1063A0-F888-4AEA-8ADE-63F6ACF5A9CE}" srcOrd="0" destOrd="0" presId="urn:microsoft.com/office/officeart/2005/8/layout/hList1"/>
    <dgm:cxn modelId="{DFAFD052-E571-43BC-A529-BECEA1E9F2EB}" type="presParOf" srcId="{857DB0C5-3313-4731-811E-AF02DCB71A37}" destId="{E6B8A2A2-401D-4E60-970D-13EB50D6E7E0}" srcOrd="1" destOrd="0" presId="urn:microsoft.com/office/officeart/2005/8/layout/hList1"/>
    <dgm:cxn modelId="{460AAA9C-9F17-40C8-98F4-BC27EB608208}" type="presParOf" srcId="{7D098F8C-8F03-4623-962E-ECEE6151EE27}" destId="{DFF2F101-1D9F-41A1-96FA-21972175833F}" srcOrd="5" destOrd="0" presId="urn:microsoft.com/office/officeart/2005/8/layout/hList1"/>
    <dgm:cxn modelId="{6A01E2C3-16A5-4A2C-8907-41467B1A178F}" type="presParOf" srcId="{7D098F8C-8F03-4623-962E-ECEE6151EE27}" destId="{621D81F8-8B52-4612-B755-F2E6817259FE}" srcOrd="6" destOrd="0" presId="urn:microsoft.com/office/officeart/2005/8/layout/hList1"/>
    <dgm:cxn modelId="{8D3A94B1-0A7A-4519-A2B2-33EDEF2D2715}" type="presParOf" srcId="{621D81F8-8B52-4612-B755-F2E6817259FE}" destId="{AB9E57A2-48E2-4719-AB73-FDCD121987F9}" srcOrd="0" destOrd="0" presId="urn:microsoft.com/office/officeart/2005/8/layout/hList1"/>
    <dgm:cxn modelId="{A7AA90E5-E5A8-4419-BEC5-1EFF0EA166CF}" type="presParOf" srcId="{621D81F8-8B52-4612-B755-F2E6817259FE}" destId="{83F4DD8A-662B-4DBD-B95D-A6805ABD025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5CC2BD-9C52-45FA-9222-CC62EA0F0AD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CA"/>
        </a:p>
      </dgm:t>
    </dgm:pt>
    <dgm:pt modelId="{FE942FB1-2B71-41FA-BABB-9E557235E1E9}">
      <dgm:prSet phldrT="[Text]"/>
      <dgm:spPr>
        <a:solidFill>
          <a:schemeClr val="bg1">
            <a:lumMod val="50000"/>
          </a:schemeClr>
        </a:solidFill>
        <a:ln>
          <a:solidFill>
            <a:schemeClr val="bg1">
              <a:lumMod val="50000"/>
            </a:schemeClr>
          </a:solidFill>
        </a:ln>
      </dgm:spPr>
      <dgm:t>
        <a:bodyPr/>
        <a:lstStyle/>
        <a:p>
          <a:pPr algn="ctr"/>
          <a:r>
            <a:rPr lang="en-CA" b="0" cap="none" spc="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NL</a:t>
          </a:r>
        </a:p>
      </dgm:t>
    </dgm:pt>
    <dgm:pt modelId="{382E5E0B-1BFB-419A-98EE-6C06052746EA}" type="parTrans" cxnId="{7E0B58D3-8112-4A55-8CBF-1BD6A64D4FF1}">
      <dgm:prSet/>
      <dgm:spPr/>
      <dgm:t>
        <a:bodyPr/>
        <a:lstStyle/>
        <a:p>
          <a:endParaRPr lang="en-CA"/>
        </a:p>
      </dgm:t>
    </dgm:pt>
    <dgm:pt modelId="{B8B48ECD-10EE-4587-A57D-F814AE1DA372}" type="sibTrans" cxnId="{7E0B58D3-8112-4A55-8CBF-1BD6A64D4FF1}">
      <dgm:prSet/>
      <dgm:spPr/>
      <dgm:t>
        <a:bodyPr/>
        <a:lstStyle/>
        <a:p>
          <a:endParaRPr lang="en-CA"/>
        </a:p>
      </dgm:t>
    </dgm:pt>
    <dgm:pt modelId="{1B1378C9-13F1-4708-83C4-870CE737C854}">
      <dgm:prSet phldrT="[Text]"/>
      <dgm:spPr>
        <a:solidFill>
          <a:schemeClr val="bg1">
            <a:lumMod val="50000"/>
          </a:schemeClr>
        </a:solidFill>
        <a:ln>
          <a:solidFill>
            <a:schemeClr val="bg1">
              <a:lumMod val="50000"/>
            </a:schemeClr>
          </a:solidFill>
        </a:ln>
      </dgm:spPr>
      <dgm:t>
        <a:bodyPr/>
        <a:lstStyle/>
        <a:p>
          <a:pPr algn="ct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QC</a:t>
          </a:r>
        </a:p>
      </dgm:t>
    </dgm:pt>
    <dgm:pt modelId="{C8678141-172B-48C7-A4C2-AD0F2DFF0937}" type="parTrans" cxnId="{FF818D29-C2A6-4C95-94E5-93A16E8A6D97}">
      <dgm:prSet/>
      <dgm:spPr/>
      <dgm:t>
        <a:bodyPr/>
        <a:lstStyle/>
        <a:p>
          <a:endParaRPr lang="en-CA"/>
        </a:p>
      </dgm:t>
    </dgm:pt>
    <dgm:pt modelId="{61757E2C-E81B-40BA-9235-9B589ECF3283}" type="sibTrans" cxnId="{FF818D29-C2A6-4C95-94E5-93A16E8A6D97}">
      <dgm:prSet/>
      <dgm:spPr/>
      <dgm:t>
        <a:bodyPr/>
        <a:lstStyle/>
        <a:p>
          <a:endParaRPr lang="en-CA"/>
        </a:p>
      </dgm:t>
    </dgm:pt>
    <dgm:pt modelId="{E217B15D-0043-4827-A248-81F56261D54B}">
      <dgm:prSet phldrT="[Text]"/>
      <dgm:spPr>
        <a:solidFill>
          <a:schemeClr val="bg1">
            <a:lumMod val="50000"/>
          </a:schemeClr>
        </a:solidFill>
        <a:ln>
          <a:solidFill>
            <a:schemeClr val="bg1">
              <a:lumMod val="50000"/>
            </a:schemeClr>
          </a:solidFill>
        </a:ln>
      </dgm:spPr>
      <dgm:t>
        <a:bodyPr/>
        <a:lstStyle/>
        <a:p>
          <a:pPr algn="l"/>
          <a:r>
            <a:rPr lang="fr-FR"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Fédération des hygiénistes dentaires du Québec (</a:t>
          </a:r>
          <a:r>
            <a:rPr lang="fr-FR" b="0" cap="none" spc="0" dirty="0" err="1">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FHDQ</a:t>
          </a:r>
          <a:r>
            <a:rPr lang="fr-FR"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t>
          </a: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 </a:t>
          </a:r>
        </a:p>
      </dgm:t>
    </dgm:pt>
    <dgm:pt modelId="{9990E5B3-435C-4426-A42C-0131678FB0FA}" type="parTrans" cxnId="{ACCDD215-AF1E-410B-9793-773CA17914F0}">
      <dgm:prSet/>
      <dgm:spPr/>
      <dgm:t>
        <a:bodyPr/>
        <a:lstStyle/>
        <a:p>
          <a:endParaRPr lang="en-CA"/>
        </a:p>
      </dgm:t>
    </dgm:pt>
    <dgm:pt modelId="{BC5AA394-7955-42B5-8D5D-073D94A701F7}" type="sibTrans" cxnId="{ACCDD215-AF1E-410B-9793-773CA17914F0}">
      <dgm:prSet/>
      <dgm:spPr/>
      <dgm:t>
        <a:bodyPr/>
        <a:lstStyle/>
        <a:p>
          <a:endParaRPr lang="en-CA"/>
        </a:p>
      </dgm:t>
    </dgm:pt>
    <dgm:pt modelId="{3272E349-BCE3-49B3-A47E-BD938E44765B}">
      <dgm:prSet phldrT="[Text]"/>
      <dgm:spPr>
        <a:solidFill>
          <a:schemeClr val="bg1">
            <a:lumMod val="50000"/>
          </a:schemeClr>
        </a:solidFill>
        <a:ln>
          <a:solidFill>
            <a:schemeClr val="bg1">
              <a:lumMod val="50000"/>
            </a:schemeClr>
          </a:solidFill>
        </a:ln>
      </dgm:spPr>
      <dgm:t>
        <a:bodyPr/>
        <a:lstStyle/>
        <a:p>
          <a:pPr algn="l"/>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Newfoundland and Labrador Dental Hygienists Association (</a:t>
          </a:r>
          <a:r>
            <a:rPr lang="en-CA" b="0" cap="none" spc="0" dirty="0" err="1">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NLDHA</a:t>
          </a: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t>
          </a:r>
        </a:p>
      </dgm:t>
    </dgm:pt>
    <dgm:pt modelId="{9997BCAE-83AD-4C80-9510-C814798BFCC8}" type="parTrans" cxnId="{BED2AC25-A83C-4B8E-94A1-00378A603546}">
      <dgm:prSet/>
      <dgm:spPr/>
      <dgm:t>
        <a:bodyPr/>
        <a:lstStyle/>
        <a:p>
          <a:endParaRPr lang="en-CA"/>
        </a:p>
      </dgm:t>
    </dgm:pt>
    <dgm:pt modelId="{A2C7C1E0-C658-4DD3-BE26-4A5FF9F2A3FE}" type="sibTrans" cxnId="{BED2AC25-A83C-4B8E-94A1-00378A603546}">
      <dgm:prSet/>
      <dgm:spPr/>
      <dgm:t>
        <a:bodyPr/>
        <a:lstStyle/>
        <a:p>
          <a:endParaRPr lang="en-CA"/>
        </a:p>
      </dgm:t>
    </dgm:pt>
    <dgm:pt modelId="{F6060EF2-D336-429A-9A34-3C3B4B3CC7E8}">
      <dgm:prSet phldrT="[Text]"/>
      <dgm:spPr>
        <a:solidFill>
          <a:schemeClr val="bg1">
            <a:lumMod val="50000"/>
          </a:schemeClr>
        </a:solidFill>
        <a:ln>
          <a:solidFill>
            <a:schemeClr val="bg1">
              <a:lumMod val="50000"/>
            </a:schemeClr>
          </a:solidFill>
        </a:ln>
      </dgm:spPr>
      <dgm:t>
        <a:bodyPr/>
        <a:lstStyle/>
        <a:p>
          <a:pPr algn="ct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NB</a:t>
          </a:r>
        </a:p>
      </dgm:t>
    </dgm:pt>
    <dgm:pt modelId="{08DCF88B-8452-4673-9328-8B6FF18B2C15}" type="parTrans" cxnId="{E955AA0B-88A2-4D44-9C54-5D4890D05B24}">
      <dgm:prSet/>
      <dgm:spPr/>
      <dgm:t>
        <a:bodyPr/>
        <a:lstStyle/>
        <a:p>
          <a:endParaRPr lang="en-CA"/>
        </a:p>
      </dgm:t>
    </dgm:pt>
    <dgm:pt modelId="{91263CDA-FA3B-4C1F-81D2-3039D9347558}" type="sibTrans" cxnId="{E955AA0B-88A2-4D44-9C54-5D4890D05B24}">
      <dgm:prSet/>
      <dgm:spPr/>
      <dgm:t>
        <a:bodyPr/>
        <a:lstStyle/>
        <a:p>
          <a:endParaRPr lang="en-CA"/>
        </a:p>
      </dgm:t>
    </dgm:pt>
    <dgm:pt modelId="{2A6D785B-655C-415C-8BC7-76EB23F36114}">
      <dgm:prSet phldrT="[Text]"/>
      <dgm:spPr>
        <a:solidFill>
          <a:schemeClr val="bg1">
            <a:lumMod val="50000"/>
          </a:schemeClr>
        </a:solidFill>
        <a:ln>
          <a:solidFill>
            <a:schemeClr val="bg1">
              <a:lumMod val="50000"/>
            </a:schemeClr>
          </a:solidFill>
        </a:ln>
      </dgm:spPr>
      <dgm:t>
        <a:bodyPr/>
        <a:lstStyle/>
        <a:p>
          <a:pPr algn="l"/>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College of Dental Hygienists of Nova Scotia (CDHNS)*</a:t>
          </a:r>
        </a:p>
      </dgm:t>
    </dgm:pt>
    <dgm:pt modelId="{3C95EE03-76F7-4DF9-8486-05AA1A2C4797}" type="parTrans" cxnId="{CB891492-C1FD-4CA4-B1DD-539E54BA969C}">
      <dgm:prSet/>
      <dgm:spPr/>
      <dgm:t>
        <a:bodyPr/>
        <a:lstStyle/>
        <a:p>
          <a:endParaRPr lang="en-CA"/>
        </a:p>
      </dgm:t>
    </dgm:pt>
    <dgm:pt modelId="{2E9B52EF-4D22-477E-B5C5-1979C11EB0C2}" type="sibTrans" cxnId="{CB891492-C1FD-4CA4-B1DD-539E54BA969C}">
      <dgm:prSet/>
      <dgm:spPr/>
      <dgm:t>
        <a:bodyPr/>
        <a:lstStyle/>
        <a:p>
          <a:endParaRPr lang="en-CA"/>
        </a:p>
      </dgm:t>
    </dgm:pt>
    <dgm:pt modelId="{FFB4C9DD-A8B8-4124-A923-BA356D5F4A26}">
      <dgm:prSet phldrT="[Text]"/>
      <dgm:spPr>
        <a:solidFill>
          <a:schemeClr val="bg1">
            <a:lumMod val="50000"/>
          </a:schemeClr>
        </a:solidFill>
        <a:ln>
          <a:solidFill>
            <a:schemeClr val="bg1">
              <a:lumMod val="50000"/>
            </a:schemeClr>
          </a:solidFill>
        </a:ln>
      </dgm:spPr>
      <dgm:t>
        <a:bodyPr/>
        <a:lstStyle/>
        <a:p>
          <a:pPr algn="ct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ON</a:t>
          </a:r>
        </a:p>
      </dgm:t>
    </dgm:pt>
    <dgm:pt modelId="{21735389-C436-4B69-B2E2-BC657AB232AD}" type="parTrans" cxnId="{E0B778A7-1494-4550-9F13-4C6D1898FCF0}">
      <dgm:prSet/>
      <dgm:spPr/>
      <dgm:t>
        <a:bodyPr/>
        <a:lstStyle/>
        <a:p>
          <a:endParaRPr lang="en-CA"/>
        </a:p>
      </dgm:t>
    </dgm:pt>
    <dgm:pt modelId="{2C46C59C-D2CB-42B0-BF68-8F78878108C7}" type="sibTrans" cxnId="{E0B778A7-1494-4550-9F13-4C6D1898FCF0}">
      <dgm:prSet/>
      <dgm:spPr/>
      <dgm:t>
        <a:bodyPr/>
        <a:lstStyle/>
        <a:p>
          <a:endParaRPr lang="en-CA"/>
        </a:p>
      </dgm:t>
    </dgm:pt>
    <dgm:pt modelId="{CCA56505-A4BF-40E3-AF58-C5CADCF8F55A}">
      <dgm:prSet phldrT="[Text]"/>
      <dgm:spPr>
        <a:solidFill>
          <a:schemeClr val="bg1">
            <a:lumMod val="50000"/>
          </a:schemeClr>
        </a:solidFill>
        <a:ln>
          <a:solidFill>
            <a:schemeClr val="bg1">
              <a:lumMod val="50000"/>
            </a:schemeClr>
          </a:solidFill>
        </a:ln>
      </dgm:spPr>
      <dgm:t>
        <a:bodyPr/>
        <a:lstStyle/>
        <a:p>
          <a:pPr algn="l"/>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Ontario Dental Hygienists Association (ODHA)</a:t>
          </a:r>
        </a:p>
      </dgm:t>
    </dgm:pt>
    <dgm:pt modelId="{20784CE3-7DBF-4E58-A2AD-1127C80FAF30}" type="parTrans" cxnId="{64BC1A2F-3D8B-4865-9995-03C1E8EF4946}">
      <dgm:prSet/>
      <dgm:spPr/>
      <dgm:t>
        <a:bodyPr/>
        <a:lstStyle/>
        <a:p>
          <a:endParaRPr lang="en-CA"/>
        </a:p>
      </dgm:t>
    </dgm:pt>
    <dgm:pt modelId="{4BD5564E-F87A-4BB6-BA10-47FCDC76A83B}" type="sibTrans" cxnId="{64BC1A2F-3D8B-4865-9995-03C1E8EF4946}">
      <dgm:prSet/>
      <dgm:spPr/>
      <dgm:t>
        <a:bodyPr/>
        <a:lstStyle/>
        <a:p>
          <a:endParaRPr lang="en-CA"/>
        </a:p>
      </dgm:t>
    </dgm:pt>
    <dgm:pt modelId="{7E5FF8C7-27F9-4E8F-9BFB-2A5627933007}">
      <dgm:prSet phldrT="[Text]"/>
      <dgm:spPr>
        <a:solidFill>
          <a:schemeClr val="bg1">
            <a:lumMod val="50000"/>
          </a:schemeClr>
        </a:solidFill>
        <a:ln>
          <a:solidFill>
            <a:schemeClr val="bg1">
              <a:lumMod val="50000"/>
            </a:schemeClr>
          </a:solidFill>
        </a:ln>
      </dgm:spPr>
      <dgm:t>
        <a:bodyPr/>
        <a:lstStyle/>
        <a:p>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New Brunswick Dental Hygienists Association (</a:t>
          </a:r>
          <a:r>
            <a:rPr lang="en-CA" b="0" cap="none" spc="0" dirty="0" err="1">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NBDHA</a:t>
          </a:r>
          <a:r>
            <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t>
          </a:r>
        </a:p>
      </dgm:t>
    </dgm:pt>
    <dgm:pt modelId="{D2D4B618-B902-4318-AE80-FD0DB0041454}" type="parTrans" cxnId="{C082D104-9F5D-46BF-A88A-57C0CC50123E}">
      <dgm:prSet/>
      <dgm:spPr/>
      <dgm:t>
        <a:bodyPr/>
        <a:lstStyle/>
        <a:p>
          <a:endParaRPr lang="en-CA"/>
        </a:p>
      </dgm:t>
    </dgm:pt>
    <dgm:pt modelId="{B3557D3C-517F-4831-A7BE-6BEAD9E01278}" type="sibTrans" cxnId="{C082D104-9F5D-46BF-A88A-57C0CC50123E}">
      <dgm:prSet/>
      <dgm:spPr/>
      <dgm:t>
        <a:bodyPr/>
        <a:lstStyle/>
        <a:p>
          <a:endParaRPr lang="en-CA"/>
        </a:p>
      </dgm:t>
    </dgm:pt>
    <dgm:pt modelId="{0D59A051-52EE-4E30-81D4-5669ABDFF245}">
      <dgm:prSet phldrT="[Text]"/>
      <dgm:spPr>
        <a:solidFill>
          <a:schemeClr val="bg1">
            <a:lumMod val="50000"/>
          </a:schemeClr>
        </a:solidFill>
        <a:ln>
          <a:solidFill>
            <a:schemeClr val="bg1">
              <a:lumMod val="50000"/>
            </a:schemeClr>
          </a:solidFill>
        </a:ln>
      </dgm:spPr>
      <dgm:t>
        <a:bodyPr/>
        <a:lstStyle/>
        <a:p>
          <a:pPr algn="ctr"/>
          <a:r>
            <a:rPr lang="en-CA" b="0" cap="none" spc="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NS</a:t>
          </a:r>
          <a:endParaRPr lang="en-CA" b="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endParaRPr>
        </a:p>
      </dgm:t>
    </dgm:pt>
    <dgm:pt modelId="{FD0BDB3C-5F22-4201-BA00-341F0DFC6537}" type="parTrans" cxnId="{E3CCD9C2-84E2-46C3-AD76-252C4CE9E1A1}">
      <dgm:prSet/>
      <dgm:spPr/>
      <dgm:t>
        <a:bodyPr/>
        <a:lstStyle/>
        <a:p>
          <a:endParaRPr lang="en-CA"/>
        </a:p>
      </dgm:t>
    </dgm:pt>
    <dgm:pt modelId="{7A363A80-42A2-4B1B-B47A-589F6B35E008}" type="sibTrans" cxnId="{E3CCD9C2-84E2-46C3-AD76-252C4CE9E1A1}">
      <dgm:prSet/>
      <dgm:spPr/>
      <dgm:t>
        <a:bodyPr/>
        <a:lstStyle/>
        <a:p>
          <a:endParaRPr lang="en-CA"/>
        </a:p>
      </dgm:t>
    </dgm:pt>
    <dgm:pt modelId="{7D098F8C-8F03-4623-962E-ECEE6151EE27}" type="pres">
      <dgm:prSet presAssocID="{DE5CC2BD-9C52-45FA-9222-CC62EA0F0AD9}" presName="Name0" presStyleCnt="0">
        <dgm:presLayoutVars>
          <dgm:dir/>
          <dgm:animLvl val="lvl"/>
          <dgm:resizeHandles val="exact"/>
        </dgm:presLayoutVars>
      </dgm:prSet>
      <dgm:spPr/>
    </dgm:pt>
    <dgm:pt modelId="{A798AEF3-2A7C-4C7A-9EA9-58B570AEDF58}" type="pres">
      <dgm:prSet presAssocID="{1B1378C9-13F1-4708-83C4-870CE737C854}" presName="composite" presStyleCnt="0"/>
      <dgm:spPr/>
    </dgm:pt>
    <dgm:pt modelId="{CD06537E-C7C4-4272-87E5-7713C38BE7EA}" type="pres">
      <dgm:prSet presAssocID="{1B1378C9-13F1-4708-83C4-870CE737C854}" presName="parTx" presStyleLbl="alignNode1" presStyleIdx="0" presStyleCnt="5">
        <dgm:presLayoutVars>
          <dgm:chMax val="0"/>
          <dgm:chPref val="0"/>
          <dgm:bulletEnabled val="1"/>
        </dgm:presLayoutVars>
      </dgm:prSet>
      <dgm:spPr/>
    </dgm:pt>
    <dgm:pt modelId="{EABA2D2F-632B-486B-8B14-EFCA20ECF2B5}" type="pres">
      <dgm:prSet presAssocID="{1B1378C9-13F1-4708-83C4-870CE737C854}" presName="desTx" presStyleLbl="alignAccFollowNode1" presStyleIdx="0" presStyleCnt="5">
        <dgm:presLayoutVars>
          <dgm:bulletEnabled val="1"/>
        </dgm:presLayoutVars>
      </dgm:prSet>
      <dgm:spPr/>
    </dgm:pt>
    <dgm:pt modelId="{85106C79-2EAF-464E-B72A-5EB27DF4AC79}" type="pres">
      <dgm:prSet presAssocID="{61757E2C-E81B-40BA-9235-9B589ECF3283}" presName="space" presStyleCnt="0"/>
      <dgm:spPr/>
    </dgm:pt>
    <dgm:pt modelId="{5BB4FCB0-FC1D-409B-A7A8-8D70C6C942D1}" type="pres">
      <dgm:prSet presAssocID="{F6060EF2-D336-429A-9A34-3C3B4B3CC7E8}" presName="composite" presStyleCnt="0"/>
      <dgm:spPr/>
    </dgm:pt>
    <dgm:pt modelId="{E08359FC-740D-4E85-8E9B-831512C52D92}" type="pres">
      <dgm:prSet presAssocID="{F6060EF2-D336-429A-9A34-3C3B4B3CC7E8}" presName="parTx" presStyleLbl="alignNode1" presStyleIdx="1" presStyleCnt="5">
        <dgm:presLayoutVars>
          <dgm:chMax val="0"/>
          <dgm:chPref val="0"/>
          <dgm:bulletEnabled val="1"/>
        </dgm:presLayoutVars>
      </dgm:prSet>
      <dgm:spPr/>
    </dgm:pt>
    <dgm:pt modelId="{9133C486-A64B-4C7A-99E9-6AB3910BB433}" type="pres">
      <dgm:prSet presAssocID="{F6060EF2-D336-429A-9A34-3C3B4B3CC7E8}" presName="desTx" presStyleLbl="alignAccFollowNode1" presStyleIdx="1" presStyleCnt="5" custScaleY="100937">
        <dgm:presLayoutVars>
          <dgm:bulletEnabled val="1"/>
        </dgm:presLayoutVars>
      </dgm:prSet>
      <dgm:spPr/>
    </dgm:pt>
    <dgm:pt modelId="{B521ABC0-BBF7-44D0-8ECB-F16DFB7F1505}" type="pres">
      <dgm:prSet presAssocID="{91263CDA-FA3B-4C1F-81D2-3039D9347558}" presName="space" presStyleCnt="0"/>
      <dgm:spPr/>
    </dgm:pt>
    <dgm:pt modelId="{54CBC33A-1616-4DD5-97BE-9115A9620E72}" type="pres">
      <dgm:prSet presAssocID="{0D59A051-52EE-4E30-81D4-5669ABDFF245}" presName="composite" presStyleCnt="0"/>
      <dgm:spPr/>
    </dgm:pt>
    <dgm:pt modelId="{22E355C3-A3FB-4932-8FA0-4CCFB2BD8030}" type="pres">
      <dgm:prSet presAssocID="{0D59A051-52EE-4E30-81D4-5669ABDFF245}" presName="parTx" presStyleLbl="alignNode1" presStyleIdx="2" presStyleCnt="5">
        <dgm:presLayoutVars>
          <dgm:chMax val="0"/>
          <dgm:chPref val="0"/>
          <dgm:bulletEnabled val="1"/>
        </dgm:presLayoutVars>
      </dgm:prSet>
      <dgm:spPr/>
    </dgm:pt>
    <dgm:pt modelId="{6CBCF778-7350-4395-A7BC-5E27F223AFB5}" type="pres">
      <dgm:prSet presAssocID="{0D59A051-52EE-4E30-81D4-5669ABDFF245}" presName="desTx" presStyleLbl="alignAccFollowNode1" presStyleIdx="2" presStyleCnt="5">
        <dgm:presLayoutVars>
          <dgm:bulletEnabled val="1"/>
        </dgm:presLayoutVars>
      </dgm:prSet>
      <dgm:spPr/>
    </dgm:pt>
    <dgm:pt modelId="{B0BCBF11-E21C-4988-A447-970F2910E579}" type="pres">
      <dgm:prSet presAssocID="{7A363A80-42A2-4B1B-B47A-589F6B35E008}" presName="space" presStyleCnt="0"/>
      <dgm:spPr/>
    </dgm:pt>
    <dgm:pt modelId="{CE135AE7-8E8E-4F99-9751-8746BD0B9A78}" type="pres">
      <dgm:prSet presAssocID="{FFB4C9DD-A8B8-4124-A923-BA356D5F4A26}" presName="composite" presStyleCnt="0"/>
      <dgm:spPr/>
    </dgm:pt>
    <dgm:pt modelId="{6C860E1D-E659-4EDD-82AE-777C6FAD5A84}" type="pres">
      <dgm:prSet presAssocID="{FFB4C9DD-A8B8-4124-A923-BA356D5F4A26}" presName="parTx" presStyleLbl="alignNode1" presStyleIdx="3" presStyleCnt="5">
        <dgm:presLayoutVars>
          <dgm:chMax val="0"/>
          <dgm:chPref val="0"/>
          <dgm:bulletEnabled val="1"/>
        </dgm:presLayoutVars>
      </dgm:prSet>
      <dgm:spPr/>
    </dgm:pt>
    <dgm:pt modelId="{4F9478F1-87CE-4943-BC19-76F6AD943770}" type="pres">
      <dgm:prSet presAssocID="{FFB4C9DD-A8B8-4124-A923-BA356D5F4A26}" presName="desTx" presStyleLbl="alignAccFollowNode1" presStyleIdx="3" presStyleCnt="5">
        <dgm:presLayoutVars>
          <dgm:bulletEnabled val="1"/>
        </dgm:presLayoutVars>
      </dgm:prSet>
      <dgm:spPr/>
    </dgm:pt>
    <dgm:pt modelId="{DA8AF536-571D-4FDB-96F8-3F0039778543}" type="pres">
      <dgm:prSet presAssocID="{2C46C59C-D2CB-42B0-BF68-8F78878108C7}" presName="space" presStyleCnt="0"/>
      <dgm:spPr/>
    </dgm:pt>
    <dgm:pt modelId="{237B7119-7624-47B8-9749-1E829E04792C}" type="pres">
      <dgm:prSet presAssocID="{FE942FB1-2B71-41FA-BABB-9E557235E1E9}" presName="composite" presStyleCnt="0"/>
      <dgm:spPr/>
    </dgm:pt>
    <dgm:pt modelId="{F873C9B1-3FD6-4913-88C3-3F89C62D8FA0}" type="pres">
      <dgm:prSet presAssocID="{FE942FB1-2B71-41FA-BABB-9E557235E1E9}" presName="parTx" presStyleLbl="alignNode1" presStyleIdx="4" presStyleCnt="5">
        <dgm:presLayoutVars>
          <dgm:chMax val="0"/>
          <dgm:chPref val="0"/>
          <dgm:bulletEnabled val="1"/>
        </dgm:presLayoutVars>
      </dgm:prSet>
      <dgm:spPr/>
    </dgm:pt>
    <dgm:pt modelId="{8DB2ECFF-6513-495A-B5CC-521954EB1ED4}" type="pres">
      <dgm:prSet presAssocID="{FE942FB1-2B71-41FA-BABB-9E557235E1E9}" presName="desTx" presStyleLbl="alignAccFollowNode1" presStyleIdx="4" presStyleCnt="5">
        <dgm:presLayoutVars>
          <dgm:bulletEnabled val="1"/>
        </dgm:presLayoutVars>
      </dgm:prSet>
      <dgm:spPr/>
    </dgm:pt>
  </dgm:ptLst>
  <dgm:cxnLst>
    <dgm:cxn modelId="{C082D104-9F5D-46BF-A88A-57C0CC50123E}" srcId="{F6060EF2-D336-429A-9A34-3C3B4B3CC7E8}" destId="{7E5FF8C7-27F9-4E8F-9BFB-2A5627933007}" srcOrd="0" destOrd="0" parTransId="{D2D4B618-B902-4318-AE80-FD0DB0041454}" sibTransId="{B3557D3C-517F-4831-A7BE-6BEAD9E01278}"/>
    <dgm:cxn modelId="{8C221D06-74F4-468E-9598-A8A8E0142758}" type="presOf" srcId="{FFB4C9DD-A8B8-4124-A923-BA356D5F4A26}" destId="{6C860E1D-E659-4EDD-82AE-777C6FAD5A84}" srcOrd="0" destOrd="0" presId="urn:microsoft.com/office/officeart/2005/8/layout/hList1"/>
    <dgm:cxn modelId="{E955AA0B-88A2-4D44-9C54-5D4890D05B24}" srcId="{DE5CC2BD-9C52-45FA-9222-CC62EA0F0AD9}" destId="{F6060EF2-D336-429A-9A34-3C3B4B3CC7E8}" srcOrd="1" destOrd="0" parTransId="{08DCF88B-8452-4673-9328-8B6FF18B2C15}" sibTransId="{91263CDA-FA3B-4C1F-81D2-3039D9347558}"/>
    <dgm:cxn modelId="{73B1CA0B-A976-46D3-B605-F3E12B20B411}" type="presOf" srcId="{FE942FB1-2B71-41FA-BABB-9E557235E1E9}" destId="{F873C9B1-3FD6-4913-88C3-3F89C62D8FA0}" srcOrd="0" destOrd="0" presId="urn:microsoft.com/office/officeart/2005/8/layout/hList1"/>
    <dgm:cxn modelId="{ACCDD215-AF1E-410B-9793-773CA17914F0}" srcId="{1B1378C9-13F1-4708-83C4-870CE737C854}" destId="{E217B15D-0043-4827-A248-81F56261D54B}" srcOrd="0" destOrd="0" parTransId="{9990E5B3-435C-4426-A42C-0131678FB0FA}" sibTransId="{BC5AA394-7955-42B5-8D5D-073D94A701F7}"/>
    <dgm:cxn modelId="{D3675B23-3AA1-4316-98F1-A5D446A868BF}" type="presOf" srcId="{2A6D785B-655C-415C-8BC7-76EB23F36114}" destId="{6CBCF778-7350-4395-A7BC-5E27F223AFB5}" srcOrd="0" destOrd="0" presId="urn:microsoft.com/office/officeart/2005/8/layout/hList1"/>
    <dgm:cxn modelId="{BED2AC25-A83C-4B8E-94A1-00378A603546}" srcId="{FE942FB1-2B71-41FA-BABB-9E557235E1E9}" destId="{3272E349-BCE3-49B3-A47E-BD938E44765B}" srcOrd="0" destOrd="0" parTransId="{9997BCAE-83AD-4C80-9510-C814798BFCC8}" sibTransId="{A2C7C1E0-C658-4DD3-BE26-4A5FF9F2A3FE}"/>
    <dgm:cxn modelId="{FF818D29-C2A6-4C95-94E5-93A16E8A6D97}" srcId="{DE5CC2BD-9C52-45FA-9222-CC62EA0F0AD9}" destId="{1B1378C9-13F1-4708-83C4-870CE737C854}" srcOrd="0" destOrd="0" parTransId="{C8678141-172B-48C7-A4C2-AD0F2DFF0937}" sibTransId="{61757E2C-E81B-40BA-9235-9B589ECF3283}"/>
    <dgm:cxn modelId="{64BC1A2F-3D8B-4865-9995-03C1E8EF4946}" srcId="{FFB4C9DD-A8B8-4124-A923-BA356D5F4A26}" destId="{CCA56505-A4BF-40E3-AF58-C5CADCF8F55A}" srcOrd="0" destOrd="0" parTransId="{20784CE3-7DBF-4E58-A2AD-1127C80FAF30}" sibTransId="{4BD5564E-F87A-4BB6-BA10-47FCDC76A83B}"/>
    <dgm:cxn modelId="{EDB03132-8EF4-47C2-A75C-2CD1591DBEC0}" type="presOf" srcId="{DE5CC2BD-9C52-45FA-9222-CC62EA0F0AD9}" destId="{7D098F8C-8F03-4623-962E-ECEE6151EE27}" srcOrd="0" destOrd="0" presId="urn:microsoft.com/office/officeart/2005/8/layout/hList1"/>
    <dgm:cxn modelId="{6C2F505B-BF93-404B-95E2-880FCFE1A367}" type="presOf" srcId="{7E5FF8C7-27F9-4E8F-9BFB-2A5627933007}" destId="{9133C486-A64B-4C7A-99E9-6AB3910BB433}" srcOrd="0" destOrd="0" presId="urn:microsoft.com/office/officeart/2005/8/layout/hList1"/>
    <dgm:cxn modelId="{EFF61C79-FDCD-4F93-8783-62762F25B547}" type="presOf" srcId="{3272E349-BCE3-49B3-A47E-BD938E44765B}" destId="{8DB2ECFF-6513-495A-B5CC-521954EB1ED4}" srcOrd="0" destOrd="0" presId="urn:microsoft.com/office/officeart/2005/8/layout/hList1"/>
    <dgm:cxn modelId="{BB047E90-4439-40CD-B1A1-9595BF2895B5}" type="presOf" srcId="{F6060EF2-D336-429A-9A34-3C3B4B3CC7E8}" destId="{E08359FC-740D-4E85-8E9B-831512C52D92}" srcOrd="0" destOrd="0" presId="urn:microsoft.com/office/officeart/2005/8/layout/hList1"/>
    <dgm:cxn modelId="{CB891492-C1FD-4CA4-B1DD-539E54BA969C}" srcId="{0D59A051-52EE-4E30-81D4-5669ABDFF245}" destId="{2A6D785B-655C-415C-8BC7-76EB23F36114}" srcOrd="0" destOrd="0" parTransId="{3C95EE03-76F7-4DF9-8486-05AA1A2C4797}" sibTransId="{2E9B52EF-4D22-477E-B5C5-1979C11EB0C2}"/>
    <dgm:cxn modelId="{4E47FB9D-2450-4358-A55E-EBE438C515F8}" type="presOf" srcId="{0D59A051-52EE-4E30-81D4-5669ABDFF245}" destId="{22E355C3-A3FB-4932-8FA0-4CCFB2BD8030}" srcOrd="0" destOrd="0" presId="urn:microsoft.com/office/officeart/2005/8/layout/hList1"/>
    <dgm:cxn modelId="{117509A5-845C-43AF-B0C6-DDDEA2D45490}" type="presOf" srcId="{E217B15D-0043-4827-A248-81F56261D54B}" destId="{EABA2D2F-632B-486B-8B14-EFCA20ECF2B5}" srcOrd="0" destOrd="0" presId="urn:microsoft.com/office/officeart/2005/8/layout/hList1"/>
    <dgm:cxn modelId="{E0B778A7-1494-4550-9F13-4C6D1898FCF0}" srcId="{DE5CC2BD-9C52-45FA-9222-CC62EA0F0AD9}" destId="{FFB4C9DD-A8B8-4124-A923-BA356D5F4A26}" srcOrd="3" destOrd="0" parTransId="{21735389-C436-4B69-B2E2-BC657AB232AD}" sibTransId="{2C46C59C-D2CB-42B0-BF68-8F78878108C7}"/>
    <dgm:cxn modelId="{E3CCD9C2-84E2-46C3-AD76-252C4CE9E1A1}" srcId="{DE5CC2BD-9C52-45FA-9222-CC62EA0F0AD9}" destId="{0D59A051-52EE-4E30-81D4-5669ABDFF245}" srcOrd="2" destOrd="0" parTransId="{FD0BDB3C-5F22-4201-BA00-341F0DFC6537}" sibTransId="{7A363A80-42A2-4B1B-B47A-589F6B35E008}"/>
    <dgm:cxn modelId="{7E0B58D3-8112-4A55-8CBF-1BD6A64D4FF1}" srcId="{DE5CC2BD-9C52-45FA-9222-CC62EA0F0AD9}" destId="{FE942FB1-2B71-41FA-BABB-9E557235E1E9}" srcOrd="4" destOrd="0" parTransId="{382E5E0B-1BFB-419A-98EE-6C06052746EA}" sibTransId="{B8B48ECD-10EE-4587-A57D-F814AE1DA372}"/>
    <dgm:cxn modelId="{52CFA0E4-B97B-419E-B712-DE783D6A41F2}" type="presOf" srcId="{CCA56505-A4BF-40E3-AF58-C5CADCF8F55A}" destId="{4F9478F1-87CE-4943-BC19-76F6AD943770}" srcOrd="0" destOrd="0" presId="urn:microsoft.com/office/officeart/2005/8/layout/hList1"/>
    <dgm:cxn modelId="{70F99AF3-8966-4402-9732-618CF3828804}" type="presOf" srcId="{1B1378C9-13F1-4708-83C4-870CE737C854}" destId="{CD06537E-C7C4-4272-87E5-7713C38BE7EA}" srcOrd="0" destOrd="0" presId="urn:microsoft.com/office/officeart/2005/8/layout/hList1"/>
    <dgm:cxn modelId="{8487671D-B4FC-41DC-B1A7-394D91A84BC2}" type="presParOf" srcId="{7D098F8C-8F03-4623-962E-ECEE6151EE27}" destId="{A798AEF3-2A7C-4C7A-9EA9-58B570AEDF58}" srcOrd="0" destOrd="0" presId="urn:microsoft.com/office/officeart/2005/8/layout/hList1"/>
    <dgm:cxn modelId="{0754D846-0821-4D8B-90ED-0F34E8EE3351}" type="presParOf" srcId="{A798AEF3-2A7C-4C7A-9EA9-58B570AEDF58}" destId="{CD06537E-C7C4-4272-87E5-7713C38BE7EA}" srcOrd="0" destOrd="0" presId="urn:microsoft.com/office/officeart/2005/8/layout/hList1"/>
    <dgm:cxn modelId="{A4D57CDE-3113-4C59-AE53-4C13BBF1031B}" type="presParOf" srcId="{A798AEF3-2A7C-4C7A-9EA9-58B570AEDF58}" destId="{EABA2D2F-632B-486B-8B14-EFCA20ECF2B5}" srcOrd="1" destOrd="0" presId="urn:microsoft.com/office/officeart/2005/8/layout/hList1"/>
    <dgm:cxn modelId="{FD1A7EF2-9D55-4F7F-96C0-2D3D47B9424F}" type="presParOf" srcId="{7D098F8C-8F03-4623-962E-ECEE6151EE27}" destId="{85106C79-2EAF-464E-B72A-5EB27DF4AC79}" srcOrd="1" destOrd="0" presId="urn:microsoft.com/office/officeart/2005/8/layout/hList1"/>
    <dgm:cxn modelId="{78B74BE8-CB95-4A9E-961A-BE251B76B989}" type="presParOf" srcId="{7D098F8C-8F03-4623-962E-ECEE6151EE27}" destId="{5BB4FCB0-FC1D-409B-A7A8-8D70C6C942D1}" srcOrd="2" destOrd="0" presId="urn:microsoft.com/office/officeart/2005/8/layout/hList1"/>
    <dgm:cxn modelId="{7C57EE67-55F8-4D14-B76C-1BA30702474A}" type="presParOf" srcId="{5BB4FCB0-FC1D-409B-A7A8-8D70C6C942D1}" destId="{E08359FC-740D-4E85-8E9B-831512C52D92}" srcOrd="0" destOrd="0" presId="urn:microsoft.com/office/officeart/2005/8/layout/hList1"/>
    <dgm:cxn modelId="{F0A6C304-897C-4FF8-893C-84C6E861F21D}" type="presParOf" srcId="{5BB4FCB0-FC1D-409B-A7A8-8D70C6C942D1}" destId="{9133C486-A64B-4C7A-99E9-6AB3910BB433}" srcOrd="1" destOrd="0" presId="urn:microsoft.com/office/officeart/2005/8/layout/hList1"/>
    <dgm:cxn modelId="{05380371-3E5F-4D02-8F4E-0F43FB0CD2B5}" type="presParOf" srcId="{7D098F8C-8F03-4623-962E-ECEE6151EE27}" destId="{B521ABC0-BBF7-44D0-8ECB-F16DFB7F1505}" srcOrd="3" destOrd="0" presId="urn:microsoft.com/office/officeart/2005/8/layout/hList1"/>
    <dgm:cxn modelId="{7A88653B-0F72-4F9F-8BF8-8FF120CC7AEF}" type="presParOf" srcId="{7D098F8C-8F03-4623-962E-ECEE6151EE27}" destId="{54CBC33A-1616-4DD5-97BE-9115A9620E72}" srcOrd="4" destOrd="0" presId="urn:microsoft.com/office/officeart/2005/8/layout/hList1"/>
    <dgm:cxn modelId="{45859F98-EA01-4120-9F63-ACBE23814068}" type="presParOf" srcId="{54CBC33A-1616-4DD5-97BE-9115A9620E72}" destId="{22E355C3-A3FB-4932-8FA0-4CCFB2BD8030}" srcOrd="0" destOrd="0" presId="urn:microsoft.com/office/officeart/2005/8/layout/hList1"/>
    <dgm:cxn modelId="{955B5446-173A-45F0-B5F3-CDDFBECE2F2C}" type="presParOf" srcId="{54CBC33A-1616-4DD5-97BE-9115A9620E72}" destId="{6CBCF778-7350-4395-A7BC-5E27F223AFB5}" srcOrd="1" destOrd="0" presId="urn:microsoft.com/office/officeart/2005/8/layout/hList1"/>
    <dgm:cxn modelId="{97792F4C-F821-41A5-8475-36E9DA1008B6}" type="presParOf" srcId="{7D098F8C-8F03-4623-962E-ECEE6151EE27}" destId="{B0BCBF11-E21C-4988-A447-970F2910E579}" srcOrd="5" destOrd="0" presId="urn:microsoft.com/office/officeart/2005/8/layout/hList1"/>
    <dgm:cxn modelId="{C58F6A01-175F-4DB7-9D72-767FB3EB764A}" type="presParOf" srcId="{7D098F8C-8F03-4623-962E-ECEE6151EE27}" destId="{CE135AE7-8E8E-4F99-9751-8746BD0B9A78}" srcOrd="6" destOrd="0" presId="urn:microsoft.com/office/officeart/2005/8/layout/hList1"/>
    <dgm:cxn modelId="{E0D99347-DDC6-4C51-AC06-6260726AF30D}" type="presParOf" srcId="{CE135AE7-8E8E-4F99-9751-8746BD0B9A78}" destId="{6C860E1D-E659-4EDD-82AE-777C6FAD5A84}" srcOrd="0" destOrd="0" presId="urn:microsoft.com/office/officeart/2005/8/layout/hList1"/>
    <dgm:cxn modelId="{181796A3-4754-436E-A984-ABD317E95977}" type="presParOf" srcId="{CE135AE7-8E8E-4F99-9751-8746BD0B9A78}" destId="{4F9478F1-87CE-4943-BC19-76F6AD943770}" srcOrd="1" destOrd="0" presId="urn:microsoft.com/office/officeart/2005/8/layout/hList1"/>
    <dgm:cxn modelId="{9610A2DC-744D-48B3-82D8-F801DD950F16}" type="presParOf" srcId="{7D098F8C-8F03-4623-962E-ECEE6151EE27}" destId="{DA8AF536-571D-4FDB-96F8-3F0039778543}" srcOrd="7" destOrd="0" presId="urn:microsoft.com/office/officeart/2005/8/layout/hList1"/>
    <dgm:cxn modelId="{B8B63355-C1DD-4608-89A8-06539B571BB6}" type="presParOf" srcId="{7D098F8C-8F03-4623-962E-ECEE6151EE27}" destId="{237B7119-7624-47B8-9749-1E829E04792C}" srcOrd="8" destOrd="0" presId="urn:microsoft.com/office/officeart/2005/8/layout/hList1"/>
    <dgm:cxn modelId="{05F2539E-FD9F-4EC5-84E8-8D98D9DA2810}" type="presParOf" srcId="{237B7119-7624-47B8-9749-1E829E04792C}" destId="{F873C9B1-3FD6-4913-88C3-3F89C62D8FA0}" srcOrd="0" destOrd="0" presId="urn:microsoft.com/office/officeart/2005/8/layout/hList1"/>
    <dgm:cxn modelId="{8E980713-4CAE-4AF9-9728-BC5784E35EB8}" type="presParOf" srcId="{237B7119-7624-47B8-9749-1E829E04792C}" destId="{8DB2ECFF-6513-495A-B5CC-521954EB1ED4}"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1D9E2-73A2-4984-B4A1-1923A648FFD9}">
      <dsp:nvSpPr>
        <dsp:cNvPr id="0" name=""/>
        <dsp:cNvSpPr/>
      </dsp:nvSpPr>
      <dsp:spPr>
        <a:xfrm>
          <a:off x="4652" y="21585"/>
          <a:ext cx="2797486" cy="633600"/>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CA" sz="2200" b="0" kern="1200" cap="none" spc="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BC</a:t>
          </a:r>
        </a:p>
      </dsp:txBody>
      <dsp:txXfrm>
        <a:off x="4652" y="21585"/>
        <a:ext cx="2797486" cy="633600"/>
      </dsp:txXfrm>
    </dsp:sp>
    <dsp:sp modelId="{6714B9EB-6082-43B2-B635-7925F28EA4CB}">
      <dsp:nvSpPr>
        <dsp:cNvPr id="0" name=""/>
        <dsp:cNvSpPr/>
      </dsp:nvSpPr>
      <dsp:spPr>
        <a:xfrm>
          <a:off x="4652" y="655185"/>
          <a:ext cx="2797486" cy="1756971"/>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CA" sz="22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British Columbia Dental Hygienists Association (</a:t>
          </a:r>
          <a:r>
            <a:rPr lang="en-CA" sz="2200" b="0" kern="1200" cap="none" spc="0" dirty="0" err="1">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BCDHA</a:t>
          </a:r>
          <a:r>
            <a:rPr lang="en-CA" sz="22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t>
          </a:r>
        </a:p>
      </dsp:txBody>
      <dsp:txXfrm>
        <a:off x="4652" y="655185"/>
        <a:ext cx="2797486" cy="1756971"/>
      </dsp:txXfrm>
    </dsp:sp>
    <dsp:sp modelId="{BCF38EBC-47DF-4608-8B65-9B0E490BCD6D}">
      <dsp:nvSpPr>
        <dsp:cNvPr id="0" name=""/>
        <dsp:cNvSpPr/>
      </dsp:nvSpPr>
      <dsp:spPr>
        <a:xfrm>
          <a:off x="3193786" y="21585"/>
          <a:ext cx="2797486" cy="633600"/>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CA" sz="2200" b="0" kern="1200" cap="none" spc="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SK</a:t>
          </a:r>
        </a:p>
      </dsp:txBody>
      <dsp:txXfrm>
        <a:off x="3193786" y="21585"/>
        <a:ext cx="2797486" cy="633600"/>
      </dsp:txXfrm>
    </dsp:sp>
    <dsp:sp modelId="{97E8F15F-58EC-4436-A3E0-870C6A5B5CA1}">
      <dsp:nvSpPr>
        <dsp:cNvPr id="0" name=""/>
        <dsp:cNvSpPr/>
      </dsp:nvSpPr>
      <dsp:spPr>
        <a:xfrm>
          <a:off x="3193786" y="655185"/>
          <a:ext cx="2797486" cy="1756971"/>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CA" sz="22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Saskatchewan Dental Hygienists Association (SDHA)*</a:t>
          </a:r>
          <a:endParaRPr lang="en-CA" sz="2200" b="0" kern="1200" dirty="0">
            <a:latin typeface="Arial" panose="020B0604020202020204" pitchFamily="34" charset="0"/>
            <a:cs typeface="Arial" panose="020B0604020202020204" pitchFamily="34" charset="0"/>
          </a:endParaRPr>
        </a:p>
      </dsp:txBody>
      <dsp:txXfrm>
        <a:off x="3193786" y="655185"/>
        <a:ext cx="2797486" cy="1756971"/>
      </dsp:txXfrm>
    </dsp:sp>
    <dsp:sp modelId="{BA1063A0-F888-4AEA-8ADE-63F6ACF5A9CE}">
      <dsp:nvSpPr>
        <dsp:cNvPr id="0" name=""/>
        <dsp:cNvSpPr/>
      </dsp:nvSpPr>
      <dsp:spPr>
        <a:xfrm>
          <a:off x="6382920" y="21585"/>
          <a:ext cx="2797486" cy="633600"/>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CA" sz="2200" b="0" kern="1200" cap="none" spc="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MB</a:t>
          </a:r>
        </a:p>
      </dsp:txBody>
      <dsp:txXfrm>
        <a:off x="6382920" y="21585"/>
        <a:ext cx="2797486" cy="633600"/>
      </dsp:txXfrm>
    </dsp:sp>
    <dsp:sp modelId="{E6B8A2A2-401D-4E60-970D-13EB50D6E7E0}">
      <dsp:nvSpPr>
        <dsp:cNvPr id="0" name=""/>
        <dsp:cNvSpPr/>
      </dsp:nvSpPr>
      <dsp:spPr>
        <a:xfrm>
          <a:off x="6382920" y="655185"/>
          <a:ext cx="2797486" cy="1756971"/>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CA" sz="2200" b="0" kern="1200" cap="none" spc="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Manitoba Dental Hygienists Association (MDHA)</a:t>
          </a:r>
        </a:p>
      </dsp:txBody>
      <dsp:txXfrm>
        <a:off x="6382920" y="655185"/>
        <a:ext cx="2797486" cy="1756971"/>
      </dsp:txXfrm>
    </dsp:sp>
    <dsp:sp modelId="{AB9E57A2-48E2-4719-AB73-FDCD121987F9}">
      <dsp:nvSpPr>
        <dsp:cNvPr id="0" name=""/>
        <dsp:cNvSpPr/>
      </dsp:nvSpPr>
      <dsp:spPr>
        <a:xfrm>
          <a:off x="9572054" y="21585"/>
          <a:ext cx="2797486" cy="633600"/>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CA" sz="22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PEI</a:t>
          </a:r>
        </a:p>
      </dsp:txBody>
      <dsp:txXfrm>
        <a:off x="9572054" y="21585"/>
        <a:ext cx="2797486" cy="633600"/>
      </dsp:txXfrm>
    </dsp:sp>
    <dsp:sp modelId="{83F4DD8A-662B-4DBD-B95D-A6805ABD0259}">
      <dsp:nvSpPr>
        <dsp:cNvPr id="0" name=""/>
        <dsp:cNvSpPr/>
      </dsp:nvSpPr>
      <dsp:spPr>
        <a:xfrm>
          <a:off x="9572054" y="655185"/>
          <a:ext cx="2797486" cy="1756971"/>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CA" sz="22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Prince Edward Island Dental Hygienists Association (PEIDHA)</a:t>
          </a:r>
        </a:p>
      </dsp:txBody>
      <dsp:txXfrm>
        <a:off x="9572054" y="655185"/>
        <a:ext cx="2797486" cy="1756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6537E-C7C4-4272-87E5-7713C38BE7EA}">
      <dsp:nvSpPr>
        <dsp:cNvPr id="0" name=""/>
        <dsp:cNvSpPr/>
      </dsp:nvSpPr>
      <dsp:spPr>
        <a:xfrm>
          <a:off x="5800" y="90913"/>
          <a:ext cx="2223487" cy="518400"/>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QC</a:t>
          </a:r>
        </a:p>
      </dsp:txBody>
      <dsp:txXfrm>
        <a:off x="5800" y="90913"/>
        <a:ext cx="2223487" cy="518400"/>
      </dsp:txXfrm>
    </dsp:sp>
    <dsp:sp modelId="{EABA2D2F-632B-486B-8B14-EFCA20ECF2B5}">
      <dsp:nvSpPr>
        <dsp:cNvPr id="0" name=""/>
        <dsp:cNvSpPr/>
      </dsp:nvSpPr>
      <dsp:spPr>
        <a:xfrm>
          <a:off x="5800" y="609313"/>
          <a:ext cx="2223487" cy="148407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Fédération des hygiénistes dentaires du Québec (</a:t>
          </a:r>
          <a:r>
            <a:rPr lang="fr-FR" sz="1800" b="0" kern="1200" cap="none" spc="0" dirty="0" err="1">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FHDQ</a:t>
          </a:r>
          <a:r>
            <a:rPr lang="fr-FR"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t>
          </a:r>
          <a:r>
            <a:rPr lang="en-CA"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 </a:t>
          </a:r>
        </a:p>
      </dsp:txBody>
      <dsp:txXfrm>
        <a:off x="5800" y="609313"/>
        <a:ext cx="2223487" cy="1484072"/>
      </dsp:txXfrm>
    </dsp:sp>
    <dsp:sp modelId="{E08359FC-740D-4E85-8E9B-831512C52D92}">
      <dsp:nvSpPr>
        <dsp:cNvPr id="0" name=""/>
        <dsp:cNvSpPr/>
      </dsp:nvSpPr>
      <dsp:spPr>
        <a:xfrm>
          <a:off x="2540576" y="87436"/>
          <a:ext cx="2223487" cy="518400"/>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NB</a:t>
          </a:r>
        </a:p>
      </dsp:txBody>
      <dsp:txXfrm>
        <a:off x="2540576" y="87436"/>
        <a:ext cx="2223487" cy="518400"/>
      </dsp:txXfrm>
    </dsp:sp>
    <dsp:sp modelId="{9133C486-A64B-4C7A-99E9-6AB3910BB433}">
      <dsp:nvSpPr>
        <dsp:cNvPr id="0" name=""/>
        <dsp:cNvSpPr/>
      </dsp:nvSpPr>
      <dsp:spPr>
        <a:xfrm>
          <a:off x="2540576" y="598883"/>
          <a:ext cx="2223487" cy="1497978"/>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CA"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New Brunswick Dental Hygienists Association (</a:t>
          </a:r>
          <a:r>
            <a:rPr lang="en-CA" sz="1800" b="0" kern="1200" cap="none" spc="0" dirty="0" err="1">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NBDHA</a:t>
          </a:r>
          <a:r>
            <a:rPr lang="en-CA"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t>
          </a:r>
        </a:p>
      </dsp:txBody>
      <dsp:txXfrm>
        <a:off x="2540576" y="598883"/>
        <a:ext cx="2223487" cy="1497978"/>
      </dsp:txXfrm>
    </dsp:sp>
    <dsp:sp modelId="{22E355C3-A3FB-4932-8FA0-4CCFB2BD8030}">
      <dsp:nvSpPr>
        <dsp:cNvPr id="0" name=""/>
        <dsp:cNvSpPr/>
      </dsp:nvSpPr>
      <dsp:spPr>
        <a:xfrm>
          <a:off x="5075352" y="90913"/>
          <a:ext cx="2223487" cy="518400"/>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0" kern="1200" cap="none" spc="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NS</a:t>
          </a:r>
          <a:endParaRPr lang="en-CA"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endParaRPr>
        </a:p>
      </dsp:txBody>
      <dsp:txXfrm>
        <a:off x="5075352" y="90913"/>
        <a:ext cx="2223487" cy="518400"/>
      </dsp:txXfrm>
    </dsp:sp>
    <dsp:sp modelId="{6CBCF778-7350-4395-A7BC-5E27F223AFB5}">
      <dsp:nvSpPr>
        <dsp:cNvPr id="0" name=""/>
        <dsp:cNvSpPr/>
      </dsp:nvSpPr>
      <dsp:spPr>
        <a:xfrm>
          <a:off x="5075352" y="609313"/>
          <a:ext cx="2223487" cy="148407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CA"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College of Dental Hygienists of Nova Scotia (CDHNS)*</a:t>
          </a:r>
        </a:p>
      </dsp:txBody>
      <dsp:txXfrm>
        <a:off x="5075352" y="609313"/>
        <a:ext cx="2223487" cy="1484072"/>
      </dsp:txXfrm>
    </dsp:sp>
    <dsp:sp modelId="{6C860E1D-E659-4EDD-82AE-777C6FAD5A84}">
      <dsp:nvSpPr>
        <dsp:cNvPr id="0" name=""/>
        <dsp:cNvSpPr/>
      </dsp:nvSpPr>
      <dsp:spPr>
        <a:xfrm>
          <a:off x="7610128" y="90913"/>
          <a:ext cx="2223487" cy="518400"/>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ON</a:t>
          </a:r>
        </a:p>
      </dsp:txBody>
      <dsp:txXfrm>
        <a:off x="7610128" y="90913"/>
        <a:ext cx="2223487" cy="518400"/>
      </dsp:txXfrm>
    </dsp:sp>
    <dsp:sp modelId="{4F9478F1-87CE-4943-BC19-76F6AD943770}">
      <dsp:nvSpPr>
        <dsp:cNvPr id="0" name=""/>
        <dsp:cNvSpPr/>
      </dsp:nvSpPr>
      <dsp:spPr>
        <a:xfrm>
          <a:off x="7610128" y="609313"/>
          <a:ext cx="2223487" cy="148407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CA"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Ontario Dental Hygienists Association (ODHA)</a:t>
          </a:r>
        </a:p>
      </dsp:txBody>
      <dsp:txXfrm>
        <a:off x="7610128" y="609313"/>
        <a:ext cx="2223487" cy="1484072"/>
      </dsp:txXfrm>
    </dsp:sp>
    <dsp:sp modelId="{F873C9B1-3FD6-4913-88C3-3F89C62D8FA0}">
      <dsp:nvSpPr>
        <dsp:cNvPr id="0" name=""/>
        <dsp:cNvSpPr/>
      </dsp:nvSpPr>
      <dsp:spPr>
        <a:xfrm>
          <a:off x="10144904" y="90913"/>
          <a:ext cx="2223487" cy="518400"/>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0" kern="1200" cap="none" spc="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NL</a:t>
          </a:r>
        </a:p>
      </dsp:txBody>
      <dsp:txXfrm>
        <a:off x="10144904" y="90913"/>
        <a:ext cx="2223487" cy="518400"/>
      </dsp:txXfrm>
    </dsp:sp>
    <dsp:sp modelId="{8DB2ECFF-6513-495A-B5CC-521954EB1ED4}">
      <dsp:nvSpPr>
        <dsp:cNvPr id="0" name=""/>
        <dsp:cNvSpPr/>
      </dsp:nvSpPr>
      <dsp:spPr>
        <a:xfrm>
          <a:off x="10144904" y="609313"/>
          <a:ext cx="2223487" cy="148407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CA"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Newfoundland and Labrador Dental Hygienists Association (</a:t>
          </a:r>
          <a:r>
            <a:rPr lang="en-CA" sz="1800" b="0" kern="1200" cap="none" spc="0" dirty="0" err="1">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NLDHA</a:t>
          </a:r>
          <a:r>
            <a:rPr lang="en-CA"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t>
          </a:r>
        </a:p>
      </dsp:txBody>
      <dsp:txXfrm>
        <a:off x="10144904" y="609313"/>
        <a:ext cx="2223487" cy="148407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2" tIns="48321" rIns="96642" bIns="48321" rtlCol="0"/>
          <a:lstStyle>
            <a:lvl1pPr algn="l">
              <a:defRPr sz="1200"/>
            </a:lvl1pPr>
          </a:lstStyle>
          <a:p>
            <a:endParaRPr lang="en-CA"/>
          </a:p>
        </p:txBody>
      </p:sp>
      <p:sp>
        <p:nvSpPr>
          <p:cNvPr id="3" name="Date Placeholder 2"/>
          <p:cNvSpPr>
            <a:spLocks noGrp="1"/>
          </p:cNvSpPr>
          <p:nvPr>
            <p:ph type="dt" sz="quarter" idx="1"/>
          </p:nvPr>
        </p:nvSpPr>
        <p:spPr>
          <a:xfrm>
            <a:off x="4143589" y="1"/>
            <a:ext cx="3169920" cy="480060"/>
          </a:xfrm>
          <a:prstGeom prst="rect">
            <a:avLst/>
          </a:prstGeom>
        </p:spPr>
        <p:txBody>
          <a:bodyPr vert="horz" lIns="96642" tIns="48321" rIns="96642" bIns="48321" rtlCol="0"/>
          <a:lstStyle>
            <a:lvl1pPr algn="r">
              <a:defRPr sz="1200"/>
            </a:lvl1pPr>
          </a:lstStyle>
          <a:p>
            <a:endParaRPr lang="en-CA"/>
          </a:p>
        </p:txBody>
      </p:sp>
      <p:sp>
        <p:nvSpPr>
          <p:cNvPr id="4" name="Footer Placeholder 3"/>
          <p:cNvSpPr>
            <a:spLocks noGrp="1"/>
          </p:cNvSpPr>
          <p:nvPr>
            <p:ph type="ftr" sz="quarter" idx="2"/>
          </p:nvPr>
        </p:nvSpPr>
        <p:spPr>
          <a:xfrm>
            <a:off x="0" y="9119474"/>
            <a:ext cx="3169920" cy="480060"/>
          </a:xfrm>
          <a:prstGeom prst="rect">
            <a:avLst/>
          </a:prstGeom>
        </p:spPr>
        <p:txBody>
          <a:bodyPr vert="horz" lIns="96642" tIns="48321" rIns="96642" bIns="48321" rtlCol="0" anchor="b"/>
          <a:lstStyle>
            <a:lvl1pPr algn="l">
              <a:defRPr sz="1200"/>
            </a:lvl1pPr>
          </a:lstStyle>
          <a:p>
            <a:endParaRPr lang="en-CA"/>
          </a:p>
        </p:txBody>
      </p:sp>
      <p:sp>
        <p:nvSpPr>
          <p:cNvPr id="5" name="Slide Number Placeholder 4"/>
          <p:cNvSpPr>
            <a:spLocks noGrp="1"/>
          </p:cNvSpPr>
          <p:nvPr>
            <p:ph type="sldNum" sz="quarter" idx="3"/>
          </p:nvPr>
        </p:nvSpPr>
        <p:spPr>
          <a:xfrm>
            <a:off x="4143589" y="9119474"/>
            <a:ext cx="3169920" cy="480060"/>
          </a:xfrm>
          <a:prstGeom prst="rect">
            <a:avLst/>
          </a:prstGeom>
        </p:spPr>
        <p:txBody>
          <a:bodyPr vert="horz" lIns="96642" tIns="48321" rIns="96642" bIns="48321" rtlCol="0" anchor="b"/>
          <a:lstStyle>
            <a:lvl1pPr algn="r">
              <a:defRPr sz="1200"/>
            </a:lvl1pPr>
          </a:lstStyle>
          <a:p>
            <a:fld id="{AE84BE69-FC90-4E57-BC30-3FB649790DD3}" type="slidenum">
              <a:rPr lang="en-CA" smtClean="0"/>
              <a:t>‹#›</a:t>
            </a:fld>
            <a:endParaRPr lang="en-CA"/>
          </a:p>
        </p:txBody>
      </p:sp>
    </p:spTree>
    <p:extLst>
      <p:ext uri="{BB962C8B-B14F-4D97-AF65-F5344CB8AC3E}">
        <p14:creationId xmlns:p14="http://schemas.microsoft.com/office/powerpoint/2010/main" val="2815006041"/>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2" tIns="48321" rIns="96642" bIns="48321" rtlCol="0"/>
          <a:lstStyle>
            <a:lvl1pPr algn="l">
              <a:defRPr sz="1200">
                <a:latin typeface="Palatino" charset="0"/>
                <a:ea typeface="ヒラギノ明朝 ProN W3" charset="-128"/>
                <a:cs typeface="+mn-cs"/>
                <a:sym typeface="Palatino" charset="0"/>
              </a:defRPr>
            </a:lvl1pPr>
          </a:lstStyle>
          <a:p>
            <a:pPr>
              <a:defRPr/>
            </a:pPr>
            <a:endParaRPr lang="en-GB"/>
          </a:p>
        </p:txBody>
      </p:sp>
      <p:sp>
        <p:nvSpPr>
          <p:cNvPr id="3" name="Date Placeholder 2"/>
          <p:cNvSpPr>
            <a:spLocks noGrp="1"/>
          </p:cNvSpPr>
          <p:nvPr>
            <p:ph type="dt" idx="1"/>
          </p:nvPr>
        </p:nvSpPr>
        <p:spPr>
          <a:xfrm>
            <a:off x="4143589" y="1"/>
            <a:ext cx="3169920" cy="480060"/>
          </a:xfrm>
          <a:prstGeom prst="rect">
            <a:avLst/>
          </a:prstGeom>
        </p:spPr>
        <p:txBody>
          <a:bodyPr vert="horz" wrap="square" lIns="96642" tIns="48321" rIns="96642" bIns="48321" numCol="1" anchor="t" anchorCtr="0" compatLnSpc="1">
            <a:prstTxWarp prst="textNoShape">
              <a:avLst/>
            </a:prstTxWarp>
          </a:bodyPr>
          <a:lstStyle>
            <a:lvl1pPr algn="r">
              <a:defRPr sz="1200"/>
            </a:lvl1pPr>
          </a:lstStyle>
          <a:p>
            <a:endParaRPr lang="en-GB" alt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42" tIns="48321" rIns="96642" bIns="48321" rtlCol="0" anchor="ctr"/>
          <a:lstStyle/>
          <a:p>
            <a:pPr lvl="0"/>
            <a:endParaRPr lang="en-GB" noProof="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42" tIns="48321" rIns="96642" bIns="4832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42" tIns="48321" rIns="96642" bIns="48321" rtlCol="0" anchor="b"/>
          <a:lstStyle>
            <a:lvl1pPr algn="l">
              <a:defRPr sz="1200">
                <a:latin typeface="Palatino" charset="0"/>
                <a:ea typeface="ヒラギノ明朝 ProN W3" charset="-128"/>
                <a:cs typeface="+mn-cs"/>
                <a:sym typeface="Palatino" charset="0"/>
              </a:defRPr>
            </a:lvl1pPr>
          </a:lstStyle>
          <a:p>
            <a:pPr>
              <a:defRPr/>
            </a:pPr>
            <a:endParaRPr lang="en-GB"/>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wrap="square" lIns="96642" tIns="48321" rIns="96642" bIns="48321" numCol="1" anchor="b" anchorCtr="0" compatLnSpc="1">
            <a:prstTxWarp prst="textNoShape">
              <a:avLst/>
            </a:prstTxWarp>
          </a:bodyPr>
          <a:lstStyle>
            <a:lvl1pPr algn="r">
              <a:defRPr sz="1200"/>
            </a:lvl1pPr>
          </a:lstStyle>
          <a:p>
            <a:fld id="{2922CD43-E934-4847-992E-37B0B5850983}" type="slidenum">
              <a:rPr lang="en-GB" altLang="en-US"/>
              <a:pPr/>
              <a:t>‹#›</a:t>
            </a:fld>
            <a:endParaRPr lang="en-GB" altLang="en-US"/>
          </a:p>
        </p:txBody>
      </p:sp>
    </p:spTree>
    <p:extLst>
      <p:ext uri="{BB962C8B-B14F-4D97-AF65-F5344CB8AC3E}">
        <p14:creationId xmlns:p14="http://schemas.microsoft.com/office/powerpoint/2010/main" val="2717105103"/>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fy9xCpgsAn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600" kern="1200" dirty="0">
                <a:solidFill>
                  <a:schemeClr val="tx1"/>
                </a:solidFill>
                <a:effectLst/>
                <a:latin typeface="+mn-lt"/>
                <a:ea typeface="MS PGothic" pitchFamily="34" charset="-128"/>
                <a:cs typeface="MS PGothic" charset="0"/>
              </a:rPr>
              <a:t>Congratulations</a:t>
            </a:r>
            <a:r>
              <a:rPr lang="en-CA" sz="1600" kern="1200" baseline="0" dirty="0">
                <a:solidFill>
                  <a:schemeClr val="tx1"/>
                </a:solidFill>
                <a:effectLst/>
                <a:latin typeface="+mn-lt"/>
                <a:ea typeface="MS PGothic" pitchFamily="34" charset="-128"/>
                <a:cs typeface="MS PGothic" charset="0"/>
              </a:rPr>
              <a:t> on your upcoming graduation! </a:t>
            </a:r>
          </a:p>
          <a:p>
            <a:endParaRPr lang="en-CA" sz="1600" kern="1200" dirty="0">
              <a:solidFill>
                <a:schemeClr val="tx1"/>
              </a:solidFill>
              <a:effectLst/>
              <a:latin typeface="+mn-lt"/>
              <a:ea typeface="MS PGothic" pitchFamily="34" charset="-128"/>
              <a:cs typeface="MS PGothic" charset="0"/>
            </a:endParaRPr>
          </a:p>
          <a:p>
            <a:r>
              <a:rPr lang="en-CA" sz="1600" kern="1200" dirty="0">
                <a:solidFill>
                  <a:schemeClr val="tx1"/>
                </a:solidFill>
                <a:effectLst/>
                <a:latin typeface="+mn-lt"/>
                <a:ea typeface="MS PGothic" pitchFamily="34" charset="-128"/>
                <a:cs typeface="MS PGothic" charset="0"/>
              </a:rPr>
              <a:t>This presentation will</a:t>
            </a:r>
            <a:r>
              <a:rPr lang="en-CA" sz="1600" kern="1200" baseline="0" dirty="0">
                <a:solidFill>
                  <a:schemeClr val="tx1"/>
                </a:solidFill>
                <a:effectLst/>
                <a:latin typeface="+mn-lt"/>
                <a:ea typeface="MS PGothic" pitchFamily="34" charset="-128"/>
                <a:cs typeface="MS PGothic" charset="0"/>
              </a:rPr>
              <a:t> outline what lies ahead as you begin a rewarding career in dental hygiene. </a:t>
            </a:r>
            <a:r>
              <a:rPr lang="en-CA" sz="1600" kern="1200" dirty="0">
                <a:solidFill>
                  <a:schemeClr val="tx1"/>
                </a:solidFill>
                <a:effectLst/>
                <a:latin typeface="+mn-lt"/>
                <a:ea typeface="MS PGothic" pitchFamily="34" charset="-128"/>
                <a:cs typeface="MS PGothic" charset="0"/>
              </a:rPr>
              <a:t>To help you prepare, you will require support and access to resources. This is where CDHA can help!</a:t>
            </a:r>
            <a:endParaRPr lang="en-CA" sz="1600" dirty="0"/>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07328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So why should you be a part of CDHA? Let’s look at the top reasons in this video.</a:t>
            </a:r>
          </a:p>
          <a:p>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i="1" dirty="0"/>
              <a:t>[ </a:t>
            </a:r>
            <a:r>
              <a:rPr lang="en-CA" sz="1700" b="1" i="1" dirty="0"/>
              <a:t>TO PRESENTER</a:t>
            </a:r>
            <a:r>
              <a:rPr lang="en-CA" sz="1700" i="1" dirty="0"/>
              <a:t>: if you’re having issues, open a separate tab/window and share/play: </a:t>
            </a:r>
            <a:r>
              <a:rPr lang="en-CA" sz="1700" b="1" i="1" dirty="0"/>
              <a:t>https://youtu.be/JJB4-AnivCk </a:t>
            </a:r>
            <a:r>
              <a:rPr lang="en-CA" sz="1700" i="1" dirty="0"/>
              <a:t>]</a:t>
            </a:r>
            <a:endParaRPr lang="en-US" sz="1700" i="1" dirty="0"/>
          </a:p>
          <a:p>
            <a:endParaRPr lang="en-US" sz="1700" dirty="0"/>
          </a:p>
        </p:txBody>
      </p:sp>
      <p:sp>
        <p:nvSpPr>
          <p:cNvPr id="5" name="Date Placeholder 4">
            <a:extLst>
              <a:ext uri="{FF2B5EF4-FFF2-40B4-BE49-F238E27FC236}">
                <a16:creationId xmlns:a16="http://schemas.microsoft.com/office/drawing/2014/main" id="{5DFAB6A5-01C9-49FA-8CF5-B6F5056DED70}"/>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164618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pPr defTabSz="946906">
              <a:defRPr/>
            </a:pPr>
            <a:r>
              <a:rPr lang="en-US" dirty="0"/>
              <a:t>After successfully completing the National Dental Hygiene Board Exam, you can upgrade your CDHA Student membership to Graduated Student membership.  Membership is still FREE and now it includes professional liability insurance coverage of up to $5 million aggregate until December 31</a:t>
            </a:r>
            <a:r>
              <a:rPr lang="en-US" baseline="30000" dirty="0"/>
              <a:t>st</a:t>
            </a:r>
            <a:r>
              <a:rPr lang="en-US" dirty="0"/>
              <a:t> of that year. Professional liability insurance is required in order to practice in the profession. </a:t>
            </a:r>
            <a:r>
              <a:rPr lang="en-US" i="1" dirty="0"/>
              <a:t>**If you’re registering in British Columbia, you will upgrade via the College of Dental Hygienists of British Columbia and your professional liability insurance is valid until the end of February.</a:t>
            </a:r>
          </a:p>
          <a:p>
            <a:pPr defTabSz="946906">
              <a:defRPr/>
            </a:pPr>
            <a:endParaRPr lang="en-US" dirty="0"/>
          </a:p>
          <a:p>
            <a:pPr defTabSz="946906">
              <a:defRPr/>
            </a:pPr>
            <a:r>
              <a:rPr lang="en-US" dirty="0"/>
              <a:t>Just to clarify, there is a difference between professional liability insurance and disability insurance. </a:t>
            </a:r>
            <a:r>
              <a:rPr lang="en-CA" b="1" dirty="0"/>
              <a:t>Professional liability insurance</a:t>
            </a:r>
            <a:r>
              <a:rPr lang="en-CA" dirty="0"/>
              <a:t> protects you against liability or allegations of liability for injury or damages that have resulted from a negligent act, error, omission, or malpractice that has arisen out of your professional capacity as a dental hygienist. Again, this type of insurance is included with your membership. </a:t>
            </a:r>
            <a:r>
              <a:rPr lang="en-CA" b="1" dirty="0"/>
              <a:t>Long-term disability insurance</a:t>
            </a:r>
            <a:r>
              <a:rPr lang="en-CA" dirty="0"/>
              <a:t> is available as an insurance add-on at an additional cost and it helps replace your lost income and helps protect your lifestyle if you are unable to work due to illness or injury. I want to point out that this profession can take it’s toll on the body, so you’ll want to follow all of those ergonomic and instrumentation guidelines your instructors have drilled into when you’re out in practice. They make a difference and will help you have a long career. </a:t>
            </a:r>
          </a:p>
          <a:p>
            <a:pPr defTabSz="946906">
              <a:defRPr/>
            </a:pPr>
            <a:endParaRPr lang="en-US" dirty="0"/>
          </a:p>
          <a:p>
            <a:pPr defTabSz="946906">
              <a:defRPr/>
            </a:pPr>
            <a:r>
              <a:rPr lang="en-CA" dirty="0"/>
              <a:t>Other items to note regarding professional liability insurance:</a:t>
            </a:r>
          </a:p>
          <a:p>
            <a:pPr marL="177545" indent="-177545" defTabSz="946906">
              <a:buFont typeface="Arial" panose="020B0604020202020204" pitchFamily="34" charset="0"/>
              <a:buChar char="•"/>
              <a:defRPr/>
            </a:pPr>
            <a:r>
              <a:rPr lang="en-CA" dirty="0"/>
              <a:t>If you change provinces, the insurance policy moves with you.</a:t>
            </a:r>
          </a:p>
          <a:p>
            <a:pPr marL="177545" indent="-177545" defTabSz="946906">
              <a:buFont typeface="Arial" panose="020B0604020202020204" pitchFamily="34" charset="0"/>
              <a:buChar char="•"/>
              <a:defRPr/>
            </a:pPr>
            <a:r>
              <a:rPr lang="en-CA" dirty="0">
                <a:solidFill>
                  <a:srgbClr val="FF0000"/>
                </a:solidFill>
              </a:rPr>
              <a:t>The insurance policy will only be valid once you are registered and have your license to practice.</a:t>
            </a:r>
          </a:p>
          <a:p>
            <a:pPr defTabSz="946906">
              <a:defRPr/>
            </a:pPr>
            <a:endParaRPr lang="en-CA" dirty="0">
              <a:solidFill>
                <a:srgbClr val="FF0000"/>
              </a:solidFill>
            </a:endParaRPr>
          </a:p>
          <a:p>
            <a:pPr defTabSz="946906">
              <a:defRPr/>
            </a:pPr>
            <a:r>
              <a:rPr lang="en-CA" dirty="0"/>
              <a:t>Also, the graduated student membership category is </a:t>
            </a:r>
            <a:r>
              <a:rPr lang="en-CA" b="1" dirty="0"/>
              <a:t>available one time only </a:t>
            </a:r>
            <a:r>
              <a:rPr lang="en-CA" dirty="0"/>
              <a:t>to new graduates after passing the </a:t>
            </a:r>
            <a:r>
              <a:rPr lang="en-CA" dirty="0" err="1"/>
              <a:t>NDHCE</a:t>
            </a:r>
            <a:r>
              <a:rPr lang="en-CA" dirty="0"/>
              <a:t>. If you don’t have a free CDHA student membership account or if your account is not current, be sure to sign up or renew it. </a:t>
            </a:r>
          </a:p>
        </p:txBody>
      </p:sp>
      <p:sp>
        <p:nvSpPr>
          <p:cNvPr id="5" name="Date Placeholder 4"/>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1152169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b="0" i="0" dirty="0">
                <a:solidFill>
                  <a:srgbClr val="484848"/>
                </a:solidFill>
                <a:effectLst/>
                <a:latin typeface="Arial" panose="020B0604020202020204" pitchFamily="34" charset="0"/>
              </a:rPr>
              <a:t>To gain a better understanding of the risks and liabilities associated with professional practice, watch a free webinar featuring presenters from CDHA’s </a:t>
            </a:r>
            <a:r>
              <a:rPr lang="en-CA" sz="1700" b="0" i="0" dirty="0">
                <a:solidFill>
                  <a:srgbClr val="484848"/>
                </a:solidFill>
                <a:effectLst/>
                <a:latin typeface="Arial" panose="020B0604020202020204" pitchFamily="34" charset="0"/>
              </a:rPr>
              <a:t>liability insurance program partners. </a:t>
            </a:r>
            <a:r>
              <a:rPr lang="en-US" sz="1700" b="0" i="0" dirty="0">
                <a:solidFill>
                  <a:srgbClr val="484848"/>
                </a:solidFill>
                <a:effectLst/>
                <a:latin typeface="Arial" panose="020B0604020202020204" pitchFamily="34" charset="0"/>
              </a:rPr>
              <a:t>They review common claims made against dental hygienists, including complaints to regulatory bodies and civil claims.</a:t>
            </a:r>
            <a:endParaRPr lang="en-CA" sz="1700" b="0" i="0" kern="1200" dirty="0">
              <a:solidFill>
                <a:schemeClr val="tx1"/>
              </a:solidFill>
              <a:effectLst/>
              <a:latin typeface="+mn-lt"/>
              <a:ea typeface="MS PGothic" pitchFamily="34" charset="-128"/>
              <a:cs typeface="MS PGothic" charset="0"/>
            </a:endParaRPr>
          </a:p>
        </p:txBody>
      </p:sp>
      <p:sp>
        <p:nvSpPr>
          <p:cNvPr id="5" name="Date Placeholder 4">
            <a:extLst>
              <a:ext uri="{FF2B5EF4-FFF2-40B4-BE49-F238E27FC236}">
                <a16:creationId xmlns:a16="http://schemas.microsoft.com/office/drawing/2014/main" id="{BCC9D802-BD55-463D-9C96-487FE64D6FB5}"/>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640527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At this time I’d like to ask a quiz question and a prize will be awarded for the correct answer. If you think you know the answer, please type your response in the “Chat” feature. The 1</a:t>
            </a:r>
            <a:r>
              <a:rPr lang="en-US" sz="1700" baseline="30000" dirty="0"/>
              <a:t>st</a:t>
            </a:r>
            <a:r>
              <a:rPr lang="en-US" sz="1700" dirty="0"/>
              <a:t> correct response wins!</a:t>
            </a:r>
          </a:p>
          <a:p>
            <a:endParaRPr lang="en-US"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I’ll give you a moment to get ready.</a:t>
            </a:r>
          </a:p>
          <a:p>
            <a:endParaRPr lang="en-US" sz="1700" dirty="0"/>
          </a:p>
        </p:txBody>
      </p:sp>
    </p:spTree>
    <p:extLst>
      <p:ext uri="{BB962C8B-B14F-4D97-AF65-F5344CB8AC3E}">
        <p14:creationId xmlns:p14="http://schemas.microsoft.com/office/powerpoint/2010/main" val="1844374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TRUE or FALSE? CDHA’s Graduated Student Membership costs $50.</a:t>
            </a:r>
          </a:p>
          <a:p>
            <a:endParaRPr lang="en-US" sz="1700" dirty="0"/>
          </a:p>
          <a:p>
            <a:r>
              <a:rPr lang="en-CA" sz="1700" i="1" dirty="0"/>
              <a:t>[ </a:t>
            </a:r>
            <a:r>
              <a:rPr lang="en-CA" sz="1700" b="1" i="1" dirty="0"/>
              <a:t>TO PRESENTER</a:t>
            </a:r>
            <a:r>
              <a:rPr lang="en-CA" sz="1700" i="1" dirty="0"/>
              <a:t> – after about 10-15 seconds, check the chat feature to see if you have a winner. ]</a:t>
            </a:r>
          </a:p>
          <a:p>
            <a:endParaRPr lang="en-CA" sz="1700" dirty="0"/>
          </a:p>
          <a:p>
            <a:r>
              <a:rPr lang="en-CA" sz="1700" dirty="0"/>
              <a:t>Congrats to [ </a:t>
            </a:r>
            <a:r>
              <a:rPr lang="en-CA" sz="1700" i="1" dirty="0"/>
              <a:t>name here</a:t>
            </a:r>
            <a:r>
              <a:rPr lang="en-CA" sz="1700" dirty="0"/>
              <a:t> ]. They correctly stated the answer! And the answer is… </a:t>
            </a:r>
            <a:endParaRPr lang="en-US" sz="1700" dirty="0"/>
          </a:p>
          <a:p>
            <a:endParaRPr lang="en-US" sz="1700" dirty="0"/>
          </a:p>
          <a:p>
            <a:r>
              <a:rPr lang="en-US" sz="1700" b="1" dirty="0"/>
              <a:t>FALSE. </a:t>
            </a:r>
            <a:r>
              <a:rPr lang="en-US" sz="1700" dirty="0"/>
              <a:t>Graduated Student Membership is actually FREE. </a:t>
            </a:r>
          </a:p>
        </p:txBody>
      </p:sp>
    </p:spTree>
    <p:extLst>
      <p:ext uri="{BB962C8B-B14F-4D97-AF65-F5344CB8AC3E}">
        <p14:creationId xmlns:p14="http://schemas.microsoft.com/office/powerpoint/2010/main" val="1853952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20000"/>
          </a:bodyPr>
          <a:lstStyle/>
          <a:p>
            <a:r>
              <a:rPr lang="en-US" sz="1700" dirty="0"/>
              <a:t>Once you’re registered to practice, you’ll need to formulate an ongoing professional development plan and CDHA can help you stay on track. </a:t>
            </a:r>
            <a:r>
              <a:rPr lang="en-CA" sz="1700" dirty="0"/>
              <a:t>Quality assurance programs vary greatly across the country, and the standards for these programs are set by the provincial regulatory bodies. </a:t>
            </a:r>
            <a:endParaRPr lang="en-US" sz="1700" dirty="0"/>
          </a:p>
          <a:p>
            <a:endParaRPr lang="en-US" sz="1700" dirty="0"/>
          </a:p>
          <a:p>
            <a:r>
              <a:rPr lang="en-US" sz="1700" dirty="0"/>
              <a:t>CDHA offers many PD opportunities in the form of in-person conferences (normally!) and workshops as well as online courses and webinars on a variety of dental hygiene topics—including cannabis, vaping, and acid erosion.</a:t>
            </a:r>
          </a:p>
          <a:p>
            <a:endParaRPr lang="en-US" sz="1700" dirty="0"/>
          </a:p>
          <a:p>
            <a:r>
              <a:rPr lang="en-US" sz="1700" dirty="0"/>
              <a:t>CDHA’s next conference is a virtual event in October—their first ever online conference!</a:t>
            </a:r>
          </a:p>
          <a:p>
            <a:endParaRPr lang="en-US" sz="1700" dirty="0"/>
          </a:p>
          <a:p>
            <a:r>
              <a:rPr lang="en-US" sz="1700" dirty="0"/>
              <a:t>As a dental hygienist, you will engage in lifelong learning in a profession that is always evolving. With CDHA membership, </a:t>
            </a:r>
            <a:r>
              <a:rPr lang="en-US" sz="1700" b="1" dirty="0"/>
              <a:t>you have access to unlimited FREE webinars </a:t>
            </a:r>
            <a:r>
              <a:rPr lang="en-US" sz="1700" dirty="0"/>
              <a:t>which is going to save you hundreds of dollars! We know how important it is for you to save money… and this will help!</a:t>
            </a:r>
          </a:p>
        </p:txBody>
      </p:sp>
      <p:sp>
        <p:nvSpPr>
          <p:cNvPr id="5" name="Date Placeholder 4">
            <a:extLst>
              <a:ext uri="{FF2B5EF4-FFF2-40B4-BE49-F238E27FC236}">
                <a16:creationId xmlns:a16="http://schemas.microsoft.com/office/drawing/2014/main" id="{CB2F7050-8229-4EF8-AFC2-1764F96059ED}"/>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491182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85000" lnSpcReduction="20000"/>
          </a:bodyPr>
          <a:lstStyle/>
          <a:p>
            <a:r>
              <a:rPr lang="en-CA" sz="1700" dirty="0"/>
              <a:t>CDHA also offers a wide variety of publication resources for members including:</a:t>
            </a:r>
          </a:p>
          <a:p>
            <a:pPr marL="177545" indent="-177545">
              <a:buFont typeface="Arial" panose="020B0604020202020204" pitchFamily="34" charset="0"/>
              <a:buChar char="•"/>
            </a:pPr>
            <a:endParaRPr lang="en-CA" sz="1700" dirty="0"/>
          </a:p>
          <a:p>
            <a:pPr marL="177545" indent="-177545">
              <a:buFont typeface="Arial" panose="020B0604020202020204" pitchFamily="34" charset="0"/>
              <a:buChar char="•"/>
            </a:pPr>
            <a:r>
              <a:rPr lang="en-CA" sz="1700" b="1" i="1" dirty="0"/>
              <a:t>Oh Canada!</a:t>
            </a:r>
            <a:r>
              <a:rPr lang="en-CA" sz="1700" dirty="0"/>
              <a:t> member magazine, issued 3 times per year</a:t>
            </a:r>
          </a:p>
          <a:p>
            <a:pPr marL="177545" indent="-177545">
              <a:buFont typeface="Arial" panose="020B0604020202020204" pitchFamily="34" charset="0"/>
              <a:buChar char="•"/>
            </a:pPr>
            <a:r>
              <a:rPr lang="en-CA" sz="1700" dirty="0"/>
              <a:t>A peer-reviewed research publication </a:t>
            </a:r>
            <a:r>
              <a:rPr lang="en-CA" sz="1700" b="1" i="1" dirty="0"/>
              <a:t>Canadian Journal of Dental Hygiene (CJDH) also issued 3 times per year. </a:t>
            </a:r>
            <a:r>
              <a:rPr lang="en-CA" sz="1700" b="0" i="0" dirty="0"/>
              <a:t>And, if you haven’t heard, </a:t>
            </a:r>
            <a:r>
              <a:rPr lang="en-US" sz="1700" b="0" i="0" dirty="0"/>
              <a:t>research and review articles published in CJDH since February 2019 are now being indexed in MEDLINE! And the news doesn’t stop there… CJDH also has a new, dedicated website at cjdh.ca! Check it out!</a:t>
            </a:r>
            <a:endParaRPr lang="en-CA" sz="1700" b="0" i="0" dirty="0"/>
          </a:p>
          <a:p>
            <a:pPr marL="0" indent="0">
              <a:buFont typeface="Arial" panose="020B0604020202020204" pitchFamily="34" charset="0"/>
              <a:buNone/>
            </a:pPr>
            <a:endParaRPr lang="en-CA" sz="1700" b="0" i="0" dirty="0"/>
          </a:p>
          <a:p>
            <a:pPr marL="0" indent="0">
              <a:buFont typeface="Arial" panose="020B0604020202020204" pitchFamily="34" charset="0"/>
              <a:buNone/>
            </a:pPr>
            <a:r>
              <a:rPr lang="en-CA" sz="1700" b="0" dirty="0"/>
              <a:t>CDHA also offers:</a:t>
            </a:r>
          </a:p>
          <a:p>
            <a:pPr marL="0" indent="0">
              <a:buFont typeface="Arial" panose="020B0604020202020204" pitchFamily="34" charset="0"/>
              <a:buNone/>
            </a:pPr>
            <a:endParaRPr lang="en-CA" sz="1700" b="0" dirty="0"/>
          </a:p>
          <a:p>
            <a:pPr marL="177545" indent="-177545">
              <a:buFont typeface="Arial" panose="020B0604020202020204" pitchFamily="34" charset="0"/>
              <a:buChar char="•"/>
            </a:pPr>
            <a:r>
              <a:rPr lang="en-CA" sz="1700" b="1" dirty="0" err="1"/>
              <a:t>eNewsletters</a:t>
            </a:r>
            <a:r>
              <a:rPr lang="en-CA" sz="1700" dirty="0"/>
              <a:t> issued twice monthly </a:t>
            </a:r>
          </a:p>
          <a:p>
            <a:pPr marL="177545" indent="-177545">
              <a:buFont typeface="Arial" panose="020B0604020202020204" pitchFamily="34" charset="0"/>
              <a:buChar char="•"/>
            </a:pPr>
            <a:r>
              <a:rPr lang="en-CA" sz="1700" dirty="0"/>
              <a:t>Clinical practice guidelines</a:t>
            </a:r>
          </a:p>
          <a:p>
            <a:pPr marL="177545" indent="-177545">
              <a:buFont typeface="Arial" panose="020B0604020202020204" pitchFamily="34" charset="0"/>
              <a:buChar char="•"/>
            </a:pPr>
            <a:r>
              <a:rPr lang="en-CA" sz="1700" dirty="0"/>
              <a:t>Evidence-based position papers and statements </a:t>
            </a:r>
          </a:p>
          <a:p>
            <a:pPr marL="177545" indent="-177545">
              <a:buFont typeface="Arial" panose="020B0604020202020204" pitchFamily="34" charset="0"/>
              <a:buChar char="•"/>
            </a:pPr>
            <a:r>
              <a:rPr lang="en-CA" sz="1700" dirty="0"/>
              <a:t>And more! </a:t>
            </a:r>
          </a:p>
          <a:p>
            <a:pPr marL="177545" indent="-177545">
              <a:buFont typeface="Arial" panose="020B0604020202020204" pitchFamily="34" charset="0"/>
              <a:buChar char="•"/>
            </a:pPr>
            <a:endParaRPr lang="en-CA" sz="1700" dirty="0"/>
          </a:p>
          <a:p>
            <a:pPr marL="0" indent="0">
              <a:buFont typeface="Arial" panose="020B0604020202020204" pitchFamily="34" charset="0"/>
              <a:buNone/>
            </a:pPr>
            <a:r>
              <a:rPr lang="en-CA" sz="1700" dirty="0"/>
              <a:t>Most of these items can be found on the CDHA website under </a:t>
            </a:r>
            <a:r>
              <a:rPr lang="en-CA" sz="1700" b="1" dirty="0"/>
              <a:t>The Profession</a:t>
            </a:r>
            <a:r>
              <a:rPr lang="en-CA" sz="1700" dirty="0"/>
              <a:t> tab.</a:t>
            </a:r>
          </a:p>
        </p:txBody>
      </p:sp>
      <p:sp>
        <p:nvSpPr>
          <p:cNvPr id="5" name="Date Placeholder 4">
            <a:extLst>
              <a:ext uri="{FF2B5EF4-FFF2-40B4-BE49-F238E27FC236}">
                <a16:creationId xmlns:a16="http://schemas.microsoft.com/office/drawing/2014/main" id="{11DF5301-AB77-4214-A366-13F0AB5B6FCD}"/>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12974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Additional resources that can help with client care are found on CDHA’s bilingual consumer website at </a:t>
            </a:r>
            <a:r>
              <a:rPr lang="en-US" sz="1700" b="1" dirty="0">
                <a:effectLst/>
                <a:latin typeface="Calibri" panose="020F0502020204030204" pitchFamily="34" charset="0"/>
                <a:ea typeface="Calibri" panose="020F0502020204030204" pitchFamily="34" charset="0"/>
                <a:cs typeface="Times New Roman" panose="02020603050405020304" pitchFamily="18" charset="0"/>
              </a:rPr>
              <a:t>dentalhygienecanada.ca</a:t>
            </a:r>
            <a:r>
              <a:rPr lang="en-US" sz="1700" dirty="0">
                <a:effectLst/>
                <a:latin typeface="Calibri" panose="020F0502020204030204" pitchFamily="34" charset="0"/>
                <a:ea typeface="Calibri" panose="020F0502020204030204" pitchFamily="34" charset="0"/>
                <a:cs typeface="Times New Roman" panose="02020603050405020304" pitchFamily="18" charset="0"/>
              </a:rPr>
              <a:t>. You’ll find all kinds of educational oral health information for clients of all ages. CDHA recently added resources on infection control protocols, oral self-care during COVID-19, vaping, sugar, and tobacco. </a:t>
            </a:r>
          </a:p>
          <a:p>
            <a:pPr marL="0" marR="0">
              <a:lnSpc>
                <a:spcPct val="107000"/>
              </a:lnSpc>
              <a:spcBef>
                <a:spcPts val="0"/>
              </a:spcBef>
              <a:spcAft>
                <a:spcPts val="800"/>
              </a:spcAft>
            </a:pP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You may even find these resources useful in client care clinics while you’re finishing up at school. A link to Dental Hygiene Canada can be found on the CDHA website.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CB2F7050-8229-4EF8-AFC2-1764F96059ED}"/>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285692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As a CDHA member, you have FREE access to:</a:t>
            </a:r>
          </a:p>
          <a:p>
            <a:endParaRPr lang="en-CA" sz="1700" dirty="0"/>
          </a:p>
          <a:p>
            <a:pPr marL="177545" marR="0" lvl="0" indent="-17754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700" b="1" dirty="0"/>
              <a:t>CDHA Perks</a:t>
            </a:r>
            <a:r>
              <a:rPr lang="en-CA" sz="1700" dirty="0"/>
              <a:t> includes </a:t>
            </a:r>
            <a:r>
              <a:rPr lang="en-CA" sz="1700" dirty="0" err="1"/>
              <a:t>Perkopolis</a:t>
            </a:r>
            <a:r>
              <a:rPr lang="en-CA" sz="1700" dirty="0"/>
              <a:t>, where you can </a:t>
            </a:r>
            <a:r>
              <a:rPr lang="en-US" sz="1700" dirty="0"/>
              <a:t>save on movies, entertainment, travel, shopping, dining, and more! </a:t>
            </a:r>
          </a:p>
          <a:p>
            <a:pPr marL="177545" marR="0" lvl="0" indent="-17754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700" dirty="0"/>
              <a:t>CDHA Perks also includes </a:t>
            </a:r>
            <a:r>
              <a:rPr lang="en-US" sz="1700" b="1" dirty="0"/>
              <a:t>Endless Savings &amp; More</a:t>
            </a:r>
            <a:r>
              <a:rPr lang="en-US" sz="1700" dirty="0"/>
              <a:t>, a brand-new benefit providing discounts and savings with many of Canada’s largest organizations. Visit the CDHA website to register and download both of the mobile apps!</a:t>
            </a:r>
            <a:endParaRPr lang="en-CA" sz="1700" dirty="0"/>
          </a:p>
          <a:p>
            <a:pPr marL="177545" marR="0" lvl="0" indent="-17754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700" dirty="0"/>
              <a:t>You also have access to </a:t>
            </a:r>
            <a:r>
              <a:rPr lang="en-CA" sz="1700" b="1" dirty="0"/>
              <a:t>CDHA’s</a:t>
            </a:r>
            <a:r>
              <a:rPr lang="en-CA" sz="1700" dirty="0"/>
              <a:t> </a:t>
            </a:r>
            <a:r>
              <a:rPr lang="en-CA" sz="1700" b="1" dirty="0"/>
              <a:t>job board</a:t>
            </a:r>
            <a:r>
              <a:rPr lang="en-CA" sz="1700" dirty="0"/>
              <a:t>. This is a great place for grads to look for job opportunities. We’ll talk more about this shortly.</a:t>
            </a:r>
          </a:p>
        </p:txBody>
      </p:sp>
      <p:sp>
        <p:nvSpPr>
          <p:cNvPr id="5" name="Date Placeholder 4">
            <a:extLst>
              <a:ext uri="{FF2B5EF4-FFF2-40B4-BE49-F238E27FC236}">
                <a16:creationId xmlns:a16="http://schemas.microsoft.com/office/drawing/2014/main" id="{22252AC3-B066-40E4-B3BF-0168C3BCBCCE}"/>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55324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You also have FREE access to:</a:t>
            </a:r>
          </a:p>
          <a:p>
            <a:endParaRPr lang="en-CA" sz="1700" dirty="0"/>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700" kern="1200" dirty="0">
                <a:solidFill>
                  <a:schemeClr val="tx1"/>
                </a:solidFill>
                <a:effectLst/>
                <a:latin typeface="+mn-lt"/>
                <a:ea typeface="MS PGothic" pitchFamily="34" charset="-128"/>
                <a:cs typeface="MS PGothic" charset="0"/>
              </a:rPr>
              <a:t>A </a:t>
            </a:r>
            <a:r>
              <a:rPr lang="en-CA" sz="1700" b="1" u="sng" kern="1200" dirty="0">
                <a:solidFill>
                  <a:schemeClr val="tx1"/>
                </a:solidFill>
                <a:effectLst/>
                <a:latin typeface="+mn-lt"/>
                <a:ea typeface="MS PGothic" pitchFamily="34" charset="-128"/>
                <a:cs typeface="MS PGothic" charset="0"/>
              </a:rPr>
              <a:t>new</a:t>
            </a:r>
            <a:r>
              <a:rPr lang="en-CA" sz="1700" b="1" kern="1200" dirty="0">
                <a:solidFill>
                  <a:schemeClr val="tx1"/>
                </a:solidFill>
                <a:effectLst/>
                <a:latin typeface="+mn-lt"/>
                <a:ea typeface="MS PGothic" pitchFamily="34" charset="-128"/>
                <a:cs typeface="MS PGothic" charset="0"/>
              </a:rPr>
              <a:t> healthy and respectful workplace online community</a:t>
            </a:r>
            <a:r>
              <a:rPr lang="en-CA" sz="1700" kern="1200" dirty="0">
                <a:solidFill>
                  <a:schemeClr val="tx1"/>
                </a:solidFill>
                <a:effectLst/>
                <a:latin typeface="+mn-lt"/>
                <a:ea typeface="MS PGothic" pitchFamily="34" charset="-128"/>
                <a:cs typeface="MS PGothic" charset="0"/>
              </a:rPr>
              <a:t> – this is where members can share experiences, collaborate, and support each other in order to help address harassment, bullying, abuse, and violence in the workplace. Posts can be made anonymously.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CA" sz="17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CA" sz="1700" kern="1200" dirty="0">
                <a:solidFill>
                  <a:schemeClr val="tx1"/>
                </a:solidFill>
                <a:effectLst/>
                <a:latin typeface="+mn-lt"/>
                <a:ea typeface="MS PGothic" pitchFamily="34" charset="-128"/>
                <a:cs typeface="MS PGothic" charset="0"/>
              </a:rPr>
              <a:t>You can also visit the new dedicated healthy and respectful workplace section on the CDHA website and access resources and information to guide you in creating a positive, respectful work environment.</a:t>
            </a:r>
          </a:p>
        </p:txBody>
      </p:sp>
    </p:spTree>
    <p:extLst>
      <p:ext uri="{BB962C8B-B14F-4D97-AF65-F5344CB8AC3E}">
        <p14:creationId xmlns:p14="http://schemas.microsoft.com/office/powerpoint/2010/main" val="1609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6906">
              <a:defRPr/>
            </a:pPr>
            <a:r>
              <a:rPr lang="en-US" sz="1700" dirty="0"/>
              <a:t>CDHA is the collective, national voice of more than 30,000 dental hygienists working in Canada, and we directly represent more than 21,000 members including 2,000 students. The primary role or mandate of the CDHA is to advance the dental hygiene profession, support its members, and contribute to the oral health and the general well-being of the public.</a:t>
            </a:r>
            <a:endParaRPr lang="en-CA" sz="1700" dirty="0"/>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440237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Within the healthy and respectful workplace section, you’ll find a new video series called </a:t>
            </a:r>
            <a:r>
              <a:rPr lang="en-CA" sz="1700" b="1" dirty="0"/>
              <a:t>Conversations to Build Collaborative Workplaces</a:t>
            </a:r>
            <a:r>
              <a:rPr lang="en-CA" sz="1700" dirty="0"/>
              <a:t>.</a:t>
            </a:r>
            <a:r>
              <a:rPr lang="en-US" sz="1800" kern="1200" dirty="0">
                <a:solidFill>
                  <a:schemeClr val="tx1"/>
                </a:solidFill>
                <a:effectLst/>
                <a:latin typeface="+mn-lt"/>
                <a:ea typeface="+mn-ea"/>
                <a:cs typeface="+mn-cs"/>
              </a:rPr>
              <a:t> The videos give guidance and confidence to dental hygienists who are seeking to bridge a divide with a member on their dental team. Unfortunately, work, and life in general, is not all sunshine and roses. This video series can provide you with the tools you need to address challenges in your workplace. As graduating students, CDHA encourages you to view this series.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chemeClr val="tx1"/>
              </a:solidFill>
              <a:effectLst/>
              <a:latin typeface="+mn-lt"/>
              <a:ea typeface="+mn-ea"/>
              <a:cs typeface="+mn-cs"/>
            </a:endParaRPr>
          </a:p>
          <a:p>
            <a:r>
              <a:rPr lang="en-CA" sz="1800" kern="1200" dirty="0">
                <a:solidFill>
                  <a:schemeClr val="tx1"/>
                </a:solidFill>
                <a:effectLst/>
                <a:latin typeface="+mn-lt"/>
                <a:ea typeface="+mn-ea"/>
                <a:cs typeface="+mn-cs"/>
              </a:rPr>
              <a:t>CDHA also offers further guidance with downloadable resources such as </a:t>
            </a:r>
            <a:r>
              <a:rPr lang="en-CA" sz="1800" b="0" kern="1200" dirty="0">
                <a:solidFill>
                  <a:schemeClr val="tx1"/>
                </a:solidFill>
                <a:effectLst/>
                <a:latin typeface="+mn-lt"/>
                <a:ea typeface="+mn-ea"/>
                <a:cs typeface="+mn-cs"/>
              </a:rPr>
              <a:t>Tips for Conversations to Build Collaborative Workplaces, Tips on How to Address Bullying and Harassment, and Tips to Address Infection Control Concerns.</a:t>
            </a:r>
          </a:p>
          <a:p>
            <a:endParaRPr lang="en-CA" sz="1800" b="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800" kern="1200" dirty="0">
                <a:solidFill>
                  <a:schemeClr val="tx1"/>
                </a:solidFill>
                <a:effectLst/>
                <a:latin typeface="+mn-lt"/>
                <a:ea typeface="+mn-ea"/>
                <a:cs typeface="+mn-cs"/>
              </a:rPr>
              <a:t>There’s also an introductory video to get you started and we’ll watch part of it next. Just note that the videos and resources are exclusive to members.</a:t>
            </a:r>
            <a:endParaRPr lang="en-US"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88663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Here’s the sneak preview of the introductory video.</a:t>
            </a:r>
          </a:p>
          <a:p>
            <a:endParaRPr lang="en-CA" dirty="0"/>
          </a:p>
          <a:p>
            <a:r>
              <a:rPr lang="en-CA" dirty="0"/>
              <a:t>[ </a:t>
            </a:r>
            <a:r>
              <a:rPr lang="en-CA" b="1" i="1" dirty="0"/>
              <a:t>TO PRESENTER</a:t>
            </a:r>
            <a:r>
              <a:rPr lang="en-CA" dirty="0"/>
              <a:t>: here’s the link just in case: </a:t>
            </a:r>
            <a:r>
              <a:rPr lang="en-CA" b="1" i="1" u="none" strike="noStrike" dirty="0">
                <a:effectLst/>
                <a:latin typeface="YouTube Noto"/>
                <a:hlinkClick r:id="rId3"/>
              </a:rPr>
              <a:t>https://youtu.be/fy9xCpgsAnM</a:t>
            </a:r>
            <a:r>
              <a:rPr lang="en-CA" b="1" i="1" u="none" strike="noStrike" dirty="0">
                <a:effectLst/>
                <a:latin typeface="YouTube Noto"/>
              </a:rPr>
              <a:t> </a:t>
            </a:r>
            <a:r>
              <a:rPr lang="en-CA" b="0" i="0" u="none" strike="noStrike" dirty="0">
                <a:effectLst/>
                <a:latin typeface="YouTube Noto"/>
              </a:rPr>
              <a:t>]</a:t>
            </a:r>
            <a:endParaRPr lang="en-CA" dirty="0"/>
          </a:p>
        </p:txBody>
      </p:sp>
      <p:sp>
        <p:nvSpPr>
          <p:cNvPr id="4" name="Date Placeholder 3"/>
          <p:cNvSpPr>
            <a:spLocks noGrp="1"/>
          </p:cNvSpPr>
          <p:nvPr>
            <p:ph type="dt" idx="1"/>
          </p:nvPr>
        </p:nvSpPr>
        <p:spPr/>
        <p:txBody>
          <a:bodyPr/>
          <a:lstStyle/>
          <a:p>
            <a:endParaRPr lang="en-GB" altLang="en-US"/>
          </a:p>
        </p:txBody>
      </p:sp>
    </p:spTree>
    <p:extLst>
      <p:ext uri="{BB962C8B-B14F-4D97-AF65-F5344CB8AC3E}">
        <p14:creationId xmlns:p14="http://schemas.microsoft.com/office/powerpoint/2010/main" val="1794471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When you transition to an Active/Practising CDHA member, your membership will also include counselling services through a </a:t>
            </a:r>
            <a:r>
              <a:rPr lang="en-CA" sz="1700" b="1" dirty="0"/>
              <a:t>member and family assistance program. </a:t>
            </a:r>
            <a:r>
              <a:rPr lang="en-CA" sz="1700" dirty="0"/>
              <a:t>Homewood Health is the provider and it’s a relatively new benefit.</a:t>
            </a:r>
            <a:r>
              <a:rPr lang="en-CA" sz="1700" b="1"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The member and family assistance program is a professional and proactive service to support you through a wide range of personal, family, and work-related concerns and is available 24 hours a day, every day of the year. Their website also has great articles and resources, as well as access to the counselling services. </a:t>
            </a:r>
            <a:endParaRPr lang="en-CA" dirty="0"/>
          </a:p>
        </p:txBody>
      </p:sp>
      <p:sp>
        <p:nvSpPr>
          <p:cNvPr id="5" name="Date Placeholder 4">
            <a:extLst>
              <a:ext uri="{FF2B5EF4-FFF2-40B4-BE49-F238E27FC236}">
                <a16:creationId xmlns:a16="http://schemas.microsoft.com/office/drawing/2014/main" id="{22252AC3-B066-40E4-B3BF-0168C3BCBCCE}"/>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97572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CDHA is constantly striving to enhance the value of your membership. The association is pleased to offer a number of discounted programs including: </a:t>
            </a:r>
          </a:p>
          <a:p>
            <a:endParaRPr lang="en-CA" sz="1700" dirty="0"/>
          </a:p>
          <a:p>
            <a:pPr marL="177545" indent="-177545">
              <a:buFont typeface="Arial" panose="020B0604020202020204" pitchFamily="34" charset="0"/>
              <a:buChar char="•"/>
            </a:pPr>
            <a:r>
              <a:rPr lang="en-CA" sz="1700" b="1" dirty="0"/>
              <a:t>GoodLife Fitness</a:t>
            </a:r>
            <a:r>
              <a:rPr lang="en-CA" sz="1700" dirty="0"/>
              <a:t> – which offers close to 50% off annual memberships</a:t>
            </a:r>
          </a:p>
          <a:p>
            <a:pPr marL="177545" indent="-177545">
              <a:buFont typeface="Arial" panose="020B0604020202020204" pitchFamily="34" charset="0"/>
              <a:buChar char="•"/>
            </a:pPr>
            <a:r>
              <a:rPr lang="en-CA" sz="1700" dirty="0"/>
              <a:t>A worldwide inventory of </a:t>
            </a:r>
            <a:r>
              <a:rPr lang="en-CA" sz="1700" b="1" dirty="0"/>
              <a:t>hotels at unbeatable rates</a:t>
            </a:r>
            <a:endParaRPr lang="en-CA" sz="1700" dirty="0"/>
          </a:p>
          <a:p>
            <a:pPr marL="177545" indent="-177545">
              <a:buFont typeface="Arial" panose="020B0604020202020204" pitchFamily="34" charset="0"/>
              <a:buChar char="•"/>
            </a:pPr>
            <a:r>
              <a:rPr lang="en-CA" sz="1700" b="1" dirty="0"/>
              <a:t>Additional insurance programs</a:t>
            </a:r>
            <a:r>
              <a:rPr lang="en-CA" sz="1700" b="0" dirty="0"/>
              <a:t> </a:t>
            </a:r>
            <a:r>
              <a:rPr lang="en-CA" sz="1700" b="0" dirty="0">
                <a:highlight>
                  <a:srgbClr val="FFFF00"/>
                </a:highlight>
              </a:rPr>
              <a:t>including </a:t>
            </a:r>
            <a:r>
              <a:rPr lang="en-CA" sz="1700" b="0" dirty="0">
                <a:solidFill>
                  <a:srgbClr val="FF0000"/>
                </a:solidFill>
                <a:highlight>
                  <a:srgbClr val="FFFF00"/>
                </a:highlight>
              </a:rPr>
              <a:t>competitive home and auto insurance rates with TD and a variety of personal health insurance plans from Sun Life. Sun Life would be a place to look for that disability insurance was mentioned earlier. </a:t>
            </a:r>
          </a:p>
          <a:p>
            <a:pPr marL="0" indent="0">
              <a:buFont typeface="Arial" panose="020B0604020202020204" pitchFamily="34" charset="0"/>
              <a:buNone/>
            </a:pPr>
            <a:endParaRPr lang="en-CA" sz="1700" b="1" dirty="0"/>
          </a:p>
          <a:p>
            <a:pPr marL="0" indent="0">
              <a:buFont typeface="Arial" panose="020B0604020202020204" pitchFamily="34" charset="0"/>
              <a:buNone/>
            </a:pPr>
            <a:r>
              <a:rPr lang="en-CA" sz="1700" b="0" dirty="0"/>
              <a:t>…</a:t>
            </a:r>
            <a:r>
              <a:rPr lang="en-CA" sz="1700" dirty="0"/>
              <a:t>and more!</a:t>
            </a:r>
          </a:p>
        </p:txBody>
      </p:sp>
      <p:sp>
        <p:nvSpPr>
          <p:cNvPr id="5" name="Date Placeholder 4">
            <a:extLst>
              <a:ext uri="{FF2B5EF4-FFF2-40B4-BE49-F238E27FC236}">
                <a16:creationId xmlns:a16="http://schemas.microsoft.com/office/drawing/2014/main" id="{0042045E-B2B7-4FB0-B18E-4092C7C02D64}"/>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453984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We have another quiz question and a prize to give away for the correct answer. If you think you know the answer, use the chat feature to submit!</a:t>
            </a:r>
          </a:p>
        </p:txBody>
      </p:sp>
    </p:spTree>
    <p:extLst>
      <p:ext uri="{BB962C8B-B14F-4D97-AF65-F5344CB8AC3E}">
        <p14:creationId xmlns:p14="http://schemas.microsoft.com/office/powerpoint/2010/main" val="1893018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u="sng" dirty="0"/>
              <a:t>Where</a:t>
            </a:r>
            <a:r>
              <a:rPr lang="en-CA" sz="1700" dirty="0"/>
              <a:t> is CDHA’s next conference?</a:t>
            </a:r>
          </a:p>
          <a:p>
            <a:endParaRPr lang="en-CA" sz="1700" dirty="0"/>
          </a:p>
          <a:p>
            <a:pPr marL="0" marR="0">
              <a:lnSpc>
                <a:spcPct val="107000"/>
              </a:lnSpc>
              <a:spcBef>
                <a:spcPts val="0"/>
              </a:spcBef>
              <a:spcAft>
                <a:spcPts val="800"/>
              </a:spcAft>
            </a:pPr>
            <a:r>
              <a:rPr lang="en-CA" sz="1700" i="1" dirty="0">
                <a:effectLst/>
                <a:latin typeface="Calibri" panose="020F0502020204030204" pitchFamily="34" charset="0"/>
                <a:ea typeface="Calibri" panose="020F0502020204030204" pitchFamily="34" charset="0"/>
                <a:cs typeface="Times New Roman" panose="02020603050405020304" pitchFamily="18" charset="0"/>
              </a:rPr>
              <a:t>[ </a:t>
            </a:r>
            <a:r>
              <a:rPr lang="en-CA" sz="1700" b="1" i="1" dirty="0">
                <a:effectLst/>
                <a:latin typeface="Calibri" panose="020F0502020204030204" pitchFamily="34" charset="0"/>
                <a:ea typeface="Calibri" panose="020F0502020204030204" pitchFamily="34" charset="0"/>
                <a:cs typeface="Times New Roman" panose="02020603050405020304" pitchFamily="18" charset="0"/>
              </a:rPr>
              <a:t>TO PRESENTER</a:t>
            </a:r>
            <a:r>
              <a:rPr lang="en-CA" sz="1700" i="1" dirty="0">
                <a:effectLst/>
                <a:latin typeface="Calibri" panose="020F0502020204030204" pitchFamily="34" charset="0"/>
                <a:ea typeface="Calibri" panose="020F0502020204030204" pitchFamily="34" charset="0"/>
                <a:cs typeface="Times New Roman" panose="02020603050405020304" pitchFamily="18" charset="0"/>
              </a:rPr>
              <a:t> – after about 10-15 seconds, check the chat feature to see if you have a winner.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700" dirty="0"/>
          </a:p>
          <a:p>
            <a:r>
              <a:rPr lang="en-CA" sz="1700" dirty="0"/>
              <a:t>Congrats to [ </a:t>
            </a:r>
            <a:r>
              <a:rPr lang="en-CA" sz="1700" i="1" dirty="0"/>
              <a:t>name here</a:t>
            </a:r>
            <a:r>
              <a:rPr lang="en-CA" sz="1700" dirty="0"/>
              <a:t> ]. They correctly stated the answer! CDHA’s next conference is taking place… </a:t>
            </a:r>
            <a:r>
              <a:rPr lang="en-CA" sz="1700" b="1" dirty="0"/>
              <a:t>Virtually, this October.</a:t>
            </a:r>
            <a:endParaRPr lang="en-CA" sz="1700" dirty="0"/>
          </a:p>
        </p:txBody>
      </p:sp>
    </p:spTree>
    <p:extLst>
      <p:ext uri="{BB962C8B-B14F-4D97-AF65-F5344CB8AC3E}">
        <p14:creationId xmlns:p14="http://schemas.microsoft.com/office/powerpoint/2010/main" val="2602655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Now, let’s jump into the topic of jobs.</a:t>
            </a:r>
          </a:p>
          <a:p>
            <a:endParaRPr lang="en-CA" sz="1700" dirty="0"/>
          </a:p>
          <a:p>
            <a:r>
              <a:rPr lang="en-CA" sz="1700" dirty="0"/>
              <a:t>Every other year, CDHA surveys members in order to obtain a national perspective of employment and compensation trends and workplace environment. </a:t>
            </a:r>
          </a:p>
          <a:p>
            <a:endParaRPr lang="en-CA" sz="1700" dirty="0"/>
          </a:p>
          <a:p>
            <a:pPr defTabSz="946906">
              <a:defRPr/>
            </a:pPr>
            <a:r>
              <a:rPr lang="en-CA" sz="1700" dirty="0"/>
              <a:t>Once the data is compiled, CDHA members receive complimentary access to the executive summary, full report and report by province. </a:t>
            </a:r>
            <a:r>
              <a:rPr lang="en-CA" sz="1700" b="1" dirty="0"/>
              <a:t>Keep in mind this information can be helpful when negotiating a job offer. </a:t>
            </a:r>
          </a:p>
          <a:p>
            <a:pPr defTabSz="946906">
              <a:defRPr/>
            </a:pPr>
            <a:endParaRPr lang="en-CA" sz="1700" dirty="0"/>
          </a:p>
          <a:p>
            <a:pPr marL="0" marR="0" indent="0" algn="l" defTabSz="914400" rtl="0" eaLnBrk="0" fontAlgn="base" latinLnBrk="0" hangingPunct="0">
              <a:lnSpc>
                <a:spcPct val="100000"/>
              </a:lnSpc>
              <a:spcBef>
                <a:spcPct val="30000"/>
              </a:spcBef>
              <a:spcAft>
                <a:spcPct val="0"/>
              </a:spcAft>
              <a:buClrTx/>
              <a:buSzTx/>
              <a:buFontTx/>
              <a:buNone/>
              <a:tabLst/>
              <a:defRPr/>
            </a:pPr>
            <a:r>
              <a:rPr lang="en-CA" sz="1700" b="0" i="0" kern="1200" baseline="0" dirty="0">
                <a:solidFill>
                  <a:schemeClr val="tx1"/>
                </a:solidFill>
                <a:effectLst/>
                <a:latin typeface="+mn-lt"/>
                <a:ea typeface="MS PGothic" pitchFamily="34" charset="-128"/>
                <a:cs typeface="MS PGothic" charset="0"/>
              </a:rPr>
              <a:t>Let’s take a look at some of the highlights from the 2019 executive summary.</a:t>
            </a:r>
            <a:r>
              <a:rPr lang="en-CA" sz="1700" b="0" i="0" kern="1200" dirty="0">
                <a:solidFill>
                  <a:schemeClr val="tx1"/>
                </a:solidFill>
                <a:effectLst/>
                <a:latin typeface="+mn-lt"/>
                <a:ea typeface="MS PGothic" pitchFamily="34" charset="-128"/>
                <a:cs typeface="MS PGothic" charset="0"/>
              </a:rPr>
              <a:t> </a:t>
            </a:r>
          </a:p>
        </p:txBody>
      </p:sp>
      <p:sp>
        <p:nvSpPr>
          <p:cNvPr id="5" name="Date Placeholder 4">
            <a:extLst>
              <a:ext uri="{FF2B5EF4-FFF2-40B4-BE49-F238E27FC236}">
                <a16:creationId xmlns:a16="http://schemas.microsoft.com/office/drawing/2014/main" id="{BCC9D802-BD55-463D-9C96-487FE64D6FB5}"/>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73702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The reported </a:t>
            </a:r>
            <a:r>
              <a:rPr lang="en-US" sz="1700" b="1" dirty="0"/>
              <a:t>average hourly rate for a first practice setting in 2019 is $43.40</a:t>
            </a:r>
            <a:r>
              <a:rPr lang="en-US" sz="1700" dirty="0"/>
              <a:t>, which continues the trend of incremental increases seen in previous years </a:t>
            </a:r>
            <a:r>
              <a:rPr lang="en-CA" sz="1700" kern="1200" dirty="0">
                <a:solidFill>
                  <a:schemeClr val="tx1"/>
                </a:solidFill>
                <a:effectLst/>
                <a:latin typeface="+mn-lt"/>
                <a:ea typeface="MS PGothic" pitchFamily="34" charset="-128"/>
                <a:cs typeface="MS PGothic" charset="0"/>
              </a:rPr>
              <a:t>($41.69 in 2017, $41.36 in 2015, $40.18 in 2013). </a:t>
            </a:r>
            <a:endParaRPr lang="en-US" sz="1700" dirty="0"/>
          </a:p>
          <a:p>
            <a:endParaRPr lang="en-US" sz="1700" dirty="0"/>
          </a:p>
          <a:p>
            <a:pPr marL="0" indent="0">
              <a:buFont typeface="Arial" panose="020B0604020202020204" pitchFamily="34" charset="0"/>
              <a:buNone/>
            </a:pPr>
            <a:r>
              <a:rPr lang="en-CA" sz="1700" kern="1200" dirty="0">
                <a:solidFill>
                  <a:schemeClr val="tx1"/>
                </a:solidFill>
                <a:effectLst/>
                <a:latin typeface="+mn-lt"/>
                <a:ea typeface="MS PGothic" pitchFamily="34" charset="-128"/>
                <a:cs typeface="MS PGothic" charset="0"/>
              </a:rPr>
              <a:t>This hourly pay rate has increased by 4.1% since 2017. And, consistent with previous years, </a:t>
            </a:r>
            <a:r>
              <a:rPr lang="en-CA" sz="1700" b="1" kern="1200" dirty="0">
                <a:solidFill>
                  <a:schemeClr val="tx1"/>
                </a:solidFill>
                <a:effectLst/>
                <a:latin typeface="+mn-lt"/>
                <a:ea typeface="MS PGothic" pitchFamily="34" charset="-128"/>
                <a:cs typeface="MS PGothic" charset="0"/>
              </a:rPr>
              <a:t>Alberta has the highest hourly rate at $55.26</a:t>
            </a:r>
            <a:r>
              <a:rPr lang="en-CA" sz="1700" kern="1200" dirty="0">
                <a:solidFill>
                  <a:schemeClr val="tx1"/>
                </a:solidFill>
                <a:effectLst/>
                <a:latin typeface="+mn-lt"/>
                <a:ea typeface="MS PGothic" pitchFamily="34" charset="-128"/>
                <a:cs typeface="MS PGothic" charset="0"/>
              </a:rPr>
              <a:t>; </a:t>
            </a:r>
            <a:r>
              <a:rPr lang="en-CA" sz="1700" b="1" kern="1200" dirty="0">
                <a:solidFill>
                  <a:schemeClr val="tx1"/>
                </a:solidFill>
                <a:effectLst/>
                <a:latin typeface="+mn-lt"/>
                <a:ea typeface="MS PGothic" pitchFamily="34" charset="-128"/>
                <a:cs typeface="MS PGothic" charset="0"/>
              </a:rPr>
              <a:t>New Brunswick has the lowest hourly rate at $32.99</a:t>
            </a:r>
            <a:r>
              <a:rPr lang="en-CA" sz="1700" kern="1200" dirty="0">
                <a:solidFill>
                  <a:schemeClr val="tx1"/>
                </a:solidFill>
                <a:effectLst/>
                <a:latin typeface="+mn-lt"/>
                <a:ea typeface="MS PGothic" pitchFamily="34" charset="-128"/>
                <a:cs typeface="MS PGothic"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CA" sz="1700" kern="1200" dirty="0">
              <a:solidFill>
                <a:schemeClr val="tx1"/>
              </a:solidFill>
              <a:effectLst/>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CA" sz="1700" kern="1200" dirty="0">
                <a:solidFill>
                  <a:schemeClr val="tx1"/>
                </a:solidFill>
                <a:effectLst/>
                <a:latin typeface="+mn-lt"/>
                <a:ea typeface="MS PGothic" pitchFamily="34" charset="-128"/>
              </a:rPr>
              <a:t>Here’s the provincial/territory breakdown: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Alberta - $55.26</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British Columbia - $46.10</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Manitoba - $42.84</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New Brunswick - $32.99</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Newfoundland &amp; Labrador - $40.23</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Nova Scotia - $35.12</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Ontario - $38.92</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Prince Edward Island - $35.34</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Quebec - $36.47</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u="none" strike="noStrike" kern="1200" dirty="0">
                <a:solidFill>
                  <a:schemeClr val="tx1"/>
                </a:solidFill>
                <a:effectLst/>
                <a:latin typeface="+mn-lt"/>
                <a:ea typeface="MS PGothic" pitchFamily="34" charset="-128"/>
                <a:cs typeface="MS PGothic" charset="0"/>
              </a:rPr>
              <a:t>Saskatchewan - $43.38</a:t>
            </a:r>
            <a:r>
              <a:rPr lang="en-CA" sz="180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800" kern="1200" dirty="0">
                <a:solidFill>
                  <a:schemeClr val="tx1"/>
                </a:solidFill>
                <a:effectLst/>
                <a:latin typeface="+mn-lt"/>
                <a:ea typeface="MS PGothic" pitchFamily="34" charset="-128"/>
              </a:rPr>
              <a:t>The North - $47.80</a:t>
            </a:r>
            <a:endParaRPr lang="en-CA" sz="1700" kern="1200" dirty="0">
              <a:solidFill>
                <a:schemeClr val="tx1"/>
              </a:solidFill>
              <a:effectLst/>
              <a:latin typeface="+mn-lt"/>
              <a:ea typeface="MS PGothic" pitchFamily="34" charset="-128"/>
            </a:endParaRPr>
          </a:p>
          <a:p>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449035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lnSpcReduction="10000"/>
          </a:bodyPr>
          <a:lstStyle/>
          <a:p>
            <a:r>
              <a:rPr lang="en-CA" sz="1700" b="0" kern="1200" dirty="0">
                <a:solidFill>
                  <a:schemeClr val="tx1"/>
                </a:solidFill>
                <a:effectLst/>
                <a:latin typeface="+mn-lt"/>
                <a:ea typeface="MS PGothic" pitchFamily="34" charset="-128"/>
                <a:cs typeface="MS PGothic" charset="0"/>
              </a:rPr>
              <a:t>In terms of Dental Hygiene Education and Mean Annual Income (working more than 30 hours/week):</a:t>
            </a:r>
          </a:p>
          <a:p>
            <a:endParaRPr lang="en-CA" sz="17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en-CA" sz="1700" kern="1200" dirty="0">
                <a:solidFill>
                  <a:schemeClr val="tx1"/>
                </a:solidFill>
                <a:effectLst/>
                <a:latin typeface="+mn-lt"/>
                <a:ea typeface="MS PGothic" pitchFamily="34" charset="-128"/>
                <a:cs typeface="MS PGothic" charset="0"/>
              </a:rPr>
              <a:t>Stating the highest level of dental hygiene education completed, 73% of respondents have a dental hygiene diploma credential and earn $70,938.43, on average.</a:t>
            </a:r>
          </a:p>
          <a:p>
            <a:pPr marL="171450" lvl="0" indent="-171450">
              <a:buFont typeface="Arial" panose="020B0604020202020204" pitchFamily="34" charset="0"/>
              <a:buChar char="•"/>
            </a:pPr>
            <a:r>
              <a:rPr lang="en-CA" sz="1700" kern="1200" dirty="0">
                <a:solidFill>
                  <a:schemeClr val="tx1"/>
                </a:solidFill>
                <a:effectLst/>
                <a:latin typeface="+mn-lt"/>
                <a:ea typeface="MS PGothic" pitchFamily="34" charset="-128"/>
                <a:cs typeface="MS PGothic" charset="0"/>
              </a:rPr>
              <a:t>The second most common academic credential is a 4-year bachelor’s degree in a field other than dental hygiene (10%), with average annual earnings of $75,147.74.</a:t>
            </a:r>
          </a:p>
          <a:p>
            <a:pPr marL="171450" lvl="0" indent="-171450">
              <a:buFont typeface="Arial" panose="020B0604020202020204" pitchFamily="34" charset="0"/>
              <a:buChar char="•"/>
            </a:pPr>
            <a:r>
              <a:rPr lang="en-CA" sz="1700" kern="1200" dirty="0">
                <a:solidFill>
                  <a:schemeClr val="tx1"/>
                </a:solidFill>
                <a:effectLst/>
                <a:latin typeface="+mn-lt"/>
                <a:ea typeface="MS PGothic" pitchFamily="34" charset="-128"/>
                <a:cs typeface="MS PGothic" charset="0"/>
              </a:rPr>
              <a:t>The third most common academic credential is a 4-year bachelor’s degree in dental hygiene (5%), with average annual earnings of $77,910.70.</a:t>
            </a:r>
          </a:p>
          <a:p>
            <a:pPr marL="171450" lvl="0" indent="-171450">
              <a:buFont typeface="Arial" panose="020B0604020202020204" pitchFamily="34" charset="0"/>
              <a:buChar char="•"/>
            </a:pPr>
            <a:r>
              <a:rPr lang="en-CA" sz="1700" kern="1200" dirty="0">
                <a:solidFill>
                  <a:schemeClr val="tx1"/>
                </a:solidFill>
                <a:effectLst/>
                <a:latin typeface="+mn-lt"/>
                <a:ea typeface="MS PGothic" pitchFamily="34" charset="-128"/>
                <a:cs typeface="MS PGothic" charset="0"/>
              </a:rPr>
              <a:t>Respondents with a master’s degree (2%) have the highest average annual income ($92,142.73).</a:t>
            </a:r>
          </a:p>
          <a:p>
            <a:pPr marL="171450" lvl="0" indent="-171450">
              <a:buFont typeface="Arial" panose="020B0604020202020204" pitchFamily="34" charset="0"/>
              <a:buChar char="•"/>
            </a:pPr>
            <a:r>
              <a:rPr lang="en-CA" sz="1700" kern="1200" dirty="0">
                <a:solidFill>
                  <a:schemeClr val="tx1"/>
                </a:solidFill>
                <a:effectLst/>
                <a:latin typeface="+mn-lt"/>
                <a:ea typeface="MS PGothic" pitchFamily="34" charset="-128"/>
              </a:rPr>
              <a:t>Having a degree will open other doors for you during your career. </a:t>
            </a:r>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087048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700" dirty="0"/>
              <a:t>The unemployment rate among respondents is 1%, which is well below the current Canadian unemployment rate of 5.5%, as reported by Statistics Canada in June 2019.</a:t>
            </a:r>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83212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As the collective national voice, CDHA organizes an awareness campaign each April since it’s oral health month. </a:t>
            </a:r>
          </a:p>
          <a:p>
            <a:br>
              <a:rPr lang="en-CA" sz="1700" dirty="0"/>
            </a:br>
            <a:r>
              <a:rPr lang="en-CA" sz="1700" dirty="0"/>
              <a:t>An important part of the celebration is National Dental Hygienists Week. This annual event focuses on the importance of maintaining good oral health practices and helping Canadians understand the role and importance of the dental hygiene profession.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Let’s queue up one of the national TV ads that ran in 2020.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i="1" dirty="0"/>
              <a:t>[ </a:t>
            </a:r>
            <a:r>
              <a:rPr lang="en-CA" sz="1700" b="1" i="1" dirty="0"/>
              <a:t>TO PRESENTER</a:t>
            </a:r>
            <a:r>
              <a:rPr lang="en-CA" sz="1700" i="1" dirty="0"/>
              <a:t>: if you’re having issues, open a separate tab/window and share/play: </a:t>
            </a:r>
            <a:r>
              <a:rPr lang="en-CA" sz="1700" b="1" i="1" dirty="0"/>
              <a:t>https://youtu.be/ApsHzSOaHIY </a:t>
            </a:r>
            <a:r>
              <a:rPr lang="en-CA" sz="1700" i="1" dirty="0"/>
              <a:t>]</a:t>
            </a:r>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160628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Satisfaction with the number of hours of work per week is increasing. In 2019, 73% of respondents say they work as many hours as they would like (71% in 2017, 65% in both 2015 and 2013). </a:t>
            </a:r>
          </a:p>
          <a:p>
            <a:endParaRPr lang="en-US" sz="1700" dirty="0"/>
          </a:p>
          <a:p>
            <a:r>
              <a:rPr lang="en-US" sz="1700" dirty="0"/>
              <a:t>Respondents from Saskatchewan and New Brunswick report higher levels of satisfaction with the number of hours worked (average rating of 8.5 out of 10), which is consistent with the findings of the 2017 survey.</a:t>
            </a:r>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243185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Now let’s look at Workplace and Environment. </a:t>
            </a:r>
          </a:p>
          <a:p>
            <a:endParaRPr lang="en-CA" sz="1700" dirty="0"/>
          </a:p>
          <a:p>
            <a:r>
              <a:rPr lang="en-US" sz="1700" dirty="0"/>
              <a:t>91% of respondents report working in a private practice as their first practice setting, followed by public health (3%) and education (3%).</a:t>
            </a:r>
            <a:endParaRPr lang="en-CA" sz="1700" dirty="0"/>
          </a:p>
          <a:p>
            <a:endParaRPr lang="en-CA" sz="1700" dirty="0"/>
          </a:p>
          <a:p>
            <a:r>
              <a:rPr lang="en-CA" sz="1700" dirty="0"/>
              <a:t>71% of respondents work for a single employer which is pretty consistent with previous survey results.</a:t>
            </a: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162113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The number of respondents reporting that they have written contracts has been trending up, from 40% in 2015 and 44% in 2017 to 51% in 2019.</a:t>
            </a:r>
          </a:p>
          <a:p>
            <a:endParaRPr lang="en-US" sz="1700" dirty="0"/>
          </a:p>
          <a:p>
            <a:r>
              <a:rPr lang="en-US" sz="1700" dirty="0"/>
              <a:t>An employment contract outlines duties and responsibilities on both the employer and the employee’s part. We’ll talk about more on this in a bit.</a:t>
            </a:r>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554037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To help guide you in</a:t>
            </a:r>
            <a:r>
              <a:rPr lang="en-CA" sz="1700" kern="1200" dirty="0">
                <a:solidFill>
                  <a:schemeClr val="tx1"/>
                </a:solidFill>
                <a:effectLst/>
                <a:latin typeface="+mn-lt"/>
                <a:ea typeface="MS PGothic" pitchFamily="34" charset="-128"/>
                <a:cs typeface="MS PGothic" charset="0"/>
              </a:rPr>
              <a:t> negotiating a compensation package, CDHA has a resource that is perfect for new grads.</a:t>
            </a:r>
          </a:p>
          <a:p>
            <a:endParaRPr lang="en-CA" sz="1700" kern="1200" dirty="0">
              <a:solidFill>
                <a:schemeClr val="tx1"/>
              </a:solidFill>
              <a:effectLst/>
              <a:latin typeface="+mn-lt"/>
              <a:ea typeface="MS PGothic" pitchFamily="34" charset="-128"/>
              <a:cs typeface="MS PGothic" charset="0"/>
            </a:endParaRPr>
          </a:p>
          <a:p>
            <a:r>
              <a:rPr lang="en-CA" sz="1200" kern="1200" dirty="0">
                <a:solidFill>
                  <a:schemeClr val="tx1"/>
                </a:solidFill>
                <a:effectLst/>
                <a:latin typeface="+mn-lt"/>
                <a:ea typeface="MS PGothic" pitchFamily="34" charset="-128"/>
                <a:cs typeface="MS PGothic" charset="0"/>
              </a:rPr>
              <a:t>When starting at a new place of employment, you want to begin on the best possible terms… for you! </a:t>
            </a:r>
          </a:p>
          <a:p>
            <a:endParaRPr lang="en-CA" sz="1200" kern="1200" dirty="0">
              <a:solidFill>
                <a:schemeClr val="tx1"/>
              </a:solidFill>
              <a:effectLst/>
              <a:latin typeface="+mn-lt"/>
              <a:ea typeface="MS PGothic" pitchFamily="34" charset="-128"/>
              <a:cs typeface="MS PGothic" charset="0"/>
            </a:endParaRPr>
          </a:p>
          <a:p>
            <a:r>
              <a:rPr lang="en-CA" sz="1000" kern="1200" dirty="0">
                <a:solidFill>
                  <a:schemeClr val="tx1"/>
                </a:solidFill>
                <a:effectLst/>
                <a:latin typeface="+mn-lt"/>
                <a:ea typeface="MS PGothic" pitchFamily="34" charset="-128"/>
                <a:cs typeface="MS PGothic" charset="0"/>
              </a:rPr>
              <a:t>F</a:t>
            </a:r>
            <a:r>
              <a:rPr lang="en-CA" sz="1200" kern="1200" dirty="0">
                <a:solidFill>
                  <a:schemeClr val="tx1"/>
                </a:solidFill>
                <a:effectLst/>
                <a:latin typeface="+mn-lt"/>
                <a:ea typeface="MS PGothic" pitchFamily="34" charset="-128"/>
                <a:cs typeface="MS PGothic" charset="0"/>
              </a:rPr>
              <a:t>ind this resource under “</a:t>
            </a:r>
            <a:r>
              <a:rPr lang="en-CA" sz="1200" b="1" kern="1200" dirty="0">
                <a:solidFill>
                  <a:schemeClr val="tx1"/>
                </a:solidFill>
                <a:effectLst/>
                <a:latin typeface="+mn-lt"/>
                <a:ea typeface="MS PGothic" pitchFamily="34" charset="-128"/>
                <a:cs typeface="MS PGothic" charset="0"/>
              </a:rPr>
              <a:t>Contracts &amp; Policies</a:t>
            </a:r>
            <a:r>
              <a:rPr lang="en-CA" sz="1200" kern="1200" dirty="0">
                <a:solidFill>
                  <a:schemeClr val="tx1"/>
                </a:solidFill>
                <a:effectLst/>
                <a:latin typeface="+mn-lt"/>
                <a:ea typeface="MS PGothic" pitchFamily="34" charset="-128"/>
                <a:cs typeface="MS PGothic" charset="0"/>
              </a:rPr>
              <a:t>” in the healthy and respectful workplace area of the website. </a:t>
            </a:r>
            <a:endParaRPr lang="en-CA" sz="1700" kern="1200" dirty="0">
              <a:solidFill>
                <a:schemeClr val="tx1"/>
              </a:solidFill>
              <a:effectLst/>
              <a:latin typeface="+mn-lt"/>
              <a:ea typeface="MS PGothic" pitchFamily="34" charset="-128"/>
              <a:cs typeface="MS PGothic" charset="0"/>
            </a:endParaRP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580942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To get a better understanding of the survey highlights focusing on trends in compensation segmented by geography and other criteria, we encourage you to a watch a free webinar. </a:t>
            </a: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107802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After you’ve graduated and satisfied your province's regulation requirements, your focus will naturally turn to finding a job as a dental hygienist. Or perhaps your search has already started!</a:t>
            </a:r>
          </a:p>
          <a:p>
            <a:endParaRPr lang="en-CA" sz="1700" dirty="0"/>
          </a:p>
          <a:p>
            <a:r>
              <a:rPr lang="en-CA" sz="1700" dirty="0" err="1"/>
              <a:t>CDHA’s</a:t>
            </a:r>
            <a:r>
              <a:rPr lang="en-CA" sz="1700" dirty="0"/>
              <a:t> job board is a great place for employers and prospective employees to connect and it’s one of the most active areas of </a:t>
            </a:r>
            <a:r>
              <a:rPr lang="en-CA" sz="1700" dirty="0" err="1"/>
              <a:t>CDHA’s</a:t>
            </a:r>
            <a:r>
              <a:rPr lang="en-CA" sz="1700" dirty="0"/>
              <a:t> website.</a:t>
            </a:r>
          </a:p>
          <a:p>
            <a:endParaRPr lang="en-CA" sz="1700" dirty="0"/>
          </a:p>
          <a:p>
            <a:r>
              <a:rPr lang="en-CA" sz="1700" dirty="0"/>
              <a:t>To view the current opportunities, visit our website. You must be logged in to view the information.</a:t>
            </a:r>
          </a:p>
        </p:txBody>
      </p:sp>
      <p:sp>
        <p:nvSpPr>
          <p:cNvPr id="5" name="Date Placeholder 4">
            <a:extLst>
              <a:ext uri="{FF2B5EF4-FFF2-40B4-BE49-F238E27FC236}">
                <a16:creationId xmlns:a16="http://schemas.microsoft.com/office/drawing/2014/main" id="{56752DF2-038A-4578-A370-05DFA8230E1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950767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You can also sign up for CDHA job board alerts and have job postings delivered to your inbox each week. </a:t>
            </a:r>
          </a:p>
        </p:txBody>
      </p:sp>
      <p:sp>
        <p:nvSpPr>
          <p:cNvPr id="5" name="Date Placeholder 4">
            <a:extLst>
              <a:ext uri="{FF2B5EF4-FFF2-40B4-BE49-F238E27FC236}">
                <a16:creationId xmlns:a16="http://schemas.microsoft.com/office/drawing/2014/main" id="{56752DF2-038A-4578-A370-05DFA8230E1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7776097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To activate the weekly alert, edit the communication preferences in your online profile and check the "</a:t>
            </a:r>
            <a:r>
              <a:rPr lang="en-CA" sz="1700" b="1" dirty="0"/>
              <a:t>Notifications for new employment opportunities</a:t>
            </a:r>
            <a:r>
              <a:rPr lang="en-CA" sz="1700" dirty="0"/>
              <a:t>" box. You can specify a specific province/territory or select “All Provinces.”</a:t>
            </a:r>
          </a:p>
        </p:txBody>
      </p:sp>
      <p:sp>
        <p:nvSpPr>
          <p:cNvPr id="5" name="Date Placeholder 4">
            <a:extLst>
              <a:ext uri="{FF2B5EF4-FFF2-40B4-BE49-F238E27FC236}">
                <a16:creationId xmlns:a16="http://schemas.microsoft.com/office/drawing/2014/main" id="{F129ABC9-A40E-4A4E-9F29-238069132B9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592379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When you are ready to apply for a job, you will need to provide a résumé and cover letter. </a:t>
            </a:r>
          </a:p>
          <a:p>
            <a:endParaRPr lang="en-CA" sz="1700" dirty="0"/>
          </a:p>
          <a:p>
            <a:r>
              <a:rPr lang="en-CA" sz="1700" dirty="0"/>
              <a:t>This slide quickly lists what elements should be part of your résumé and cover letter along with other items to keep in mind.</a:t>
            </a:r>
          </a:p>
          <a:p>
            <a:endParaRPr lang="en-CA" sz="1700" dirty="0"/>
          </a:p>
          <a:p>
            <a:r>
              <a:rPr lang="en-CA" sz="1700" dirty="0"/>
              <a:t>More detailed information can be found on the CDHA website.</a:t>
            </a:r>
          </a:p>
        </p:txBody>
      </p:sp>
      <p:sp>
        <p:nvSpPr>
          <p:cNvPr id="5" name="Date Placeholder 4">
            <a:extLst>
              <a:ext uri="{FF2B5EF4-FFF2-40B4-BE49-F238E27FC236}">
                <a16:creationId xmlns:a16="http://schemas.microsoft.com/office/drawing/2014/main" id="{085FF99F-94CF-4872-94A8-3907A1B0DED2}"/>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997804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After you’ve landed an interview with your stellar résumé and cover letter, use the interview as an opportunity to show the employer your interest in the position and, in turn, the energy and expertise you will bring to the job. </a:t>
            </a:r>
          </a:p>
          <a:p>
            <a:endParaRPr lang="en-CA" sz="1700" dirty="0"/>
          </a:p>
          <a:p>
            <a:r>
              <a:rPr lang="en-CA" sz="1700" dirty="0"/>
              <a:t>Getting to this stage shows that the employer has deemed you as qualified for consideration, and the interview is your chance to show that you will put that qualification to good use.</a:t>
            </a:r>
          </a:p>
        </p:txBody>
      </p:sp>
      <p:sp>
        <p:nvSpPr>
          <p:cNvPr id="5" name="Date Placeholder 4">
            <a:extLst>
              <a:ext uri="{FF2B5EF4-FFF2-40B4-BE49-F238E27FC236}">
                <a16:creationId xmlns:a16="http://schemas.microsoft.com/office/drawing/2014/main" id="{73D8080B-32CE-4EA7-9452-E4D8889E1E87}"/>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676583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6906">
              <a:defRPr/>
            </a:pPr>
            <a:r>
              <a:rPr lang="en-CA" sz="1700" dirty="0"/>
              <a:t>Within the profession, there are several key organizations and each organization has different roles and responsibilities. </a:t>
            </a:r>
            <a:endParaRPr lang="en-CA" sz="1800" dirty="0"/>
          </a:p>
          <a:p>
            <a:pPr defTabSz="946906">
              <a:defRPr/>
            </a:pPr>
            <a:endParaRPr lang="en-CA" sz="1700" dirty="0"/>
          </a:p>
          <a:p>
            <a:pPr defTabSz="946906">
              <a:defRPr/>
            </a:pPr>
            <a:r>
              <a:rPr lang="en-CA" sz="1700" dirty="0"/>
              <a:t>Let’s take a look at how each one functions within the profession.</a:t>
            </a:r>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684853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While at the interview and when the interview concludes, there are a number of items to do or keep in mind and a short list is included here. More items are on the CDHA website.</a:t>
            </a:r>
          </a:p>
          <a:p>
            <a:endParaRPr lang="en-CA" sz="1700" dirty="0"/>
          </a:p>
          <a:p>
            <a:r>
              <a:rPr lang="en-CA" sz="1700" dirty="0"/>
              <a:t>Working interviews, noted here, are sometimes used for dental hygiene positions. If your interview falls into this category, don't be more stressed because of it; think of it as a first day on the job with no obligations. But keep in mind that the prospective employer should pay you. If they decline, take this as a sign to move on.</a:t>
            </a:r>
          </a:p>
        </p:txBody>
      </p:sp>
      <p:sp>
        <p:nvSpPr>
          <p:cNvPr id="5" name="Date Placeholder 4">
            <a:extLst>
              <a:ext uri="{FF2B5EF4-FFF2-40B4-BE49-F238E27FC236}">
                <a16:creationId xmlns:a16="http://schemas.microsoft.com/office/drawing/2014/main" id="{5ABBCFBF-95D0-4DDF-B2FD-6D8865B46B44}"/>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053305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200" dirty="0"/>
              <a:t>When you decide to commit to a position, ensure that there is an appropriate written contract in place. Having a written employment contract allows both you and your employer to have a clear understanding of the expectations that you have of each other. Understanding the difference between </a:t>
            </a:r>
            <a:r>
              <a:rPr lang="en-CA" sz="1200" b="1" dirty="0"/>
              <a:t>self-employment </a:t>
            </a:r>
            <a:r>
              <a:rPr lang="en-CA" sz="1200" dirty="0"/>
              <a:t>and </a:t>
            </a:r>
            <a:r>
              <a:rPr lang="en-CA" sz="1200" b="1" dirty="0"/>
              <a:t>employee</a:t>
            </a:r>
            <a:r>
              <a:rPr lang="en-CA" sz="1200" dirty="0"/>
              <a:t> status is extremely important when setting up your relationship with your employer and in the creation of your contract. Just because an employer wants to hire a dental hygienist as an independent contractor, does not mean that the job meets the criteria of being deemed an independent contractor by CRA. If you are being offered an independent contractor position, please make sure you review CDHA’s Self-Employed vs. Employee Status page under the </a:t>
            </a:r>
            <a:r>
              <a:rPr lang="en-CA" sz="1200" b="1" dirty="0"/>
              <a:t>Career</a:t>
            </a:r>
            <a:r>
              <a:rPr lang="en-CA" sz="1200" dirty="0"/>
              <a:t> section. CDHA also has the resource </a:t>
            </a:r>
            <a:r>
              <a:rPr lang="en-CA" sz="1200" b="1" dirty="0"/>
              <a:t>Negotiating a Service Agreement as an independent contractor </a:t>
            </a:r>
            <a:r>
              <a:rPr lang="en-CA" sz="1200" b="0" dirty="0"/>
              <a:t>in the contracts and policies section of healthy and respectful workplace.</a:t>
            </a:r>
          </a:p>
          <a:p>
            <a:endParaRPr lang="en-CA" sz="1200" dirty="0"/>
          </a:p>
          <a:p>
            <a:r>
              <a:rPr lang="en-CA" sz="1200" dirty="0"/>
              <a:t>When you receive a contract, your potential employer has to give you adequate time to fully review it. It is also recommended that you have a legal professional review the contract.</a:t>
            </a:r>
          </a:p>
          <a:p>
            <a:endParaRPr lang="en-CA" sz="1200" dirty="0"/>
          </a:p>
          <a:p>
            <a:r>
              <a:rPr lang="en-CA" sz="1200" dirty="0"/>
              <a:t>There are advantages and disadvantages of being self-employed. Visit the CDHA website for more details along with reviewing sample employment and self-employment contracts. </a:t>
            </a:r>
            <a:endParaRPr lang="en-CA" sz="1200" b="1" dirty="0"/>
          </a:p>
        </p:txBody>
      </p:sp>
      <p:sp>
        <p:nvSpPr>
          <p:cNvPr id="5" name="Date Placeholder 4">
            <a:extLst>
              <a:ext uri="{FF2B5EF4-FFF2-40B4-BE49-F238E27FC236}">
                <a16:creationId xmlns:a16="http://schemas.microsoft.com/office/drawing/2014/main" id="{48CF8872-EDBC-4EEA-9244-1B58D1EB6BF8}"/>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8885491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Let’s turn our attention to social media for a moment. Most, if not all of you, use social media. As you enter the profession, you may decide to utilize the power of social media to become an influential voice of your new profession. </a:t>
            </a:r>
          </a:p>
          <a:p>
            <a:endParaRPr lang="en-CA" sz="1700" dirty="0"/>
          </a:p>
          <a:p>
            <a:r>
              <a:rPr lang="en-CA" sz="1700" dirty="0"/>
              <a:t>CDHA invites you to watch a recent webinar about social media engagement. </a:t>
            </a:r>
            <a:r>
              <a:rPr lang="en-US" sz="1700" dirty="0"/>
              <a:t>This session examines the far-reaching impact of social media and how we can harness it. By examining the rules of engagement, you will learn the dos and don’ts of social media for health care professionals, including code of conduct, privacy considerations, and professional responsibilities. The webinar will also feature specific examples, tips, and tools, and will also highlight best practices for success.</a:t>
            </a:r>
          </a:p>
          <a:p>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727864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85000" lnSpcReduction="20000"/>
          </a:bodyPr>
          <a:lstStyle/>
          <a:p>
            <a:pPr defTabSz="946906">
              <a:defRPr/>
            </a:pPr>
            <a:r>
              <a:rPr lang="en-CA" sz="1700" dirty="0"/>
              <a:t>Now let’s briefly talk about independent practising dental hygienists. </a:t>
            </a:r>
            <a:r>
              <a:rPr lang="en-CA" sz="1700" b="1" i="1" dirty="0"/>
              <a:t>How many here have thought about opening their own dental hygiene business?</a:t>
            </a:r>
            <a:r>
              <a:rPr lang="en-CA" sz="1700" dirty="0"/>
              <a:t> Can you show your hands if you are interested or use the chat feature?</a:t>
            </a:r>
          </a:p>
          <a:p>
            <a:pPr defTabSz="946906">
              <a:defRPr/>
            </a:pPr>
            <a:endParaRPr lang="en-CA" sz="1700" dirty="0"/>
          </a:p>
          <a:p>
            <a:pPr defTabSz="946906">
              <a:defRPr/>
            </a:pPr>
            <a:r>
              <a:rPr lang="en-CA" sz="1700" dirty="0" err="1"/>
              <a:t>RDH’s</a:t>
            </a:r>
            <a:r>
              <a:rPr lang="en-CA" sz="1700" dirty="0"/>
              <a:t> may provide oral healthcare in settings other than a dental office. They may choose to have their own office or operate a mobile practice where they travel to their client's place of residence. Essentially, dental hygienists in independent practice run their own business. They have the freedom to make their own decisions and offer clients a wider range of choices. </a:t>
            </a:r>
          </a:p>
          <a:p>
            <a:endParaRPr lang="en-CA" sz="1700" dirty="0"/>
          </a:p>
          <a:p>
            <a:r>
              <a:rPr lang="en-CA" sz="1700" dirty="0"/>
              <a:t>They play an important role in improving access to dental hygiene care. And support for independent practitioners is a high priority for CDHA. </a:t>
            </a:r>
          </a:p>
          <a:p>
            <a:endParaRPr lang="en-CA" sz="1700" dirty="0"/>
          </a:p>
          <a:p>
            <a:pPr defTabSz="946906">
              <a:defRPr/>
            </a:pPr>
            <a:r>
              <a:rPr lang="en-CA" sz="1700" dirty="0"/>
              <a:t>A few years ago, CDHA launched the </a:t>
            </a:r>
            <a:r>
              <a:rPr lang="en-CA" sz="1700" b="1" dirty="0"/>
              <a:t>Independent Practice Network </a:t>
            </a:r>
            <a:r>
              <a:rPr lang="en-CA" sz="1700" dirty="0"/>
              <a:t>which is designed to meet the specific needs of this growing community. A unique set of membership benefits belongs to this group. An IPN member has access to business courses to help guide them in opening and building their business, access to an online community to provide support, or get support from other IDH’s. as well as a marketplace online community where IDH’s can post equipment they have for sale. </a:t>
            </a:r>
          </a:p>
        </p:txBody>
      </p:sp>
      <p:sp>
        <p:nvSpPr>
          <p:cNvPr id="5" name="Date Placeholder 4">
            <a:extLst>
              <a:ext uri="{FF2B5EF4-FFF2-40B4-BE49-F238E27FC236}">
                <a16:creationId xmlns:a16="http://schemas.microsoft.com/office/drawing/2014/main" id="{726042CD-3F1F-4CB9-8825-53B2B30539DF}"/>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54493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There are more than 1,100 dental hygienists registered in CDHA’s Independent Practice Network and here are the numbers by provin</a:t>
            </a:r>
            <a:r>
              <a:rPr lang="en-CA" sz="1700" i="1" dirty="0"/>
              <a:t>c</a:t>
            </a:r>
            <a:r>
              <a:rPr lang="en-CA" sz="1700" i="0" dirty="0"/>
              <a:t>e</a:t>
            </a:r>
            <a:r>
              <a:rPr lang="en-CA" sz="1700" i="1" dirty="0"/>
              <a:t>. </a:t>
            </a:r>
            <a:r>
              <a:rPr lang="en-CA" sz="1700" i="0" dirty="0"/>
              <a:t>Note that T</a:t>
            </a:r>
            <a:r>
              <a:rPr lang="en-CA" sz="1700" dirty="0"/>
              <a:t>he North and PEI do not currently allow dental hygienists to work as independent practitioners.</a:t>
            </a:r>
            <a:endParaRPr lang="en-CA" sz="1700" i="1" dirty="0"/>
          </a:p>
          <a:p>
            <a:endParaRPr lang="en-CA" sz="1700" i="1" dirty="0"/>
          </a:p>
          <a:p>
            <a:r>
              <a:rPr lang="en-CA" sz="1800" i="0" dirty="0">
                <a:solidFill>
                  <a:srgbClr val="000000"/>
                </a:solidFill>
                <a:effectLst/>
                <a:latin typeface="Arial" panose="020B0604020202020204" pitchFamily="34" charset="0"/>
                <a:ea typeface="Times New Roman" panose="02020603050405020304" pitchFamily="18" charset="0"/>
              </a:rPr>
              <a:t>However, in exciting news… On September 24, 2020, Quebec’s National Assembly unanimously passed a law allowing dental hygienists to practise independently, without supervision from a dentist. This is a historic moment for the dental hygiene profession in Quebec and cause for celebration across Canada as we move one step closer to accessible oral health care for all. For the first time, Quebec residents can now be treated directly by dental hygienists in any setting.</a:t>
            </a:r>
            <a:endParaRPr lang="en-CA" sz="1700" i="0" dirty="0"/>
          </a:p>
        </p:txBody>
      </p:sp>
      <p:sp>
        <p:nvSpPr>
          <p:cNvPr id="5" name="Date Placeholder 4">
            <a:extLst>
              <a:ext uri="{FF2B5EF4-FFF2-40B4-BE49-F238E27FC236}">
                <a16:creationId xmlns:a16="http://schemas.microsoft.com/office/drawing/2014/main" id="{6ABABC53-0532-4AFF-A5C2-8C4BC50D66D9}"/>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0399078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6906">
              <a:defRPr/>
            </a:pPr>
            <a:r>
              <a:rPr lang="en-CA" sz="1700" dirty="0"/>
              <a:t>So that is what CDHA membership can do for you in a nutshell. Remember, only current Student members will be eligible for </a:t>
            </a:r>
            <a:r>
              <a:rPr lang="en-CA" sz="1700" b="1" u="sng" dirty="0"/>
              <a:t>FREE</a:t>
            </a:r>
            <a:r>
              <a:rPr lang="en-CA" sz="1700" dirty="0"/>
              <a:t> Graduated membership upon successful completion of the board exam. </a:t>
            </a:r>
          </a:p>
          <a:p>
            <a:pPr defTabSz="946906">
              <a:defRPr/>
            </a:pPr>
            <a:endParaRPr lang="en-CA" sz="1700" dirty="0"/>
          </a:p>
          <a:p>
            <a:pPr defTabSz="946906">
              <a:defRPr/>
            </a:pPr>
            <a:r>
              <a:rPr lang="en-CA" sz="1700" dirty="0"/>
              <a:t>If you haven’t joined or renewed your Student membership with CDHA, you still have time and it’s easy! Visit </a:t>
            </a:r>
            <a:r>
              <a:rPr lang="en-CA" sz="1700" b="1" dirty="0"/>
              <a:t>cdha.ca/join </a:t>
            </a:r>
            <a:r>
              <a:rPr lang="en-CA" sz="1700" dirty="0"/>
              <a:t>and select the Student Membership icon. Or renew at </a:t>
            </a:r>
            <a:r>
              <a:rPr lang="en-CA" sz="1700" b="1" dirty="0"/>
              <a:t>cdha.ca/renew</a:t>
            </a:r>
            <a:r>
              <a:rPr lang="en-CA" sz="1700" dirty="0"/>
              <a:t>. Giving CDHA a call is another option. </a:t>
            </a:r>
          </a:p>
        </p:txBody>
      </p:sp>
      <p:sp>
        <p:nvSpPr>
          <p:cNvPr id="5" name="Date Placeholder 4">
            <a:extLst>
              <a:ext uri="{FF2B5EF4-FFF2-40B4-BE49-F238E27FC236}">
                <a16:creationId xmlns:a16="http://schemas.microsoft.com/office/drawing/2014/main" id="{4897B17D-204E-44D3-80DB-28924547DD26}"/>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183538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CDHA staff members are available to assist you with a variety of dental hygiene or membership inquiries or with any other related questions you may have.</a:t>
            </a:r>
          </a:p>
          <a:p>
            <a:endParaRPr lang="en-CA" sz="1700" dirty="0"/>
          </a:p>
          <a:p>
            <a:r>
              <a:rPr lang="en-CA" sz="1700" dirty="0"/>
              <a:t>Contact them:</a:t>
            </a:r>
          </a:p>
          <a:p>
            <a:endParaRPr lang="en-CA" sz="1700" dirty="0"/>
          </a:p>
          <a:p>
            <a:pPr marL="177545" indent="-177545">
              <a:buFont typeface="Arial" panose="020B0604020202020204" pitchFamily="34" charset="0"/>
              <a:buChar char="•"/>
            </a:pPr>
            <a:r>
              <a:rPr lang="en-CA" sz="1700" dirty="0"/>
              <a:t>By visiting the CDHA website</a:t>
            </a:r>
          </a:p>
          <a:p>
            <a:pPr marL="177545" indent="-177545" defTabSz="946906">
              <a:buFont typeface="Arial" panose="020B0604020202020204" pitchFamily="34" charset="0"/>
              <a:buChar char="•"/>
              <a:defRPr/>
            </a:pPr>
            <a:r>
              <a:rPr lang="en-CA" sz="1700" dirty="0"/>
              <a:t>By email</a:t>
            </a:r>
          </a:p>
          <a:p>
            <a:pPr marL="177545" indent="-177545">
              <a:buFont typeface="Arial" panose="020B0604020202020204" pitchFamily="34" charset="0"/>
              <a:buChar char="•"/>
            </a:pPr>
            <a:r>
              <a:rPr lang="en-CA" sz="1700" dirty="0"/>
              <a:t>Or by telephone</a:t>
            </a:r>
          </a:p>
          <a:p>
            <a:pPr marL="0" indent="0">
              <a:buFont typeface="Arial" panose="020B0604020202020204" pitchFamily="34" charset="0"/>
              <a:buNone/>
            </a:pPr>
            <a:endParaRPr lang="en-CA" sz="1700" dirty="0"/>
          </a:p>
        </p:txBody>
      </p:sp>
      <p:sp>
        <p:nvSpPr>
          <p:cNvPr id="5" name="Date Placeholder 4">
            <a:extLst>
              <a:ext uri="{FF2B5EF4-FFF2-40B4-BE49-F238E27FC236}">
                <a16:creationId xmlns:a16="http://schemas.microsoft.com/office/drawing/2014/main" id="{245E3975-E656-43F2-A3D2-21DD38B81890}"/>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855887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7044">
              <a:defRPr/>
            </a:pPr>
            <a:r>
              <a:rPr lang="en-CA" sz="1700" dirty="0"/>
              <a:t>Make sure you have the opportunity to connect and share with CDHA and each other on various online and social media platforms.</a:t>
            </a:r>
          </a:p>
          <a:p>
            <a:pPr marL="177571" indent="-177571">
              <a:buFont typeface="Arial" panose="020B0604020202020204" pitchFamily="34" charset="0"/>
              <a:buChar char="•"/>
            </a:pPr>
            <a:endParaRPr lang="en-CA" sz="1700" dirty="0"/>
          </a:p>
          <a:p>
            <a:pPr marL="0" indent="0">
              <a:buFont typeface="Arial" panose="020B0604020202020204" pitchFamily="34" charset="0"/>
              <a:buNone/>
            </a:pPr>
            <a:r>
              <a:rPr lang="en-CA" sz="1700" dirty="0"/>
              <a:t>Please note that at the start of the COVID-19 pandemic, CDHA’s Facebook page was shut down for an unknown reason and Facebook still hasn’t reinstated it. CDHA created an interim group called “</a:t>
            </a:r>
            <a:r>
              <a:rPr lang="en-CA" sz="1700" b="1" dirty="0"/>
              <a:t>CDHA &amp; Dental Hygiene News</a:t>
            </a:r>
            <a:r>
              <a:rPr lang="en-CA" sz="1700" dirty="0"/>
              <a:t>” – you can request to join the group today! </a:t>
            </a:r>
          </a:p>
        </p:txBody>
      </p:sp>
    </p:spTree>
    <p:extLst>
      <p:ext uri="{BB962C8B-B14F-4D97-AF65-F5344CB8AC3E}">
        <p14:creationId xmlns:p14="http://schemas.microsoft.com/office/powerpoint/2010/main" val="38832998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Congratulations on your choice of an exciting career in dental hygiene! Join the CDHA community and let your voice be heard. </a:t>
            </a:r>
          </a:p>
        </p:txBody>
      </p:sp>
      <p:sp>
        <p:nvSpPr>
          <p:cNvPr id="5" name="Date Placeholder 4">
            <a:extLst>
              <a:ext uri="{FF2B5EF4-FFF2-40B4-BE49-F238E27FC236}">
                <a16:creationId xmlns:a16="http://schemas.microsoft.com/office/drawing/2014/main" id="{DEB64A20-35D8-4DF1-A7DE-E1A7C6AC9E47}"/>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2336195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It’s time for the final quiz question and last prize giveaway! If you think you know the answer, please use the chat feature.</a:t>
            </a:r>
          </a:p>
        </p:txBody>
      </p:sp>
    </p:spTree>
    <p:extLst>
      <p:ext uri="{BB962C8B-B14F-4D97-AF65-F5344CB8AC3E}">
        <p14:creationId xmlns:p14="http://schemas.microsoft.com/office/powerpoint/2010/main" val="387848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20000"/>
          </a:bodyPr>
          <a:lstStyle/>
          <a:p>
            <a:r>
              <a:rPr lang="en-CA" sz="1700" dirty="0"/>
              <a:t>The national organizations associated with the profession of dental hygiene include:</a:t>
            </a:r>
          </a:p>
          <a:p>
            <a:endParaRPr lang="en-CA" sz="1700" dirty="0"/>
          </a:p>
          <a:p>
            <a:pPr marL="177545" indent="-177545">
              <a:buFont typeface="Arial" panose="020B0604020202020204" pitchFamily="34" charset="0"/>
              <a:buChar char="•"/>
            </a:pPr>
            <a:r>
              <a:rPr lang="en-CA" sz="1700" dirty="0"/>
              <a:t>The </a:t>
            </a:r>
            <a:r>
              <a:rPr lang="en-CA" sz="1700" b="1" dirty="0"/>
              <a:t>Commission on Dental Accreditation of Canada</a:t>
            </a:r>
            <a:r>
              <a:rPr lang="en-CA" sz="1700" dirty="0"/>
              <a:t>. </a:t>
            </a:r>
            <a:r>
              <a:rPr lang="en-CA" sz="1700" dirty="0" err="1"/>
              <a:t>CDAC’s</a:t>
            </a:r>
            <a:r>
              <a:rPr lang="en-CA" sz="1700" dirty="0"/>
              <a:t> primary role is to assess and evaluate dental hygiene programs across Canada in order to ensure they meet national dental hygiene educational standards.</a:t>
            </a:r>
          </a:p>
          <a:p>
            <a:pPr marL="177545" indent="-177545">
              <a:buFont typeface="Arial" panose="020B0604020202020204" pitchFamily="34" charset="0"/>
              <a:buChar char="•"/>
            </a:pPr>
            <a:r>
              <a:rPr lang="en-CA" sz="1700" dirty="0"/>
              <a:t>The </a:t>
            </a:r>
            <a:r>
              <a:rPr lang="en-CA" sz="1700" b="1" dirty="0"/>
              <a:t>National Dental Hygiene Certification Board</a:t>
            </a:r>
            <a:r>
              <a:rPr lang="en-CA" sz="1700" dirty="0"/>
              <a:t>. NDHCB develops and administers the national dental hygiene certification examination for graduates of dental hygiene programs. Otherwise known as the board exam! To help prepare you for the board exam, the NDHCB has 4 preparatory exams available for you. They will allow you to familiarize yourself with the software used and the format of the questions, so you feel more comfortable and confident during your actual exam. </a:t>
            </a:r>
          </a:p>
          <a:p>
            <a:pPr marL="177545" indent="-177545">
              <a:buFont typeface="Arial" panose="020B0604020202020204" pitchFamily="34" charset="0"/>
              <a:buChar char="•"/>
            </a:pPr>
            <a:r>
              <a:rPr lang="en-CA" sz="1700" dirty="0"/>
              <a:t>And the </a:t>
            </a:r>
            <a:r>
              <a:rPr lang="en-CA" sz="1700" b="1" dirty="0"/>
              <a:t>Federation of Dental Hygiene Regulators of Canada</a:t>
            </a:r>
            <a:r>
              <a:rPr lang="en-CA" sz="1700" dirty="0"/>
              <a:t>. This organization gathers all of the provincial regulatory bodies across Canada. Their mission is to provide national leadership in dental hygiene regulation for the protection of the public.</a:t>
            </a:r>
          </a:p>
        </p:txBody>
      </p:sp>
      <p:sp>
        <p:nvSpPr>
          <p:cNvPr id="5" name="Date Placeholder 4">
            <a:extLst>
              <a:ext uri="{FF2B5EF4-FFF2-40B4-BE49-F238E27FC236}">
                <a16:creationId xmlns:a16="http://schemas.microsoft.com/office/drawing/2014/main" id="{60AB5A16-75FB-4AA0-B11C-11BEF355C5F0}"/>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084830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Final quiz question: What membership benefit most excites you?</a:t>
            </a:r>
          </a:p>
          <a:p>
            <a:endParaRPr lang="en-US" sz="1700" dirty="0"/>
          </a:p>
          <a:p>
            <a:r>
              <a:rPr lang="en-CA" sz="1700" dirty="0"/>
              <a:t>Congrats to [ </a:t>
            </a:r>
            <a:r>
              <a:rPr lang="en-CA" sz="1700" i="1" dirty="0"/>
              <a:t>name here</a:t>
            </a:r>
            <a:r>
              <a:rPr lang="en-CA" sz="1700" dirty="0"/>
              <a:t> ]. They correctly stated a current membership benefit! </a:t>
            </a:r>
            <a:endParaRPr lang="en-US" sz="17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And the answer is that… There are a number of membership benefits available to you that should excite you! Some are listed here and there’s more on CDHA’s website.</a:t>
            </a:r>
          </a:p>
        </p:txBody>
      </p:sp>
    </p:spTree>
    <p:extLst>
      <p:ext uri="{BB962C8B-B14F-4D97-AF65-F5344CB8AC3E}">
        <p14:creationId xmlns:p14="http://schemas.microsoft.com/office/powerpoint/2010/main" val="798477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6906">
              <a:defRPr/>
            </a:pPr>
            <a:r>
              <a:rPr lang="en-CA" sz="1700" dirty="0"/>
              <a:t>Thank you for your time. Do you have any questions?</a:t>
            </a:r>
          </a:p>
        </p:txBody>
      </p:sp>
      <p:sp>
        <p:nvSpPr>
          <p:cNvPr id="5" name="Date Placeholder 4">
            <a:extLst>
              <a:ext uri="{FF2B5EF4-FFF2-40B4-BE49-F238E27FC236}">
                <a16:creationId xmlns:a16="http://schemas.microsoft.com/office/drawing/2014/main" id="{4897B17D-204E-44D3-80DB-28924547DD26}"/>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910829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20000"/>
          </a:bodyPr>
          <a:lstStyle/>
          <a:p>
            <a:r>
              <a:rPr lang="en-CA" sz="1700" dirty="0"/>
              <a:t>Provincial organizations include the provincial dental hygiene regulatory authorities, which regulate the profession of dental hygiene and register dental hygienists who have met eligibility criteria in their province or territory. The regulatory authorities’ main interest is the overall health and safety of the public. They’re there to ensure that dental hygienists who practice in their provinces follow the required processes and protocols and follow continuing education guidelines for that province.  </a:t>
            </a:r>
          </a:p>
          <a:p>
            <a:endParaRPr lang="en-CA" sz="1700" dirty="0"/>
          </a:p>
          <a:p>
            <a:pPr defTabSz="946906">
              <a:defRPr/>
            </a:pPr>
            <a:r>
              <a:rPr lang="en-CA" sz="1700" dirty="0"/>
              <a:t>In order to practise in Canada, dental hygienists must be registered or licensed by the appropriate provincial or territorial dental hygiene regulatory authority. </a:t>
            </a:r>
            <a:r>
              <a:rPr lang="en-CA" sz="1700" b="1" i="1" dirty="0"/>
              <a:t>Requirements for registration or licensure and scope of practice vary by province or territory. So please check with your province or territory’s regulatory authority regarding the steps to register for your license.</a:t>
            </a:r>
          </a:p>
          <a:p>
            <a:pPr defTabSz="946906">
              <a:defRPr/>
            </a:pPr>
            <a:endParaRPr lang="en-CA" sz="1700" dirty="0"/>
          </a:p>
          <a:p>
            <a:r>
              <a:rPr lang="en-CA" sz="1700" dirty="0"/>
              <a:t>Contact information for each regulatory body is listed on the CDHA website. Let’s have a quick look at that page.</a:t>
            </a:r>
          </a:p>
        </p:txBody>
      </p:sp>
      <p:sp>
        <p:nvSpPr>
          <p:cNvPr id="5" name="Date Placeholder 4">
            <a:extLst>
              <a:ext uri="{FF2B5EF4-FFF2-40B4-BE49-F238E27FC236}">
                <a16:creationId xmlns:a16="http://schemas.microsoft.com/office/drawing/2014/main" id="{05773EB4-ABC5-4222-92B4-A84928838F34}"/>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27340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In the screen capture on the left, this is the regulatory authority main page on CDHA’s website. Simply select the province or territory you want from the drop-down list. </a:t>
            </a:r>
          </a:p>
          <a:p>
            <a:endParaRPr lang="en-CA" sz="1700" dirty="0"/>
          </a:p>
          <a:p>
            <a:r>
              <a:rPr lang="en-CA" sz="1700" dirty="0"/>
              <a:t>Once you’ve made your selection, you’ll then see the details of the corresponding regulatory authority. In our example on the right, we’ve selected Alberta.</a:t>
            </a:r>
          </a:p>
        </p:txBody>
      </p:sp>
      <p:sp>
        <p:nvSpPr>
          <p:cNvPr id="5" name="Date Placeholder 4">
            <a:extLst>
              <a:ext uri="{FF2B5EF4-FFF2-40B4-BE49-F238E27FC236}">
                <a16:creationId xmlns:a16="http://schemas.microsoft.com/office/drawing/2014/main" id="{05773EB4-ABC5-4222-92B4-A84928838F34}"/>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814194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77500" lnSpcReduction="20000"/>
          </a:bodyPr>
          <a:lstStyle/>
          <a:p>
            <a:r>
              <a:rPr lang="en-CA" sz="1700" b="1" dirty="0"/>
              <a:t>Dental hygiene professional associations </a:t>
            </a:r>
            <a:r>
              <a:rPr lang="en-CA" sz="1700" dirty="0"/>
              <a:t>exist to advance the profession and advocate on behalf of their members, dental hygienists, and students. There are different levels of professional associations. For example:</a:t>
            </a:r>
          </a:p>
          <a:p>
            <a:endParaRPr lang="en-CA" sz="1700" dirty="0"/>
          </a:p>
          <a:p>
            <a:pPr marL="177545" indent="-177545">
              <a:buFont typeface="Arial" panose="020B0604020202020204" pitchFamily="34" charset="0"/>
              <a:buChar char="•"/>
            </a:pPr>
            <a:r>
              <a:rPr lang="en-CA" sz="1700" dirty="0"/>
              <a:t>The </a:t>
            </a:r>
            <a:r>
              <a:rPr lang="en-CA" sz="1700" b="1" dirty="0"/>
              <a:t>International Federation of Dental Hygienists (IFDH) </a:t>
            </a:r>
            <a:r>
              <a:rPr lang="en-CA" sz="1700" dirty="0"/>
              <a:t>unites dental hygienists in 23 countries around the world with the goal of promoting global oral health. We are very proud that the next president of the IFDH is CDHA member Wanda Fedora. The first Canadian to be elected as president since 1989. If you have any thoughts of travelling abroad to practice dental hygiene, check out their website.</a:t>
            </a:r>
          </a:p>
          <a:p>
            <a:pPr marL="177545" indent="-177545" defTabSz="946906">
              <a:buFont typeface="Arial" panose="020B0604020202020204" pitchFamily="34" charset="0"/>
              <a:buChar char="•"/>
              <a:defRPr/>
            </a:pPr>
            <a:r>
              <a:rPr lang="en-CA" sz="1700" b="1" dirty="0"/>
              <a:t>CDHA</a:t>
            </a:r>
            <a:r>
              <a:rPr lang="en-CA" sz="1700" dirty="0"/>
              <a:t> is the national association advocating on behalf of dental hygienists in Canada regarding issues that affect the profession overall. Some of the current things we are advocating for at the national level are universal dental care, access to care for seniors, first nations and remote communities</a:t>
            </a:r>
          </a:p>
          <a:p>
            <a:pPr marL="177545" indent="-177545" defTabSz="946906">
              <a:buFont typeface="Arial" panose="020B0604020202020204" pitchFamily="34" charset="0"/>
              <a:buChar char="•"/>
              <a:defRPr/>
            </a:pPr>
            <a:r>
              <a:rPr lang="en-CA" sz="1700" b="1" dirty="0"/>
              <a:t>Provincial organizations</a:t>
            </a:r>
            <a:r>
              <a:rPr lang="en-CA" sz="1700" dirty="0"/>
              <a:t> represent dental hygienists on a provincial level. The needs of dental hygienists may vary somewhat from one province/territory to another as they are regulated provincially. </a:t>
            </a:r>
          </a:p>
          <a:p>
            <a:pPr marL="177545" indent="-177545" defTabSz="946906">
              <a:buFont typeface="Arial" panose="020B0604020202020204" pitchFamily="34" charset="0"/>
              <a:buChar char="•"/>
              <a:defRPr/>
            </a:pPr>
            <a:r>
              <a:rPr lang="en-CA" sz="1700" b="1" dirty="0"/>
              <a:t>Local associations or societies</a:t>
            </a:r>
            <a:r>
              <a:rPr lang="en-CA" sz="1700" dirty="0"/>
              <a:t> represent dental hygienists in their immediate communities. Your local associations are a great way to meet fellow DH’s in your community and support one another, get some continuing education credits and maybe do local oral health events together. </a:t>
            </a:r>
            <a:r>
              <a:rPr lang="en-CA" sz="1600" dirty="0"/>
              <a:t>Check your city to see if there is a local dental hygiene society. </a:t>
            </a:r>
            <a:endParaRPr lang="en-CA" sz="1700" dirty="0"/>
          </a:p>
        </p:txBody>
      </p:sp>
      <p:sp>
        <p:nvSpPr>
          <p:cNvPr id="5" name="Date Placeholder 4">
            <a:extLst>
              <a:ext uri="{FF2B5EF4-FFF2-40B4-BE49-F238E27FC236}">
                <a16:creationId xmlns:a16="http://schemas.microsoft.com/office/drawing/2014/main" id="{E1EA7763-CA03-4025-B1EA-704AEEA406BA}"/>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240825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800" dirty="0"/>
              <a:t>Provincial organizations advocate on behalf of their members, dental hygienists, and students on issues specific to the regulations, scope of duties, and range of services performed by dental hygienists in their particular province. </a:t>
            </a:r>
          </a:p>
          <a:p>
            <a:endParaRPr lang="en-CA" sz="1800" dirty="0"/>
          </a:p>
          <a:p>
            <a:pPr defTabSz="946906">
              <a:defRPr/>
            </a:pPr>
            <a:r>
              <a:rPr lang="en-CA" sz="1800" dirty="0"/>
              <a:t>CDHA encourages you to join your national, provincial, and local associations as they all complement each other.</a:t>
            </a:r>
          </a:p>
          <a:p>
            <a:endParaRPr lang="en-CA" sz="1800" dirty="0"/>
          </a:p>
        </p:txBody>
      </p:sp>
      <p:sp>
        <p:nvSpPr>
          <p:cNvPr id="5" name="Date Placeholder 4">
            <a:extLst>
              <a:ext uri="{FF2B5EF4-FFF2-40B4-BE49-F238E27FC236}">
                <a16:creationId xmlns:a16="http://schemas.microsoft.com/office/drawing/2014/main" id="{24D6C722-5DD5-4287-9372-B5DC831129AC}"/>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240615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9673" y="3030539"/>
            <a:ext cx="14740917" cy="2090737"/>
          </a:xfrm>
        </p:spPr>
        <p:txBody>
          <a:bodyPr/>
          <a:lstStyle/>
          <a:p>
            <a:r>
              <a:rPr lang="en-CA"/>
              <a:t>Click to edit Master title style</a:t>
            </a:r>
            <a:endParaRPr lang="en-US"/>
          </a:p>
        </p:txBody>
      </p:sp>
      <p:sp>
        <p:nvSpPr>
          <p:cNvPr id="3" name="Subtitle 2"/>
          <p:cNvSpPr>
            <a:spLocks noGrp="1"/>
          </p:cNvSpPr>
          <p:nvPr>
            <p:ph type="subTitle" idx="1"/>
          </p:nvPr>
        </p:nvSpPr>
        <p:spPr>
          <a:xfrm>
            <a:off x="2601464" y="5527676"/>
            <a:ext cx="12137337" cy="2492375"/>
          </a:xfrm>
        </p:spPr>
        <p:txBody>
          <a:bodyPr/>
          <a:lstStyle>
            <a:lvl1pPr marL="0" indent="0" algn="ctr">
              <a:buNone/>
              <a:defRPr>
                <a:solidFill>
                  <a:schemeClr val="tx1">
                    <a:tint val="75000"/>
                  </a:schemeClr>
                </a:solidFill>
              </a:defRPr>
            </a:lvl1pPr>
            <a:lvl2pPr marL="609630" indent="0" algn="ctr">
              <a:buNone/>
              <a:defRPr>
                <a:solidFill>
                  <a:schemeClr val="tx1">
                    <a:tint val="75000"/>
                  </a:schemeClr>
                </a:solidFill>
              </a:defRPr>
            </a:lvl2pPr>
            <a:lvl3pPr marL="1219261" indent="0" algn="ctr">
              <a:buNone/>
              <a:defRPr>
                <a:solidFill>
                  <a:schemeClr val="tx1">
                    <a:tint val="75000"/>
                  </a:schemeClr>
                </a:solidFill>
              </a:defRPr>
            </a:lvl3pPr>
            <a:lvl4pPr marL="1828891" indent="0" algn="ctr">
              <a:buNone/>
              <a:defRPr>
                <a:solidFill>
                  <a:schemeClr val="tx1">
                    <a:tint val="75000"/>
                  </a:schemeClr>
                </a:solidFill>
              </a:defRPr>
            </a:lvl4pPr>
            <a:lvl5pPr marL="2438522" indent="0" algn="ctr">
              <a:buNone/>
              <a:defRPr>
                <a:solidFill>
                  <a:schemeClr val="tx1">
                    <a:tint val="75000"/>
                  </a:schemeClr>
                </a:solidFill>
              </a:defRPr>
            </a:lvl5pPr>
            <a:lvl6pPr marL="3048152" indent="0" algn="ctr">
              <a:buNone/>
              <a:defRPr>
                <a:solidFill>
                  <a:schemeClr val="tx1">
                    <a:tint val="75000"/>
                  </a:schemeClr>
                </a:solidFill>
              </a:defRPr>
            </a:lvl6pPr>
            <a:lvl7pPr marL="3657783" indent="0" algn="ctr">
              <a:buNone/>
              <a:defRPr>
                <a:solidFill>
                  <a:schemeClr val="tx1">
                    <a:tint val="75000"/>
                  </a:schemeClr>
                </a:solidFill>
              </a:defRPr>
            </a:lvl7pPr>
            <a:lvl8pPr marL="4267413" indent="0" algn="ctr">
              <a:buNone/>
              <a:defRPr>
                <a:solidFill>
                  <a:schemeClr val="tx1">
                    <a:tint val="75000"/>
                  </a:schemeClr>
                </a:solidFill>
              </a:defRPr>
            </a:lvl8pPr>
            <a:lvl9pPr marL="4877044"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49606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3049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268" y="2049512"/>
            <a:ext cx="3901135" cy="69317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867860" y="2049512"/>
            <a:ext cx="11500202" cy="69317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191256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80661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276805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888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639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529661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4613406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321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482706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333656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6350021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88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131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584379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8927930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80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a:prstGeom prst="rect">
            <a:avLst/>
          </a:prstGeo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a:prstGeom prst="rect">
            <a:avLst/>
          </a:prstGeo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C885B0A-5983-486C-8790-052173C57F58}"/>
              </a:ext>
            </a:extLst>
          </p:cNvPr>
          <p:cNvSpPr>
            <a:spLocks noGrp="1"/>
          </p:cNvSpPr>
          <p:nvPr>
            <p:ph type="dt" sz="half" idx="10"/>
          </p:nvPr>
        </p:nvSpPr>
        <p:spPr>
          <a:xfrm>
            <a:off x="1192143" y="9040143"/>
            <a:ext cx="3901559" cy="519289"/>
          </a:xfrm>
          <a:prstGeom prst="rect">
            <a:avLst/>
          </a:prstGeom>
        </p:spPr>
        <p:txBody>
          <a:bodyPr/>
          <a:lstStyle>
            <a:lvl1pPr>
              <a:defRPr/>
            </a:lvl1pPr>
          </a:lstStyle>
          <a:p>
            <a:pPr>
              <a:defRPr/>
            </a:pPr>
            <a:fld id="{F7D3BCEC-661E-4C7A-85FC-38D7D0C25853}" type="datetimeFigureOut">
              <a:rPr lang="en-US"/>
              <a:pPr>
                <a:defRPr/>
              </a:pPr>
              <a:t>3/7/2021</a:t>
            </a:fld>
            <a:endParaRPr lang="en-US"/>
          </a:p>
        </p:txBody>
      </p:sp>
      <p:sp>
        <p:nvSpPr>
          <p:cNvPr id="5" name="Footer Placeholder 4">
            <a:extLst>
              <a:ext uri="{FF2B5EF4-FFF2-40B4-BE49-F238E27FC236}">
                <a16:creationId xmlns:a16="http://schemas.microsoft.com/office/drawing/2014/main" id="{EBC51705-D277-4DA6-BB58-32AC09A91E8D}"/>
              </a:ext>
            </a:extLst>
          </p:cNvPr>
          <p:cNvSpPr>
            <a:spLocks noGrp="1"/>
          </p:cNvSpPr>
          <p:nvPr>
            <p:ph type="ftr" sz="quarter" idx="11"/>
          </p:nvPr>
        </p:nvSpPr>
        <p:spPr>
          <a:xfrm>
            <a:off x="5743962" y="9040143"/>
            <a:ext cx="5852339" cy="519289"/>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DCB7EC-CC25-49FB-977F-9B53AFBD162E}"/>
              </a:ext>
            </a:extLst>
          </p:cNvPr>
          <p:cNvSpPr>
            <a:spLocks noGrp="1"/>
          </p:cNvSpPr>
          <p:nvPr>
            <p:ph type="sldNum" sz="quarter" idx="12"/>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55A5FB22-77D1-4588-898E-88535E12ECC3}" type="slidenum">
              <a:rPr lang="en-US" altLang="en-US"/>
              <a:pPr/>
              <a:t>‹#›</a:t>
            </a:fld>
            <a:endParaRPr lang="en-US" altLang="en-US"/>
          </a:p>
        </p:txBody>
      </p:sp>
    </p:spTree>
    <p:extLst>
      <p:ext uri="{BB962C8B-B14F-4D97-AF65-F5344CB8AC3E}">
        <p14:creationId xmlns:p14="http://schemas.microsoft.com/office/powerpoint/2010/main" val="34607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842188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641005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61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526" y="6267450"/>
            <a:ext cx="14738800" cy="1936750"/>
          </a:xfrm>
        </p:spPr>
        <p:txBody>
          <a:bodyPr anchor="t"/>
          <a:lstStyle>
            <a:lvl1pPr algn="l">
              <a:defRPr sz="5334" b="1" cap="all"/>
            </a:lvl1pPr>
          </a:lstStyle>
          <a:p>
            <a:r>
              <a:rPr lang="en-CA"/>
              <a:t>Click to edit Master title style</a:t>
            </a:r>
            <a:endParaRPr lang="en-US"/>
          </a:p>
        </p:txBody>
      </p:sp>
      <p:sp>
        <p:nvSpPr>
          <p:cNvPr id="3" name="Text Placeholder 2"/>
          <p:cNvSpPr>
            <a:spLocks noGrp="1"/>
          </p:cNvSpPr>
          <p:nvPr>
            <p:ph type="body" idx="1"/>
          </p:nvPr>
        </p:nvSpPr>
        <p:spPr>
          <a:xfrm>
            <a:off x="1369526" y="4133850"/>
            <a:ext cx="14738800" cy="2133600"/>
          </a:xfrm>
        </p:spPr>
        <p:txBody>
          <a:bodyPr anchor="b"/>
          <a:lstStyle>
            <a:lvl1pPr marL="0" indent="0">
              <a:buNone/>
              <a:defRPr sz="2667">
                <a:solidFill>
                  <a:schemeClr val="tx1">
                    <a:tint val="75000"/>
                  </a:schemeClr>
                </a:solidFill>
              </a:defRPr>
            </a:lvl1pPr>
            <a:lvl2pPr marL="609630" indent="0">
              <a:buNone/>
              <a:defRPr sz="2400">
                <a:solidFill>
                  <a:schemeClr val="tx1">
                    <a:tint val="75000"/>
                  </a:schemeClr>
                </a:solidFill>
              </a:defRPr>
            </a:lvl2pPr>
            <a:lvl3pPr marL="1219261" indent="0">
              <a:buNone/>
              <a:defRPr sz="2133">
                <a:solidFill>
                  <a:schemeClr val="tx1">
                    <a:tint val="75000"/>
                  </a:schemeClr>
                </a:solidFill>
              </a:defRPr>
            </a:lvl3pPr>
            <a:lvl4pPr marL="1828891" indent="0">
              <a:buNone/>
              <a:defRPr sz="1867">
                <a:solidFill>
                  <a:schemeClr val="tx1">
                    <a:tint val="75000"/>
                  </a:schemeClr>
                </a:solidFill>
              </a:defRPr>
            </a:lvl4pPr>
            <a:lvl5pPr marL="2438522" indent="0">
              <a:buNone/>
              <a:defRPr sz="1867">
                <a:solidFill>
                  <a:schemeClr val="tx1">
                    <a:tint val="75000"/>
                  </a:schemeClr>
                </a:solidFill>
              </a:defRPr>
            </a:lvl5pPr>
            <a:lvl6pPr marL="3048152" indent="0">
              <a:buNone/>
              <a:defRPr sz="1867">
                <a:solidFill>
                  <a:schemeClr val="tx1">
                    <a:tint val="75000"/>
                  </a:schemeClr>
                </a:solidFill>
              </a:defRPr>
            </a:lvl6pPr>
            <a:lvl7pPr marL="3657783" indent="0">
              <a:buNone/>
              <a:defRPr sz="1867">
                <a:solidFill>
                  <a:schemeClr val="tx1">
                    <a:tint val="75000"/>
                  </a:schemeClr>
                </a:solidFill>
              </a:defRPr>
            </a:lvl7pPr>
            <a:lvl8pPr marL="4267413" indent="0">
              <a:buNone/>
              <a:defRPr sz="1867">
                <a:solidFill>
                  <a:schemeClr val="tx1">
                    <a:tint val="75000"/>
                  </a:schemeClr>
                </a:solidFill>
              </a:defRPr>
            </a:lvl8pPr>
            <a:lvl9pPr marL="4877044" indent="0">
              <a:buNone/>
              <a:defRPr sz="1867">
                <a:solidFill>
                  <a:schemeClr val="tx1">
                    <a:tint val="75000"/>
                  </a:schemeClr>
                </a:solidFill>
              </a:defRPr>
            </a:lvl9pPr>
          </a:lstStyle>
          <a:p>
            <a:pPr lvl="0"/>
            <a:r>
              <a:rPr lang="en-CA"/>
              <a:t>Click to edit Master text styles</a:t>
            </a:r>
          </a:p>
        </p:txBody>
      </p:sp>
    </p:spTree>
    <p:extLst>
      <p:ext uri="{BB962C8B-B14F-4D97-AF65-F5344CB8AC3E}">
        <p14:creationId xmlns:p14="http://schemas.microsoft.com/office/powerpoint/2010/main" val="3381592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14ABAAA-79F2-4AAD-821D-75E64E769781}"/>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C6D33C94-111C-4253-9815-0DDC683F3F20}" type="slidenum">
              <a:rPr lang="en-US" altLang="en-US"/>
              <a:pPr/>
              <a:t>‹#›</a:t>
            </a:fld>
            <a:endParaRPr lang="en-US" altLang="en-US"/>
          </a:p>
        </p:txBody>
      </p:sp>
    </p:spTree>
    <p:extLst>
      <p:ext uri="{BB962C8B-B14F-4D97-AF65-F5344CB8AC3E}">
        <p14:creationId xmlns:p14="http://schemas.microsoft.com/office/powerpoint/2010/main" val="1617980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1330992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7520709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240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D825E3-3BEE-4B70-9B27-B0E140D3931A}"/>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8BA013AC-AD8E-41B7-97B9-B27F89E20F8A}" type="slidenum">
              <a:rPr lang="en-US" altLang="en-US"/>
              <a:pPr/>
              <a:t>‹#›</a:t>
            </a:fld>
            <a:endParaRPr lang="en-US" altLang="en-US"/>
          </a:p>
        </p:txBody>
      </p:sp>
    </p:spTree>
    <p:extLst>
      <p:ext uri="{BB962C8B-B14F-4D97-AF65-F5344CB8AC3E}">
        <p14:creationId xmlns:p14="http://schemas.microsoft.com/office/powerpoint/2010/main" val="473380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460162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734376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867860" y="2276476"/>
            <a:ext cx="7700669" cy="6435725"/>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8771735" y="2276476"/>
            <a:ext cx="7700669" cy="6435725"/>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7760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867861" y="2182814"/>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CA"/>
              <a:t>Click to edit Master text styles</a:t>
            </a:r>
          </a:p>
        </p:txBody>
      </p:sp>
      <p:sp>
        <p:nvSpPr>
          <p:cNvPr id="4" name="Content Placeholder 3"/>
          <p:cNvSpPr>
            <a:spLocks noGrp="1"/>
          </p:cNvSpPr>
          <p:nvPr>
            <p:ph sz="half" idx="2"/>
          </p:nvPr>
        </p:nvSpPr>
        <p:spPr>
          <a:xfrm>
            <a:off x="867861" y="3092450"/>
            <a:ext cx="7660451" cy="561975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8807721" y="2182814"/>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CA"/>
              <a:t>Click to edit Master text styles</a:t>
            </a:r>
          </a:p>
        </p:txBody>
      </p:sp>
      <p:sp>
        <p:nvSpPr>
          <p:cNvPr id="6" name="Content Placeholder 5"/>
          <p:cNvSpPr>
            <a:spLocks noGrp="1"/>
          </p:cNvSpPr>
          <p:nvPr>
            <p:ph sz="quarter" idx="4"/>
          </p:nvPr>
        </p:nvSpPr>
        <p:spPr>
          <a:xfrm>
            <a:off x="8807721" y="3092450"/>
            <a:ext cx="7664683" cy="561975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3583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65986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8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860" y="1708449"/>
            <a:ext cx="5704592" cy="1652587"/>
          </a:xfrm>
        </p:spPr>
        <p:txBody>
          <a:bodyPr anchor="b"/>
          <a:lstStyle>
            <a:lvl1pPr algn="l">
              <a:defRPr sz="2667" b="1"/>
            </a:lvl1pPr>
          </a:lstStyle>
          <a:p>
            <a:r>
              <a:rPr lang="en-CA" dirty="0"/>
              <a:t>Click to edit Master title style</a:t>
            </a:r>
            <a:endParaRPr lang="en-US" dirty="0"/>
          </a:p>
        </p:txBody>
      </p:sp>
      <p:sp>
        <p:nvSpPr>
          <p:cNvPr id="3" name="Content Placeholder 2"/>
          <p:cNvSpPr>
            <a:spLocks noGrp="1"/>
          </p:cNvSpPr>
          <p:nvPr>
            <p:ph idx="1"/>
          </p:nvPr>
        </p:nvSpPr>
        <p:spPr>
          <a:xfrm>
            <a:off x="6779891" y="1708448"/>
            <a:ext cx="9692512" cy="7560840"/>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867860" y="3361035"/>
            <a:ext cx="5704592" cy="5908253"/>
          </a:xfrm>
        </p:spPr>
        <p:txBody>
          <a:bodyPr/>
          <a:lstStyle>
            <a:lvl1pPr marL="0" indent="0">
              <a:buNone/>
              <a:defRPr sz="1867"/>
            </a:lvl1pPr>
            <a:lvl2pPr marL="609630" indent="0">
              <a:buNone/>
              <a:defRPr sz="1600"/>
            </a:lvl2pPr>
            <a:lvl3pPr marL="1219261" indent="0">
              <a:buNone/>
              <a:defRPr sz="1333"/>
            </a:lvl3pPr>
            <a:lvl4pPr marL="1828891" indent="0">
              <a:buNone/>
              <a:defRPr sz="1200"/>
            </a:lvl4pPr>
            <a:lvl5pPr marL="2438522" indent="0">
              <a:buNone/>
              <a:defRPr sz="1200"/>
            </a:lvl5pPr>
            <a:lvl6pPr marL="3048152" indent="0">
              <a:buNone/>
              <a:defRPr sz="1200"/>
            </a:lvl6pPr>
            <a:lvl7pPr marL="3657783" indent="0">
              <a:buNone/>
              <a:defRPr sz="1200"/>
            </a:lvl7pPr>
            <a:lvl8pPr marL="4267413" indent="0">
              <a:buNone/>
              <a:defRPr sz="1200"/>
            </a:lvl8pPr>
            <a:lvl9pPr marL="4877044" indent="0">
              <a:buNone/>
              <a:defRPr sz="1200"/>
            </a:lvl9pPr>
          </a:lstStyle>
          <a:p>
            <a:pPr lvl="0"/>
            <a:r>
              <a:rPr lang="en-CA"/>
              <a:t>Click to edit Master text styles</a:t>
            </a:r>
          </a:p>
        </p:txBody>
      </p:sp>
    </p:spTree>
    <p:extLst>
      <p:ext uri="{BB962C8B-B14F-4D97-AF65-F5344CB8AC3E}">
        <p14:creationId xmlns:p14="http://schemas.microsoft.com/office/powerpoint/2010/main" val="281863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9471" y="7030219"/>
            <a:ext cx="10403735" cy="806450"/>
          </a:xfrm>
        </p:spPr>
        <p:txBody>
          <a:bodyPr anchor="b"/>
          <a:lstStyle>
            <a:lvl1pPr algn="l">
              <a:defRPr sz="2667" b="1"/>
            </a:lvl1pPr>
          </a:lstStyle>
          <a:p>
            <a:r>
              <a:rPr lang="en-CA"/>
              <a:t>Click to edit Master title style</a:t>
            </a:r>
            <a:endParaRPr lang="en-US"/>
          </a:p>
        </p:txBody>
      </p:sp>
      <p:sp>
        <p:nvSpPr>
          <p:cNvPr id="3" name="Picture Placeholder 2"/>
          <p:cNvSpPr>
            <a:spLocks noGrp="1"/>
          </p:cNvSpPr>
          <p:nvPr>
            <p:ph type="pic" idx="1"/>
          </p:nvPr>
        </p:nvSpPr>
        <p:spPr>
          <a:xfrm>
            <a:off x="3399471" y="1766814"/>
            <a:ext cx="10403735" cy="5158631"/>
          </a:xfrm>
        </p:spPr>
        <p:txBody>
          <a:bodyPr rtlCol="0">
            <a:normAutofit/>
          </a:bodyPr>
          <a:lstStyle>
            <a:lvl1pPr marL="0" indent="0">
              <a:buNone/>
              <a:defRPr sz="4267"/>
            </a:lvl1pPr>
            <a:lvl2pPr marL="609630" indent="0">
              <a:buNone/>
              <a:defRPr sz="3734"/>
            </a:lvl2pPr>
            <a:lvl3pPr marL="1219261" indent="0">
              <a:buNone/>
              <a:defRPr sz="3200"/>
            </a:lvl3pPr>
            <a:lvl4pPr marL="1828891" indent="0">
              <a:buNone/>
              <a:defRPr sz="2667"/>
            </a:lvl4pPr>
            <a:lvl5pPr marL="2438522" indent="0">
              <a:buNone/>
              <a:defRPr sz="2667"/>
            </a:lvl5pPr>
            <a:lvl6pPr marL="3048152" indent="0">
              <a:buNone/>
              <a:defRPr sz="2667"/>
            </a:lvl6pPr>
            <a:lvl7pPr marL="3657783" indent="0">
              <a:buNone/>
              <a:defRPr sz="2667"/>
            </a:lvl7pPr>
            <a:lvl8pPr marL="4267413" indent="0">
              <a:buNone/>
              <a:defRPr sz="2667"/>
            </a:lvl8pPr>
            <a:lvl9pPr marL="4877044" indent="0">
              <a:buNone/>
              <a:defRPr sz="2667"/>
            </a:lvl9pPr>
          </a:lstStyle>
          <a:p>
            <a:pPr lvl="0"/>
            <a:endParaRPr lang="en-US" noProof="0"/>
          </a:p>
        </p:txBody>
      </p:sp>
      <p:sp>
        <p:nvSpPr>
          <p:cNvPr id="4" name="Text Placeholder 3"/>
          <p:cNvSpPr>
            <a:spLocks noGrp="1"/>
          </p:cNvSpPr>
          <p:nvPr>
            <p:ph type="body" sz="half" idx="2"/>
          </p:nvPr>
        </p:nvSpPr>
        <p:spPr>
          <a:xfrm>
            <a:off x="3399471" y="7836670"/>
            <a:ext cx="10403735" cy="1144587"/>
          </a:xfrm>
        </p:spPr>
        <p:txBody>
          <a:bodyPr/>
          <a:lstStyle>
            <a:lvl1pPr marL="0" indent="0">
              <a:buNone/>
              <a:defRPr sz="1867"/>
            </a:lvl1pPr>
            <a:lvl2pPr marL="609630" indent="0">
              <a:buNone/>
              <a:defRPr sz="1600"/>
            </a:lvl2pPr>
            <a:lvl3pPr marL="1219261" indent="0">
              <a:buNone/>
              <a:defRPr sz="1333"/>
            </a:lvl3pPr>
            <a:lvl4pPr marL="1828891" indent="0">
              <a:buNone/>
              <a:defRPr sz="1200"/>
            </a:lvl4pPr>
            <a:lvl5pPr marL="2438522" indent="0">
              <a:buNone/>
              <a:defRPr sz="1200"/>
            </a:lvl5pPr>
            <a:lvl6pPr marL="3048152" indent="0">
              <a:buNone/>
              <a:defRPr sz="1200"/>
            </a:lvl6pPr>
            <a:lvl7pPr marL="3657783" indent="0">
              <a:buNone/>
              <a:defRPr sz="1200"/>
            </a:lvl7pPr>
            <a:lvl8pPr marL="4267413" indent="0">
              <a:buNone/>
              <a:defRPr sz="1200"/>
            </a:lvl8pPr>
            <a:lvl9pPr marL="4877044" indent="0">
              <a:buNone/>
              <a:defRPr sz="1200"/>
            </a:lvl9pPr>
          </a:lstStyle>
          <a:p>
            <a:pPr lvl="0"/>
            <a:r>
              <a:rPr lang="en-CA"/>
              <a:t>Click to edit Master text styles</a:t>
            </a:r>
          </a:p>
        </p:txBody>
      </p:sp>
    </p:spTree>
    <p:extLst>
      <p:ext uri="{BB962C8B-B14F-4D97-AF65-F5344CB8AC3E}">
        <p14:creationId xmlns:p14="http://schemas.microsoft.com/office/powerpoint/2010/main" val="106169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9.jpeg"/><Relationship Id="rId5" Type="http://schemas.openxmlformats.org/officeDocument/2006/relationships/theme" Target="../theme/theme10.xml"/><Relationship Id="rId4" Type="http://schemas.openxmlformats.org/officeDocument/2006/relationships/slideLayout" Target="../slideLayouts/slideLayout3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0.jpeg"/><Relationship Id="rId5" Type="http://schemas.openxmlformats.org/officeDocument/2006/relationships/theme" Target="../theme/theme11.xml"/><Relationship Id="rId4"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1.xml"/><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7.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9.jpeg"/><Relationship Id="rId5" Type="http://schemas.openxmlformats.org/officeDocument/2006/relationships/image" Target="../media/image4.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5334">
              <a:sym typeface="Palatino" charset="0"/>
            </a:endParaRPr>
          </a:p>
        </p:txBody>
      </p:sp>
      <p:sp>
        <p:nvSpPr>
          <p:cNvPr id="8" name="Rectangle 7"/>
          <p:cNvSpPr/>
          <p:nvPr userDrawn="1"/>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5334">
              <a:sym typeface="Palatino" charset="0"/>
            </a:endParaRPr>
          </a:p>
        </p:txBody>
      </p:sp>
      <p:sp>
        <p:nvSpPr>
          <p:cNvPr id="2052" name="Text Placeholder 2"/>
          <p:cNvSpPr>
            <a:spLocks noGrp="1"/>
          </p:cNvSpPr>
          <p:nvPr>
            <p:ph type="body" idx="1"/>
          </p:nvPr>
        </p:nvSpPr>
        <p:spPr bwMode="auto">
          <a:xfrm>
            <a:off x="867860" y="2276476"/>
            <a:ext cx="15604543"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endParaRPr lang="en-US" altLang="en-US" dirty="0"/>
          </a:p>
        </p:txBody>
      </p:sp>
      <p:sp>
        <p:nvSpPr>
          <p:cNvPr id="2053" name="Title Placeholder 1"/>
          <p:cNvSpPr>
            <a:spLocks noGrp="1"/>
          </p:cNvSpPr>
          <p:nvPr>
            <p:ph type="title"/>
          </p:nvPr>
        </p:nvSpPr>
        <p:spPr bwMode="auto">
          <a:xfrm>
            <a:off x="5501385" y="268288"/>
            <a:ext cx="1097101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pic>
        <p:nvPicPr>
          <p:cNvPr id="2054" name="Picture 8" descr="cdha-logo.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609630" rtl="0" eaLnBrk="0" fontAlgn="base" hangingPunct="0">
        <a:spcBef>
          <a:spcPct val="0"/>
        </a:spcBef>
        <a:spcAft>
          <a:spcPct val="0"/>
        </a:spcAft>
        <a:defRPr sz="5334" kern="1200">
          <a:solidFill>
            <a:srgbClr val="5E2082"/>
          </a:solidFill>
          <a:latin typeface="Arial"/>
          <a:ea typeface="MS PGothic" pitchFamily="34" charset="-128"/>
          <a:cs typeface="Arial"/>
        </a:defRPr>
      </a:lvl1pPr>
      <a:lvl2pPr algn="l" defTabSz="609630" rtl="0" eaLnBrk="0" fontAlgn="base" hangingPunct="0">
        <a:spcBef>
          <a:spcPct val="0"/>
        </a:spcBef>
        <a:spcAft>
          <a:spcPct val="0"/>
        </a:spcAft>
        <a:defRPr sz="5334">
          <a:solidFill>
            <a:srgbClr val="5E2082"/>
          </a:solidFill>
          <a:latin typeface="Arial" pitchFamily="34" charset="0"/>
          <a:ea typeface="MS PGothic" pitchFamily="34" charset="-128"/>
          <a:cs typeface="Arial" charset="0"/>
        </a:defRPr>
      </a:lvl2pPr>
      <a:lvl3pPr algn="l" defTabSz="609630" rtl="0" eaLnBrk="0" fontAlgn="base" hangingPunct="0">
        <a:spcBef>
          <a:spcPct val="0"/>
        </a:spcBef>
        <a:spcAft>
          <a:spcPct val="0"/>
        </a:spcAft>
        <a:defRPr sz="5334">
          <a:solidFill>
            <a:srgbClr val="5E2082"/>
          </a:solidFill>
          <a:latin typeface="Arial" pitchFamily="34" charset="0"/>
          <a:ea typeface="MS PGothic" pitchFamily="34" charset="-128"/>
          <a:cs typeface="Arial" charset="0"/>
        </a:defRPr>
      </a:lvl3pPr>
      <a:lvl4pPr algn="l" defTabSz="609630" rtl="0" eaLnBrk="0" fontAlgn="base" hangingPunct="0">
        <a:spcBef>
          <a:spcPct val="0"/>
        </a:spcBef>
        <a:spcAft>
          <a:spcPct val="0"/>
        </a:spcAft>
        <a:defRPr sz="5334">
          <a:solidFill>
            <a:srgbClr val="5E2082"/>
          </a:solidFill>
          <a:latin typeface="Arial" pitchFamily="34" charset="0"/>
          <a:ea typeface="MS PGothic" pitchFamily="34" charset="-128"/>
          <a:cs typeface="Arial" charset="0"/>
        </a:defRPr>
      </a:lvl4pPr>
      <a:lvl5pPr algn="l" defTabSz="609630" rtl="0" eaLnBrk="0" fontAlgn="base" hangingPunct="0">
        <a:spcBef>
          <a:spcPct val="0"/>
        </a:spcBef>
        <a:spcAft>
          <a:spcPct val="0"/>
        </a:spcAft>
        <a:defRPr sz="5334">
          <a:solidFill>
            <a:srgbClr val="5E2082"/>
          </a:solidFill>
          <a:latin typeface="Arial" pitchFamily="34" charset="0"/>
          <a:ea typeface="MS PGothic" pitchFamily="34" charset="-128"/>
          <a:cs typeface="Arial" charset="0"/>
        </a:defRPr>
      </a:lvl5pPr>
      <a:lvl6pPr marL="609630" algn="l" defTabSz="609630" rtl="0" fontAlgn="base">
        <a:spcBef>
          <a:spcPct val="0"/>
        </a:spcBef>
        <a:spcAft>
          <a:spcPct val="0"/>
        </a:spcAft>
        <a:defRPr sz="5334">
          <a:solidFill>
            <a:srgbClr val="5E2082"/>
          </a:solidFill>
          <a:latin typeface="Arial" pitchFamily="34" charset="0"/>
          <a:ea typeface="MS PGothic" pitchFamily="34" charset="-128"/>
        </a:defRPr>
      </a:lvl6pPr>
      <a:lvl7pPr marL="1219261" algn="l" defTabSz="609630" rtl="0" fontAlgn="base">
        <a:spcBef>
          <a:spcPct val="0"/>
        </a:spcBef>
        <a:spcAft>
          <a:spcPct val="0"/>
        </a:spcAft>
        <a:defRPr sz="5334">
          <a:solidFill>
            <a:srgbClr val="5E2082"/>
          </a:solidFill>
          <a:latin typeface="Arial" pitchFamily="34" charset="0"/>
          <a:ea typeface="MS PGothic" pitchFamily="34" charset="-128"/>
        </a:defRPr>
      </a:lvl7pPr>
      <a:lvl8pPr marL="1828891" algn="l" defTabSz="609630" rtl="0" fontAlgn="base">
        <a:spcBef>
          <a:spcPct val="0"/>
        </a:spcBef>
        <a:spcAft>
          <a:spcPct val="0"/>
        </a:spcAft>
        <a:defRPr sz="5334">
          <a:solidFill>
            <a:srgbClr val="5E2082"/>
          </a:solidFill>
          <a:latin typeface="Arial" pitchFamily="34" charset="0"/>
          <a:ea typeface="MS PGothic" pitchFamily="34" charset="-128"/>
        </a:defRPr>
      </a:lvl8pPr>
      <a:lvl9pPr marL="2438522" algn="l" defTabSz="609630" rtl="0" fontAlgn="base">
        <a:spcBef>
          <a:spcPct val="0"/>
        </a:spcBef>
        <a:spcAft>
          <a:spcPct val="0"/>
        </a:spcAft>
        <a:defRPr sz="5334">
          <a:solidFill>
            <a:srgbClr val="5E2082"/>
          </a:solidFill>
          <a:latin typeface="Arial" pitchFamily="34" charset="0"/>
          <a:ea typeface="MS PGothic" pitchFamily="34" charset="-128"/>
        </a:defRPr>
      </a:lvl9pPr>
    </p:titleStyle>
    <p:bodyStyle>
      <a:lvl1pPr marL="457223" indent="-457223" algn="l" defTabSz="609630" rtl="0" eaLnBrk="0" fontAlgn="base" hangingPunct="0">
        <a:spcBef>
          <a:spcPct val="20000"/>
        </a:spcBef>
        <a:spcAft>
          <a:spcPct val="0"/>
        </a:spcAft>
        <a:buFont typeface="Arial" pitchFamily="34" charset="0"/>
        <a:buChar char="•"/>
        <a:defRPr sz="4267" kern="1200">
          <a:solidFill>
            <a:srgbClr val="404040"/>
          </a:solidFill>
          <a:latin typeface="Arial"/>
          <a:ea typeface="MS PGothic" pitchFamily="34" charset="-128"/>
          <a:cs typeface="Arial"/>
        </a:defRPr>
      </a:lvl1pPr>
      <a:lvl2pPr marL="990650" indent="-381019" algn="l" defTabSz="609630" rtl="0" eaLnBrk="0" fontAlgn="base" hangingPunct="0">
        <a:spcBef>
          <a:spcPct val="20000"/>
        </a:spcBef>
        <a:spcAft>
          <a:spcPct val="0"/>
        </a:spcAft>
        <a:buFont typeface="Arial" pitchFamily="34" charset="0"/>
        <a:buChar char="–"/>
        <a:defRPr sz="3734" kern="1200">
          <a:solidFill>
            <a:srgbClr val="404040"/>
          </a:solidFill>
          <a:latin typeface="Arial"/>
          <a:ea typeface="MS PGothic" pitchFamily="34" charset="-128"/>
          <a:cs typeface="Arial"/>
        </a:defRPr>
      </a:lvl2pPr>
      <a:lvl3pPr marL="1524076" indent="-304815" algn="l" defTabSz="609630" rtl="0" eaLnBrk="0" fontAlgn="base" hangingPunct="0">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3pPr>
      <a:lvl4pPr marL="2133707" indent="-304815" algn="l" defTabSz="609630" rtl="0" eaLnBrk="0" fontAlgn="base" hangingPunct="0">
        <a:spcBef>
          <a:spcPct val="20000"/>
        </a:spcBef>
        <a:spcAft>
          <a:spcPct val="0"/>
        </a:spcAft>
        <a:buFont typeface="Arial" pitchFamily="34" charset="0"/>
        <a:buChar char="–"/>
        <a:defRPr sz="2667" kern="1200">
          <a:solidFill>
            <a:srgbClr val="404040"/>
          </a:solidFill>
          <a:latin typeface="Arial"/>
          <a:ea typeface="MS PGothic" pitchFamily="34" charset="-128"/>
          <a:cs typeface="Arial"/>
        </a:defRPr>
      </a:lvl4pPr>
      <a:lvl5pPr marL="2743337" indent="-304815" algn="l" defTabSz="609630" rtl="0" eaLnBrk="0" fontAlgn="base" hangingPunct="0">
        <a:spcBef>
          <a:spcPct val="20000"/>
        </a:spcBef>
        <a:spcAft>
          <a:spcPct val="0"/>
        </a:spcAft>
        <a:buFont typeface="Arial" pitchFamily="34" charset="0"/>
        <a:buChar char="»"/>
        <a:defRPr sz="2667" kern="1200">
          <a:solidFill>
            <a:srgbClr val="404040"/>
          </a:solidFill>
          <a:latin typeface="Arial"/>
          <a:ea typeface="MS PGothic" pitchFamily="34" charset="-128"/>
          <a:cs typeface="Arial"/>
        </a:defRPr>
      </a:lvl5pPr>
      <a:lvl6pPr marL="3352968" indent="-304815" algn="l" defTabSz="609630" rtl="0" eaLnBrk="1" latinLnBrk="0" hangingPunct="1">
        <a:spcBef>
          <a:spcPct val="20000"/>
        </a:spcBef>
        <a:buFont typeface="Arial"/>
        <a:buChar char="•"/>
        <a:defRPr sz="2667" kern="1200">
          <a:solidFill>
            <a:schemeClr val="tx1"/>
          </a:solidFill>
          <a:latin typeface="+mn-lt"/>
          <a:ea typeface="+mn-ea"/>
          <a:cs typeface="+mn-cs"/>
        </a:defRPr>
      </a:lvl6pPr>
      <a:lvl7pPr marL="3962598" indent="-304815" algn="l" defTabSz="609630" rtl="0" eaLnBrk="1" latinLnBrk="0" hangingPunct="1">
        <a:spcBef>
          <a:spcPct val="20000"/>
        </a:spcBef>
        <a:buFont typeface="Arial"/>
        <a:buChar char="•"/>
        <a:defRPr sz="2667" kern="1200">
          <a:solidFill>
            <a:schemeClr val="tx1"/>
          </a:solidFill>
          <a:latin typeface="+mn-lt"/>
          <a:ea typeface="+mn-ea"/>
          <a:cs typeface="+mn-cs"/>
        </a:defRPr>
      </a:lvl7pPr>
      <a:lvl8pPr marL="4572229" indent="-304815" algn="l" defTabSz="609630"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8642F78-B96E-42AC-95BC-3FAE07DBE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8" descr="cdha-logo.png">
            <a:extLst>
              <a:ext uri="{FF2B5EF4-FFF2-40B4-BE49-F238E27FC236}">
                <a16:creationId xmlns:a16="http://schemas.microsoft.com/office/drawing/2014/main" id="{6E265B26-637D-41FA-BBC4-B84E89A8A2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54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6" r:id="rId3"/>
    <p:sldLayoutId id="2147483727" r:id="rId4"/>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062CD67D-947B-4C3A-B4DA-41074BF39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340263" cy="183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8" descr="cdha-logo.png">
            <a:extLst>
              <a:ext uri="{FF2B5EF4-FFF2-40B4-BE49-F238E27FC236}">
                <a16:creationId xmlns:a16="http://schemas.microsoft.com/office/drawing/2014/main" id="{60B35395-DF80-4FF2-AB77-010CE63D85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4587" y="347698"/>
            <a:ext cx="4594719"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29576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08BE5-CCAD-ED4E-8E6A-11CEEB049031}"/>
              </a:ext>
            </a:extLst>
          </p:cNvPr>
          <p:cNvPicPr>
            <a:picLocks noChangeAspect="1"/>
          </p:cNvPicPr>
          <p:nvPr/>
        </p:nvPicPr>
        <p:blipFill>
          <a:blip r:embed="rId4"/>
          <a:stretch>
            <a:fillRect/>
          </a:stretch>
        </p:blipFill>
        <p:spPr>
          <a:xfrm>
            <a:off x="0" y="0"/>
            <a:ext cx="17340263" cy="9753600"/>
          </a:xfrm>
          <a:prstGeom prst="rect">
            <a:avLst/>
          </a:prstGeom>
        </p:spPr>
      </p:pic>
      <p:pic>
        <p:nvPicPr>
          <p:cNvPr id="6" name="Picture 8" descr="cdha-logo.png">
            <a:extLst>
              <a:ext uri="{FF2B5EF4-FFF2-40B4-BE49-F238E27FC236}">
                <a16:creationId xmlns:a16="http://schemas.microsoft.com/office/drawing/2014/main" id="{A909BBC3-7913-FF49-9FE7-07EDB16FF9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205" y="471536"/>
            <a:ext cx="5588188" cy="948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70FC38E7-FAA1-4864-BFFA-89923C614E89}"/>
              </a:ext>
            </a:extLst>
          </p:cNvPr>
          <p:cNvSpPr/>
          <p:nvPr userDrawn="1"/>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5334">
              <a:sym typeface="Palatino" charset="0"/>
            </a:endParaRPr>
          </a:p>
        </p:txBody>
      </p:sp>
      <p:sp>
        <p:nvSpPr>
          <p:cNvPr id="5" name="Rectangle 4">
            <a:extLst>
              <a:ext uri="{FF2B5EF4-FFF2-40B4-BE49-F238E27FC236}">
                <a16:creationId xmlns:a16="http://schemas.microsoft.com/office/drawing/2014/main" id="{D09BE574-C6D5-4FBE-97CD-C83FCA4C3C0E}"/>
              </a:ext>
            </a:extLst>
          </p:cNvPr>
          <p:cNvSpPr/>
          <p:nvPr userDrawn="1"/>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5334">
              <a:sym typeface="Palatino" charset="0"/>
            </a:endParaRPr>
          </a:p>
        </p:txBody>
      </p:sp>
      <p:pic>
        <p:nvPicPr>
          <p:cNvPr id="8" name="Picture 8" descr="cdha-logo.png">
            <a:extLst>
              <a:ext uri="{FF2B5EF4-FFF2-40B4-BE49-F238E27FC236}">
                <a16:creationId xmlns:a16="http://schemas.microsoft.com/office/drawing/2014/main" id="{8C84B689-1D10-4707-AA7C-20E0421D6B7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536923"/>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1734033" rtl="0" eaLnBrk="1" latinLnBrk="0" hangingPunct="1">
        <a:lnSpc>
          <a:spcPct val="90000"/>
        </a:lnSpc>
        <a:spcBef>
          <a:spcPct val="0"/>
        </a:spcBef>
        <a:buNone/>
        <a:defRPr sz="8344" kern="1200">
          <a:solidFill>
            <a:schemeClr val="tx1"/>
          </a:solidFill>
          <a:latin typeface="+mj-lt"/>
          <a:ea typeface="+mj-ea"/>
          <a:cs typeface="+mj-cs"/>
        </a:defRPr>
      </a:lvl1pPr>
    </p:titleStyle>
    <p:bodyStyle>
      <a:lvl1pPr marL="433508" indent="-433508" algn="l" defTabSz="1734033" rtl="0" eaLnBrk="1" latinLnBrk="0" hangingPunct="1">
        <a:lnSpc>
          <a:spcPct val="90000"/>
        </a:lnSpc>
        <a:spcBef>
          <a:spcPts val="1896"/>
        </a:spcBef>
        <a:buFont typeface="Arial"/>
        <a:buChar char="•"/>
        <a:defRPr sz="5310" kern="1200">
          <a:solidFill>
            <a:schemeClr val="tx1"/>
          </a:solidFill>
          <a:latin typeface="+mn-lt"/>
          <a:ea typeface="+mn-ea"/>
          <a:cs typeface="+mn-cs"/>
        </a:defRPr>
      </a:lvl1pPr>
      <a:lvl2pPr marL="1300525" indent="-433508" algn="l" defTabSz="1734033" rtl="0" eaLnBrk="1" latinLnBrk="0" hangingPunct="1">
        <a:lnSpc>
          <a:spcPct val="90000"/>
        </a:lnSpc>
        <a:spcBef>
          <a:spcPts val="948"/>
        </a:spcBef>
        <a:buFont typeface="Arial"/>
        <a:buChar char="•"/>
        <a:defRPr sz="4551" kern="1200">
          <a:solidFill>
            <a:schemeClr val="tx1"/>
          </a:solidFill>
          <a:latin typeface="+mn-lt"/>
          <a:ea typeface="+mn-ea"/>
          <a:cs typeface="+mn-cs"/>
        </a:defRPr>
      </a:lvl2pPr>
      <a:lvl3pPr marL="2167542" indent="-433508" algn="l" defTabSz="1734033" rtl="0" eaLnBrk="1" latinLnBrk="0" hangingPunct="1">
        <a:lnSpc>
          <a:spcPct val="90000"/>
        </a:lnSpc>
        <a:spcBef>
          <a:spcPts val="948"/>
        </a:spcBef>
        <a:buFont typeface="Arial"/>
        <a:buChar char="•"/>
        <a:defRPr sz="3792" kern="1200">
          <a:solidFill>
            <a:schemeClr val="tx1"/>
          </a:solidFill>
          <a:latin typeface="+mn-lt"/>
          <a:ea typeface="+mn-ea"/>
          <a:cs typeface="+mn-cs"/>
        </a:defRPr>
      </a:lvl3pPr>
      <a:lvl4pPr marL="3034557"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4pPr>
      <a:lvl5pPr marL="3901574"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5pPr>
      <a:lvl6pPr marL="4768590"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6pPr>
      <a:lvl7pPr marL="5635607"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7pPr>
      <a:lvl8pPr marL="6502624"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8pPr>
      <a:lvl9pPr marL="7369640"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9pPr>
    </p:bodyStyle>
    <p:otherStyle>
      <a:defPPr>
        <a:defRPr lang="en-US"/>
      </a:defPPr>
      <a:lvl1pPr marL="0" algn="l" defTabSz="1734033" rtl="0" eaLnBrk="1" latinLnBrk="0" hangingPunct="1">
        <a:defRPr sz="3414" kern="1200">
          <a:solidFill>
            <a:schemeClr val="tx1"/>
          </a:solidFill>
          <a:latin typeface="+mn-lt"/>
          <a:ea typeface="+mn-ea"/>
          <a:cs typeface="+mn-cs"/>
        </a:defRPr>
      </a:lvl1pPr>
      <a:lvl2pPr marL="867017" algn="l" defTabSz="1734033" rtl="0" eaLnBrk="1" latinLnBrk="0" hangingPunct="1">
        <a:defRPr sz="3414" kern="1200">
          <a:solidFill>
            <a:schemeClr val="tx1"/>
          </a:solidFill>
          <a:latin typeface="+mn-lt"/>
          <a:ea typeface="+mn-ea"/>
          <a:cs typeface="+mn-cs"/>
        </a:defRPr>
      </a:lvl2pPr>
      <a:lvl3pPr marL="1734033" algn="l" defTabSz="1734033" rtl="0" eaLnBrk="1" latinLnBrk="0" hangingPunct="1">
        <a:defRPr sz="3414" kern="1200">
          <a:solidFill>
            <a:schemeClr val="tx1"/>
          </a:solidFill>
          <a:latin typeface="+mn-lt"/>
          <a:ea typeface="+mn-ea"/>
          <a:cs typeface="+mn-cs"/>
        </a:defRPr>
      </a:lvl3pPr>
      <a:lvl4pPr marL="2601050" algn="l" defTabSz="1734033" rtl="0" eaLnBrk="1" latinLnBrk="0" hangingPunct="1">
        <a:defRPr sz="3414" kern="1200">
          <a:solidFill>
            <a:schemeClr val="tx1"/>
          </a:solidFill>
          <a:latin typeface="+mn-lt"/>
          <a:ea typeface="+mn-ea"/>
          <a:cs typeface="+mn-cs"/>
        </a:defRPr>
      </a:lvl4pPr>
      <a:lvl5pPr marL="3468065" algn="l" defTabSz="1734033" rtl="0" eaLnBrk="1" latinLnBrk="0" hangingPunct="1">
        <a:defRPr sz="3414" kern="1200">
          <a:solidFill>
            <a:schemeClr val="tx1"/>
          </a:solidFill>
          <a:latin typeface="+mn-lt"/>
          <a:ea typeface="+mn-ea"/>
          <a:cs typeface="+mn-cs"/>
        </a:defRPr>
      </a:lvl5pPr>
      <a:lvl6pPr marL="4335082" algn="l" defTabSz="1734033" rtl="0" eaLnBrk="1" latinLnBrk="0" hangingPunct="1">
        <a:defRPr sz="3414" kern="1200">
          <a:solidFill>
            <a:schemeClr val="tx1"/>
          </a:solidFill>
          <a:latin typeface="+mn-lt"/>
          <a:ea typeface="+mn-ea"/>
          <a:cs typeface="+mn-cs"/>
        </a:defRPr>
      </a:lvl6pPr>
      <a:lvl7pPr marL="5202099" algn="l" defTabSz="1734033" rtl="0" eaLnBrk="1" latinLnBrk="0" hangingPunct="1">
        <a:defRPr sz="3414" kern="1200">
          <a:solidFill>
            <a:schemeClr val="tx1"/>
          </a:solidFill>
          <a:latin typeface="+mn-lt"/>
          <a:ea typeface="+mn-ea"/>
          <a:cs typeface="+mn-cs"/>
        </a:defRPr>
      </a:lvl7pPr>
      <a:lvl8pPr marL="6069115" algn="l" defTabSz="1734033" rtl="0" eaLnBrk="1" latinLnBrk="0" hangingPunct="1">
        <a:defRPr sz="3414" kern="1200">
          <a:solidFill>
            <a:schemeClr val="tx1"/>
          </a:solidFill>
          <a:latin typeface="+mn-lt"/>
          <a:ea typeface="+mn-ea"/>
          <a:cs typeface="+mn-cs"/>
        </a:defRPr>
      </a:lvl8pPr>
      <a:lvl9pPr marL="6936132" algn="l" defTabSz="1734033" rtl="0" eaLnBrk="1" latinLnBrk="0" hangingPunct="1">
        <a:defRPr sz="341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215C93-64D2-AD42-9A99-9E0A5D1AB7C6}"/>
              </a:ext>
            </a:extLst>
          </p:cNvPr>
          <p:cNvPicPr>
            <a:picLocks noChangeAspect="1"/>
          </p:cNvPicPr>
          <p:nvPr/>
        </p:nvPicPr>
        <p:blipFill>
          <a:blip r:embed="rId3"/>
          <a:stretch>
            <a:fillRect/>
          </a:stretch>
        </p:blipFill>
        <p:spPr>
          <a:xfrm>
            <a:off x="0" y="0"/>
            <a:ext cx="17340263" cy="9753600"/>
          </a:xfrm>
          <a:prstGeom prst="rect">
            <a:avLst/>
          </a:prstGeom>
        </p:spPr>
      </p:pic>
    </p:spTree>
    <p:extLst>
      <p:ext uri="{BB962C8B-B14F-4D97-AF65-F5344CB8AC3E}">
        <p14:creationId xmlns:p14="http://schemas.microsoft.com/office/powerpoint/2010/main" val="297676895"/>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1734033" rtl="0" eaLnBrk="1" latinLnBrk="0" hangingPunct="1">
        <a:lnSpc>
          <a:spcPct val="90000"/>
        </a:lnSpc>
        <a:spcBef>
          <a:spcPct val="0"/>
        </a:spcBef>
        <a:buNone/>
        <a:defRPr sz="8344" kern="1200">
          <a:solidFill>
            <a:schemeClr val="tx1"/>
          </a:solidFill>
          <a:latin typeface="+mj-lt"/>
          <a:ea typeface="+mj-ea"/>
          <a:cs typeface="+mj-cs"/>
        </a:defRPr>
      </a:lvl1pPr>
    </p:titleStyle>
    <p:bodyStyle>
      <a:lvl1pPr marL="433508" indent="-433508" algn="l" defTabSz="1734033" rtl="0" eaLnBrk="1" latinLnBrk="0" hangingPunct="1">
        <a:lnSpc>
          <a:spcPct val="90000"/>
        </a:lnSpc>
        <a:spcBef>
          <a:spcPts val="1896"/>
        </a:spcBef>
        <a:buFont typeface="Arial" panose="020B0604020202020204" pitchFamily="34" charset="0"/>
        <a:buChar char="•"/>
        <a:defRPr sz="5310" kern="1200">
          <a:solidFill>
            <a:schemeClr val="tx1"/>
          </a:solidFill>
          <a:latin typeface="+mn-lt"/>
          <a:ea typeface="+mn-ea"/>
          <a:cs typeface="+mn-cs"/>
        </a:defRPr>
      </a:lvl1pPr>
      <a:lvl2pPr marL="1300525" indent="-433508" algn="l" defTabSz="1734033" rtl="0" eaLnBrk="1" latinLnBrk="0" hangingPunct="1">
        <a:lnSpc>
          <a:spcPct val="90000"/>
        </a:lnSpc>
        <a:spcBef>
          <a:spcPts val="948"/>
        </a:spcBef>
        <a:buFont typeface="Arial" panose="020B0604020202020204" pitchFamily="34" charset="0"/>
        <a:buChar char="•"/>
        <a:defRPr sz="4551" kern="1200">
          <a:solidFill>
            <a:schemeClr val="tx1"/>
          </a:solidFill>
          <a:latin typeface="+mn-lt"/>
          <a:ea typeface="+mn-ea"/>
          <a:cs typeface="+mn-cs"/>
        </a:defRPr>
      </a:lvl2pPr>
      <a:lvl3pPr marL="2167542" indent="-433508" algn="l" defTabSz="1734033" rtl="0" eaLnBrk="1" latinLnBrk="0" hangingPunct="1">
        <a:lnSpc>
          <a:spcPct val="90000"/>
        </a:lnSpc>
        <a:spcBef>
          <a:spcPts val="948"/>
        </a:spcBef>
        <a:buFont typeface="Arial" panose="020B0604020202020204" pitchFamily="34" charset="0"/>
        <a:buChar char="•"/>
        <a:defRPr sz="3792" kern="1200">
          <a:solidFill>
            <a:schemeClr val="tx1"/>
          </a:solidFill>
          <a:latin typeface="+mn-lt"/>
          <a:ea typeface="+mn-ea"/>
          <a:cs typeface="+mn-cs"/>
        </a:defRPr>
      </a:lvl3pPr>
      <a:lvl4pPr marL="3034557"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4pPr>
      <a:lvl5pPr marL="3901574"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5pPr>
      <a:lvl6pPr marL="4768590"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6pPr>
      <a:lvl7pPr marL="5635607"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7pPr>
      <a:lvl8pPr marL="6502624"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8pPr>
      <a:lvl9pPr marL="7369640"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9pPr>
    </p:bodyStyle>
    <p:otherStyle>
      <a:defPPr>
        <a:defRPr lang="en-US"/>
      </a:defPPr>
      <a:lvl1pPr marL="0" algn="l" defTabSz="1734033" rtl="0" eaLnBrk="1" latinLnBrk="0" hangingPunct="1">
        <a:defRPr sz="3414" kern="1200">
          <a:solidFill>
            <a:schemeClr val="tx1"/>
          </a:solidFill>
          <a:latin typeface="+mn-lt"/>
          <a:ea typeface="+mn-ea"/>
          <a:cs typeface="+mn-cs"/>
        </a:defRPr>
      </a:lvl1pPr>
      <a:lvl2pPr marL="867017" algn="l" defTabSz="1734033" rtl="0" eaLnBrk="1" latinLnBrk="0" hangingPunct="1">
        <a:defRPr sz="3414" kern="1200">
          <a:solidFill>
            <a:schemeClr val="tx1"/>
          </a:solidFill>
          <a:latin typeface="+mn-lt"/>
          <a:ea typeface="+mn-ea"/>
          <a:cs typeface="+mn-cs"/>
        </a:defRPr>
      </a:lvl2pPr>
      <a:lvl3pPr marL="1734033" algn="l" defTabSz="1734033" rtl="0" eaLnBrk="1" latinLnBrk="0" hangingPunct="1">
        <a:defRPr sz="3414" kern="1200">
          <a:solidFill>
            <a:schemeClr val="tx1"/>
          </a:solidFill>
          <a:latin typeface="+mn-lt"/>
          <a:ea typeface="+mn-ea"/>
          <a:cs typeface="+mn-cs"/>
        </a:defRPr>
      </a:lvl3pPr>
      <a:lvl4pPr marL="2601050" algn="l" defTabSz="1734033" rtl="0" eaLnBrk="1" latinLnBrk="0" hangingPunct="1">
        <a:defRPr sz="3414" kern="1200">
          <a:solidFill>
            <a:schemeClr val="tx1"/>
          </a:solidFill>
          <a:latin typeface="+mn-lt"/>
          <a:ea typeface="+mn-ea"/>
          <a:cs typeface="+mn-cs"/>
        </a:defRPr>
      </a:lvl4pPr>
      <a:lvl5pPr marL="3468065" algn="l" defTabSz="1734033" rtl="0" eaLnBrk="1" latinLnBrk="0" hangingPunct="1">
        <a:defRPr sz="3414" kern="1200">
          <a:solidFill>
            <a:schemeClr val="tx1"/>
          </a:solidFill>
          <a:latin typeface="+mn-lt"/>
          <a:ea typeface="+mn-ea"/>
          <a:cs typeface="+mn-cs"/>
        </a:defRPr>
      </a:lvl5pPr>
      <a:lvl6pPr marL="4335082" algn="l" defTabSz="1734033" rtl="0" eaLnBrk="1" latinLnBrk="0" hangingPunct="1">
        <a:defRPr sz="3414" kern="1200">
          <a:solidFill>
            <a:schemeClr val="tx1"/>
          </a:solidFill>
          <a:latin typeface="+mn-lt"/>
          <a:ea typeface="+mn-ea"/>
          <a:cs typeface="+mn-cs"/>
        </a:defRPr>
      </a:lvl6pPr>
      <a:lvl7pPr marL="5202099" algn="l" defTabSz="1734033" rtl="0" eaLnBrk="1" latinLnBrk="0" hangingPunct="1">
        <a:defRPr sz="3414" kern="1200">
          <a:solidFill>
            <a:schemeClr val="tx1"/>
          </a:solidFill>
          <a:latin typeface="+mn-lt"/>
          <a:ea typeface="+mn-ea"/>
          <a:cs typeface="+mn-cs"/>
        </a:defRPr>
      </a:lvl7pPr>
      <a:lvl8pPr marL="6069115" algn="l" defTabSz="1734033" rtl="0" eaLnBrk="1" latinLnBrk="0" hangingPunct="1">
        <a:defRPr sz="3414" kern="1200">
          <a:solidFill>
            <a:schemeClr val="tx1"/>
          </a:solidFill>
          <a:latin typeface="+mn-lt"/>
          <a:ea typeface="+mn-ea"/>
          <a:cs typeface="+mn-cs"/>
        </a:defRPr>
      </a:lvl8pPr>
      <a:lvl9pPr marL="6936132" algn="l" defTabSz="1734033" rtl="0" eaLnBrk="1" latinLnBrk="0" hangingPunct="1">
        <a:defRPr sz="341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097" y="-13712"/>
            <a:ext cx="16830255" cy="9753600"/>
          </a:xfrm>
          <a:prstGeom prst="rect">
            <a:avLst/>
          </a:prstGeom>
        </p:spPr>
      </p:pic>
      <p:pic>
        <p:nvPicPr>
          <p:cNvPr id="15" name="Picture 14">
            <a:extLst>
              <a:ext uri="{FF2B5EF4-FFF2-40B4-BE49-F238E27FC236}">
                <a16:creationId xmlns:a16="http://schemas.microsoft.com/office/drawing/2014/main" id="{C4FA5BA5-B01C-2341-931D-AE35FFB4C4D1}"/>
              </a:ext>
            </a:extLst>
          </p:cNvPr>
          <p:cNvPicPr>
            <a:picLocks noChangeAspect="1"/>
          </p:cNvPicPr>
          <p:nvPr/>
        </p:nvPicPr>
        <p:blipFill>
          <a:blip r:embed="rId6"/>
          <a:stretch>
            <a:fillRect/>
          </a:stretch>
        </p:blipFill>
        <p:spPr>
          <a:xfrm>
            <a:off x="0" y="1"/>
            <a:ext cx="17340263" cy="1354667"/>
          </a:xfrm>
          <a:prstGeom prst="rect">
            <a:avLst/>
          </a:prstGeom>
        </p:spPr>
      </p:pic>
      <p:pic>
        <p:nvPicPr>
          <p:cNvPr id="14" name="Picture 8" descr="cdha-logo.png">
            <a:extLst>
              <a:ext uri="{FF2B5EF4-FFF2-40B4-BE49-F238E27FC236}">
                <a16:creationId xmlns:a16="http://schemas.microsoft.com/office/drawing/2014/main" id="{23DECB8D-FC5D-E947-9DEE-D3ACD3837E1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9751732"/>
      </p:ext>
    </p:extLst>
  </p:cSld>
  <p:clrMap bg1="lt1" tx1="dk1" bg2="lt2" tx2="dk2" accent1="accent1" accent2="accent2" accent3="accent3" accent4="accent4" accent5="accent5" accent6="accent6" hlink="hlink" folHlink="folHlink"/>
  <p:sldLayoutIdLst>
    <p:sldLayoutId id="2147483689" r:id="rId1"/>
    <p:sldLayoutId id="2147483694" r:id="rId2"/>
    <p:sldLayoutId id="2147483695" r:id="rId3"/>
  </p:sldLayoutIdLst>
  <p:txStyles>
    <p:titleStyle>
      <a:lvl1pPr algn="l" defTabSz="1734033" rtl="0" eaLnBrk="1" latinLnBrk="0" hangingPunct="1">
        <a:lnSpc>
          <a:spcPct val="90000"/>
        </a:lnSpc>
        <a:spcBef>
          <a:spcPct val="0"/>
        </a:spcBef>
        <a:buNone/>
        <a:defRPr sz="8344" kern="1200">
          <a:solidFill>
            <a:schemeClr val="tx1"/>
          </a:solidFill>
          <a:latin typeface="+mj-lt"/>
          <a:ea typeface="+mj-ea"/>
          <a:cs typeface="+mj-cs"/>
        </a:defRPr>
      </a:lvl1pPr>
    </p:titleStyle>
    <p:bodyStyle>
      <a:lvl1pPr marL="433508" indent="-433508" algn="l" defTabSz="1734033" rtl="0" eaLnBrk="1" latinLnBrk="0" hangingPunct="1">
        <a:lnSpc>
          <a:spcPct val="90000"/>
        </a:lnSpc>
        <a:spcBef>
          <a:spcPts val="1896"/>
        </a:spcBef>
        <a:buFont typeface="Arial"/>
        <a:buChar char="•"/>
        <a:defRPr sz="5310" kern="1200">
          <a:solidFill>
            <a:schemeClr val="tx1"/>
          </a:solidFill>
          <a:latin typeface="+mn-lt"/>
          <a:ea typeface="+mn-ea"/>
          <a:cs typeface="+mn-cs"/>
        </a:defRPr>
      </a:lvl1pPr>
      <a:lvl2pPr marL="1300525" indent="-433508" algn="l" defTabSz="1734033" rtl="0" eaLnBrk="1" latinLnBrk="0" hangingPunct="1">
        <a:lnSpc>
          <a:spcPct val="90000"/>
        </a:lnSpc>
        <a:spcBef>
          <a:spcPts val="948"/>
        </a:spcBef>
        <a:buFont typeface="Arial"/>
        <a:buChar char="•"/>
        <a:defRPr sz="4551" kern="1200">
          <a:solidFill>
            <a:schemeClr val="tx1"/>
          </a:solidFill>
          <a:latin typeface="+mn-lt"/>
          <a:ea typeface="+mn-ea"/>
          <a:cs typeface="+mn-cs"/>
        </a:defRPr>
      </a:lvl2pPr>
      <a:lvl3pPr marL="2167542" indent="-433508" algn="l" defTabSz="1734033" rtl="0" eaLnBrk="1" latinLnBrk="0" hangingPunct="1">
        <a:lnSpc>
          <a:spcPct val="90000"/>
        </a:lnSpc>
        <a:spcBef>
          <a:spcPts val="948"/>
        </a:spcBef>
        <a:buFont typeface="Arial"/>
        <a:buChar char="•"/>
        <a:defRPr sz="3792" kern="1200">
          <a:solidFill>
            <a:schemeClr val="tx1"/>
          </a:solidFill>
          <a:latin typeface="+mn-lt"/>
          <a:ea typeface="+mn-ea"/>
          <a:cs typeface="+mn-cs"/>
        </a:defRPr>
      </a:lvl3pPr>
      <a:lvl4pPr marL="3034557"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4pPr>
      <a:lvl5pPr marL="3901574"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5pPr>
      <a:lvl6pPr marL="4768590"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6pPr>
      <a:lvl7pPr marL="5635607"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7pPr>
      <a:lvl8pPr marL="6502624"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8pPr>
      <a:lvl9pPr marL="7369640"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9pPr>
    </p:bodyStyle>
    <p:otherStyle>
      <a:defPPr>
        <a:defRPr lang="en-US"/>
      </a:defPPr>
      <a:lvl1pPr marL="0" algn="l" defTabSz="1734033" rtl="0" eaLnBrk="1" latinLnBrk="0" hangingPunct="1">
        <a:defRPr sz="3414" kern="1200">
          <a:solidFill>
            <a:schemeClr val="tx1"/>
          </a:solidFill>
          <a:latin typeface="+mn-lt"/>
          <a:ea typeface="+mn-ea"/>
          <a:cs typeface="+mn-cs"/>
        </a:defRPr>
      </a:lvl1pPr>
      <a:lvl2pPr marL="867017" algn="l" defTabSz="1734033" rtl="0" eaLnBrk="1" latinLnBrk="0" hangingPunct="1">
        <a:defRPr sz="3414" kern="1200">
          <a:solidFill>
            <a:schemeClr val="tx1"/>
          </a:solidFill>
          <a:latin typeface="+mn-lt"/>
          <a:ea typeface="+mn-ea"/>
          <a:cs typeface="+mn-cs"/>
        </a:defRPr>
      </a:lvl2pPr>
      <a:lvl3pPr marL="1734033" algn="l" defTabSz="1734033" rtl="0" eaLnBrk="1" latinLnBrk="0" hangingPunct="1">
        <a:defRPr sz="3414" kern="1200">
          <a:solidFill>
            <a:schemeClr val="tx1"/>
          </a:solidFill>
          <a:latin typeface="+mn-lt"/>
          <a:ea typeface="+mn-ea"/>
          <a:cs typeface="+mn-cs"/>
        </a:defRPr>
      </a:lvl3pPr>
      <a:lvl4pPr marL="2601050" algn="l" defTabSz="1734033" rtl="0" eaLnBrk="1" latinLnBrk="0" hangingPunct="1">
        <a:defRPr sz="3414" kern="1200">
          <a:solidFill>
            <a:schemeClr val="tx1"/>
          </a:solidFill>
          <a:latin typeface="+mn-lt"/>
          <a:ea typeface="+mn-ea"/>
          <a:cs typeface="+mn-cs"/>
        </a:defRPr>
      </a:lvl4pPr>
      <a:lvl5pPr marL="3468065" algn="l" defTabSz="1734033" rtl="0" eaLnBrk="1" latinLnBrk="0" hangingPunct="1">
        <a:defRPr sz="3414" kern="1200">
          <a:solidFill>
            <a:schemeClr val="tx1"/>
          </a:solidFill>
          <a:latin typeface="+mn-lt"/>
          <a:ea typeface="+mn-ea"/>
          <a:cs typeface="+mn-cs"/>
        </a:defRPr>
      </a:lvl5pPr>
      <a:lvl6pPr marL="4335082" algn="l" defTabSz="1734033" rtl="0" eaLnBrk="1" latinLnBrk="0" hangingPunct="1">
        <a:defRPr sz="3414" kern="1200">
          <a:solidFill>
            <a:schemeClr val="tx1"/>
          </a:solidFill>
          <a:latin typeface="+mn-lt"/>
          <a:ea typeface="+mn-ea"/>
          <a:cs typeface="+mn-cs"/>
        </a:defRPr>
      </a:lvl6pPr>
      <a:lvl7pPr marL="5202099" algn="l" defTabSz="1734033" rtl="0" eaLnBrk="1" latinLnBrk="0" hangingPunct="1">
        <a:defRPr sz="3414" kern="1200">
          <a:solidFill>
            <a:schemeClr val="tx1"/>
          </a:solidFill>
          <a:latin typeface="+mn-lt"/>
          <a:ea typeface="+mn-ea"/>
          <a:cs typeface="+mn-cs"/>
        </a:defRPr>
      </a:lvl7pPr>
      <a:lvl8pPr marL="6069115" algn="l" defTabSz="1734033" rtl="0" eaLnBrk="1" latinLnBrk="0" hangingPunct="1">
        <a:defRPr sz="3414" kern="1200">
          <a:solidFill>
            <a:schemeClr val="tx1"/>
          </a:solidFill>
          <a:latin typeface="+mn-lt"/>
          <a:ea typeface="+mn-ea"/>
          <a:cs typeface="+mn-cs"/>
        </a:defRPr>
      </a:lvl8pPr>
      <a:lvl9pPr marL="6936132" algn="l" defTabSz="1734033" rtl="0" eaLnBrk="1" latinLnBrk="0" hangingPunct="1">
        <a:defRPr sz="341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764FD-83A6-8245-B983-58E9BF9FDDDA}"/>
              </a:ext>
            </a:extLst>
          </p:cNvPr>
          <p:cNvPicPr>
            <a:picLocks noChangeAspect="1"/>
          </p:cNvPicPr>
          <p:nvPr/>
        </p:nvPicPr>
        <p:blipFill>
          <a:blip r:embed="rId5"/>
          <a:stretch>
            <a:fillRect/>
          </a:stretch>
        </p:blipFill>
        <p:spPr>
          <a:xfrm>
            <a:off x="0" y="1"/>
            <a:ext cx="17340263" cy="1354667"/>
          </a:xfrm>
          <a:prstGeom prst="rect">
            <a:avLst/>
          </a:prstGeom>
        </p:spPr>
      </p:pic>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7936743"/>
      </p:ext>
    </p:extLst>
  </p:cSld>
  <p:clrMap bg1="lt1" tx1="dk1" bg2="lt2" tx2="dk2" accent1="accent1" accent2="accent2" accent3="accent3" accent4="accent4" accent5="accent5" accent6="accent6" hlink="hlink" folHlink="folHlink"/>
  <p:sldLayoutIdLst>
    <p:sldLayoutId id="2147483691" r:id="rId1"/>
    <p:sldLayoutId id="2147483696" r:id="rId2"/>
    <p:sldLayoutId id="2147483697" r:id="rId3"/>
  </p:sldLayoutIdLst>
  <p:txStyles>
    <p:titleStyle>
      <a:lvl1pPr algn="ctr" defTabSz="867017" rtl="0" eaLnBrk="1" latinLnBrk="0" hangingPunct="1">
        <a:spcBef>
          <a:spcPct val="0"/>
        </a:spcBef>
        <a:buNone/>
        <a:defRPr sz="8344" kern="1200">
          <a:solidFill>
            <a:schemeClr val="tx1"/>
          </a:solidFill>
          <a:latin typeface="+mj-lt"/>
          <a:ea typeface="+mj-ea"/>
          <a:cs typeface="+mj-cs"/>
        </a:defRPr>
      </a:lvl1pPr>
    </p:titleStyle>
    <p:bodyStyle>
      <a:lvl1pPr marL="650262" indent="-650262" algn="l" defTabSz="867017" rtl="0" eaLnBrk="1" latinLnBrk="0" hangingPunct="1">
        <a:spcBef>
          <a:spcPct val="20000"/>
        </a:spcBef>
        <a:buFont typeface="Arial"/>
        <a:buChar char="•"/>
        <a:defRPr sz="6068" kern="1200">
          <a:solidFill>
            <a:schemeClr val="tx1"/>
          </a:solidFill>
          <a:latin typeface="+mn-lt"/>
          <a:ea typeface="+mn-ea"/>
          <a:cs typeface="+mn-cs"/>
        </a:defRPr>
      </a:lvl1pPr>
      <a:lvl2pPr marL="1408901" indent="-541886" algn="l" defTabSz="867017" rtl="0" eaLnBrk="1" latinLnBrk="0" hangingPunct="1">
        <a:spcBef>
          <a:spcPct val="20000"/>
        </a:spcBef>
        <a:buFont typeface="Arial"/>
        <a:buChar char="–"/>
        <a:defRPr sz="5310" kern="1200">
          <a:solidFill>
            <a:schemeClr val="tx1"/>
          </a:solidFill>
          <a:latin typeface="+mn-lt"/>
          <a:ea typeface="+mn-ea"/>
          <a:cs typeface="+mn-cs"/>
        </a:defRPr>
      </a:lvl2pPr>
      <a:lvl3pPr marL="2167542" indent="-433508" algn="l" defTabSz="867017" rtl="0" eaLnBrk="1" latinLnBrk="0" hangingPunct="1">
        <a:spcBef>
          <a:spcPct val="20000"/>
        </a:spcBef>
        <a:buFont typeface="Arial"/>
        <a:buChar char="•"/>
        <a:defRPr sz="4551" kern="1200">
          <a:solidFill>
            <a:schemeClr val="tx1"/>
          </a:solidFill>
          <a:latin typeface="+mn-lt"/>
          <a:ea typeface="+mn-ea"/>
          <a:cs typeface="+mn-cs"/>
        </a:defRPr>
      </a:lvl3pPr>
      <a:lvl4pPr marL="3034557" indent="-433508" algn="l" defTabSz="867017" rtl="0" eaLnBrk="1" latinLnBrk="0" hangingPunct="1">
        <a:spcBef>
          <a:spcPct val="20000"/>
        </a:spcBef>
        <a:buFont typeface="Arial"/>
        <a:buChar char="–"/>
        <a:defRPr sz="3792" kern="1200">
          <a:solidFill>
            <a:schemeClr val="tx1"/>
          </a:solidFill>
          <a:latin typeface="+mn-lt"/>
          <a:ea typeface="+mn-ea"/>
          <a:cs typeface="+mn-cs"/>
        </a:defRPr>
      </a:lvl4pPr>
      <a:lvl5pPr marL="3901574" indent="-433508" algn="l" defTabSz="867017" rtl="0" eaLnBrk="1" latinLnBrk="0" hangingPunct="1">
        <a:spcBef>
          <a:spcPct val="20000"/>
        </a:spcBef>
        <a:buFont typeface="Arial"/>
        <a:buChar char="»"/>
        <a:defRPr sz="3792" kern="1200">
          <a:solidFill>
            <a:schemeClr val="tx1"/>
          </a:solidFill>
          <a:latin typeface="+mn-lt"/>
          <a:ea typeface="+mn-ea"/>
          <a:cs typeface="+mn-cs"/>
        </a:defRPr>
      </a:lvl5pPr>
      <a:lvl6pPr marL="4768590" indent="-433508" algn="l" defTabSz="867017" rtl="0" eaLnBrk="1" latinLnBrk="0" hangingPunct="1">
        <a:spcBef>
          <a:spcPct val="20000"/>
        </a:spcBef>
        <a:buFont typeface="Arial"/>
        <a:buChar char="•"/>
        <a:defRPr sz="3792" kern="1200">
          <a:solidFill>
            <a:schemeClr val="tx1"/>
          </a:solidFill>
          <a:latin typeface="+mn-lt"/>
          <a:ea typeface="+mn-ea"/>
          <a:cs typeface="+mn-cs"/>
        </a:defRPr>
      </a:lvl6pPr>
      <a:lvl7pPr marL="5635607" indent="-433508" algn="l" defTabSz="867017" rtl="0" eaLnBrk="1" latinLnBrk="0" hangingPunct="1">
        <a:spcBef>
          <a:spcPct val="20000"/>
        </a:spcBef>
        <a:buFont typeface="Arial"/>
        <a:buChar char="•"/>
        <a:defRPr sz="3792" kern="1200">
          <a:solidFill>
            <a:schemeClr val="tx1"/>
          </a:solidFill>
          <a:latin typeface="+mn-lt"/>
          <a:ea typeface="+mn-ea"/>
          <a:cs typeface="+mn-cs"/>
        </a:defRPr>
      </a:lvl7pPr>
      <a:lvl8pPr marL="6502624" indent="-433508" algn="l" defTabSz="867017" rtl="0" eaLnBrk="1" latinLnBrk="0" hangingPunct="1">
        <a:spcBef>
          <a:spcPct val="20000"/>
        </a:spcBef>
        <a:buFont typeface="Arial"/>
        <a:buChar char="•"/>
        <a:defRPr sz="3792" kern="1200">
          <a:solidFill>
            <a:schemeClr val="tx1"/>
          </a:solidFill>
          <a:latin typeface="+mn-lt"/>
          <a:ea typeface="+mn-ea"/>
          <a:cs typeface="+mn-cs"/>
        </a:defRPr>
      </a:lvl8pPr>
      <a:lvl9pPr marL="7369640" indent="-433508" algn="l" defTabSz="867017" rtl="0" eaLnBrk="1" latinLnBrk="0" hangingPunct="1">
        <a:spcBef>
          <a:spcPct val="20000"/>
        </a:spcBef>
        <a:buFont typeface="Arial"/>
        <a:buChar char="•"/>
        <a:defRPr sz="3792" kern="1200">
          <a:solidFill>
            <a:schemeClr val="tx1"/>
          </a:solidFill>
          <a:latin typeface="+mn-lt"/>
          <a:ea typeface="+mn-ea"/>
          <a:cs typeface="+mn-cs"/>
        </a:defRPr>
      </a:lvl9pPr>
    </p:bodyStyle>
    <p:otherStyle>
      <a:defPPr>
        <a:defRPr lang="en-US"/>
      </a:defPPr>
      <a:lvl1pPr marL="0" algn="l" defTabSz="867017" rtl="0" eaLnBrk="1" latinLnBrk="0" hangingPunct="1">
        <a:defRPr sz="3414" kern="1200">
          <a:solidFill>
            <a:schemeClr val="tx1"/>
          </a:solidFill>
          <a:latin typeface="+mn-lt"/>
          <a:ea typeface="+mn-ea"/>
          <a:cs typeface="+mn-cs"/>
        </a:defRPr>
      </a:lvl1pPr>
      <a:lvl2pPr marL="867017" algn="l" defTabSz="867017" rtl="0" eaLnBrk="1" latinLnBrk="0" hangingPunct="1">
        <a:defRPr sz="3414" kern="1200">
          <a:solidFill>
            <a:schemeClr val="tx1"/>
          </a:solidFill>
          <a:latin typeface="+mn-lt"/>
          <a:ea typeface="+mn-ea"/>
          <a:cs typeface="+mn-cs"/>
        </a:defRPr>
      </a:lvl2pPr>
      <a:lvl3pPr marL="1734033" algn="l" defTabSz="867017" rtl="0" eaLnBrk="1" latinLnBrk="0" hangingPunct="1">
        <a:defRPr sz="3414" kern="1200">
          <a:solidFill>
            <a:schemeClr val="tx1"/>
          </a:solidFill>
          <a:latin typeface="+mn-lt"/>
          <a:ea typeface="+mn-ea"/>
          <a:cs typeface="+mn-cs"/>
        </a:defRPr>
      </a:lvl3pPr>
      <a:lvl4pPr marL="2601050" algn="l" defTabSz="867017" rtl="0" eaLnBrk="1" latinLnBrk="0" hangingPunct="1">
        <a:defRPr sz="3414" kern="1200">
          <a:solidFill>
            <a:schemeClr val="tx1"/>
          </a:solidFill>
          <a:latin typeface="+mn-lt"/>
          <a:ea typeface="+mn-ea"/>
          <a:cs typeface="+mn-cs"/>
        </a:defRPr>
      </a:lvl4pPr>
      <a:lvl5pPr marL="3468065" algn="l" defTabSz="867017" rtl="0" eaLnBrk="1" latinLnBrk="0" hangingPunct="1">
        <a:defRPr sz="3414" kern="1200">
          <a:solidFill>
            <a:schemeClr val="tx1"/>
          </a:solidFill>
          <a:latin typeface="+mn-lt"/>
          <a:ea typeface="+mn-ea"/>
          <a:cs typeface="+mn-cs"/>
        </a:defRPr>
      </a:lvl5pPr>
      <a:lvl6pPr marL="4335082" algn="l" defTabSz="867017" rtl="0" eaLnBrk="1" latinLnBrk="0" hangingPunct="1">
        <a:defRPr sz="3414" kern="1200">
          <a:solidFill>
            <a:schemeClr val="tx1"/>
          </a:solidFill>
          <a:latin typeface="+mn-lt"/>
          <a:ea typeface="+mn-ea"/>
          <a:cs typeface="+mn-cs"/>
        </a:defRPr>
      </a:lvl6pPr>
      <a:lvl7pPr marL="5202099" algn="l" defTabSz="867017" rtl="0" eaLnBrk="1" latinLnBrk="0" hangingPunct="1">
        <a:defRPr sz="3414" kern="1200">
          <a:solidFill>
            <a:schemeClr val="tx1"/>
          </a:solidFill>
          <a:latin typeface="+mn-lt"/>
          <a:ea typeface="+mn-ea"/>
          <a:cs typeface="+mn-cs"/>
        </a:defRPr>
      </a:lvl7pPr>
      <a:lvl8pPr marL="6069115" algn="l" defTabSz="867017" rtl="0" eaLnBrk="1" latinLnBrk="0" hangingPunct="1">
        <a:defRPr sz="3414" kern="1200">
          <a:solidFill>
            <a:schemeClr val="tx1"/>
          </a:solidFill>
          <a:latin typeface="+mn-lt"/>
          <a:ea typeface="+mn-ea"/>
          <a:cs typeface="+mn-cs"/>
        </a:defRPr>
      </a:lvl8pPr>
      <a:lvl9pPr marL="6936132" algn="l" defTabSz="867017" rtl="0" eaLnBrk="1" latinLnBrk="0" hangingPunct="1">
        <a:defRPr sz="341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19BD264E-2D97-694C-B52B-30ECD90AE811}"/>
              </a:ext>
            </a:extLst>
          </p:cNvPr>
          <p:cNvPicPr>
            <a:picLocks noChangeAspect="1"/>
          </p:cNvPicPr>
          <p:nvPr/>
        </p:nvPicPr>
        <p:blipFill>
          <a:blip r:embed="rId4"/>
          <a:stretch>
            <a:fillRect/>
          </a:stretch>
        </p:blipFill>
        <p:spPr>
          <a:xfrm>
            <a:off x="0" y="1"/>
            <a:ext cx="17340263" cy="1354667"/>
          </a:xfrm>
          <a:prstGeom prst="rect">
            <a:avLst/>
          </a:prstGeom>
        </p:spPr>
      </p:pic>
      <p:pic>
        <p:nvPicPr>
          <p:cNvPr id="6" name="Picture 8" descr="cdha-logo.png">
            <a:extLst>
              <a:ext uri="{FF2B5EF4-FFF2-40B4-BE49-F238E27FC236}">
                <a16:creationId xmlns:a16="http://schemas.microsoft.com/office/drawing/2014/main" id="{2F9EA9EB-E32B-A84D-9246-12951BAE2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3795" y="271462"/>
            <a:ext cx="4780015"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0677012"/>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867017" rtl="0" eaLnBrk="1" latinLnBrk="0" hangingPunct="1">
        <a:spcBef>
          <a:spcPct val="0"/>
        </a:spcBef>
        <a:buNone/>
        <a:defRPr sz="8344" kern="1200">
          <a:solidFill>
            <a:schemeClr val="tx1"/>
          </a:solidFill>
          <a:latin typeface="+mj-lt"/>
          <a:ea typeface="+mj-ea"/>
          <a:cs typeface="+mj-cs"/>
        </a:defRPr>
      </a:lvl1pPr>
    </p:titleStyle>
    <p:bodyStyle>
      <a:lvl1pPr marL="650262" indent="-650262" algn="l" defTabSz="867017" rtl="0" eaLnBrk="1" latinLnBrk="0" hangingPunct="1">
        <a:spcBef>
          <a:spcPct val="20000"/>
        </a:spcBef>
        <a:buFont typeface="Arial"/>
        <a:buChar char="•"/>
        <a:defRPr sz="6068" kern="1200">
          <a:solidFill>
            <a:schemeClr val="tx1"/>
          </a:solidFill>
          <a:latin typeface="+mn-lt"/>
          <a:ea typeface="+mn-ea"/>
          <a:cs typeface="+mn-cs"/>
        </a:defRPr>
      </a:lvl1pPr>
      <a:lvl2pPr marL="1408901" indent="-541886" algn="l" defTabSz="867017" rtl="0" eaLnBrk="1" latinLnBrk="0" hangingPunct="1">
        <a:spcBef>
          <a:spcPct val="20000"/>
        </a:spcBef>
        <a:buFont typeface="Arial"/>
        <a:buChar char="–"/>
        <a:defRPr sz="5310" kern="1200">
          <a:solidFill>
            <a:schemeClr val="tx1"/>
          </a:solidFill>
          <a:latin typeface="+mn-lt"/>
          <a:ea typeface="+mn-ea"/>
          <a:cs typeface="+mn-cs"/>
        </a:defRPr>
      </a:lvl2pPr>
      <a:lvl3pPr marL="2167542" indent="-433508" algn="l" defTabSz="867017" rtl="0" eaLnBrk="1" latinLnBrk="0" hangingPunct="1">
        <a:spcBef>
          <a:spcPct val="20000"/>
        </a:spcBef>
        <a:buFont typeface="Arial"/>
        <a:buChar char="•"/>
        <a:defRPr sz="4551" kern="1200">
          <a:solidFill>
            <a:schemeClr val="tx1"/>
          </a:solidFill>
          <a:latin typeface="+mn-lt"/>
          <a:ea typeface="+mn-ea"/>
          <a:cs typeface="+mn-cs"/>
        </a:defRPr>
      </a:lvl3pPr>
      <a:lvl4pPr marL="3034557" indent="-433508" algn="l" defTabSz="867017" rtl="0" eaLnBrk="1" latinLnBrk="0" hangingPunct="1">
        <a:spcBef>
          <a:spcPct val="20000"/>
        </a:spcBef>
        <a:buFont typeface="Arial"/>
        <a:buChar char="–"/>
        <a:defRPr sz="3792" kern="1200">
          <a:solidFill>
            <a:schemeClr val="tx1"/>
          </a:solidFill>
          <a:latin typeface="+mn-lt"/>
          <a:ea typeface="+mn-ea"/>
          <a:cs typeface="+mn-cs"/>
        </a:defRPr>
      </a:lvl4pPr>
      <a:lvl5pPr marL="3901574" indent="-433508" algn="l" defTabSz="867017" rtl="0" eaLnBrk="1" latinLnBrk="0" hangingPunct="1">
        <a:spcBef>
          <a:spcPct val="20000"/>
        </a:spcBef>
        <a:buFont typeface="Arial"/>
        <a:buChar char="»"/>
        <a:defRPr sz="3792" kern="1200">
          <a:solidFill>
            <a:schemeClr val="tx1"/>
          </a:solidFill>
          <a:latin typeface="+mn-lt"/>
          <a:ea typeface="+mn-ea"/>
          <a:cs typeface="+mn-cs"/>
        </a:defRPr>
      </a:lvl5pPr>
      <a:lvl6pPr marL="4768590" indent="-433508" algn="l" defTabSz="867017" rtl="0" eaLnBrk="1" latinLnBrk="0" hangingPunct="1">
        <a:spcBef>
          <a:spcPct val="20000"/>
        </a:spcBef>
        <a:buFont typeface="Arial"/>
        <a:buChar char="•"/>
        <a:defRPr sz="3792" kern="1200">
          <a:solidFill>
            <a:schemeClr val="tx1"/>
          </a:solidFill>
          <a:latin typeface="+mn-lt"/>
          <a:ea typeface="+mn-ea"/>
          <a:cs typeface="+mn-cs"/>
        </a:defRPr>
      </a:lvl6pPr>
      <a:lvl7pPr marL="5635607" indent="-433508" algn="l" defTabSz="867017" rtl="0" eaLnBrk="1" latinLnBrk="0" hangingPunct="1">
        <a:spcBef>
          <a:spcPct val="20000"/>
        </a:spcBef>
        <a:buFont typeface="Arial"/>
        <a:buChar char="•"/>
        <a:defRPr sz="3792" kern="1200">
          <a:solidFill>
            <a:schemeClr val="tx1"/>
          </a:solidFill>
          <a:latin typeface="+mn-lt"/>
          <a:ea typeface="+mn-ea"/>
          <a:cs typeface="+mn-cs"/>
        </a:defRPr>
      </a:lvl7pPr>
      <a:lvl8pPr marL="6502624" indent="-433508" algn="l" defTabSz="867017" rtl="0" eaLnBrk="1" latinLnBrk="0" hangingPunct="1">
        <a:spcBef>
          <a:spcPct val="20000"/>
        </a:spcBef>
        <a:buFont typeface="Arial"/>
        <a:buChar char="•"/>
        <a:defRPr sz="3792" kern="1200">
          <a:solidFill>
            <a:schemeClr val="tx1"/>
          </a:solidFill>
          <a:latin typeface="+mn-lt"/>
          <a:ea typeface="+mn-ea"/>
          <a:cs typeface="+mn-cs"/>
        </a:defRPr>
      </a:lvl8pPr>
      <a:lvl9pPr marL="7369640" indent="-433508" algn="l" defTabSz="867017" rtl="0" eaLnBrk="1" latinLnBrk="0" hangingPunct="1">
        <a:spcBef>
          <a:spcPct val="20000"/>
        </a:spcBef>
        <a:buFont typeface="Arial"/>
        <a:buChar char="•"/>
        <a:defRPr sz="3792" kern="1200">
          <a:solidFill>
            <a:schemeClr val="tx1"/>
          </a:solidFill>
          <a:latin typeface="+mn-lt"/>
          <a:ea typeface="+mn-ea"/>
          <a:cs typeface="+mn-cs"/>
        </a:defRPr>
      </a:lvl9pPr>
    </p:bodyStyle>
    <p:otherStyle>
      <a:defPPr>
        <a:defRPr lang="en-US"/>
      </a:defPPr>
      <a:lvl1pPr marL="0" algn="l" defTabSz="867017" rtl="0" eaLnBrk="1" latinLnBrk="0" hangingPunct="1">
        <a:defRPr sz="3414" kern="1200">
          <a:solidFill>
            <a:schemeClr val="tx1"/>
          </a:solidFill>
          <a:latin typeface="+mn-lt"/>
          <a:ea typeface="+mn-ea"/>
          <a:cs typeface="+mn-cs"/>
        </a:defRPr>
      </a:lvl1pPr>
      <a:lvl2pPr marL="867017" algn="l" defTabSz="867017" rtl="0" eaLnBrk="1" latinLnBrk="0" hangingPunct="1">
        <a:defRPr sz="3414" kern="1200">
          <a:solidFill>
            <a:schemeClr val="tx1"/>
          </a:solidFill>
          <a:latin typeface="+mn-lt"/>
          <a:ea typeface="+mn-ea"/>
          <a:cs typeface="+mn-cs"/>
        </a:defRPr>
      </a:lvl2pPr>
      <a:lvl3pPr marL="1734033" algn="l" defTabSz="867017" rtl="0" eaLnBrk="1" latinLnBrk="0" hangingPunct="1">
        <a:defRPr sz="3414" kern="1200">
          <a:solidFill>
            <a:schemeClr val="tx1"/>
          </a:solidFill>
          <a:latin typeface="+mn-lt"/>
          <a:ea typeface="+mn-ea"/>
          <a:cs typeface="+mn-cs"/>
        </a:defRPr>
      </a:lvl3pPr>
      <a:lvl4pPr marL="2601050" algn="l" defTabSz="867017" rtl="0" eaLnBrk="1" latinLnBrk="0" hangingPunct="1">
        <a:defRPr sz="3414" kern="1200">
          <a:solidFill>
            <a:schemeClr val="tx1"/>
          </a:solidFill>
          <a:latin typeface="+mn-lt"/>
          <a:ea typeface="+mn-ea"/>
          <a:cs typeface="+mn-cs"/>
        </a:defRPr>
      </a:lvl4pPr>
      <a:lvl5pPr marL="3468065" algn="l" defTabSz="867017" rtl="0" eaLnBrk="1" latinLnBrk="0" hangingPunct="1">
        <a:defRPr sz="3414" kern="1200">
          <a:solidFill>
            <a:schemeClr val="tx1"/>
          </a:solidFill>
          <a:latin typeface="+mn-lt"/>
          <a:ea typeface="+mn-ea"/>
          <a:cs typeface="+mn-cs"/>
        </a:defRPr>
      </a:lvl5pPr>
      <a:lvl6pPr marL="4335082" algn="l" defTabSz="867017" rtl="0" eaLnBrk="1" latinLnBrk="0" hangingPunct="1">
        <a:defRPr sz="3414" kern="1200">
          <a:solidFill>
            <a:schemeClr val="tx1"/>
          </a:solidFill>
          <a:latin typeface="+mn-lt"/>
          <a:ea typeface="+mn-ea"/>
          <a:cs typeface="+mn-cs"/>
        </a:defRPr>
      </a:lvl6pPr>
      <a:lvl7pPr marL="5202099" algn="l" defTabSz="867017" rtl="0" eaLnBrk="1" latinLnBrk="0" hangingPunct="1">
        <a:defRPr sz="3414" kern="1200">
          <a:solidFill>
            <a:schemeClr val="tx1"/>
          </a:solidFill>
          <a:latin typeface="+mn-lt"/>
          <a:ea typeface="+mn-ea"/>
          <a:cs typeface="+mn-cs"/>
        </a:defRPr>
      </a:lvl7pPr>
      <a:lvl8pPr marL="6069115" algn="l" defTabSz="867017" rtl="0" eaLnBrk="1" latinLnBrk="0" hangingPunct="1">
        <a:defRPr sz="3414" kern="1200">
          <a:solidFill>
            <a:schemeClr val="tx1"/>
          </a:solidFill>
          <a:latin typeface="+mn-lt"/>
          <a:ea typeface="+mn-ea"/>
          <a:cs typeface="+mn-cs"/>
        </a:defRPr>
      </a:lvl8pPr>
      <a:lvl9pPr marL="6936132" algn="l" defTabSz="867017" rtl="0" eaLnBrk="1" latinLnBrk="0" hangingPunct="1">
        <a:defRPr sz="341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TextBox 13">
            <a:extLst>
              <a:ext uri="{FF2B5EF4-FFF2-40B4-BE49-F238E27FC236}">
                <a16:creationId xmlns:a16="http://schemas.microsoft.com/office/drawing/2014/main" id="{19C1CF96-7E54-6548-B716-A42B611C7D93}"/>
              </a:ext>
            </a:extLst>
          </p:cNvPr>
          <p:cNvSpPr txBox="1">
            <a:spLocks noChangeArrowheads="1"/>
          </p:cNvSpPr>
          <p:nvPr/>
        </p:nvSpPr>
        <p:spPr bwMode="auto">
          <a:xfrm>
            <a:off x="3714159" y="7312944"/>
            <a:ext cx="184731" cy="967829"/>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5689">
              <a:ea typeface="+mn-ea"/>
            </a:endParaRPr>
          </a:p>
        </p:txBody>
      </p:sp>
      <p:pic>
        <p:nvPicPr>
          <p:cNvPr id="1027" name="Picture 2">
            <a:extLst>
              <a:ext uri="{FF2B5EF4-FFF2-40B4-BE49-F238E27FC236}">
                <a16:creationId xmlns:a16="http://schemas.microsoft.com/office/drawing/2014/main" id="{230330BF-BE13-4709-B23D-CD4985660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0216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hf hdr="0" ftr="0" dt="0"/>
  <p:txStyles>
    <p:titleStyle>
      <a:lvl1pPr algn="l" rtl="0" eaLnBrk="1" fontAlgn="base" hangingPunct="1">
        <a:lnSpc>
          <a:spcPct val="90000"/>
        </a:lnSpc>
        <a:spcBef>
          <a:spcPct val="0"/>
        </a:spcBef>
        <a:spcAft>
          <a:spcPct val="0"/>
        </a:spcAft>
        <a:defRPr sz="5689" kern="1200">
          <a:solidFill>
            <a:schemeClr val="bg1"/>
          </a:solidFill>
          <a:latin typeface="+mj-lt"/>
          <a:ea typeface="ＭＳ Ｐゴシック" pitchFamily="-65" charset="-128"/>
          <a:cs typeface="ＭＳ Ｐゴシック" pitchFamily="-65" charset="-128"/>
        </a:defRPr>
      </a:lvl1pPr>
      <a:lvl2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2pPr>
      <a:lvl3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3pPr>
      <a:lvl4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4pPr>
      <a:lvl5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487672" indent="-487672" algn="l" rtl="0" eaLnBrk="1" fontAlgn="base" hangingPunct="1">
        <a:lnSpc>
          <a:spcPct val="90000"/>
        </a:lnSpc>
        <a:spcBef>
          <a:spcPts val="1422"/>
        </a:spcBef>
        <a:spcAft>
          <a:spcPct val="0"/>
        </a:spcAft>
        <a:defRPr kern="1200">
          <a:solidFill>
            <a:schemeClr val="tx1"/>
          </a:solidFill>
          <a:latin typeface="+mn-lt"/>
          <a:ea typeface="ＭＳ Ｐゴシック" pitchFamily="-65" charset="-128"/>
          <a:cs typeface="ＭＳ Ｐゴシック" pitchFamily="-65" charset="-128"/>
        </a:defRPr>
      </a:lvl1pPr>
      <a:lvl2pPr marL="650230" algn="l" rtl="0" eaLnBrk="1" fontAlgn="base" hangingPunct="1">
        <a:lnSpc>
          <a:spcPct val="90000"/>
        </a:lnSpc>
        <a:spcBef>
          <a:spcPts val="711"/>
        </a:spcBef>
        <a:spcAft>
          <a:spcPct val="0"/>
        </a:spcAft>
        <a:defRPr sz="3413" kern="1200">
          <a:solidFill>
            <a:schemeClr val="tx1"/>
          </a:solidFill>
          <a:latin typeface="+mn-lt"/>
          <a:ea typeface="ＭＳ Ｐゴシック" charset="-128"/>
          <a:cs typeface="+mn-cs"/>
        </a:defRPr>
      </a:lvl2pPr>
      <a:lvl3pPr marL="1300460" algn="l" rtl="0" eaLnBrk="1" fontAlgn="base" hangingPunct="1">
        <a:lnSpc>
          <a:spcPct val="90000"/>
        </a:lnSpc>
        <a:spcBef>
          <a:spcPts val="711"/>
        </a:spcBef>
        <a:spcAft>
          <a:spcPct val="0"/>
        </a:spcAft>
        <a:defRPr sz="2844" kern="1200">
          <a:solidFill>
            <a:schemeClr val="tx1"/>
          </a:solidFill>
          <a:latin typeface="+mn-lt"/>
          <a:ea typeface="ＭＳ Ｐゴシック" charset="-128"/>
          <a:cs typeface="+mn-cs"/>
        </a:defRPr>
      </a:lvl3pPr>
      <a:lvl4pPr marL="1950690"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4pPr>
      <a:lvl5pPr marL="2600919"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B43C16-2239-4D5D-82A4-BB678B02A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031213"/>
      </p:ext>
    </p:extLst>
  </p:cSld>
  <p:clrMap bg1="lt1" tx1="dk1" bg2="lt2" tx2="dk2" accent1="accent1" accent2="accent2" accent3="accent3" accent4="accent4" accent5="accent5" accent6="accent6" hlink="hlink" folHlink="folHlink"/>
  <p:sldLayoutIdLst>
    <p:sldLayoutId id="2147483715" r:id="rId1"/>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9">
            <a:extLst>
              <a:ext uri="{FF2B5EF4-FFF2-40B4-BE49-F238E27FC236}">
                <a16:creationId xmlns:a16="http://schemas.microsoft.com/office/drawing/2014/main" id="{61B0C574-277A-43DA-A482-F50A35A7B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643" y="0"/>
            <a:ext cx="1262362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a:extLst>
              <a:ext uri="{FF2B5EF4-FFF2-40B4-BE49-F238E27FC236}">
                <a16:creationId xmlns:a16="http://schemas.microsoft.com/office/drawing/2014/main" id="{334E51E4-7052-4E1F-925E-3BC7922E73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descr="cdha-logo.png">
            <a:extLst>
              <a:ext uri="{FF2B5EF4-FFF2-40B4-BE49-F238E27FC236}">
                <a16:creationId xmlns:a16="http://schemas.microsoft.com/office/drawing/2014/main" id="{6F2B58B2-63C5-4443-B607-3903ECA609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961048"/>
      </p:ext>
    </p:extLst>
  </p:cSld>
  <p:clrMap bg1="lt1" tx1="dk1" bg2="lt2" tx2="dk2" accent1="accent1" accent2="accent2" accent3="accent3" accent4="accent4" accent5="accent5" accent6="accent6" hlink="hlink" folHlink="folHlink"/>
  <p:sldLayoutIdLst>
    <p:sldLayoutId id="2147483717" r:id="rId1"/>
    <p:sldLayoutId id="2147483728" r:id="rId2"/>
    <p:sldLayoutId id="2147483729" r:id="rId3"/>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xml"/><Relationship Id="rId1" Type="http://schemas.openxmlformats.org/officeDocument/2006/relationships/video" Target="https://www.youtube.com/embed/JJB4-AnivCk?feature=oembed" TargetMode="Externa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hyperlink" Target="http://www.cdha.ca/Education" TargetMode="External"/><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hyperlink" Target="http://www.cdha.ca/Education" TargetMode="External"/><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hyperlink" Target="http://www.cdha.ca/Education" TargetMode="External"/><Relationship Id="rId7"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hyperlink" Target="http://www.cdha.ca/Education"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1.xml"/><Relationship Id="rId1" Type="http://schemas.openxmlformats.org/officeDocument/2006/relationships/video" Target="https://www.youtube.com/embed/fy9xCpgsAnM?feature=oembed" TargetMode="Externa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31.xml"/><Relationship Id="rId5" Type="http://schemas.openxmlformats.org/officeDocument/2006/relationships/hyperlink" Target="http://www.cdha.ca/Education" TargetMode="Externa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hyperlink" Target="http://www.cdha.ca/AM/Template.cfm?Section=Group_Discounts&amp;Template=/CM/HTMLDisplay.cfm&amp;ContentID=4098" TargetMode="External"/><Relationship Id="rId7"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64.jpg"/><Relationship Id="rId5" Type="http://schemas.openxmlformats.org/officeDocument/2006/relationships/image" Target="../media/image63.gif"/><Relationship Id="rId4" Type="http://schemas.openxmlformats.org/officeDocument/2006/relationships/image" Target="../media/image62.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video" Target="https://www.youtube.com/embed/ApsHzSOaHIY?feature=oembed" TargetMode="Externa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9.xml"/><Relationship Id="rId1" Type="http://schemas.openxmlformats.org/officeDocument/2006/relationships/slideLayout" Target="../slideLayouts/slideLayout31.xml"/><Relationship Id="rId4" Type="http://schemas.openxmlformats.org/officeDocument/2006/relationships/image" Target="../media/image80.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31.xml"/><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hyperlink" Target="http://www.cdha.ca/Join" TargetMode="External"/><Relationship Id="rId2" Type="http://schemas.openxmlformats.org/officeDocument/2006/relationships/notesSlide" Target="../notesSlides/notesSlide45.xml"/><Relationship Id="rId1" Type="http://schemas.openxmlformats.org/officeDocument/2006/relationships/slideLayout" Target="../slideLayouts/slideLayout31.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31.xml"/><Relationship Id="rId6" Type="http://schemas.openxmlformats.org/officeDocument/2006/relationships/image" Target="../media/image90.jp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3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17.jp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hyperlink" Target="http://www.cdha.ca/Education" TargetMode="External"/><Relationship Id="rId7" Type="http://schemas.openxmlformats.org/officeDocument/2006/relationships/image" Target="../media/image21.JP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0.JP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png"/><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hyperlink" Target="http://www.cdha.ca/Education" TargetMode="External"/><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2.jpeg"/><Relationship Id="rId18" Type="http://schemas.openxmlformats.org/officeDocument/2006/relationships/image" Target="../media/image37.png"/><Relationship Id="rId3" Type="http://schemas.openxmlformats.org/officeDocument/2006/relationships/diagramData" Target="../diagrams/data1.xml"/><Relationship Id="rId21" Type="http://schemas.openxmlformats.org/officeDocument/2006/relationships/image" Target="../media/image26.png"/><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image" Target="../media/image35.JPG"/><Relationship Id="rId20" Type="http://schemas.openxmlformats.org/officeDocument/2006/relationships/image" Target="../media/image38.png"/><Relationship Id="rId1" Type="http://schemas.openxmlformats.org/officeDocument/2006/relationships/slideLayout" Target="../slideLayouts/slideLayout3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34.jpeg"/><Relationship Id="rId10" Type="http://schemas.openxmlformats.org/officeDocument/2006/relationships/diagramQuickStyle" Target="../diagrams/quickStyle2.xml"/><Relationship Id="rId19" Type="http://schemas.openxmlformats.org/officeDocument/2006/relationships/image" Target="../media/image25.pn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4" name="Picture 3" descr="Graphical user interface&#10;&#10;Description automatically generated">
            <a:extLst>
              <a:ext uri="{FF2B5EF4-FFF2-40B4-BE49-F238E27FC236}">
                <a16:creationId xmlns:a16="http://schemas.microsoft.com/office/drawing/2014/main" id="{4845AF09-9B39-4EAE-856A-9B687BFE215F}"/>
              </a:ext>
            </a:extLst>
          </p:cNvPr>
          <p:cNvPicPr>
            <a:picLocks noChangeAspect="1"/>
          </p:cNvPicPr>
          <p:nvPr/>
        </p:nvPicPr>
        <p:blipFill>
          <a:blip r:embed="rId3"/>
          <a:stretch>
            <a:fillRect/>
          </a:stretch>
        </p:blipFill>
        <p:spPr>
          <a:xfrm>
            <a:off x="0" y="-149"/>
            <a:ext cx="17340263" cy="9753898"/>
          </a:xfrm>
          <a:prstGeom prst="rect">
            <a:avLst/>
          </a:prstGeom>
        </p:spPr>
      </p:pic>
    </p:spTree>
    <p:extLst>
      <p:ext uri="{BB962C8B-B14F-4D97-AF65-F5344CB8AC3E}">
        <p14:creationId xmlns:p14="http://schemas.microsoft.com/office/powerpoint/2010/main" val="269790759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779"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CDHA Membership</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4" name="Online Media 3" title="CDHA Membership Infographic Video">
            <a:hlinkClick r:id="" action="ppaction://media"/>
            <a:extLst>
              <a:ext uri="{FF2B5EF4-FFF2-40B4-BE49-F238E27FC236}">
                <a16:creationId xmlns:a16="http://schemas.microsoft.com/office/drawing/2014/main" id="{33D3513E-A504-4176-B8E2-E6EB34E64EAE}"/>
              </a:ext>
            </a:extLst>
          </p:cNvPr>
          <p:cNvPicPr>
            <a:picLocks noRot="1" noChangeAspect="1"/>
          </p:cNvPicPr>
          <p:nvPr>
            <a:videoFile r:link="rId1"/>
          </p:nvPr>
        </p:nvPicPr>
        <p:blipFill>
          <a:blip r:embed="rId4"/>
          <a:stretch>
            <a:fillRect/>
          </a:stretch>
        </p:blipFill>
        <p:spPr>
          <a:xfrm>
            <a:off x="2045395" y="2212504"/>
            <a:ext cx="12745416" cy="7169297"/>
          </a:xfrm>
          <a:prstGeom prst="rect">
            <a:avLst/>
          </a:prstGeom>
        </p:spPr>
      </p:pic>
    </p:spTree>
    <p:extLst>
      <p:ext uri="{BB962C8B-B14F-4D97-AF65-F5344CB8AC3E}">
        <p14:creationId xmlns:p14="http://schemas.microsoft.com/office/powerpoint/2010/main" val="2383082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211" y="2082961"/>
            <a:ext cx="16299926" cy="1254372"/>
          </a:xfrm>
        </p:spPr>
        <p:txBody>
          <a:bodyPr/>
          <a:lstStyle/>
          <a:p>
            <a:pPr algn="ctr"/>
            <a:r>
              <a:rPr lang="en-CA" sz="6400" b="1" dirty="0">
                <a:solidFill>
                  <a:srgbClr val="7030A0"/>
                </a:solidFill>
                <a:latin typeface="+mn-lt"/>
              </a:rPr>
              <a:t>FREE</a:t>
            </a:r>
            <a:r>
              <a:rPr lang="en-CA" sz="6400" b="1" dirty="0">
                <a:latin typeface="+mn-lt"/>
              </a:rPr>
              <a:t> Graduated Student Membership</a:t>
            </a:r>
          </a:p>
        </p:txBody>
      </p:sp>
      <p:sp>
        <p:nvSpPr>
          <p:cNvPr id="3" name="Content Placeholder 2"/>
          <p:cNvSpPr>
            <a:spLocks noGrp="1"/>
          </p:cNvSpPr>
          <p:nvPr>
            <p:ph idx="1"/>
          </p:nvPr>
        </p:nvSpPr>
        <p:spPr>
          <a:xfrm>
            <a:off x="6941939" y="3588315"/>
            <a:ext cx="9402097" cy="2425973"/>
          </a:xfrm>
        </p:spPr>
        <p:txBody>
          <a:bodyPr/>
          <a:lstStyle/>
          <a:p>
            <a:pPr marL="0" indent="0" algn="ctr">
              <a:buNone/>
            </a:pPr>
            <a:r>
              <a:rPr lang="en-CA" sz="5400" b="1" dirty="0"/>
              <a:t>Includes Professional </a:t>
            </a:r>
            <a:br>
              <a:rPr lang="en-CA" sz="5400" b="1" dirty="0"/>
            </a:br>
            <a:r>
              <a:rPr lang="en-CA" sz="5400" b="1" dirty="0"/>
              <a:t>Liability Insurance</a:t>
            </a:r>
          </a:p>
          <a:p>
            <a:pPr marL="0" indent="0" algn="ctr">
              <a:buNone/>
            </a:pPr>
            <a:endParaRPr lang="en-CA" sz="2400" b="1" dirty="0"/>
          </a:p>
          <a:p>
            <a:pPr marL="0" indent="0" algn="ctr">
              <a:buNone/>
            </a:pPr>
            <a:r>
              <a:rPr lang="en-CA" sz="5400" b="1" dirty="0">
                <a:solidFill>
                  <a:schemeClr val="tx1"/>
                </a:solidFill>
                <a:latin typeface="+mn-lt"/>
                <a:ea typeface="+mj-ea"/>
                <a:cs typeface="+mj-cs"/>
              </a:rPr>
              <a:t>Upgrade at </a:t>
            </a:r>
            <a:r>
              <a:rPr lang="en-CA" sz="5400" b="1" dirty="0">
                <a:solidFill>
                  <a:srgbClr val="7030A0"/>
                </a:solidFill>
                <a:latin typeface="+mn-lt"/>
                <a:cs typeface="+mn-cs"/>
              </a:rPr>
              <a:t>cdha.ca/</a:t>
            </a:r>
            <a:r>
              <a:rPr lang="en-CA" sz="5400" b="1" dirty="0" err="1">
                <a:solidFill>
                  <a:srgbClr val="7030A0"/>
                </a:solidFill>
                <a:latin typeface="+mn-lt"/>
                <a:cs typeface="+mn-cs"/>
              </a:rPr>
              <a:t>studentupgrade</a:t>
            </a:r>
            <a:endParaRPr lang="en-CA" sz="5400" b="1" dirty="0">
              <a:solidFill>
                <a:srgbClr val="7030A0"/>
              </a:solidFill>
              <a:latin typeface="+mn-lt"/>
              <a:cs typeface="+mn-cs"/>
              <a:hlinkClick r:id="rId3">
                <a:extLst>
                  <a:ext uri="{A12FA001-AC4F-418D-AE19-62706E023703}">
                    <ahyp:hlinkClr xmlns:ahyp="http://schemas.microsoft.com/office/drawing/2018/hyperlinkcolor" val="tx"/>
                  </a:ext>
                </a:extLst>
              </a:hlinkClick>
            </a:endParaRPr>
          </a:p>
          <a:p>
            <a:pPr marL="0" indent="0" algn="ctr">
              <a:buNone/>
            </a:pPr>
            <a:endParaRPr lang="en-CA" sz="5400" b="1" dirty="0"/>
          </a:p>
        </p:txBody>
      </p:sp>
      <p:sp>
        <p:nvSpPr>
          <p:cNvPr id="6"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CDHA Membership</a:t>
            </a:r>
          </a:p>
        </p:txBody>
      </p:sp>
      <p:cxnSp>
        <p:nvCxnSpPr>
          <p:cNvPr id="9" name="Curved Connector 8"/>
          <p:cNvCxnSpPr>
            <a:cxnSpLocks/>
          </p:cNvCxnSpPr>
          <p:nvPr/>
        </p:nvCxnSpPr>
        <p:spPr bwMode="auto">
          <a:xfrm rot="10800000" flipV="1">
            <a:off x="5071285" y="5092824"/>
            <a:ext cx="2662742" cy="1678076"/>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 name="Picture 3"/>
          <p:cNvPicPr>
            <a:picLocks noChangeAspect="1"/>
          </p:cNvPicPr>
          <p:nvPr/>
        </p:nvPicPr>
        <p:blipFill>
          <a:blip r:embed="rId4"/>
          <a:stretch>
            <a:fillRect/>
          </a:stretch>
        </p:blipFill>
        <p:spPr>
          <a:xfrm>
            <a:off x="2261419" y="3418494"/>
            <a:ext cx="1876725" cy="4242272"/>
          </a:xfrm>
          <a:prstGeom prst="rect">
            <a:avLst/>
          </a:prstGeom>
          <a:ln>
            <a:solidFill>
              <a:schemeClr val="tx2"/>
            </a:solidFill>
          </a:ln>
          <a:effectLst>
            <a:outerShdw blurRad="50800" dist="38100" dir="2700000" algn="tl" rotWithShape="0">
              <a:prstClr val="black">
                <a:alpha val="40000"/>
              </a:prstClr>
            </a:outerShdw>
          </a:effectLst>
        </p:spPr>
      </p:pic>
      <p:sp>
        <p:nvSpPr>
          <p:cNvPr id="8" name="Content Placeholder 2"/>
          <p:cNvSpPr txBox="1">
            <a:spLocks/>
          </p:cNvSpPr>
          <p:nvPr/>
        </p:nvSpPr>
        <p:spPr bwMode="auto">
          <a:xfrm>
            <a:off x="509454" y="8445363"/>
            <a:ext cx="16059439" cy="10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3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34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5pPr>
            <a:lvl6pPr marL="457200" algn="ctr" rtl="0" fontAlgn="base">
              <a:spcBef>
                <a:spcPct val="0"/>
              </a:spcBef>
              <a:spcAft>
                <a:spcPct val="0"/>
              </a:spcAft>
              <a:defRPr sz="3400">
                <a:solidFill>
                  <a:schemeClr val="tx1"/>
                </a:solidFill>
                <a:latin typeface="+mn-lt"/>
                <a:ea typeface="+mn-ea"/>
                <a:cs typeface="+mn-cs"/>
                <a:sym typeface="Palatino" charset="0"/>
              </a:defRPr>
            </a:lvl6pPr>
            <a:lvl7pPr marL="914400" algn="ctr" rtl="0" fontAlgn="base">
              <a:spcBef>
                <a:spcPct val="0"/>
              </a:spcBef>
              <a:spcAft>
                <a:spcPct val="0"/>
              </a:spcAft>
              <a:defRPr sz="3400">
                <a:solidFill>
                  <a:schemeClr val="tx1"/>
                </a:solidFill>
                <a:latin typeface="+mn-lt"/>
                <a:ea typeface="+mn-ea"/>
                <a:cs typeface="+mn-cs"/>
                <a:sym typeface="Palatino" charset="0"/>
              </a:defRPr>
            </a:lvl7pPr>
            <a:lvl8pPr marL="1371600" algn="ctr" rtl="0" fontAlgn="base">
              <a:spcBef>
                <a:spcPct val="0"/>
              </a:spcBef>
              <a:spcAft>
                <a:spcPct val="0"/>
              </a:spcAft>
              <a:defRPr sz="3400">
                <a:solidFill>
                  <a:schemeClr val="tx1"/>
                </a:solidFill>
                <a:latin typeface="+mn-lt"/>
                <a:ea typeface="+mn-ea"/>
                <a:cs typeface="+mn-cs"/>
                <a:sym typeface="Palatino" charset="0"/>
              </a:defRPr>
            </a:lvl8pPr>
            <a:lvl9pPr marL="1828800" algn="ctr" rtl="0" fontAlgn="base">
              <a:spcBef>
                <a:spcPct val="0"/>
              </a:spcBef>
              <a:spcAft>
                <a:spcPct val="0"/>
              </a:spcAft>
              <a:defRPr sz="3400">
                <a:solidFill>
                  <a:schemeClr val="tx1"/>
                </a:solidFill>
                <a:latin typeface="+mn-lt"/>
                <a:ea typeface="+mn-ea"/>
                <a:cs typeface="+mn-cs"/>
                <a:sym typeface="Palatino" charset="0"/>
              </a:defRPr>
            </a:lvl9pPr>
          </a:lstStyle>
          <a:p>
            <a:r>
              <a:rPr lang="en-CA" sz="4400" i="1" dirty="0">
                <a:solidFill>
                  <a:schemeClr val="tx1"/>
                </a:solidFill>
                <a:latin typeface="+mn-lt"/>
                <a:cs typeface="+mn-cs"/>
              </a:rPr>
              <a:t>Registering in BC? Upgrade at </a:t>
            </a:r>
            <a:r>
              <a:rPr lang="en-CA" sz="4400" i="1" dirty="0">
                <a:solidFill>
                  <a:srgbClr val="7030A0"/>
                </a:solidFill>
                <a:latin typeface="+mn-lt"/>
                <a:cs typeface="+mn-cs"/>
              </a:rPr>
              <a:t>cdhbc.com</a:t>
            </a:r>
          </a:p>
        </p:txBody>
      </p:sp>
    </p:spTree>
    <p:extLst>
      <p:ext uri="{BB962C8B-B14F-4D97-AF65-F5344CB8AC3E}">
        <p14:creationId xmlns:p14="http://schemas.microsoft.com/office/powerpoint/2010/main" val="10851804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t>Professional Liability Insurance Webinar</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9" name="Content Placeholder 5">
            <a:extLst>
              <a:ext uri="{FF2B5EF4-FFF2-40B4-BE49-F238E27FC236}">
                <a16:creationId xmlns:a16="http://schemas.microsoft.com/office/drawing/2014/main" id="{A488945B-B2AB-41F7-9AF1-F6EA4D5B1F45}"/>
              </a:ext>
            </a:extLst>
          </p:cNvPr>
          <p:cNvSpPr txBox="1">
            <a:spLocks/>
          </p:cNvSpPr>
          <p:nvPr/>
        </p:nvSpPr>
        <p:spPr bwMode="auto">
          <a:xfrm>
            <a:off x="604989" y="7240907"/>
            <a:ext cx="16226298" cy="138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r>
              <a:rPr lang="en-CA" sz="7200" b="1" kern="0" dirty="0">
                <a:solidFill>
                  <a:srgbClr val="7030A0"/>
                </a:solidFill>
                <a:latin typeface="+mn-lt"/>
                <a:ea typeface="+mj-ea"/>
                <a:sym typeface="Herculanum" pitchFamily="-84" charset="0"/>
              </a:rPr>
              <a:t>cdha.ca/insurance</a:t>
            </a:r>
          </a:p>
        </p:txBody>
      </p:sp>
      <p:pic>
        <p:nvPicPr>
          <p:cNvPr id="1026" name="Picture 2">
            <a:extLst>
              <a:ext uri="{FF2B5EF4-FFF2-40B4-BE49-F238E27FC236}">
                <a16:creationId xmlns:a16="http://schemas.microsoft.com/office/drawing/2014/main" id="{64E2A17E-877A-4F3F-BE04-69BE2A108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215" y="2639017"/>
            <a:ext cx="11026800" cy="40379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404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28452" y="3052452"/>
            <a:ext cx="15483359" cy="4704668"/>
          </a:xfrm>
        </p:spPr>
        <p:txBody>
          <a:bodyPr/>
          <a:lstStyle/>
          <a:p>
            <a:pPr marL="0" indent="0" algn="ctr">
              <a:spcAft>
                <a:spcPts val="1333"/>
              </a:spcAft>
              <a:buNone/>
            </a:pPr>
            <a:r>
              <a:rPr lang="en-CA" sz="18401" b="1" dirty="0"/>
              <a:t>QUIZ TIME!</a:t>
            </a:r>
            <a:endParaRPr lang="en-CA" sz="12801" b="1" dirty="0"/>
          </a:p>
          <a:p>
            <a:pPr marL="0" indent="0" algn="ctr">
              <a:spcAft>
                <a:spcPts val="1333"/>
              </a:spcAft>
              <a:buNone/>
            </a:pPr>
            <a:r>
              <a:rPr lang="en-CA" sz="12801" b="1" i="1" dirty="0">
                <a:solidFill>
                  <a:srgbClr val="7030A0"/>
                </a:solidFill>
              </a:rPr>
              <a:t>Prize at stake</a:t>
            </a:r>
            <a:endParaRPr lang="en-CA" sz="12801" i="1" dirty="0">
              <a:solidFill>
                <a:srgbClr val="7030A0"/>
              </a:solidFill>
            </a:endParaRP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128710559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33227" y="2356520"/>
            <a:ext cx="15771399" cy="4032570"/>
          </a:xfrm>
        </p:spPr>
        <p:txBody>
          <a:bodyPr/>
          <a:lstStyle/>
          <a:p>
            <a:pPr marL="0" indent="0" algn="ctr">
              <a:spcAft>
                <a:spcPts val="1333"/>
              </a:spcAft>
              <a:buNone/>
            </a:pPr>
            <a:r>
              <a:rPr lang="en-CA" sz="8000" b="1" dirty="0">
                <a:solidFill>
                  <a:srgbClr val="7030A0"/>
                </a:solidFill>
              </a:rPr>
              <a:t>True or False?</a:t>
            </a:r>
          </a:p>
          <a:p>
            <a:pPr marL="0" indent="0" algn="ctr">
              <a:spcAft>
                <a:spcPts val="1333"/>
              </a:spcAft>
              <a:buNone/>
            </a:pPr>
            <a:r>
              <a:rPr lang="en-CA" sz="8000" b="1" dirty="0" err="1"/>
              <a:t>CDHA’s</a:t>
            </a:r>
            <a:r>
              <a:rPr lang="en-CA" sz="8000" b="1" dirty="0"/>
              <a:t> Graduated Student membership costs $50.</a:t>
            </a:r>
            <a:endParaRPr lang="en-CA" sz="8000" dirty="0"/>
          </a:p>
        </p:txBody>
      </p:sp>
      <p:sp>
        <p:nvSpPr>
          <p:cNvPr id="9" name="Content Placeholder 5"/>
          <p:cNvSpPr>
            <a:spLocks noGrp="1"/>
          </p:cNvSpPr>
          <p:nvPr>
            <p:ph sz="quarter" idx="4"/>
          </p:nvPr>
        </p:nvSpPr>
        <p:spPr>
          <a:xfrm>
            <a:off x="784431" y="6028928"/>
            <a:ext cx="15771399" cy="2064238"/>
          </a:xfrm>
        </p:spPr>
        <p:txBody>
          <a:bodyPr/>
          <a:lstStyle/>
          <a:p>
            <a:pPr marL="0" indent="0" algn="ctr">
              <a:spcAft>
                <a:spcPts val="1333"/>
              </a:spcAft>
            </a:pPr>
            <a:endParaRPr lang="en-CA" b="1" dirty="0"/>
          </a:p>
          <a:p>
            <a:pPr marL="0" indent="0" algn="ctr">
              <a:spcAft>
                <a:spcPts val="1333"/>
              </a:spcAft>
              <a:buNone/>
            </a:pPr>
            <a:r>
              <a:rPr lang="en-CA" sz="8000" b="1" dirty="0">
                <a:solidFill>
                  <a:srgbClr val="7030A0"/>
                </a:solidFill>
              </a:rPr>
              <a:t>FALSE: </a:t>
            </a:r>
            <a:r>
              <a:rPr lang="en-CA" sz="8000" b="1" dirty="0"/>
              <a:t>Graduated Student membership is FREE!</a:t>
            </a:r>
            <a:endParaRPr lang="en-CA" sz="8000" i="1" dirty="0"/>
          </a:p>
        </p:txBody>
      </p:sp>
      <p:sp>
        <p:nvSpPr>
          <p:cNvPr id="2" name="Title 1">
            <a:extLst>
              <a:ext uri="{FF2B5EF4-FFF2-40B4-BE49-F238E27FC236}">
                <a16:creationId xmlns:a16="http://schemas.microsoft.com/office/drawing/2014/main" id="{1F4BFBA0-C7F9-4FA0-923F-D688654BBEB6}"/>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mn-lt"/>
              </a:rPr>
              <a:t>Quiz Question</a:t>
            </a:r>
          </a:p>
        </p:txBody>
      </p:sp>
    </p:spTree>
    <p:extLst>
      <p:ext uri="{BB962C8B-B14F-4D97-AF65-F5344CB8AC3E}">
        <p14:creationId xmlns:p14="http://schemas.microsoft.com/office/powerpoint/2010/main" val="710639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1" name="Content Placeholder 5"/>
          <p:cNvSpPr>
            <a:spLocks noGrp="1"/>
          </p:cNvSpPr>
          <p:nvPr>
            <p:ph sz="half" idx="2"/>
          </p:nvPr>
        </p:nvSpPr>
        <p:spPr>
          <a:xfrm>
            <a:off x="992601" y="8549208"/>
            <a:ext cx="15650216" cy="1056150"/>
          </a:xfrm>
        </p:spPr>
        <p:txBody>
          <a:bodyPr/>
          <a:lstStyle/>
          <a:p>
            <a:pPr marL="0" indent="0" algn="ctr">
              <a:buNone/>
            </a:pPr>
            <a:r>
              <a:rPr lang="en-CA" sz="6400" b="1" dirty="0">
                <a:solidFill>
                  <a:srgbClr val="7030A0"/>
                </a:solidFill>
                <a:sym typeface="Palatino" pitchFamily="-84" charset="0"/>
              </a:rPr>
              <a:t>cdha.ca/education</a:t>
            </a:r>
            <a:endParaRPr lang="en-CA" sz="6400" b="1" dirty="0">
              <a:solidFill>
                <a:srgbClr val="7030A0"/>
              </a:solidFill>
              <a:sym typeface="Palatino" pitchFamily="-84" charset="0"/>
              <a:hlinkClick r:id="rId3">
                <a:extLst>
                  <a:ext uri="{A12FA001-AC4F-418D-AE19-62706E023703}">
                    <ahyp:hlinkClr xmlns:ahyp="http://schemas.microsoft.com/office/drawing/2018/hyperlinkcolor" val="tx"/>
                  </a:ext>
                </a:extLst>
              </a:hlinkClick>
            </a:endParaRPr>
          </a:p>
        </p:txBody>
      </p:sp>
      <p:sp>
        <p:nvSpPr>
          <p:cNvPr id="14" name="Content Placeholder 5">
            <a:extLst>
              <a:ext uri="{FF2B5EF4-FFF2-40B4-BE49-F238E27FC236}">
                <a16:creationId xmlns:a16="http://schemas.microsoft.com/office/drawing/2014/main" id="{1DCC42AA-948F-40A0-A4E3-9205FD206CB0}"/>
              </a:ext>
            </a:extLst>
          </p:cNvPr>
          <p:cNvSpPr txBox="1">
            <a:spLocks/>
          </p:cNvSpPr>
          <p:nvPr/>
        </p:nvSpPr>
        <p:spPr bwMode="auto">
          <a:xfrm>
            <a:off x="701002" y="2134537"/>
            <a:ext cx="10561496" cy="677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lgn="l">
              <a:spcAft>
                <a:spcPts val="1333"/>
              </a:spcAft>
            </a:pPr>
            <a:r>
              <a:rPr lang="en-CA" sz="5867" b="1" dirty="0">
                <a:solidFill>
                  <a:schemeClr val="tx1"/>
                </a:solidFill>
                <a:latin typeface="+mn-lt"/>
                <a:cs typeface="+mn-cs"/>
              </a:rPr>
              <a:t>Professional Development</a:t>
            </a:r>
          </a:p>
          <a:p>
            <a:pPr marL="720000" lvl="1" indent="-720000" algn="l">
              <a:spcBef>
                <a:spcPts val="1333"/>
              </a:spcBef>
              <a:spcAft>
                <a:spcPts val="2133"/>
              </a:spcAft>
              <a:buFont typeface="Arial" panose="020B0604020202020204" pitchFamily="34" charset="0"/>
              <a:buChar char="•"/>
            </a:pPr>
            <a:r>
              <a:rPr lang="en-CA" sz="5867" dirty="0">
                <a:solidFill>
                  <a:schemeClr val="tx1"/>
                </a:solidFill>
                <a:latin typeface="+mn-lt"/>
                <a:cs typeface="+mn-cs"/>
              </a:rPr>
              <a:t>Unlimited </a:t>
            </a:r>
            <a:r>
              <a:rPr lang="en-CA" sz="5867" b="1" dirty="0">
                <a:solidFill>
                  <a:srgbClr val="7030A0"/>
                </a:solidFill>
                <a:latin typeface="+mn-lt"/>
                <a:cs typeface="+mn-cs"/>
              </a:rPr>
              <a:t>FREE </a:t>
            </a:r>
            <a:r>
              <a:rPr lang="en-CA" sz="5867" dirty="0">
                <a:solidFill>
                  <a:schemeClr val="tx1"/>
                </a:solidFill>
                <a:latin typeface="+mn-lt"/>
                <a:cs typeface="+mn-cs"/>
              </a:rPr>
              <a:t>webinars</a:t>
            </a:r>
          </a:p>
          <a:p>
            <a:pPr marL="720000" lvl="1" indent="-720000" algn="l">
              <a:spcBef>
                <a:spcPts val="1333"/>
              </a:spcBef>
              <a:spcAft>
                <a:spcPts val="2133"/>
              </a:spcAft>
              <a:buFont typeface="Arial" panose="020B0604020202020204" pitchFamily="34" charset="0"/>
              <a:buChar char="•"/>
            </a:pPr>
            <a:r>
              <a:rPr lang="en-CA" sz="5867" dirty="0">
                <a:solidFill>
                  <a:schemeClr val="tx1"/>
                </a:solidFill>
                <a:latin typeface="+mn-lt"/>
                <a:cs typeface="+mn-cs"/>
              </a:rPr>
              <a:t>Conferences </a:t>
            </a:r>
          </a:p>
          <a:p>
            <a:pPr marL="720000" lvl="1" indent="-720000" algn="l">
              <a:spcBef>
                <a:spcPts val="1333"/>
              </a:spcBef>
              <a:spcAft>
                <a:spcPts val="2133"/>
              </a:spcAft>
              <a:buFont typeface="Arial" panose="020B0604020202020204" pitchFamily="34" charset="0"/>
              <a:buChar char="•"/>
            </a:pPr>
            <a:r>
              <a:rPr lang="en-CA" sz="5867" dirty="0">
                <a:solidFill>
                  <a:schemeClr val="tx1"/>
                </a:solidFill>
                <a:latin typeface="+mn-lt"/>
                <a:cs typeface="+mn-cs"/>
              </a:rPr>
              <a:t>Courses</a:t>
            </a:r>
          </a:p>
          <a:p>
            <a:pPr marL="720000" lvl="1" indent="-720000" algn="l">
              <a:spcBef>
                <a:spcPts val="1333"/>
              </a:spcBef>
              <a:spcAft>
                <a:spcPts val="2133"/>
              </a:spcAft>
              <a:buFont typeface="Arial" panose="020B0604020202020204" pitchFamily="34" charset="0"/>
              <a:buChar char="•"/>
            </a:pPr>
            <a:r>
              <a:rPr lang="en-CA" sz="5867" dirty="0">
                <a:solidFill>
                  <a:schemeClr val="tx1"/>
                </a:solidFill>
                <a:latin typeface="+mn-lt"/>
                <a:cs typeface="+mn-cs"/>
              </a:rPr>
              <a:t>Workshops</a:t>
            </a:r>
          </a:p>
        </p:txBody>
      </p:sp>
      <p:pic>
        <p:nvPicPr>
          <p:cNvPr id="1028" name="Picture 4" descr="CDHA_Perks">
            <a:extLst>
              <a:ext uri="{FF2B5EF4-FFF2-40B4-BE49-F238E27FC236}">
                <a16:creationId xmlns:a16="http://schemas.microsoft.com/office/drawing/2014/main" id="{4B97D1E6-0DC7-4E35-AC0A-2B642B6D7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7035" y="2127470"/>
            <a:ext cx="5400000" cy="1977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C41AD78-B488-4B26-B3C6-4540014B03D1}"/>
              </a:ext>
            </a:extLst>
          </p:cNvPr>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600" dirty="0"/>
              <a:t>Professional Development &amp; Resources</a:t>
            </a:r>
          </a:p>
        </p:txBody>
      </p:sp>
      <p:pic>
        <p:nvPicPr>
          <p:cNvPr id="2050" name="Picture 2">
            <a:extLst>
              <a:ext uri="{FF2B5EF4-FFF2-40B4-BE49-F238E27FC236}">
                <a16:creationId xmlns:a16="http://schemas.microsoft.com/office/drawing/2014/main" id="{D824E6AF-252C-4A17-BD43-DB5154C57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7035" y="4278396"/>
            <a:ext cx="5397092" cy="1976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997EBF6-11D0-45B4-B51A-DB743D3B2C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07035" y="6454693"/>
            <a:ext cx="5397092" cy="1976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50361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97018" y="1952261"/>
            <a:ext cx="10699085" cy="7533051"/>
          </a:xfrm>
        </p:spPr>
        <p:txBody>
          <a:bodyPr/>
          <a:lstStyle/>
          <a:p>
            <a:pPr marL="0" indent="0">
              <a:spcAft>
                <a:spcPts val="1333"/>
              </a:spcAft>
              <a:buNone/>
            </a:pPr>
            <a:r>
              <a:rPr lang="en-CA" sz="4400" b="1" dirty="0"/>
              <a:t>Publications </a:t>
            </a:r>
            <a:endParaRPr lang="en-CA" sz="6000" b="1" dirty="0"/>
          </a:p>
          <a:p>
            <a:pPr marL="720000" lvl="1" indent="-720000">
              <a:spcBef>
                <a:spcPts val="1333"/>
              </a:spcBef>
              <a:buFont typeface="Arial" panose="020B0604020202020204" pitchFamily="34" charset="0"/>
              <a:buChar char="•"/>
            </a:pPr>
            <a:r>
              <a:rPr lang="en-CA" sz="3400" i="1" dirty="0"/>
              <a:t>Oh Canada! </a:t>
            </a:r>
          </a:p>
          <a:p>
            <a:pPr marL="720000" lvl="1" indent="-720000">
              <a:spcBef>
                <a:spcPts val="1333"/>
              </a:spcBef>
              <a:buFont typeface="Arial" panose="020B0604020202020204" pitchFamily="34" charset="0"/>
              <a:buChar char="•"/>
            </a:pPr>
            <a:r>
              <a:rPr lang="en-CA" sz="3400" dirty="0"/>
              <a:t>CJDH - </a:t>
            </a:r>
            <a:r>
              <a:rPr lang="en-CA" sz="3400" b="1" i="1" dirty="0"/>
              <a:t>now indexed in MEDLINE</a:t>
            </a:r>
            <a:r>
              <a:rPr lang="en-CA" sz="3400" i="1" dirty="0"/>
              <a:t>® </a:t>
            </a:r>
            <a:r>
              <a:rPr lang="en-CA" sz="3400" b="1" i="1" dirty="0"/>
              <a:t>and has a new website at cjdh.ca</a:t>
            </a:r>
          </a:p>
          <a:p>
            <a:pPr marL="720000" lvl="1" indent="-720000">
              <a:spcBef>
                <a:spcPts val="1333"/>
              </a:spcBef>
              <a:buFont typeface="Arial" panose="020B0604020202020204" pitchFamily="34" charset="0"/>
              <a:buChar char="•"/>
            </a:pPr>
            <a:r>
              <a:rPr lang="en-CA" sz="3400" dirty="0" err="1"/>
              <a:t>eNews</a:t>
            </a:r>
            <a:r>
              <a:rPr lang="en-CA" sz="3400" dirty="0"/>
              <a:t> </a:t>
            </a:r>
          </a:p>
          <a:p>
            <a:pPr marL="720000" lvl="1" indent="-720000">
              <a:spcBef>
                <a:spcPts val="1333"/>
              </a:spcBef>
              <a:buFont typeface="Arial" panose="020B0604020202020204" pitchFamily="34" charset="0"/>
              <a:buChar char="•"/>
            </a:pPr>
            <a:r>
              <a:rPr lang="en-CA" sz="3400" dirty="0"/>
              <a:t>Fact sheets</a:t>
            </a:r>
          </a:p>
          <a:p>
            <a:pPr marL="720000" lvl="1" indent="-720000">
              <a:spcBef>
                <a:spcPts val="1333"/>
              </a:spcBef>
              <a:buFont typeface="Arial" panose="020B0604020202020204" pitchFamily="34" charset="0"/>
              <a:buChar char="•"/>
            </a:pPr>
            <a:r>
              <a:rPr lang="en-CA" sz="3400" dirty="0"/>
              <a:t>Code of Ethics</a:t>
            </a:r>
          </a:p>
          <a:p>
            <a:pPr marL="720000" lvl="1" indent="-720000">
              <a:spcBef>
                <a:spcPts val="1333"/>
              </a:spcBef>
              <a:buFont typeface="Arial" panose="020B0604020202020204" pitchFamily="34" charset="0"/>
              <a:buChar char="•"/>
            </a:pPr>
            <a:r>
              <a:rPr lang="en-CA" sz="3400" dirty="0"/>
              <a:t>National Entry to Practice Competencies and Standards document</a:t>
            </a:r>
          </a:p>
          <a:p>
            <a:pPr marL="720000" lvl="1" indent="-720000">
              <a:spcBef>
                <a:spcPts val="1333"/>
              </a:spcBef>
              <a:buFont typeface="Arial" panose="020B0604020202020204" pitchFamily="34" charset="0"/>
              <a:buChar char="•"/>
            </a:pPr>
            <a:r>
              <a:rPr lang="en-CA" sz="3400" dirty="0"/>
              <a:t>Clinical practice guidelines </a:t>
            </a:r>
          </a:p>
          <a:p>
            <a:pPr marL="720000" lvl="1" indent="-720000">
              <a:spcBef>
                <a:spcPts val="1333"/>
              </a:spcBef>
              <a:spcAft>
                <a:spcPts val="1333"/>
              </a:spcAft>
              <a:buFont typeface="Arial" panose="020B0604020202020204" pitchFamily="34" charset="0"/>
              <a:buChar char="•"/>
            </a:pPr>
            <a:r>
              <a:rPr lang="en-CA" sz="3400" dirty="0"/>
              <a:t>Position papers/statements</a:t>
            </a:r>
          </a:p>
          <a:p>
            <a:pPr marL="609630" lvl="1" indent="0">
              <a:spcBef>
                <a:spcPts val="1333"/>
              </a:spcBef>
              <a:buNone/>
            </a:pPr>
            <a:r>
              <a:rPr lang="en-CA" sz="3400" dirty="0"/>
              <a:t>… and more!</a:t>
            </a:r>
          </a:p>
        </p:txBody>
      </p:sp>
      <p:sp>
        <p:nvSpPr>
          <p:cNvPr id="7" name="Title 1"/>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600" dirty="0"/>
              <a:t>Professional Development &amp; Resources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4" name="Picture 3">
            <a:extLst>
              <a:ext uri="{FF2B5EF4-FFF2-40B4-BE49-F238E27FC236}">
                <a16:creationId xmlns:a16="http://schemas.microsoft.com/office/drawing/2014/main" id="{BA367799-A28D-4AD7-88CF-39759D5DAB41}"/>
              </a:ext>
            </a:extLst>
          </p:cNvPr>
          <p:cNvPicPr>
            <a:picLocks noChangeAspect="1"/>
          </p:cNvPicPr>
          <p:nvPr/>
        </p:nvPicPr>
        <p:blipFill>
          <a:blip r:embed="rId3"/>
          <a:stretch>
            <a:fillRect/>
          </a:stretch>
        </p:blipFill>
        <p:spPr>
          <a:xfrm>
            <a:off x="11622459" y="5790794"/>
            <a:ext cx="5040000" cy="1556211"/>
          </a:xfrm>
          <a:prstGeom prst="rect">
            <a:avLst/>
          </a:prstGeom>
          <a:effectLst>
            <a:outerShdw blurRad="50800" dist="38100" dir="2700000" algn="tl" rotWithShape="0">
              <a:prstClr val="black">
                <a:alpha val="40000"/>
              </a:prstClr>
            </a:outerShdw>
          </a:effectLst>
        </p:spPr>
      </p:pic>
      <p:pic>
        <p:nvPicPr>
          <p:cNvPr id="5" name="Picture 2">
            <a:extLst>
              <a:ext uri="{FF2B5EF4-FFF2-40B4-BE49-F238E27FC236}">
                <a16:creationId xmlns:a16="http://schemas.microsoft.com/office/drawing/2014/main" id="{713DD850-7D59-4C0B-B33A-215E7224FC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37" t="4616" r="4750" b="4467"/>
          <a:stretch/>
        </p:blipFill>
        <p:spPr bwMode="auto">
          <a:xfrm>
            <a:off x="13013535" y="1956278"/>
            <a:ext cx="2257847" cy="15376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76F464F9-B8E7-437C-8F29-1E59CE0164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2459" y="3644353"/>
            <a:ext cx="5040000" cy="184563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descr="https://files.cdha.ca/images/newHome/cannabis-billboard.jpg">
            <a:extLst>
              <a:ext uri="{FF2B5EF4-FFF2-40B4-BE49-F238E27FC236}">
                <a16:creationId xmlns:a16="http://schemas.microsoft.com/office/drawing/2014/main" id="{0984F5BB-6DD6-4DAD-9BCA-4479207CD8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22459" y="7647812"/>
            <a:ext cx="5040000" cy="18375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03721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1" name="Content Placeholder 5"/>
          <p:cNvSpPr>
            <a:spLocks noGrp="1"/>
          </p:cNvSpPr>
          <p:nvPr>
            <p:ph sz="half" idx="2"/>
          </p:nvPr>
        </p:nvSpPr>
        <p:spPr>
          <a:xfrm>
            <a:off x="992601" y="8549208"/>
            <a:ext cx="15650216" cy="1056150"/>
          </a:xfrm>
        </p:spPr>
        <p:txBody>
          <a:bodyPr/>
          <a:lstStyle/>
          <a:p>
            <a:pPr marL="0" indent="0" algn="ctr">
              <a:buNone/>
            </a:pPr>
            <a:r>
              <a:rPr lang="en-CA" sz="6400" b="1" dirty="0">
                <a:solidFill>
                  <a:srgbClr val="7030A0"/>
                </a:solidFill>
                <a:sym typeface="Palatino" pitchFamily="-84" charset="0"/>
              </a:rPr>
              <a:t>dentalhygienecanada.ca</a:t>
            </a:r>
            <a:endParaRPr lang="en-CA" sz="6400" b="1" dirty="0">
              <a:solidFill>
                <a:srgbClr val="7030A0"/>
              </a:solidFill>
              <a:sym typeface="Palatino" pitchFamily="-84" charset="0"/>
              <a:hlinkClick r:id="rId3">
                <a:extLst>
                  <a:ext uri="{A12FA001-AC4F-418D-AE19-62706E023703}">
                    <ahyp:hlinkClr xmlns:ahyp="http://schemas.microsoft.com/office/drawing/2018/hyperlinkcolor" val="tx"/>
                  </a:ext>
                </a:extLst>
              </a:hlinkClick>
            </a:endParaRPr>
          </a:p>
        </p:txBody>
      </p:sp>
      <p:sp>
        <p:nvSpPr>
          <p:cNvPr id="14" name="Content Placeholder 5">
            <a:extLst>
              <a:ext uri="{FF2B5EF4-FFF2-40B4-BE49-F238E27FC236}">
                <a16:creationId xmlns:a16="http://schemas.microsoft.com/office/drawing/2014/main" id="{1DCC42AA-948F-40A0-A4E3-9205FD206CB0}"/>
              </a:ext>
            </a:extLst>
          </p:cNvPr>
          <p:cNvSpPr txBox="1">
            <a:spLocks/>
          </p:cNvSpPr>
          <p:nvPr/>
        </p:nvSpPr>
        <p:spPr bwMode="auto">
          <a:xfrm>
            <a:off x="701002" y="2134537"/>
            <a:ext cx="10561496" cy="677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lgn="l">
              <a:spcAft>
                <a:spcPts val="1333"/>
              </a:spcAft>
            </a:pPr>
            <a:r>
              <a:rPr lang="en-CA" sz="5867" b="1" dirty="0">
                <a:solidFill>
                  <a:schemeClr val="tx1"/>
                </a:solidFill>
                <a:latin typeface="+mn-lt"/>
                <a:cs typeface="+mn-cs"/>
              </a:rPr>
              <a:t>Dental Hygiene Canada</a:t>
            </a:r>
          </a:p>
          <a:p>
            <a:pPr marL="720000" lvl="1" indent="-720000" algn="l">
              <a:spcBef>
                <a:spcPts val="1333"/>
              </a:spcBef>
              <a:spcAft>
                <a:spcPts val="2133"/>
              </a:spcAft>
              <a:buFont typeface="Arial" panose="020B0604020202020204" pitchFamily="34" charset="0"/>
              <a:buChar char="•"/>
            </a:pPr>
            <a:r>
              <a:rPr lang="en-CA" sz="5867" dirty="0">
                <a:solidFill>
                  <a:schemeClr val="tx1"/>
                </a:solidFill>
                <a:latin typeface="+mn-lt"/>
                <a:cs typeface="+mn-cs"/>
              </a:rPr>
              <a:t>Consumer website</a:t>
            </a:r>
          </a:p>
          <a:p>
            <a:pPr marL="720000" lvl="1" indent="-720000" algn="l">
              <a:spcBef>
                <a:spcPts val="1333"/>
              </a:spcBef>
              <a:spcAft>
                <a:spcPts val="2133"/>
              </a:spcAft>
              <a:buFont typeface="Arial" panose="020B0604020202020204" pitchFamily="34" charset="0"/>
              <a:buChar char="•"/>
            </a:pPr>
            <a:endParaRPr lang="en-CA" sz="5867" dirty="0">
              <a:solidFill>
                <a:schemeClr val="tx1"/>
              </a:solidFill>
              <a:latin typeface="+mn-lt"/>
              <a:cs typeface="+mn-cs"/>
            </a:endParaRPr>
          </a:p>
        </p:txBody>
      </p:sp>
      <p:sp>
        <p:nvSpPr>
          <p:cNvPr id="3" name="Title 1">
            <a:extLst>
              <a:ext uri="{FF2B5EF4-FFF2-40B4-BE49-F238E27FC236}">
                <a16:creationId xmlns:a16="http://schemas.microsoft.com/office/drawing/2014/main" id="{2C41AD78-B488-4B26-B3C6-4540014B03D1}"/>
              </a:ext>
            </a:extLst>
          </p:cNvPr>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600" dirty="0"/>
              <a:t>Additional Resources</a:t>
            </a:r>
          </a:p>
        </p:txBody>
      </p:sp>
      <p:pic>
        <p:nvPicPr>
          <p:cNvPr id="4" name="Picture 2" descr="Dental Hygiene Logo">
            <a:extLst>
              <a:ext uri="{FF2B5EF4-FFF2-40B4-BE49-F238E27FC236}">
                <a16:creationId xmlns:a16="http://schemas.microsoft.com/office/drawing/2014/main" id="{A13C6137-EC5F-473E-A707-B5276E7F9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521" y="1953302"/>
            <a:ext cx="2755511" cy="13163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Text&#10;&#10;Description automatically generated">
            <a:extLst>
              <a:ext uri="{FF2B5EF4-FFF2-40B4-BE49-F238E27FC236}">
                <a16:creationId xmlns:a16="http://schemas.microsoft.com/office/drawing/2014/main" id="{B5729AD7-B975-469B-AA02-C1A9B1587E9F}"/>
              </a:ext>
            </a:extLst>
          </p:cNvPr>
          <p:cNvPicPr>
            <a:picLocks noChangeAspect="1"/>
          </p:cNvPicPr>
          <p:nvPr/>
        </p:nvPicPr>
        <p:blipFill>
          <a:blip r:embed="rId5"/>
          <a:stretch>
            <a:fillRect/>
          </a:stretch>
        </p:blipFill>
        <p:spPr>
          <a:xfrm rot="20953458">
            <a:off x="595618" y="5150065"/>
            <a:ext cx="5216948" cy="2700000"/>
          </a:xfrm>
          <a:prstGeom prst="rect">
            <a:avLst/>
          </a:prstGeom>
          <a:effectLst>
            <a:outerShdw blurRad="50800" dist="38100" dir="2700000" algn="tl" rotWithShape="0">
              <a:prstClr val="black">
                <a:alpha val="40000"/>
              </a:prstClr>
            </a:outerShdw>
          </a:effectLst>
        </p:spPr>
      </p:pic>
      <p:pic>
        <p:nvPicPr>
          <p:cNvPr id="17" name="Picture 16" descr="Text&#10;&#10;Description automatically generated">
            <a:extLst>
              <a:ext uri="{FF2B5EF4-FFF2-40B4-BE49-F238E27FC236}">
                <a16:creationId xmlns:a16="http://schemas.microsoft.com/office/drawing/2014/main" id="{AC9F4C31-DDBE-4A75-B143-A9DDF14D95AC}"/>
              </a:ext>
            </a:extLst>
          </p:cNvPr>
          <p:cNvPicPr>
            <a:picLocks noChangeAspect="1"/>
          </p:cNvPicPr>
          <p:nvPr/>
        </p:nvPicPr>
        <p:blipFill>
          <a:blip r:embed="rId6"/>
          <a:stretch>
            <a:fillRect/>
          </a:stretch>
        </p:blipFill>
        <p:spPr>
          <a:xfrm rot="20901811">
            <a:off x="4064281" y="5088398"/>
            <a:ext cx="5216949" cy="2700000"/>
          </a:xfrm>
          <a:prstGeom prst="rect">
            <a:avLst/>
          </a:prstGeom>
          <a:effectLst>
            <a:outerShdw blurRad="50800" dist="38100" dir="2700000" algn="tl" rotWithShape="0">
              <a:prstClr val="black">
                <a:alpha val="40000"/>
              </a:prstClr>
            </a:outerShdw>
          </a:effectLst>
        </p:spPr>
      </p:pic>
      <p:pic>
        <p:nvPicPr>
          <p:cNvPr id="19" name="Picture 18" descr="Text&#10;&#10;Description automatically generated">
            <a:extLst>
              <a:ext uri="{FF2B5EF4-FFF2-40B4-BE49-F238E27FC236}">
                <a16:creationId xmlns:a16="http://schemas.microsoft.com/office/drawing/2014/main" id="{6D87AF3F-A267-4A68-9F7A-4662D4E0369B}"/>
              </a:ext>
            </a:extLst>
          </p:cNvPr>
          <p:cNvPicPr>
            <a:picLocks noChangeAspect="1"/>
          </p:cNvPicPr>
          <p:nvPr/>
        </p:nvPicPr>
        <p:blipFill>
          <a:blip r:embed="rId7"/>
          <a:stretch>
            <a:fillRect/>
          </a:stretch>
        </p:blipFill>
        <p:spPr>
          <a:xfrm rot="20884992">
            <a:off x="7812558" y="5037528"/>
            <a:ext cx="5216949" cy="2700000"/>
          </a:xfrm>
          <a:prstGeom prst="rect">
            <a:avLst/>
          </a:prstGeom>
          <a:effectLst>
            <a:outerShdw blurRad="50800" dist="38100" dir="2700000" algn="tl" rotWithShape="0">
              <a:prstClr val="black">
                <a:alpha val="40000"/>
              </a:prstClr>
            </a:outerShdw>
          </a:effectLst>
        </p:spPr>
      </p:pic>
      <p:pic>
        <p:nvPicPr>
          <p:cNvPr id="5" name="Picture 4" descr="Graphical user interface, website&#10;&#10;Description automatically generated">
            <a:extLst>
              <a:ext uri="{FF2B5EF4-FFF2-40B4-BE49-F238E27FC236}">
                <a16:creationId xmlns:a16="http://schemas.microsoft.com/office/drawing/2014/main" id="{4C7B717E-CDF2-4C9F-8697-00A89212A3E6}"/>
              </a:ext>
            </a:extLst>
          </p:cNvPr>
          <p:cNvPicPr>
            <a:picLocks noChangeAspect="1"/>
          </p:cNvPicPr>
          <p:nvPr/>
        </p:nvPicPr>
        <p:blipFill>
          <a:blip r:embed="rId8"/>
          <a:stretch>
            <a:fillRect/>
          </a:stretch>
        </p:blipFill>
        <p:spPr>
          <a:xfrm rot="20851239">
            <a:off x="11472320" y="5035158"/>
            <a:ext cx="5216949" cy="27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96508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Free with Membership</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0" name="Content Placeholder 5"/>
          <p:cNvSpPr>
            <a:spLocks noGrp="1"/>
          </p:cNvSpPr>
          <p:nvPr>
            <p:ph sz="half" idx="2"/>
          </p:nvPr>
        </p:nvSpPr>
        <p:spPr>
          <a:xfrm>
            <a:off x="610091" y="1996480"/>
            <a:ext cx="11299368" cy="7498731"/>
          </a:xfrm>
        </p:spPr>
        <p:txBody>
          <a:bodyPr/>
          <a:lstStyle/>
          <a:p>
            <a:pPr marL="0" indent="0">
              <a:spcAft>
                <a:spcPts val="0"/>
              </a:spcAft>
              <a:buNone/>
            </a:pPr>
            <a:r>
              <a:rPr lang="en-CA" sz="4800" b="1" dirty="0"/>
              <a:t>CDHA Perks</a:t>
            </a:r>
          </a:p>
          <a:p>
            <a:pPr marL="0" indent="0">
              <a:spcAft>
                <a:spcPts val="0"/>
              </a:spcAft>
              <a:buNone/>
            </a:pPr>
            <a:r>
              <a:rPr lang="en-CA" sz="4400" b="1" i="1" dirty="0" err="1"/>
              <a:t>Perkopolis</a:t>
            </a:r>
            <a:endParaRPr lang="en-CA" sz="4400" b="1" i="1" dirty="0"/>
          </a:p>
          <a:p>
            <a:pPr marL="720000" indent="-720000">
              <a:spcAft>
                <a:spcPts val="1000"/>
              </a:spcAft>
            </a:pPr>
            <a:r>
              <a:rPr lang="en-US" sz="4400" dirty="0"/>
              <a:t>Save on movies, entertainment, shopping, dining, and more: </a:t>
            </a:r>
            <a:r>
              <a:rPr lang="en-CA" sz="4400" b="1" dirty="0">
                <a:solidFill>
                  <a:srgbClr val="7030A0"/>
                </a:solidFill>
              </a:rPr>
              <a:t>cdha.ca/</a:t>
            </a:r>
            <a:r>
              <a:rPr lang="en-CA" sz="4400" b="1" dirty="0" err="1">
                <a:solidFill>
                  <a:srgbClr val="7030A0"/>
                </a:solidFill>
              </a:rPr>
              <a:t>Perkopolis</a:t>
            </a:r>
            <a:endParaRPr lang="en-CA" sz="4400" b="1" dirty="0">
              <a:solidFill>
                <a:srgbClr val="7030A0"/>
              </a:solidFill>
            </a:endParaRPr>
          </a:p>
          <a:p>
            <a:pPr marL="0" indent="0">
              <a:spcAft>
                <a:spcPts val="0"/>
              </a:spcAft>
              <a:buNone/>
            </a:pPr>
            <a:r>
              <a:rPr lang="en-CA" sz="4400" b="1" i="1" dirty="0">
                <a:solidFill>
                  <a:srgbClr val="CC3399"/>
                </a:solidFill>
              </a:rPr>
              <a:t>NEW! </a:t>
            </a:r>
            <a:r>
              <a:rPr lang="en-CA" sz="4400" b="1" i="1" dirty="0"/>
              <a:t>ESM</a:t>
            </a:r>
          </a:p>
          <a:p>
            <a:pPr marL="720000" indent="-720000">
              <a:spcAft>
                <a:spcPts val="4000"/>
              </a:spcAft>
            </a:pPr>
            <a:r>
              <a:rPr lang="en-US" sz="4400" dirty="0"/>
              <a:t>Discounts and savings with many of Canada’s largest organizations: </a:t>
            </a:r>
            <a:r>
              <a:rPr lang="en-CA" sz="4400" b="1" dirty="0">
                <a:solidFill>
                  <a:srgbClr val="7030A0"/>
                </a:solidFill>
              </a:rPr>
              <a:t>cdha.ca/ESM</a:t>
            </a:r>
          </a:p>
          <a:p>
            <a:pPr marL="0" indent="0">
              <a:spcAft>
                <a:spcPts val="0"/>
              </a:spcAft>
              <a:buNone/>
            </a:pPr>
            <a:r>
              <a:rPr lang="en-CA" sz="4800" b="1" dirty="0"/>
              <a:t>Job Board</a:t>
            </a:r>
            <a:endParaRPr lang="en-CA" sz="4800" b="1" dirty="0">
              <a:solidFill>
                <a:schemeClr val="bg2">
                  <a:lumMod val="75000"/>
                </a:schemeClr>
              </a:solidFill>
            </a:endParaRPr>
          </a:p>
          <a:p>
            <a:pPr marL="720000" indent="-720000">
              <a:spcAft>
                <a:spcPts val="1333"/>
              </a:spcAft>
            </a:pPr>
            <a:r>
              <a:rPr lang="en-US" sz="4400" dirty="0"/>
              <a:t>Start your search: </a:t>
            </a:r>
            <a:r>
              <a:rPr lang="en-CA" sz="4400" b="1" dirty="0">
                <a:solidFill>
                  <a:srgbClr val="7030A0"/>
                </a:solidFill>
              </a:rPr>
              <a:t>cdha.ca/jobs</a:t>
            </a:r>
            <a:endParaRPr lang="en-CA" b="1" dirty="0">
              <a:solidFill>
                <a:srgbClr val="7030A0"/>
              </a:solidFill>
            </a:endParaRPr>
          </a:p>
        </p:txBody>
      </p:sp>
      <p:pic>
        <p:nvPicPr>
          <p:cNvPr id="11" name="Picture 2" descr="http://www.cdha.ca/am/images/careereducation/job_board.jpg">
            <a:extLst>
              <a:ext uri="{FF2B5EF4-FFF2-40B4-BE49-F238E27FC236}">
                <a16:creationId xmlns:a16="http://schemas.microsoft.com/office/drawing/2014/main" id="{76249975-9DF8-4F29-A5FE-7D6907546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1466" y="7353690"/>
            <a:ext cx="5040000" cy="19876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Perkopolis">
            <a:extLst>
              <a:ext uri="{FF2B5EF4-FFF2-40B4-BE49-F238E27FC236}">
                <a16:creationId xmlns:a16="http://schemas.microsoft.com/office/drawing/2014/main" id="{BC21C798-1E51-4857-88D5-0FE3A36FC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1466" y="2486670"/>
            <a:ext cx="5040000" cy="1845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E6C5851-8CF1-4A1D-AF87-BE0FD9E28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2464" y="4956562"/>
            <a:ext cx="5043185" cy="1846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0614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0" name="Content Placeholder 5"/>
          <p:cNvSpPr>
            <a:spLocks noGrp="1"/>
          </p:cNvSpPr>
          <p:nvPr>
            <p:ph sz="half" idx="2"/>
          </p:nvPr>
        </p:nvSpPr>
        <p:spPr>
          <a:xfrm>
            <a:off x="867860" y="2068488"/>
            <a:ext cx="10778693" cy="7488832"/>
          </a:xfrm>
        </p:spPr>
        <p:txBody>
          <a:bodyPr/>
          <a:lstStyle/>
          <a:p>
            <a:pPr marL="0" indent="0">
              <a:spcAft>
                <a:spcPts val="1333"/>
              </a:spcAft>
              <a:buNone/>
            </a:pPr>
            <a:r>
              <a:rPr lang="en-CA" sz="4800" b="1" dirty="0"/>
              <a:t>Healthy &amp; Respectful Workplace</a:t>
            </a:r>
          </a:p>
          <a:p>
            <a:pPr marL="720000" indent="-720000">
              <a:spcAft>
                <a:spcPts val="800"/>
              </a:spcAft>
              <a:buFont typeface="Arial" panose="020B0604020202020204" pitchFamily="34" charset="0"/>
              <a:buChar char="•"/>
            </a:pPr>
            <a:r>
              <a:rPr lang="en-CA" sz="4400" dirty="0"/>
              <a:t>Online community: </a:t>
            </a:r>
            <a:br>
              <a:rPr lang="en-CA" sz="4400" dirty="0"/>
            </a:br>
            <a:r>
              <a:rPr lang="en-CA" sz="4400" b="1" dirty="0">
                <a:solidFill>
                  <a:srgbClr val="7030A0"/>
                </a:solidFill>
              </a:rPr>
              <a:t>cdha.ca/community</a:t>
            </a:r>
          </a:p>
          <a:p>
            <a:pPr marL="0" indent="0">
              <a:spcBef>
                <a:spcPts val="533"/>
              </a:spcBef>
              <a:spcAft>
                <a:spcPts val="1067"/>
              </a:spcAft>
              <a:buNone/>
            </a:pPr>
            <a:endParaRPr lang="en-CA" sz="2000" b="1" dirty="0">
              <a:solidFill>
                <a:srgbClr val="7030A0"/>
              </a:solidFill>
            </a:endParaRPr>
          </a:p>
          <a:p>
            <a:pPr marL="720000" indent="-720000">
              <a:spcAft>
                <a:spcPts val="800"/>
              </a:spcAft>
              <a:buFont typeface="Arial" panose="020B0604020202020204" pitchFamily="34" charset="0"/>
              <a:buChar char="•"/>
            </a:pPr>
            <a:r>
              <a:rPr lang="en-CA" sz="4400" dirty="0"/>
              <a:t>New website section: </a:t>
            </a:r>
            <a:r>
              <a:rPr lang="en-CA" sz="4400" b="1" dirty="0">
                <a:solidFill>
                  <a:srgbClr val="7030A0"/>
                </a:solidFill>
              </a:rPr>
              <a:t>cdha.ca/</a:t>
            </a:r>
            <a:r>
              <a:rPr lang="en-CA" sz="4400" b="1" dirty="0" err="1">
                <a:solidFill>
                  <a:srgbClr val="7030A0"/>
                </a:solidFill>
              </a:rPr>
              <a:t>healthyworkplace</a:t>
            </a:r>
            <a:br>
              <a:rPr lang="en-CA" sz="4400" dirty="0"/>
            </a:br>
            <a:br>
              <a:rPr lang="en-CA" sz="4400" dirty="0"/>
            </a:br>
            <a:r>
              <a:rPr lang="en-CA" sz="4400" i="1" dirty="0"/>
              <a:t>Physical Health </a:t>
            </a:r>
            <a:br>
              <a:rPr lang="en-CA" sz="4400" i="1" dirty="0"/>
            </a:br>
            <a:r>
              <a:rPr lang="en-CA" sz="4400" i="1" dirty="0"/>
              <a:t>Psychological Well-Being</a:t>
            </a:r>
            <a:br>
              <a:rPr lang="en-CA" sz="4400" i="1" dirty="0"/>
            </a:br>
            <a:r>
              <a:rPr lang="en-CA" sz="4400" i="1" dirty="0"/>
              <a:t>Contracts &amp; Policies</a:t>
            </a:r>
            <a:br>
              <a:rPr lang="en-CA" sz="4400" i="1" dirty="0"/>
            </a:br>
            <a:r>
              <a:rPr lang="en-CA" sz="4400" i="1" dirty="0"/>
              <a:t>Practice Questions</a:t>
            </a:r>
          </a:p>
        </p:txBody>
      </p:sp>
      <p:sp>
        <p:nvSpPr>
          <p:cNvPr id="11" name="Title 1">
            <a:extLst>
              <a:ext uri="{FF2B5EF4-FFF2-40B4-BE49-F238E27FC236}">
                <a16:creationId xmlns:a16="http://schemas.microsoft.com/office/drawing/2014/main" id="{9D0D2149-AD04-49FF-A237-1FEFD6B8FF98}"/>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Free with Membership</a:t>
            </a:r>
          </a:p>
        </p:txBody>
      </p:sp>
      <p:pic>
        <p:nvPicPr>
          <p:cNvPr id="4" name="Picture 3">
            <a:extLst>
              <a:ext uri="{FF2B5EF4-FFF2-40B4-BE49-F238E27FC236}">
                <a16:creationId xmlns:a16="http://schemas.microsoft.com/office/drawing/2014/main" id="{77F43411-C121-4D9E-987B-12EFEBF40F80}"/>
              </a:ext>
            </a:extLst>
          </p:cNvPr>
          <p:cNvPicPr>
            <a:picLocks noChangeAspect="1"/>
          </p:cNvPicPr>
          <p:nvPr/>
        </p:nvPicPr>
        <p:blipFill>
          <a:blip r:embed="rId3"/>
          <a:stretch>
            <a:fillRect/>
          </a:stretch>
        </p:blipFill>
        <p:spPr>
          <a:xfrm>
            <a:off x="11039451" y="2068488"/>
            <a:ext cx="5432951" cy="72008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924156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9" name="Picture 8">
            <a:extLst>
              <a:ext uri="{FF2B5EF4-FFF2-40B4-BE49-F238E27FC236}">
                <a16:creationId xmlns:a16="http://schemas.microsoft.com/office/drawing/2014/main" id="{2DB58BA7-5928-4FA2-AB0B-8010AF1B9DFF}"/>
              </a:ext>
            </a:extLst>
          </p:cNvPr>
          <p:cNvPicPr>
            <a:picLocks noChangeAspect="1"/>
          </p:cNvPicPr>
          <p:nvPr/>
        </p:nvPicPr>
        <p:blipFill>
          <a:blip r:embed="rId3"/>
          <a:stretch>
            <a:fillRect/>
          </a:stretch>
        </p:blipFill>
        <p:spPr>
          <a:xfrm>
            <a:off x="2285165" y="1996480"/>
            <a:ext cx="13065088" cy="7431921"/>
          </a:xfrm>
          <a:prstGeom prst="rect">
            <a:avLst/>
          </a:prstGeom>
        </p:spPr>
      </p:pic>
      <p:sp>
        <p:nvSpPr>
          <p:cNvPr id="2" name="Title 1">
            <a:extLst>
              <a:ext uri="{FF2B5EF4-FFF2-40B4-BE49-F238E27FC236}">
                <a16:creationId xmlns:a16="http://schemas.microsoft.com/office/drawing/2014/main" id="{E8029CD7-82EC-4D96-B516-CBFC12939C8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CDHA: Your National Association</a:t>
            </a:r>
          </a:p>
        </p:txBody>
      </p:sp>
    </p:spTree>
    <p:extLst>
      <p:ext uri="{BB962C8B-B14F-4D97-AF65-F5344CB8AC3E}">
        <p14:creationId xmlns:p14="http://schemas.microsoft.com/office/powerpoint/2010/main" val="10889672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1" name="Title 1">
            <a:extLst>
              <a:ext uri="{FF2B5EF4-FFF2-40B4-BE49-F238E27FC236}">
                <a16:creationId xmlns:a16="http://schemas.microsoft.com/office/drawing/2014/main" id="{9D0D2149-AD04-49FF-A237-1FEFD6B8FF98}"/>
              </a:ext>
            </a:extLst>
          </p:cNvPr>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Free with Membership</a:t>
            </a:r>
          </a:p>
        </p:txBody>
      </p:sp>
      <p:pic>
        <p:nvPicPr>
          <p:cNvPr id="5" name="Picture 2">
            <a:extLst>
              <a:ext uri="{FF2B5EF4-FFF2-40B4-BE49-F238E27FC236}">
                <a16:creationId xmlns:a16="http://schemas.microsoft.com/office/drawing/2014/main" id="{DF70EE5B-CDA4-4B77-9C27-3BCDFE1D4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5" y="1852464"/>
            <a:ext cx="17369881" cy="6360802"/>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5">
            <a:extLst>
              <a:ext uri="{FF2B5EF4-FFF2-40B4-BE49-F238E27FC236}">
                <a16:creationId xmlns:a16="http://schemas.microsoft.com/office/drawing/2014/main" id="{55E63288-87EB-4CE3-BADB-B8696788B90A}"/>
              </a:ext>
            </a:extLst>
          </p:cNvPr>
          <p:cNvSpPr>
            <a:spLocks noGrp="1"/>
          </p:cNvSpPr>
          <p:nvPr>
            <p:ph sz="half" idx="2"/>
          </p:nvPr>
        </p:nvSpPr>
        <p:spPr>
          <a:xfrm>
            <a:off x="-17785" y="8477200"/>
            <a:ext cx="17358048" cy="1056150"/>
          </a:xfrm>
        </p:spPr>
        <p:txBody>
          <a:bodyPr/>
          <a:lstStyle/>
          <a:p>
            <a:pPr marL="0" indent="0" algn="ctr">
              <a:buNone/>
            </a:pPr>
            <a:r>
              <a:rPr lang="en-CA" sz="6400" b="1" dirty="0">
                <a:solidFill>
                  <a:srgbClr val="7030A0"/>
                </a:solidFill>
                <a:sym typeface="Palatino" pitchFamily="-84" charset="0"/>
              </a:rPr>
              <a:t>cdha.ca/</a:t>
            </a:r>
            <a:r>
              <a:rPr lang="en-CA" sz="6400" b="1" dirty="0" err="1">
                <a:solidFill>
                  <a:srgbClr val="7030A0"/>
                </a:solidFill>
                <a:sym typeface="Palatino" pitchFamily="-84" charset="0"/>
              </a:rPr>
              <a:t>healthyworkplace</a:t>
            </a:r>
            <a:endParaRPr lang="en-CA" sz="6400" b="1" dirty="0">
              <a:solidFill>
                <a:srgbClr val="7030A0"/>
              </a:solidFill>
              <a:sym typeface="Palatino" pitchFamily="-84" charset="0"/>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01741744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47593A-1ABC-4DF8-8A74-A4C647A8F567}"/>
              </a:ext>
            </a:extLst>
          </p:cNvPr>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Free with Membership</a:t>
            </a:r>
          </a:p>
        </p:txBody>
      </p:sp>
      <p:pic>
        <p:nvPicPr>
          <p:cNvPr id="9" name="Online Media 8" title="Introductory Video: Developing Your Mindset">
            <a:hlinkClick r:id="" action="ppaction://media"/>
            <a:extLst>
              <a:ext uri="{FF2B5EF4-FFF2-40B4-BE49-F238E27FC236}">
                <a16:creationId xmlns:a16="http://schemas.microsoft.com/office/drawing/2014/main" id="{619870F3-0694-4B32-8DDB-FCA7254C7B8E}"/>
              </a:ext>
            </a:extLst>
          </p:cNvPr>
          <p:cNvPicPr>
            <a:picLocks noRot="1" noChangeAspect="1"/>
          </p:cNvPicPr>
          <p:nvPr>
            <a:videoFile r:link="rId1"/>
          </p:nvPr>
        </p:nvPicPr>
        <p:blipFill>
          <a:blip r:embed="rId4"/>
          <a:stretch>
            <a:fillRect/>
          </a:stretch>
        </p:blipFill>
        <p:spPr>
          <a:xfrm>
            <a:off x="2217017" y="2104031"/>
            <a:ext cx="12906227" cy="7259753"/>
          </a:xfrm>
          <a:prstGeom prst="rect">
            <a:avLst/>
          </a:prstGeom>
        </p:spPr>
      </p:pic>
    </p:spTree>
    <p:extLst>
      <p:ext uri="{BB962C8B-B14F-4D97-AF65-F5344CB8AC3E}">
        <p14:creationId xmlns:p14="http://schemas.microsoft.com/office/powerpoint/2010/main" val="4291165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0" name="Content Placeholder 5"/>
          <p:cNvSpPr>
            <a:spLocks noGrp="1"/>
          </p:cNvSpPr>
          <p:nvPr>
            <p:ph sz="half" idx="2"/>
          </p:nvPr>
        </p:nvSpPr>
        <p:spPr>
          <a:xfrm>
            <a:off x="867860" y="2144134"/>
            <a:ext cx="9242431" cy="5180938"/>
          </a:xfrm>
        </p:spPr>
        <p:txBody>
          <a:bodyPr/>
          <a:lstStyle/>
          <a:p>
            <a:pPr marL="0" indent="0">
              <a:buNone/>
            </a:pPr>
            <a:r>
              <a:rPr lang="en-CA" sz="6600" b="1" dirty="0"/>
              <a:t>Counselling Services</a:t>
            </a:r>
            <a:endParaRPr lang="en-CA" sz="6600" b="1" dirty="0">
              <a:solidFill>
                <a:srgbClr val="C00000"/>
              </a:solidFill>
            </a:endParaRPr>
          </a:p>
          <a:p>
            <a:pPr marL="720000" indent="-720000">
              <a:spcAft>
                <a:spcPts val="800"/>
              </a:spcAft>
              <a:buFont typeface="Arial" panose="020B0604020202020204" pitchFamily="34" charset="0"/>
              <a:buChar char="•"/>
            </a:pPr>
            <a:r>
              <a:rPr lang="en-CA" sz="6000" dirty="0"/>
              <a:t>Workplace, stress, and family issues</a:t>
            </a:r>
          </a:p>
          <a:p>
            <a:pPr marL="720000" indent="-720000">
              <a:spcAft>
                <a:spcPts val="800"/>
              </a:spcAft>
              <a:buFont typeface="Arial" panose="020B0604020202020204" pitchFamily="34" charset="0"/>
              <a:buChar char="•"/>
            </a:pPr>
            <a:r>
              <a:rPr lang="en-CA" sz="6000" dirty="0"/>
              <a:t>Available 24/7</a:t>
            </a:r>
          </a:p>
          <a:p>
            <a:pPr marL="0" indent="0">
              <a:spcAft>
                <a:spcPts val="1333"/>
              </a:spcAft>
              <a:buNone/>
            </a:pPr>
            <a:endParaRPr lang="en-CA" sz="6000" b="1" dirty="0">
              <a:solidFill>
                <a:srgbClr val="ED8A05"/>
              </a:solidFill>
            </a:endParaRPr>
          </a:p>
        </p:txBody>
      </p:sp>
      <p:sp>
        <p:nvSpPr>
          <p:cNvPr id="11" name="Title 1">
            <a:extLst>
              <a:ext uri="{FF2B5EF4-FFF2-40B4-BE49-F238E27FC236}">
                <a16:creationId xmlns:a16="http://schemas.microsoft.com/office/drawing/2014/main" id="{9D0D2149-AD04-49FF-A237-1FEFD6B8FF98}"/>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Free with Membership</a:t>
            </a:r>
          </a:p>
        </p:txBody>
      </p:sp>
      <p:pic>
        <p:nvPicPr>
          <p:cNvPr id="5" name="Picture 4" descr="A picture containing sitting, table, front, young&#10;&#10;Description automatically generated">
            <a:extLst>
              <a:ext uri="{FF2B5EF4-FFF2-40B4-BE49-F238E27FC236}">
                <a16:creationId xmlns:a16="http://schemas.microsoft.com/office/drawing/2014/main" id="{6BB91FC7-9F8E-4AFB-A078-413426B893E8}"/>
              </a:ext>
            </a:extLst>
          </p:cNvPr>
          <p:cNvPicPr>
            <a:picLocks noChangeAspect="1"/>
          </p:cNvPicPr>
          <p:nvPr/>
        </p:nvPicPr>
        <p:blipFill rotWithShape="1">
          <a:blip r:embed="rId3"/>
          <a:srcRect l="48059"/>
          <a:stretch/>
        </p:blipFill>
        <p:spPr>
          <a:xfrm>
            <a:off x="11262419" y="2124884"/>
            <a:ext cx="3902711" cy="2739388"/>
          </a:xfrm>
          <a:prstGeom prst="rect">
            <a:avLst/>
          </a:prstGeom>
          <a:effectLst>
            <a:outerShdw blurRad="50800" dist="38100" dir="2700000" algn="tl" rotWithShape="0">
              <a:prstClr val="black">
                <a:alpha val="40000"/>
              </a:prstClr>
            </a:outerShdw>
          </a:effectLst>
        </p:spPr>
      </p:pic>
      <p:pic>
        <p:nvPicPr>
          <p:cNvPr id="7" name="Picture 6" descr="A picture containing drawing&#10;&#10;Description automatically generated">
            <a:extLst>
              <a:ext uri="{FF2B5EF4-FFF2-40B4-BE49-F238E27FC236}">
                <a16:creationId xmlns:a16="http://schemas.microsoft.com/office/drawing/2014/main" id="{D948538D-895C-4CE9-BDDF-19BF2C4D0BF9}"/>
              </a:ext>
            </a:extLst>
          </p:cNvPr>
          <p:cNvPicPr>
            <a:picLocks noChangeAspect="1"/>
          </p:cNvPicPr>
          <p:nvPr/>
        </p:nvPicPr>
        <p:blipFill>
          <a:blip r:embed="rId4"/>
          <a:stretch>
            <a:fillRect/>
          </a:stretch>
        </p:blipFill>
        <p:spPr>
          <a:xfrm>
            <a:off x="10596525" y="4845536"/>
            <a:ext cx="5234497" cy="2739387"/>
          </a:xfrm>
          <a:prstGeom prst="rect">
            <a:avLst/>
          </a:prstGeom>
        </p:spPr>
      </p:pic>
      <p:sp>
        <p:nvSpPr>
          <p:cNvPr id="9" name="Content Placeholder 5">
            <a:extLst>
              <a:ext uri="{FF2B5EF4-FFF2-40B4-BE49-F238E27FC236}">
                <a16:creationId xmlns:a16="http://schemas.microsoft.com/office/drawing/2014/main" id="{D1A1FE1B-676F-42DA-9CCC-17FF2158BC2B}"/>
              </a:ext>
            </a:extLst>
          </p:cNvPr>
          <p:cNvSpPr txBox="1">
            <a:spLocks/>
          </p:cNvSpPr>
          <p:nvPr/>
        </p:nvSpPr>
        <p:spPr>
          <a:xfrm>
            <a:off x="-17785" y="8477200"/>
            <a:ext cx="17358048" cy="1056150"/>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2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667"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4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9pPr>
          </a:lstStyle>
          <a:p>
            <a:pPr marL="0" indent="0" algn="ctr">
              <a:buFont typeface="Arial" panose="020B0604020202020204" pitchFamily="34" charset="0"/>
              <a:buNone/>
            </a:pPr>
            <a:r>
              <a:rPr lang="en-CA" sz="6400" b="1" dirty="0">
                <a:solidFill>
                  <a:srgbClr val="7030A0"/>
                </a:solidFill>
                <a:sym typeface="Palatino" pitchFamily="-84" charset="0"/>
              </a:rPr>
              <a:t>cdha.ca/Homewood</a:t>
            </a:r>
            <a:endParaRPr lang="en-CA" sz="6400" b="1" dirty="0">
              <a:solidFill>
                <a:srgbClr val="7030A0"/>
              </a:solidFill>
              <a:sym typeface="Palatino" pitchFamily="-84" charset="0"/>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8302514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04989" y="2103818"/>
            <a:ext cx="13141692" cy="6253812"/>
          </a:xfrm>
        </p:spPr>
        <p:txBody>
          <a:bodyPr/>
          <a:lstStyle/>
          <a:p>
            <a:pPr marL="0" indent="0">
              <a:spcBef>
                <a:spcPts val="1333"/>
              </a:spcBef>
              <a:buNone/>
            </a:pPr>
            <a:r>
              <a:rPr lang="en-CA" sz="4400" b="1" dirty="0"/>
              <a:t>GoodLife Fitness </a:t>
            </a:r>
          </a:p>
          <a:p>
            <a:pPr marL="720000" indent="-720000">
              <a:spcBef>
                <a:spcPts val="1333"/>
              </a:spcBef>
              <a:spcAft>
                <a:spcPts val="4267"/>
              </a:spcAft>
              <a:buFont typeface="Arial" panose="020B0604020202020204" pitchFamily="34" charset="0"/>
              <a:buChar char="•"/>
            </a:pPr>
            <a:r>
              <a:rPr lang="en-CA" sz="4400" b="1" dirty="0">
                <a:solidFill>
                  <a:srgbClr val="7030A0"/>
                </a:solidFill>
              </a:rPr>
              <a:t>50% off </a:t>
            </a:r>
            <a:r>
              <a:rPr lang="en-CA" sz="4400" dirty="0"/>
              <a:t>membership</a:t>
            </a:r>
          </a:p>
          <a:p>
            <a:pPr marL="0" indent="0">
              <a:spcBef>
                <a:spcPts val="1333"/>
              </a:spcBef>
              <a:buNone/>
            </a:pPr>
            <a:r>
              <a:rPr lang="en-CA" sz="4400" b="1" dirty="0"/>
              <a:t>Worldwide Hotel Discounts</a:t>
            </a:r>
          </a:p>
          <a:p>
            <a:pPr marL="720000" indent="-720000">
              <a:spcBef>
                <a:spcPts val="1333"/>
              </a:spcBef>
              <a:spcAft>
                <a:spcPts val="4267"/>
              </a:spcAft>
              <a:buFont typeface="Arial" panose="020B0604020202020204" pitchFamily="34" charset="0"/>
              <a:buChar char="•"/>
            </a:pPr>
            <a:r>
              <a:rPr lang="en-CA" sz="4400" dirty="0"/>
              <a:t>Up to </a:t>
            </a:r>
            <a:r>
              <a:rPr lang="en-CA" sz="4400" b="1" dirty="0">
                <a:solidFill>
                  <a:srgbClr val="7030A0"/>
                </a:solidFill>
              </a:rPr>
              <a:t>50% discount</a:t>
            </a:r>
          </a:p>
          <a:p>
            <a:pPr marL="0" indent="0">
              <a:spcBef>
                <a:spcPts val="1333"/>
              </a:spcBef>
              <a:buNone/>
            </a:pPr>
            <a:r>
              <a:rPr lang="en-CA" sz="4400" b="1" dirty="0"/>
              <a:t>Additional insurance program discounts</a:t>
            </a:r>
          </a:p>
          <a:p>
            <a:pPr marL="720000" indent="-720000">
              <a:spcBef>
                <a:spcPts val="1333"/>
              </a:spcBef>
              <a:buFont typeface="Arial" panose="020B0604020202020204" pitchFamily="34" charset="0"/>
              <a:buChar char="•"/>
            </a:pPr>
            <a:r>
              <a:rPr lang="en-CA" sz="4400" dirty="0"/>
              <a:t>Home, auto, disability, life, accidental death, clinic business package</a:t>
            </a:r>
            <a:endParaRPr lang="en-CA" sz="3600" dirty="0"/>
          </a:p>
        </p:txBody>
      </p:sp>
      <p:sp>
        <p:nvSpPr>
          <p:cNvPr id="9" name="Content Placeholder 5"/>
          <p:cNvSpPr>
            <a:spLocks noGrp="1"/>
          </p:cNvSpPr>
          <p:nvPr>
            <p:ph sz="quarter" idx="4"/>
          </p:nvPr>
        </p:nvSpPr>
        <p:spPr>
          <a:xfrm>
            <a:off x="484878" y="8345438"/>
            <a:ext cx="16250396" cy="1056150"/>
          </a:xfrm>
        </p:spPr>
        <p:txBody>
          <a:bodyPr/>
          <a:lstStyle/>
          <a:p>
            <a:pPr marL="0" indent="0" algn="ctr">
              <a:buNone/>
            </a:pPr>
            <a:r>
              <a:rPr lang="en-CA" sz="6400" b="1" dirty="0">
                <a:solidFill>
                  <a:srgbClr val="7030A0"/>
                </a:solidFill>
              </a:rPr>
              <a:t>cdha.ca/benefits</a:t>
            </a:r>
          </a:p>
        </p:txBody>
      </p:sp>
      <p:sp>
        <p:nvSpPr>
          <p:cNvPr id="7" name="Title 1"/>
          <p:cNvSpPr txBox="1">
            <a:spLocks/>
          </p:cNvSpPr>
          <p:nvPr/>
        </p:nvSpPr>
        <p:spPr bwMode="auto">
          <a:xfrm>
            <a:off x="5501385"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Discounts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10" name="Picture 4" descr="Goodlife Fitness">
            <a:hlinkClick r:id="rId3"/>
            <a:extLst>
              <a:ext uri="{FF2B5EF4-FFF2-40B4-BE49-F238E27FC236}">
                <a16:creationId xmlns:a16="http://schemas.microsoft.com/office/drawing/2014/main" id="{5514C7F5-402C-4781-91B9-379011814CE2}"/>
              </a:ext>
            </a:extLst>
          </p:cNvPr>
          <p:cNvPicPr>
            <a:picLocks noChangeAspect="1" noChangeArrowheads="1"/>
          </p:cNvPicPr>
          <p:nvPr/>
        </p:nvPicPr>
        <p:blipFill>
          <a:blip r:embed="rId4" cstate="print"/>
          <a:srcRect/>
          <a:stretch>
            <a:fillRect/>
          </a:stretch>
        </p:blipFill>
        <p:spPr bwMode="auto">
          <a:xfrm>
            <a:off x="13334204" y="2103818"/>
            <a:ext cx="3225474" cy="1576901"/>
          </a:xfrm>
          <a:prstGeom prst="rect">
            <a:avLst/>
          </a:prstGeom>
          <a:noFill/>
        </p:spPr>
      </p:pic>
      <p:pic>
        <p:nvPicPr>
          <p:cNvPr id="12" name="Picture 11">
            <a:extLst>
              <a:ext uri="{FF2B5EF4-FFF2-40B4-BE49-F238E27FC236}">
                <a16:creationId xmlns:a16="http://schemas.microsoft.com/office/drawing/2014/main" id="{BCDEEEB0-3DE5-471C-8CA6-BE0D3913D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45479" y="6487640"/>
            <a:ext cx="2484822" cy="1260417"/>
          </a:xfrm>
          <a:prstGeom prst="rect">
            <a:avLst/>
          </a:prstGeom>
        </p:spPr>
      </p:pic>
      <p:pic>
        <p:nvPicPr>
          <p:cNvPr id="13" name="Picture 12">
            <a:extLst>
              <a:ext uri="{FF2B5EF4-FFF2-40B4-BE49-F238E27FC236}">
                <a16:creationId xmlns:a16="http://schemas.microsoft.com/office/drawing/2014/main" id="{79D19DAF-2FBE-4A56-9FFA-BB8842128BD1}"/>
              </a:ext>
            </a:extLst>
          </p:cNvPr>
          <p:cNvPicPr>
            <a:picLocks noChangeAspect="1"/>
          </p:cNvPicPr>
          <p:nvPr/>
        </p:nvPicPr>
        <p:blipFill>
          <a:blip r:embed="rId6"/>
          <a:stretch>
            <a:fillRect/>
          </a:stretch>
        </p:blipFill>
        <p:spPr>
          <a:xfrm>
            <a:off x="14082547" y="5524872"/>
            <a:ext cx="1969287" cy="766546"/>
          </a:xfrm>
          <a:prstGeom prst="rect">
            <a:avLst/>
          </a:prstGeom>
        </p:spPr>
      </p:pic>
      <p:pic>
        <p:nvPicPr>
          <p:cNvPr id="16" name="Picture 2" descr="http://files.cdha.ca/images/joinToday/benefits/worldwide_hotel.jpg">
            <a:extLst>
              <a:ext uri="{FF2B5EF4-FFF2-40B4-BE49-F238E27FC236}">
                <a16:creationId xmlns:a16="http://schemas.microsoft.com/office/drawing/2014/main" id="{4433EFF4-E1E1-41DA-989F-E5EE35356B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1785" b="-3541"/>
          <a:stretch/>
        </p:blipFill>
        <p:spPr bwMode="auto">
          <a:xfrm>
            <a:off x="13357818" y="3940696"/>
            <a:ext cx="3377456" cy="13150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F01244A8-94B5-475F-8D17-5710F402633E}"/>
              </a:ext>
            </a:extLst>
          </p:cNvPr>
          <p:cNvPicPr>
            <a:picLocks noChangeAspect="1"/>
          </p:cNvPicPr>
          <p:nvPr/>
        </p:nvPicPr>
        <p:blipFill rotWithShape="1">
          <a:blip r:embed="rId8"/>
          <a:srcRect l="7632" t="15980" r="6184" b="15980"/>
          <a:stretch/>
        </p:blipFill>
        <p:spPr>
          <a:xfrm>
            <a:off x="13453483" y="8097020"/>
            <a:ext cx="3497568" cy="736874"/>
          </a:xfrm>
          <a:prstGeom prst="rect">
            <a:avLst/>
          </a:prstGeom>
        </p:spPr>
      </p:pic>
    </p:spTree>
    <p:extLst>
      <p:ext uri="{BB962C8B-B14F-4D97-AF65-F5344CB8AC3E}">
        <p14:creationId xmlns:p14="http://schemas.microsoft.com/office/powerpoint/2010/main" val="277000647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7" name="Content Placeholder 5">
            <a:extLst>
              <a:ext uri="{FF2B5EF4-FFF2-40B4-BE49-F238E27FC236}">
                <a16:creationId xmlns:a16="http://schemas.microsoft.com/office/drawing/2014/main" id="{07E876D1-3B58-4A51-8F5F-24D9F56DED6D}"/>
              </a:ext>
            </a:extLst>
          </p:cNvPr>
          <p:cNvSpPr txBox="1">
            <a:spLocks/>
          </p:cNvSpPr>
          <p:nvPr/>
        </p:nvSpPr>
        <p:spPr>
          <a:xfrm>
            <a:off x="928452" y="3052452"/>
            <a:ext cx="15483359" cy="4704668"/>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2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667"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4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9pPr>
          </a:lstStyle>
          <a:p>
            <a:pPr marL="0" indent="0" algn="ctr">
              <a:spcAft>
                <a:spcPts val="1333"/>
              </a:spcAft>
              <a:buFont typeface="Arial" panose="020B0604020202020204" pitchFamily="34" charset="0"/>
              <a:buNone/>
            </a:pPr>
            <a:r>
              <a:rPr lang="en-CA" sz="18401" b="1" dirty="0"/>
              <a:t>QUIZ TIME!</a:t>
            </a:r>
            <a:endParaRPr lang="en-CA" sz="12801" b="1" dirty="0"/>
          </a:p>
          <a:p>
            <a:pPr marL="0" indent="0" algn="ctr">
              <a:spcAft>
                <a:spcPts val="1333"/>
              </a:spcAft>
              <a:buFont typeface="Arial" panose="020B0604020202020204" pitchFamily="34" charset="0"/>
              <a:buNone/>
            </a:pPr>
            <a:r>
              <a:rPr lang="en-CA" sz="12801" b="1" i="1" dirty="0">
                <a:solidFill>
                  <a:srgbClr val="7030A0"/>
                </a:solidFill>
              </a:rPr>
              <a:t>Prize at stake</a:t>
            </a:r>
            <a:endParaRPr lang="en-CA" sz="12801" i="1" dirty="0">
              <a:solidFill>
                <a:srgbClr val="7030A0"/>
              </a:solidFill>
            </a:endParaRPr>
          </a:p>
        </p:txBody>
      </p:sp>
    </p:spTree>
    <p:extLst>
      <p:ext uri="{BB962C8B-B14F-4D97-AF65-F5344CB8AC3E}">
        <p14:creationId xmlns:p14="http://schemas.microsoft.com/office/powerpoint/2010/main" val="9310700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852319" y="2500536"/>
            <a:ext cx="15771399" cy="4032570"/>
          </a:xfrm>
        </p:spPr>
        <p:txBody>
          <a:bodyPr/>
          <a:lstStyle/>
          <a:p>
            <a:pPr marL="0" indent="0" algn="ctr">
              <a:buNone/>
            </a:pPr>
            <a:r>
              <a:rPr lang="en-CA" sz="8800" b="1" u="sng" dirty="0"/>
              <a:t>Where</a:t>
            </a:r>
            <a:r>
              <a:rPr lang="en-CA" sz="8800" b="1" dirty="0"/>
              <a:t> is CDHA’s next conference?</a:t>
            </a:r>
            <a:endParaRPr lang="en-CA" sz="8800" dirty="0"/>
          </a:p>
        </p:txBody>
      </p:sp>
      <p:sp>
        <p:nvSpPr>
          <p:cNvPr id="9" name="Content Placeholder 5"/>
          <p:cNvSpPr>
            <a:spLocks noGrp="1"/>
          </p:cNvSpPr>
          <p:nvPr>
            <p:ph sz="quarter" idx="4"/>
          </p:nvPr>
        </p:nvSpPr>
        <p:spPr>
          <a:xfrm>
            <a:off x="701004" y="5164832"/>
            <a:ext cx="15771399" cy="4032570"/>
          </a:xfrm>
        </p:spPr>
        <p:txBody>
          <a:bodyPr/>
          <a:lstStyle/>
          <a:p>
            <a:pPr marL="0" indent="0" algn="ctr">
              <a:spcAft>
                <a:spcPts val="1333"/>
              </a:spcAft>
            </a:pPr>
            <a:endParaRPr lang="en-CA" sz="3734" b="1" dirty="0"/>
          </a:p>
          <a:p>
            <a:pPr marL="0" indent="0" algn="ctr">
              <a:spcAft>
                <a:spcPts val="1333"/>
              </a:spcAft>
              <a:buNone/>
            </a:pPr>
            <a:r>
              <a:rPr lang="en-CA" sz="8800" b="1" dirty="0">
                <a:solidFill>
                  <a:srgbClr val="7030A0"/>
                </a:solidFill>
              </a:rPr>
              <a:t>ANSWER:</a:t>
            </a:r>
            <a:r>
              <a:rPr lang="en-CA" sz="8800" b="1" dirty="0">
                <a:solidFill>
                  <a:srgbClr val="ED8A05"/>
                </a:solidFill>
              </a:rPr>
              <a:t> </a:t>
            </a:r>
            <a:r>
              <a:rPr lang="en-CA" sz="8800" b="1" dirty="0"/>
              <a:t>Virtual/Online</a:t>
            </a:r>
            <a:br>
              <a:rPr lang="en-CA" sz="8800" b="1" dirty="0"/>
            </a:br>
            <a:r>
              <a:rPr lang="en-CA" sz="7200" b="1" dirty="0"/>
              <a:t>(October 28–30, 2021)</a:t>
            </a:r>
            <a:endParaRPr lang="en-CA" sz="8800" dirty="0"/>
          </a:p>
        </p:txBody>
      </p:sp>
      <p:sp>
        <p:nvSpPr>
          <p:cNvPr id="2" name="Title 1">
            <a:extLst>
              <a:ext uri="{FF2B5EF4-FFF2-40B4-BE49-F238E27FC236}">
                <a16:creationId xmlns:a16="http://schemas.microsoft.com/office/drawing/2014/main" id="{1A83E754-B815-4142-9B01-3AB55FB723E0}"/>
              </a:ext>
            </a:extLst>
          </p:cNvPr>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mn-lt"/>
              </a:rPr>
              <a:t>Quiz Question</a:t>
            </a:r>
          </a:p>
        </p:txBody>
      </p:sp>
    </p:spTree>
    <p:extLst>
      <p:ext uri="{BB962C8B-B14F-4D97-AF65-F5344CB8AC3E}">
        <p14:creationId xmlns:p14="http://schemas.microsoft.com/office/powerpoint/2010/main" val="2891220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t>2019 Job Market &amp; Employment Survey</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1" name="Content Placeholder 5"/>
          <p:cNvSpPr>
            <a:spLocks noGrp="1"/>
          </p:cNvSpPr>
          <p:nvPr>
            <p:ph sz="half" idx="2"/>
          </p:nvPr>
        </p:nvSpPr>
        <p:spPr>
          <a:xfrm>
            <a:off x="893029" y="8405192"/>
            <a:ext cx="15579373" cy="1152163"/>
          </a:xfrm>
        </p:spPr>
        <p:txBody>
          <a:bodyPr/>
          <a:lstStyle/>
          <a:p>
            <a:pPr marL="0" indent="0" algn="ctr">
              <a:spcAft>
                <a:spcPts val="2667"/>
              </a:spcAft>
              <a:buNone/>
            </a:pPr>
            <a:r>
              <a:rPr lang="en-CA" sz="4267" b="1" dirty="0"/>
              <a:t>Executive Summary | Full Report | Report by Province</a:t>
            </a:r>
          </a:p>
          <a:p>
            <a:pPr>
              <a:spcAft>
                <a:spcPts val="2667"/>
              </a:spcAft>
              <a:buFont typeface="Arial" panose="020B0604020202020204" pitchFamily="34" charset="0"/>
              <a:buChar char="•"/>
            </a:pPr>
            <a:endParaRPr lang="en-CA" sz="4800" b="1" dirty="0"/>
          </a:p>
        </p:txBody>
      </p:sp>
      <p:sp>
        <p:nvSpPr>
          <p:cNvPr id="9" name="Content Placeholder 5">
            <a:extLst>
              <a:ext uri="{FF2B5EF4-FFF2-40B4-BE49-F238E27FC236}">
                <a16:creationId xmlns:a16="http://schemas.microsoft.com/office/drawing/2014/main" id="{A488945B-B2AB-41F7-9AF1-F6EA4D5B1F45}"/>
              </a:ext>
            </a:extLst>
          </p:cNvPr>
          <p:cNvSpPr txBox="1">
            <a:spLocks/>
          </p:cNvSpPr>
          <p:nvPr/>
        </p:nvSpPr>
        <p:spPr bwMode="auto">
          <a:xfrm>
            <a:off x="604989" y="6604992"/>
            <a:ext cx="16226298" cy="138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r>
              <a:rPr lang="en-CA" sz="7200" b="1" kern="0" dirty="0">
                <a:solidFill>
                  <a:srgbClr val="7030A0"/>
                </a:solidFill>
                <a:latin typeface="+mn-lt"/>
                <a:ea typeface="+mj-ea"/>
                <a:sym typeface="Herculanum" pitchFamily="-84" charset="0"/>
              </a:rPr>
              <a:t>cdha.ca/</a:t>
            </a:r>
            <a:r>
              <a:rPr lang="en-CA" sz="7200" b="1" kern="0" dirty="0" err="1">
                <a:solidFill>
                  <a:srgbClr val="7030A0"/>
                </a:solidFill>
                <a:latin typeface="+mn-lt"/>
                <a:ea typeface="+mj-ea"/>
                <a:sym typeface="Herculanum" pitchFamily="-84" charset="0"/>
              </a:rPr>
              <a:t>jobsurvey</a:t>
            </a:r>
            <a:endParaRPr lang="en-CA" sz="7200" b="1" kern="0" dirty="0">
              <a:solidFill>
                <a:srgbClr val="7030A0"/>
              </a:solidFill>
              <a:latin typeface="+mn-lt"/>
              <a:ea typeface="+mj-ea"/>
              <a:sym typeface="Herculanum" pitchFamily="-84" charset="0"/>
            </a:endParaRPr>
          </a:p>
        </p:txBody>
      </p:sp>
      <p:pic>
        <p:nvPicPr>
          <p:cNvPr id="10" name="Picture 9" descr="A person with collar shirt&#10;&#10;Description automatically generated">
            <a:extLst>
              <a:ext uri="{FF2B5EF4-FFF2-40B4-BE49-F238E27FC236}">
                <a16:creationId xmlns:a16="http://schemas.microsoft.com/office/drawing/2014/main" id="{F8EC479B-B7CF-4690-B1F3-E30458015926}"/>
              </a:ext>
            </a:extLst>
          </p:cNvPr>
          <p:cNvPicPr>
            <a:picLocks noChangeAspect="1"/>
          </p:cNvPicPr>
          <p:nvPr/>
        </p:nvPicPr>
        <p:blipFill>
          <a:blip r:embed="rId3"/>
          <a:stretch>
            <a:fillRect/>
          </a:stretch>
        </p:blipFill>
        <p:spPr>
          <a:xfrm>
            <a:off x="3204698" y="2245823"/>
            <a:ext cx="11026879" cy="40380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73809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1068474" y="2356519"/>
            <a:ext cx="15403929" cy="6858951"/>
          </a:xfrm>
        </p:spPr>
        <p:txBody>
          <a:bodyPr/>
          <a:lstStyle/>
          <a:p>
            <a:pPr marL="0" indent="0" algn="ctr">
              <a:spcAft>
                <a:spcPts val="1333"/>
              </a:spcAft>
              <a:buNone/>
            </a:pPr>
            <a:r>
              <a:rPr lang="en-CA" sz="7200" b="1" dirty="0"/>
              <a:t>Average hourly rate – first job setting</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2" name="Picture 1">
            <a:extLst>
              <a:ext uri="{FF2B5EF4-FFF2-40B4-BE49-F238E27FC236}">
                <a16:creationId xmlns:a16="http://schemas.microsoft.com/office/drawing/2014/main" id="{DF7000EB-9433-4F7C-824A-B9F6D3AC726C}"/>
              </a:ext>
            </a:extLst>
          </p:cNvPr>
          <p:cNvPicPr>
            <a:picLocks noChangeAspect="1"/>
          </p:cNvPicPr>
          <p:nvPr/>
        </p:nvPicPr>
        <p:blipFill>
          <a:blip r:embed="rId3"/>
          <a:stretch>
            <a:fillRect/>
          </a:stretch>
        </p:blipFill>
        <p:spPr>
          <a:xfrm>
            <a:off x="3385646" y="3567030"/>
            <a:ext cx="10568969" cy="5774266"/>
          </a:xfrm>
          <a:prstGeom prst="rect">
            <a:avLst/>
          </a:prstGeom>
        </p:spPr>
      </p:pic>
      <p:sp>
        <p:nvSpPr>
          <p:cNvPr id="3" name="Title 1">
            <a:extLst>
              <a:ext uri="{FF2B5EF4-FFF2-40B4-BE49-F238E27FC236}">
                <a16:creationId xmlns:a16="http://schemas.microsoft.com/office/drawing/2014/main" id="{0F2D167A-DF65-40F4-92CB-61B7AB49C73F}"/>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t>2019 Job Market &amp; Employment Survey</a:t>
            </a:r>
          </a:p>
        </p:txBody>
      </p:sp>
    </p:spTree>
    <p:extLst>
      <p:ext uri="{BB962C8B-B14F-4D97-AF65-F5344CB8AC3E}">
        <p14:creationId xmlns:p14="http://schemas.microsoft.com/office/powerpoint/2010/main" val="130783214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37650" y="2063256"/>
            <a:ext cx="15403929" cy="3114535"/>
          </a:xfrm>
        </p:spPr>
        <p:txBody>
          <a:bodyPr/>
          <a:lstStyle/>
          <a:p>
            <a:pPr marL="0" indent="0" algn="ctr">
              <a:spcBef>
                <a:spcPts val="800"/>
              </a:spcBef>
              <a:spcAft>
                <a:spcPts val="1333"/>
              </a:spcAft>
              <a:buNone/>
            </a:pPr>
            <a:r>
              <a:rPr lang="en-CA" sz="7200" b="1" dirty="0"/>
              <a:t>Dental hygiene education &amp; </a:t>
            </a:r>
            <a:br>
              <a:rPr lang="en-CA" sz="7200" b="1" dirty="0"/>
            </a:br>
            <a:r>
              <a:rPr lang="en-CA" sz="7200" b="1" dirty="0"/>
              <a:t>mean annual income</a:t>
            </a:r>
          </a:p>
          <a:p>
            <a:pPr marL="0" indent="0" algn="ctr">
              <a:spcBef>
                <a:spcPts val="800"/>
              </a:spcBef>
              <a:spcAft>
                <a:spcPts val="1333"/>
              </a:spcAft>
              <a:buNone/>
            </a:pPr>
            <a:r>
              <a:rPr lang="en-CA" i="1" dirty="0"/>
              <a:t>(working more than 30 hours/week)</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3" name="Picture 2">
            <a:extLst>
              <a:ext uri="{FF2B5EF4-FFF2-40B4-BE49-F238E27FC236}">
                <a16:creationId xmlns:a16="http://schemas.microsoft.com/office/drawing/2014/main" id="{FC186164-83CE-4A73-BCD8-5DCA9B7D7B22}"/>
              </a:ext>
            </a:extLst>
          </p:cNvPr>
          <p:cNvPicPr>
            <a:picLocks noChangeAspect="1"/>
          </p:cNvPicPr>
          <p:nvPr/>
        </p:nvPicPr>
        <p:blipFill>
          <a:blip r:embed="rId3"/>
          <a:stretch>
            <a:fillRect/>
          </a:stretch>
        </p:blipFill>
        <p:spPr>
          <a:xfrm>
            <a:off x="1240502" y="4861461"/>
            <a:ext cx="14798224" cy="4780695"/>
          </a:xfrm>
          <a:prstGeom prst="rect">
            <a:avLst/>
          </a:prstGeom>
        </p:spPr>
      </p:pic>
      <p:sp>
        <p:nvSpPr>
          <p:cNvPr id="2" name="Title 1">
            <a:extLst>
              <a:ext uri="{FF2B5EF4-FFF2-40B4-BE49-F238E27FC236}">
                <a16:creationId xmlns:a16="http://schemas.microsoft.com/office/drawing/2014/main" id="{2FFAF805-0D06-4D45-9D30-5E273ED8851C}"/>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t>2019 Job Market &amp; Employment Survey</a:t>
            </a:r>
          </a:p>
        </p:txBody>
      </p:sp>
    </p:spTree>
    <p:extLst>
      <p:ext uri="{BB962C8B-B14F-4D97-AF65-F5344CB8AC3E}">
        <p14:creationId xmlns:p14="http://schemas.microsoft.com/office/powerpoint/2010/main" val="30458585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3" name="Picture 2">
            <a:extLst>
              <a:ext uri="{FF2B5EF4-FFF2-40B4-BE49-F238E27FC236}">
                <a16:creationId xmlns:a16="http://schemas.microsoft.com/office/drawing/2014/main" id="{8F42568C-19D4-42E2-88E9-F46FFA575A91}"/>
              </a:ext>
            </a:extLst>
          </p:cNvPr>
          <p:cNvPicPr>
            <a:picLocks noChangeAspect="1"/>
          </p:cNvPicPr>
          <p:nvPr/>
        </p:nvPicPr>
        <p:blipFill>
          <a:blip r:embed="rId3"/>
          <a:stretch>
            <a:fillRect/>
          </a:stretch>
        </p:blipFill>
        <p:spPr>
          <a:xfrm>
            <a:off x="1045958" y="2293632"/>
            <a:ext cx="15543501" cy="6048857"/>
          </a:xfrm>
          <a:prstGeom prst="rect">
            <a:avLst/>
          </a:prstGeom>
        </p:spPr>
      </p:pic>
      <p:pic>
        <p:nvPicPr>
          <p:cNvPr id="4" name="Picture 3">
            <a:extLst>
              <a:ext uri="{FF2B5EF4-FFF2-40B4-BE49-F238E27FC236}">
                <a16:creationId xmlns:a16="http://schemas.microsoft.com/office/drawing/2014/main" id="{F008B90B-1F19-4A7F-A79D-0098A9C4B338}"/>
              </a:ext>
            </a:extLst>
          </p:cNvPr>
          <p:cNvPicPr>
            <a:picLocks noChangeAspect="1"/>
          </p:cNvPicPr>
          <p:nvPr/>
        </p:nvPicPr>
        <p:blipFill>
          <a:blip r:embed="rId4"/>
          <a:stretch>
            <a:fillRect/>
          </a:stretch>
        </p:blipFill>
        <p:spPr>
          <a:xfrm>
            <a:off x="11550451" y="8172860"/>
            <a:ext cx="4978552" cy="1168436"/>
          </a:xfrm>
          <a:prstGeom prst="rect">
            <a:avLst/>
          </a:prstGeom>
        </p:spPr>
      </p:pic>
      <p:sp>
        <p:nvSpPr>
          <p:cNvPr id="2" name="Title 1">
            <a:extLst>
              <a:ext uri="{FF2B5EF4-FFF2-40B4-BE49-F238E27FC236}">
                <a16:creationId xmlns:a16="http://schemas.microsoft.com/office/drawing/2014/main" id="{5DAD7143-EAA6-4CD3-AA03-CEC2D4DE9BA6}"/>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t>2019 Job Market &amp; Employment Survey</a:t>
            </a:r>
          </a:p>
        </p:txBody>
      </p:sp>
    </p:spTree>
    <p:extLst>
      <p:ext uri="{BB962C8B-B14F-4D97-AF65-F5344CB8AC3E}">
        <p14:creationId xmlns:p14="http://schemas.microsoft.com/office/powerpoint/2010/main" val="153285179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National Dental Hygienists Week™</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2" name="Online Media 1" title="CDHA 2020 National Advertising Campaign">
            <a:hlinkClick r:id="" action="ppaction://media"/>
            <a:extLst>
              <a:ext uri="{FF2B5EF4-FFF2-40B4-BE49-F238E27FC236}">
                <a16:creationId xmlns:a16="http://schemas.microsoft.com/office/drawing/2014/main" id="{71754636-E55C-4673-937B-49BEC2DAA1B7}"/>
              </a:ext>
            </a:extLst>
          </p:cNvPr>
          <p:cNvPicPr>
            <a:picLocks noRot="1" noChangeAspect="1"/>
          </p:cNvPicPr>
          <p:nvPr>
            <a:videoFile r:link="rId1"/>
          </p:nvPr>
        </p:nvPicPr>
        <p:blipFill>
          <a:blip r:embed="rId4"/>
          <a:stretch>
            <a:fillRect/>
          </a:stretch>
        </p:blipFill>
        <p:spPr>
          <a:xfrm>
            <a:off x="1859114" y="2057604"/>
            <a:ext cx="13204813" cy="7427708"/>
          </a:xfrm>
          <a:prstGeom prst="rect">
            <a:avLst/>
          </a:prstGeom>
        </p:spPr>
      </p:pic>
    </p:spTree>
    <p:extLst>
      <p:ext uri="{BB962C8B-B14F-4D97-AF65-F5344CB8AC3E}">
        <p14:creationId xmlns:p14="http://schemas.microsoft.com/office/powerpoint/2010/main" val="334154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7" name="Content Placeholder 5">
            <a:extLst>
              <a:ext uri="{FF2B5EF4-FFF2-40B4-BE49-F238E27FC236}">
                <a16:creationId xmlns:a16="http://schemas.microsoft.com/office/drawing/2014/main" id="{409E75B3-D4B4-4B21-A946-CCD785CD3C28}"/>
              </a:ext>
            </a:extLst>
          </p:cNvPr>
          <p:cNvSpPr txBox="1">
            <a:spLocks/>
          </p:cNvSpPr>
          <p:nvPr/>
        </p:nvSpPr>
        <p:spPr bwMode="auto">
          <a:xfrm>
            <a:off x="1085057" y="1924472"/>
            <a:ext cx="15074135" cy="72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333"/>
              </a:spcAft>
            </a:pPr>
            <a:r>
              <a:rPr lang="en-CA" sz="7200" b="1" dirty="0">
                <a:solidFill>
                  <a:schemeClr val="tx1"/>
                </a:solidFill>
                <a:latin typeface="+mn-lt"/>
                <a:cs typeface="+mn-cs"/>
              </a:rPr>
              <a:t>Hours of work / week: </a:t>
            </a:r>
            <a:br>
              <a:rPr lang="en-CA" sz="6600" b="1" dirty="0">
                <a:solidFill>
                  <a:schemeClr val="tx1"/>
                </a:solidFill>
                <a:latin typeface="+mn-lt"/>
                <a:cs typeface="+mn-cs"/>
              </a:rPr>
            </a:br>
            <a:r>
              <a:rPr lang="en-CA" sz="6600" i="1" dirty="0">
                <a:solidFill>
                  <a:schemeClr val="tx1"/>
                </a:solidFill>
                <a:latin typeface="+mn-lt"/>
                <a:cs typeface="+mn-cs"/>
              </a:rPr>
              <a:t>satisfaction has increased</a:t>
            </a:r>
          </a:p>
        </p:txBody>
      </p:sp>
      <p:pic>
        <p:nvPicPr>
          <p:cNvPr id="9" name="Picture 12" descr="Image result for clock image clipart">
            <a:extLst>
              <a:ext uri="{FF2B5EF4-FFF2-40B4-BE49-F238E27FC236}">
                <a16:creationId xmlns:a16="http://schemas.microsoft.com/office/drawing/2014/main" id="{C0CBF858-EB43-41B7-A154-C7B783564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140" y="4732784"/>
            <a:ext cx="4213187" cy="4042394"/>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5">
            <a:extLst>
              <a:ext uri="{FF2B5EF4-FFF2-40B4-BE49-F238E27FC236}">
                <a16:creationId xmlns:a16="http://schemas.microsoft.com/office/drawing/2014/main" id="{3C6D6F5F-0F0D-46F4-8DF6-01C9A010C07B}"/>
              </a:ext>
            </a:extLst>
          </p:cNvPr>
          <p:cNvSpPr txBox="1">
            <a:spLocks/>
          </p:cNvSpPr>
          <p:nvPr/>
        </p:nvSpPr>
        <p:spPr bwMode="auto">
          <a:xfrm>
            <a:off x="7625392" y="4272142"/>
            <a:ext cx="8717403" cy="532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2667"/>
              </a:spcAft>
            </a:pPr>
            <a:r>
              <a:rPr lang="en-CA" sz="6000" b="1" kern="0" dirty="0">
                <a:solidFill>
                  <a:schemeClr val="bg1">
                    <a:lumMod val="50000"/>
                  </a:schemeClr>
                </a:solidFill>
                <a:latin typeface="+mn-lt"/>
              </a:rPr>
              <a:t>2013 – 65% </a:t>
            </a:r>
          </a:p>
          <a:p>
            <a:pPr marL="0" indent="0">
              <a:spcAft>
                <a:spcPts val="2667"/>
              </a:spcAft>
            </a:pPr>
            <a:r>
              <a:rPr lang="en-CA" sz="6000" b="1" kern="0" dirty="0">
                <a:solidFill>
                  <a:schemeClr val="bg1">
                    <a:lumMod val="50000"/>
                  </a:schemeClr>
                </a:solidFill>
                <a:latin typeface="+mn-lt"/>
              </a:rPr>
              <a:t>2015 – 65%</a:t>
            </a:r>
          </a:p>
          <a:p>
            <a:pPr marL="0" indent="0">
              <a:spcAft>
                <a:spcPts val="2667"/>
              </a:spcAft>
            </a:pPr>
            <a:r>
              <a:rPr lang="en-CA" sz="6600" b="1" kern="0" dirty="0">
                <a:solidFill>
                  <a:schemeClr val="bg1">
                    <a:lumMod val="50000"/>
                  </a:schemeClr>
                </a:solidFill>
                <a:latin typeface="+mn-lt"/>
              </a:rPr>
              <a:t>2017 – 71%</a:t>
            </a:r>
          </a:p>
          <a:p>
            <a:pPr marL="0" indent="0">
              <a:spcAft>
                <a:spcPts val="2667"/>
              </a:spcAft>
            </a:pPr>
            <a:r>
              <a:rPr lang="en-CA" sz="8800" b="1" kern="0" dirty="0">
                <a:solidFill>
                  <a:srgbClr val="C00000"/>
                </a:solidFill>
                <a:latin typeface="+mn-lt"/>
              </a:rPr>
              <a:t>2019 – 73%</a:t>
            </a:r>
          </a:p>
          <a:p>
            <a:pPr>
              <a:spcAft>
                <a:spcPts val="2667"/>
              </a:spcAft>
              <a:buFont typeface="Arial" panose="020B0604020202020204" pitchFamily="34" charset="0"/>
              <a:buChar char="•"/>
            </a:pPr>
            <a:endParaRPr lang="en-CA" sz="6600" b="1" kern="0" dirty="0">
              <a:latin typeface="+mn-lt"/>
            </a:endParaRPr>
          </a:p>
        </p:txBody>
      </p:sp>
      <p:sp>
        <p:nvSpPr>
          <p:cNvPr id="2" name="Title 1">
            <a:extLst>
              <a:ext uri="{FF2B5EF4-FFF2-40B4-BE49-F238E27FC236}">
                <a16:creationId xmlns:a16="http://schemas.microsoft.com/office/drawing/2014/main" id="{3D73D8C9-087D-4E12-A115-9ADC5F88BC71}"/>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t>2019 Job Market &amp; Employment Survey</a:t>
            </a:r>
          </a:p>
        </p:txBody>
      </p:sp>
    </p:spTree>
    <p:extLst>
      <p:ext uri="{BB962C8B-B14F-4D97-AF65-F5344CB8AC3E}">
        <p14:creationId xmlns:p14="http://schemas.microsoft.com/office/powerpoint/2010/main" val="323229633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08975" y="2068488"/>
            <a:ext cx="16322311" cy="8677342"/>
          </a:xfrm>
        </p:spPr>
        <p:txBody>
          <a:bodyPr/>
          <a:lstStyle/>
          <a:p>
            <a:pPr marL="0" indent="0" algn="ctr">
              <a:spcAft>
                <a:spcPts val="1333"/>
              </a:spcAft>
              <a:buNone/>
            </a:pPr>
            <a:r>
              <a:rPr lang="en-CA" sz="7200" b="1" dirty="0"/>
              <a:t>Workplace &amp; Environment – setting</a:t>
            </a:r>
          </a:p>
        </p:txBody>
      </p:sp>
      <p:pic>
        <p:nvPicPr>
          <p:cNvPr id="2" name="Picture 1">
            <a:extLst>
              <a:ext uri="{FF2B5EF4-FFF2-40B4-BE49-F238E27FC236}">
                <a16:creationId xmlns:a16="http://schemas.microsoft.com/office/drawing/2014/main" id="{A26E27A7-FF59-4C5D-A717-D9CAFB759A81}"/>
              </a:ext>
            </a:extLst>
          </p:cNvPr>
          <p:cNvPicPr>
            <a:picLocks noChangeAspect="1"/>
          </p:cNvPicPr>
          <p:nvPr/>
        </p:nvPicPr>
        <p:blipFill>
          <a:blip r:embed="rId3"/>
          <a:stretch>
            <a:fillRect/>
          </a:stretch>
        </p:blipFill>
        <p:spPr>
          <a:xfrm>
            <a:off x="3125515" y="3426707"/>
            <a:ext cx="11613459" cy="6058605"/>
          </a:xfrm>
          <a:prstGeom prst="rect">
            <a:avLst/>
          </a:prstGeom>
        </p:spPr>
      </p:pic>
      <p:sp>
        <p:nvSpPr>
          <p:cNvPr id="3" name="Title 1">
            <a:extLst>
              <a:ext uri="{FF2B5EF4-FFF2-40B4-BE49-F238E27FC236}">
                <a16:creationId xmlns:a16="http://schemas.microsoft.com/office/drawing/2014/main" id="{04C83B77-4401-40EA-8214-B0DD5FCA5C51}"/>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t>2019 Job Market &amp; Employment Survey</a:t>
            </a:r>
          </a:p>
        </p:txBody>
      </p:sp>
    </p:spTree>
    <p:extLst>
      <p:ext uri="{BB962C8B-B14F-4D97-AF65-F5344CB8AC3E}">
        <p14:creationId xmlns:p14="http://schemas.microsoft.com/office/powerpoint/2010/main" val="321231321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27993" y="2140496"/>
            <a:ext cx="16322311" cy="1800200"/>
          </a:xfrm>
        </p:spPr>
        <p:txBody>
          <a:bodyPr/>
          <a:lstStyle/>
          <a:p>
            <a:pPr marL="0" indent="0" algn="ctr">
              <a:spcAft>
                <a:spcPts val="1333"/>
              </a:spcAft>
              <a:buNone/>
            </a:pPr>
            <a:r>
              <a:rPr lang="en-CA" sz="7200" b="1" dirty="0"/>
              <a:t>Workplace &amp; Environment – contracts</a:t>
            </a:r>
          </a:p>
        </p:txBody>
      </p:sp>
      <p:pic>
        <p:nvPicPr>
          <p:cNvPr id="3" name="Picture 2">
            <a:extLst>
              <a:ext uri="{FF2B5EF4-FFF2-40B4-BE49-F238E27FC236}">
                <a16:creationId xmlns:a16="http://schemas.microsoft.com/office/drawing/2014/main" id="{F628E6DA-4AC8-4013-AEE5-938B00B3F33E}"/>
              </a:ext>
            </a:extLst>
          </p:cNvPr>
          <p:cNvPicPr>
            <a:picLocks noChangeAspect="1"/>
          </p:cNvPicPr>
          <p:nvPr/>
        </p:nvPicPr>
        <p:blipFill>
          <a:blip r:embed="rId3"/>
          <a:stretch>
            <a:fillRect/>
          </a:stretch>
        </p:blipFill>
        <p:spPr>
          <a:xfrm>
            <a:off x="566027" y="3765121"/>
            <a:ext cx="16284277" cy="5428092"/>
          </a:xfrm>
          <a:prstGeom prst="rect">
            <a:avLst/>
          </a:prstGeom>
        </p:spPr>
      </p:pic>
      <p:sp>
        <p:nvSpPr>
          <p:cNvPr id="2" name="Title 1">
            <a:extLst>
              <a:ext uri="{FF2B5EF4-FFF2-40B4-BE49-F238E27FC236}">
                <a16:creationId xmlns:a16="http://schemas.microsoft.com/office/drawing/2014/main" id="{4383C759-1A80-492F-A6C6-680AAA0C8C94}"/>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t>2019 Job Market &amp; Employment Survey</a:t>
            </a:r>
          </a:p>
        </p:txBody>
      </p:sp>
    </p:spTree>
    <p:extLst>
      <p:ext uri="{BB962C8B-B14F-4D97-AF65-F5344CB8AC3E}">
        <p14:creationId xmlns:p14="http://schemas.microsoft.com/office/powerpoint/2010/main" val="114427591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94623" y="2032107"/>
            <a:ext cx="16322311" cy="1620558"/>
          </a:xfrm>
        </p:spPr>
        <p:txBody>
          <a:bodyPr/>
          <a:lstStyle/>
          <a:p>
            <a:pPr marL="0" indent="0" algn="ctr">
              <a:spcAft>
                <a:spcPts val="1333"/>
              </a:spcAft>
              <a:buNone/>
            </a:pPr>
            <a:r>
              <a:rPr lang="en-CA" sz="7200" b="1" dirty="0"/>
              <a:t>Negotiating a Compensation Package</a:t>
            </a:r>
            <a:endParaRPr lang="en-CA" sz="7200" i="1" dirty="0"/>
          </a:p>
        </p:txBody>
      </p:sp>
      <p:pic>
        <p:nvPicPr>
          <p:cNvPr id="4" name="Picture 3" descr="A picture containing computer&#10;&#10;Description automatically generated">
            <a:extLst>
              <a:ext uri="{FF2B5EF4-FFF2-40B4-BE49-F238E27FC236}">
                <a16:creationId xmlns:a16="http://schemas.microsoft.com/office/drawing/2014/main" id="{F8002391-73E0-426C-8362-94F52674813B}"/>
              </a:ext>
            </a:extLst>
          </p:cNvPr>
          <p:cNvPicPr>
            <a:picLocks noChangeAspect="1"/>
          </p:cNvPicPr>
          <p:nvPr/>
        </p:nvPicPr>
        <p:blipFill>
          <a:blip r:embed="rId3"/>
          <a:stretch>
            <a:fillRect/>
          </a:stretch>
        </p:blipFill>
        <p:spPr>
          <a:xfrm>
            <a:off x="3091733" y="3491761"/>
            <a:ext cx="10728090" cy="5614367"/>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39C8199-49DD-4EB1-B295-FE916144D853}"/>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t>2019 Job Market &amp; Employment Survey</a:t>
            </a:r>
          </a:p>
        </p:txBody>
      </p:sp>
    </p:spTree>
    <p:extLst>
      <p:ext uri="{BB962C8B-B14F-4D97-AF65-F5344CB8AC3E}">
        <p14:creationId xmlns:p14="http://schemas.microsoft.com/office/powerpoint/2010/main" val="25148227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89211" y="7456931"/>
            <a:ext cx="16489832"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7200" b="1" kern="0" dirty="0">
                <a:solidFill>
                  <a:srgbClr val="7030A0"/>
                </a:solidFill>
                <a:sym typeface="Herculanum" pitchFamily="-84" charset="0"/>
              </a:rPr>
              <a:t>cdha.ca/</a:t>
            </a:r>
            <a:r>
              <a:rPr lang="en-CA" sz="7200" b="1" kern="0" dirty="0" err="1">
                <a:solidFill>
                  <a:srgbClr val="7030A0"/>
                </a:solidFill>
                <a:sym typeface="Herculanum" pitchFamily="-84" charset="0"/>
              </a:rPr>
              <a:t>jobsurvey</a:t>
            </a:r>
            <a:endParaRPr lang="en-CA" sz="7200" b="1" kern="0" dirty="0">
              <a:solidFill>
                <a:srgbClr val="7030A0"/>
              </a:solidFill>
              <a:sym typeface="Herculanum" pitchFamily="-84" charset="0"/>
            </a:endParaRP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9" name="Picture 8" descr="A close up of a mans face&#10;&#10;Description automatically generated">
            <a:extLst>
              <a:ext uri="{FF2B5EF4-FFF2-40B4-BE49-F238E27FC236}">
                <a16:creationId xmlns:a16="http://schemas.microsoft.com/office/drawing/2014/main" id="{964D0658-BBB3-4166-9121-AF80F723BF54}"/>
              </a:ext>
            </a:extLst>
          </p:cNvPr>
          <p:cNvPicPr>
            <a:picLocks noChangeAspect="1"/>
          </p:cNvPicPr>
          <p:nvPr/>
        </p:nvPicPr>
        <p:blipFill>
          <a:blip r:embed="rId3"/>
          <a:stretch>
            <a:fillRect/>
          </a:stretch>
        </p:blipFill>
        <p:spPr>
          <a:xfrm>
            <a:off x="2116085" y="2284512"/>
            <a:ext cx="13108092" cy="480014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09811C5-5066-44D9-865B-B324316E18AC}"/>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t>Free Webinar</a:t>
            </a:r>
          </a:p>
        </p:txBody>
      </p:sp>
    </p:spTree>
    <p:extLst>
      <p:ext uri="{BB962C8B-B14F-4D97-AF65-F5344CB8AC3E}">
        <p14:creationId xmlns:p14="http://schemas.microsoft.com/office/powerpoint/2010/main" val="38369273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err="1">
                <a:solidFill>
                  <a:schemeClr val="bg1"/>
                </a:solidFill>
                <a:latin typeface="+mn-lt"/>
              </a:rPr>
              <a:t>CDHA’s</a:t>
            </a:r>
            <a:r>
              <a:rPr lang="en-CA" sz="5867" dirty="0">
                <a:solidFill>
                  <a:schemeClr val="bg1"/>
                </a:solidFill>
                <a:latin typeface="+mn-lt"/>
              </a:rPr>
              <a:t> Job Board</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5" name="Content Placeholder 5"/>
          <p:cNvSpPr>
            <a:spLocks noGrp="1"/>
          </p:cNvSpPr>
          <p:nvPr>
            <p:ph sz="half" idx="2"/>
          </p:nvPr>
        </p:nvSpPr>
        <p:spPr>
          <a:xfrm>
            <a:off x="310897" y="7685112"/>
            <a:ext cx="16712418"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7200" b="1" dirty="0">
                <a:solidFill>
                  <a:srgbClr val="7030A0"/>
                </a:solidFill>
                <a:ea typeface="+mj-ea"/>
                <a:sym typeface="Herculanum" pitchFamily="-84" charset="0"/>
              </a:rPr>
              <a:t>cdha.ca/jobs</a:t>
            </a:r>
          </a:p>
        </p:txBody>
      </p:sp>
      <p:pic>
        <p:nvPicPr>
          <p:cNvPr id="1026" name="Picture 2" descr="http://www.cdha.ca/am/images/careereducation/job_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615" y="2321307"/>
            <a:ext cx="12960000" cy="51109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62009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CDHA’s Job Board: Weekly Alerts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3" name="Picture 2" descr="Graphical user interface, application&#10;&#10;Description automatically generated">
            <a:extLst>
              <a:ext uri="{FF2B5EF4-FFF2-40B4-BE49-F238E27FC236}">
                <a16:creationId xmlns:a16="http://schemas.microsoft.com/office/drawing/2014/main" id="{3D9816CB-C5C6-472E-B964-CA0A2B753C31}"/>
              </a:ext>
            </a:extLst>
          </p:cNvPr>
          <p:cNvPicPr>
            <a:picLocks noChangeAspect="1"/>
          </p:cNvPicPr>
          <p:nvPr/>
        </p:nvPicPr>
        <p:blipFill>
          <a:blip r:embed="rId3"/>
          <a:stretch>
            <a:fillRect/>
          </a:stretch>
        </p:blipFill>
        <p:spPr>
          <a:xfrm>
            <a:off x="5501385" y="1852464"/>
            <a:ext cx="5833042" cy="7861924"/>
          </a:xfrm>
          <a:prstGeom prst="rect">
            <a:avLst/>
          </a:prstGeom>
        </p:spPr>
      </p:pic>
    </p:spTree>
    <p:extLst>
      <p:ext uri="{BB962C8B-B14F-4D97-AF65-F5344CB8AC3E}">
        <p14:creationId xmlns:p14="http://schemas.microsoft.com/office/powerpoint/2010/main" val="190838631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err="1"/>
              <a:t>CDHA’s</a:t>
            </a:r>
            <a:r>
              <a:rPr lang="en-CA" sz="5867" dirty="0"/>
              <a:t> Job Board – Weekly Alerts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cxnSp>
        <p:nvCxnSpPr>
          <p:cNvPr id="17" name="Curved Connector 11"/>
          <p:cNvCxnSpPr/>
          <p:nvPr/>
        </p:nvCxnSpPr>
        <p:spPr bwMode="auto">
          <a:xfrm>
            <a:off x="605235" y="6893024"/>
            <a:ext cx="1615648" cy="1567541"/>
          </a:xfrm>
          <a:prstGeom prst="curvedConnector3">
            <a:avLst>
              <a:gd name="adj1" fmla="val 50000"/>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 name="Picture 3">
            <a:extLst>
              <a:ext uri="{FF2B5EF4-FFF2-40B4-BE49-F238E27FC236}">
                <a16:creationId xmlns:a16="http://schemas.microsoft.com/office/drawing/2014/main" id="{D50CE66B-25C4-48D7-B05E-DC94BC2477AF}"/>
              </a:ext>
            </a:extLst>
          </p:cNvPr>
          <p:cNvPicPr>
            <a:picLocks noChangeAspect="1"/>
          </p:cNvPicPr>
          <p:nvPr/>
        </p:nvPicPr>
        <p:blipFill>
          <a:blip r:embed="rId3"/>
          <a:stretch>
            <a:fillRect/>
          </a:stretch>
        </p:blipFill>
        <p:spPr>
          <a:xfrm>
            <a:off x="2894899" y="2284512"/>
            <a:ext cx="11133244" cy="6768752"/>
          </a:xfrm>
          <a:prstGeom prst="rect">
            <a:avLst/>
          </a:prstGeom>
        </p:spPr>
      </p:pic>
    </p:spTree>
    <p:extLst>
      <p:ext uri="{BB962C8B-B14F-4D97-AF65-F5344CB8AC3E}">
        <p14:creationId xmlns:p14="http://schemas.microsoft.com/office/powerpoint/2010/main" val="23073522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65518" y="2140496"/>
            <a:ext cx="10385686" cy="7416824"/>
          </a:xfrm>
        </p:spPr>
        <p:txBody>
          <a:bodyPr/>
          <a:lstStyle/>
          <a:p>
            <a:pPr marL="0" lvl="1" indent="0">
              <a:spcBef>
                <a:spcPts val="0"/>
              </a:spcBef>
              <a:spcAft>
                <a:spcPts val="1333"/>
              </a:spcAft>
              <a:buNone/>
            </a:pPr>
            <a:r>
              <a:rPr lang="en-CA" sz="5400" b="1" dirty="0"/>
              <a:t>Résumé</a:t>
            </a:r>
          </a:p>
          <a:p>
            <a:pPr marL="720000" lvl="2" indent="-720000">
              <a:spcBef>
                <a:spcPts val="0"/>
              </a:spcBef>
              <a:spcAft>
                <a:spcPts val="1333"/>
              </a:spcAft>
              <a:buFont typeface="Arial" panose="020B0604020202020204" pitchFamily="34" charset="0"/>
              <a:buChar char="•"/>
            </a:pPr>
            <a:r>
              <a:rPr lang="en-CA" sz="4400" dirty="0"/>
              <a:t>List skills, experience, abilities</a:t>
            </a:r>
          </a:p>
          <a:p>
            <a:pPr marL="720000" lvl="2" indent="-720000">
              <a:spcBef>
                <a:spcPts val="0"/>
              </a:spcBef>
              <a:spcAft>
                <a:spcPts val="1333"/>
              </a:spcAft>
              <a:buFont typeface="Arial" panose="020B0604020202020204" pitchFamily="34" charset="0"/>
              <a:buChar char="•"/>
            </a:pPr>
            <a:r>
              <a:rPr lang="en-CA" sz="4400" dirty="0"/>
              <a:t>Format, editing, and design</a:t>
            </a:r>
          </a:p>
          <a:p>
            <a:pPr marL="988849" lvl="2" indent="-379219">
              <a:spcBef>
                <a:spcPts val="0"/>
              </a:spcBef>
              <a:spcAft>
                <a:spcPts val="1333"/>
              </a:spcAft>
              <a:buFont typeface="Arial" panose="020B0604020202020204" pitchFamily="34" charset="0"/>
              <a:buChar char="•"/>
            </a:pPr>
            <a:endParaRPr lang="en-CA" sz="4400" dirty="0"/>
          </a:p>
          <a:p>
            <a:pPr marL="0" lvl="1" indent="0">
              <a:spcBef>
                <a:spcPts val="0"/>
              </a:spcBef>
              <a:spcAft>
                <a:spcPts val="1333"/>
              </a:spcAft>
              <a:buNone/>
            </a:pPr>
            <a:r>
              <a:rPr lang="en-CA" sz="5400" b="1" dirty="0"/>
              <a:t>Cover Letter</a:t>
            </a:r>
          </a:p>
          <a:p>
            <a:pPr marL="720000" lvl="2" indent="-720000">
              <a:spcBef>
                <a:spcPts val="0"/>
              </a:spcBef>
              <a:spcAft>
                <a:spcPts val="1333"/>
              </a:spcAft>
              <a:buFont typeface="Arial" panose="020B0604020202020204" pitchFamily="34" charset="0"/>
              <a:buChar char="•"/>
            </a:pPr>
            <a:r>
              <a:rPr lang="en-CA" sz="4400" dirty="0"/>
              <a:t>First impression</a:t>
            </a:r>
          </a:p>
          <a:p>
            <a:pPr marL="720000" lvl="2" indent="-720000">
              <a:spcBef>
                <a:spcPts val="0"/>
              </a:spcBef>
              <a:spcAft>
                <a:spcPts val="1333"/>
              </a:spcAft>
              <a:buFont typeface="Arial" panose="020B0604020202020204" pitchFamily="34" charset="0"/>
              <a:buChar char="•"/>
            </a:pPr>
            <a:r>
              <a:rPr lang="en-CA" sz="4400" dirty="0"/>
              <a:t>Customize</a:t>
            </a:r>
          </a:p>
          <a:p>
            <a:pPr marL="720000" lvl="2" indent="-720000">
              <a:spcBef>
                <a:spcPts val="0"/>
              </a:spcBef>
              <a:spcAft>
                <a:spcPts val="1333"/>
              </a:spcAft>
              <a:buFont typeface="Arial" panose="020B0604020202020204" pitchFamily="34" charset="0"/>
              <a:buChar char="•"/>
            </a:pPr>
            <a:r>
              <a:rPr lang="en-CA" sz="4400" dirty="0"/>
              <a:t>Research employer </a:t>
            </a:r>
          </a:p>
          <a:p>
            <a:pPr marL="720000" lvl="2" indent="-720000">
              <a:spcBef>
                <a:spcPts val="0"/>
              </a:spcBef>
              <a:spcAft>
                <a:spcPts val="1333"/>
              </a:spcAft>
              <a:buFont typeface="Arial" panose="020B0604020202020204" pitchFamily="34" charset="0"/>
              <a:buChar char="•"/>
            </a:pPr>
            <a:r>
              <a:rPr lang="en-CA" sz="4400" dirty="0"/>
              <a:t>Format, editing, and design</a:t>
            </a:r>
            <a:endParaRPr lang="en-CA" sz="4000" dirty="0"/>
          </a:p>
          <a:p>
            <a:pPr marL="609630" lvl="2" indent="0">
              <a:spcBef>
                <a:spcPts val="0"/>
              </a:spcBef>
              <a:spcAft>
                <a:spcPts val="1333"/>
              </a:spcAft>
            </a:pPr>
            <a:endParaRPr lang="en-CA" sz="4400" b="1" dirty="0"/>
          </a:p>
        </p:txBody>
      </p:sp>
      <p:sp>
        <p:nvSpPr>
          <p:cNvPr id="7" name="Title 1"/>
          <p:cNvSpPr txBox="1">
            <a:spLocks/>
          </p:cNvSpPr>
          <p:nvPr/>
        </p:nvSpPr>
        <p:spPr bwMode="auto">
          <a:xfrm>
            <a:off x="5380202"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Applying for a Job</a:t>
            </a:r>
          </a:p>
        </p:txBody>
      </p:sp>
      <p:pic>
        <p:nvPicPr>
          <p:cNvPr id="3" name="Picture 2"/>
          <p:cNvPicPr>
            <a:picLocks noChangeAspect="1"/>
          </p:cNvPicPr>
          <p:nvPr/>
        </p:nvPicPr>
        <p:blipFill>
          <a:blip r:embed="rId3"/>
          <a:stretch>
            <a:fillRect/>
          </a:stretch>
        </p:blipFill>
        <p:spPr>
          <a:xfrm>
            <a:off x="11709252" y="3148520"/>
            <a:ext cx="4328483" cy="2880408"/>
          </a:xfrm>
          <a:prstGeom prst="rect">
            <a:avLst/>
          </a:prstGeom>
          <a:effectLst>
            <a:outerShdw blurRad="50800" dist="38100" dir="2700000" algn="tl" rotWithShape="0">
              <a:prstClr val="black">
                <a:alpha val="40000"/>
              </a:prstClr>
            </a:outerShdw>
          </a:effectLst>
        </p:spPr>
      </p:pic>
      <p:sp>
        <p:nvSpPr>
          <p:cNvPr id="8" name="Content Placeholder 5">
            <a:extLst>
              <a:ext uri="{FF2B5EF4-FFF2-40B4-BE49-F238E27FC236}">
                <a16:creationId xmlns:a16="http://schemas.microsoft.com/office/drawing/2014/main" id="{C6BBCA54-D316-41CB-AE8F-97A7AF5F8A3A}"/>
              </a:ext>
            </a:extLst>
          </p:cNvPr>
          <p:cNvSpPr txBox="1">
            <a:spLocks/>
          </p:cNvSpPr>
          <p:nvPr/>
        </p:nvSpPr>
        <p:spPr bwMode="auto">
          <a:xfrm>
            <a:off x="10488991" y="6749008"/>
            <a:ext cx="6769007" cy="1183285"/>
          </a:xfrm>
          <a:prstGeom prst="rect">
            <a:avLst/>
          </a:prstGeom>
        </p:spPr>
        <p:txBody>
          <a:bodyPr/>
          <a:lstStyle>
            <a:lvl1pPr marL="487672" indent="-487672" defTabSz="650230" eaLnBrk="1" latinLnBrk="0" hangingPunct="1">
              <a:spcBef>
                <a:spcPct val="20000"/>
              </a:spcBef>
              <a:spcAft>
                <a:spcPts val="2000"/>
              </a:spcAft>
              <a:buFont typeface="Arial" panose="020B0604020202020204" pitchFamily="34" charset="0"/>
              <a:buChar char="•"/>
              <a:defRPr b="1">
                <a:solidFill>
                  <a:schemeClr val="tx1"/>
                </a:solidFill>
                <a:latin typeface="+mn-lt"/>
                <a:ea typeface="+mn-ea"/>
              </a:defRPr>
            </a:lvl1pPr>
            <a:lvl2pPr lvl="1" indent="0" algn="ctr" defTabSz="650230" eaLnBrk="1" latinLnBrk="0" hangingPunct="1">
              <a:spcBef>
                <a:spcPct val="20000"/>
              </a:spcBef>
              <a:spcAft>
                <a:spcPts val="1000"/>
              </a:spcAft>
              <a:buFont typeface="Arial"/>
              <a:buNone/>
              <a:defRPr sz="5400" b="1">
                <a:solidFill>
                  <a:srgbClr val="7030A0"/>
                </a:solidFill>
                <a:latin typeface="+mn-lt"/>
                <a:ea typeface="+mn-ea"/>
              </a:defRPr>
            </a:lvl2pPr>
            <a:lvl3pPr marL="1625575" indent="-325115" defTabSz="650230" eaLnBrk="1" latinLnBrk="0" hangingPunct="1">
              <a:spcBef>
                <a:spcPct val="20000"/>
              </a:spcBef>
              <a:buFont typeface="Arial"/>
              <a:buChar char="•"/>
              <a:defRPr sz="18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0" indent="0" algn="ctr">
              <a:buNone/>
            </a:pPr>
            <a:r>
              <a:rPr lang="en-CA" sz="7200" dirty="0">
                <a:solidFill>
                  <a:srgbClr val="7030A0"/>
                </a:solidFill>
              </a:rPr>
              <a:t>cdha.ca/careers</a:t>
            </a:r>
          </a:p>
        </p:txBody>
      </p:sp>
    </p:spTree>
    <p:extLst>
      <p:ext uri="{BB962C8B-B14F-4D97-AF65-F5344CB8AC3E}">
        <p14:creationId xmlns:p14="http://schemas.microsoft.com/office/powerpoint/2010/main" val="135467367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26173" y="2092217"/>
            <a:ext cx="15746229" cy="7704987"/>
          </a:xfrm>
        </p:spPr>
        <p:txBody>
          <a:bodyPr/>
          <a:lstStyle/>
          <a:p>
            <a:pPr marL="0" lvl="1" indent="0">
              <a:spcBef>
                <a:spcPts val="0"/>
              </a:spcBef>
              <a:spcAft>
                <a:spcPts val="1333"/>
              </a:spcAft>
              <a:buNone/>
            </a:pPr>
            <a:r>
              <a:rPr lang="en-CA" sz="4800" b="1" dirty="0"/>
              <a:t>Preparation</a:t>
            </a:r>
          </a:p>
          <a:p>
            <a:pPr marL="720000" lvl="2" indent="-720000">
              <a:spcBef>
                <a:spcPts val="0"/>
              </a:spcBef>
              <a:spcAft>
                <a:spcPts val="1333"/>
              </a:spcAft>
              <a:buFont typeface="Arial" panose="020B0604020202020204" pitchFamily="34" charset="0"/>
              <a:buChar char="•"/>
            </a:pPr>
            <a:r>
              <a:rPr lang="en-CA" sz="4400" dirty="0"/>
              <a:t>Research </a:t>
            </a:r>
          </a:p>
          <a:p>
            <a:pPr marL="720000" lvl="2" indent="-720000">
              <a:spcBef>
                <a:spcPts val="0"/>
              </a:spcBef>
              <a:spcAft>
                <a:spcPts val="1333"/>
              </a:spcAft>
              <a:buFont typeface="Arial" panose="020B0604020202020204" pitchFamily="34" charset="0"/>
              <a:buChar char="•"/>
            </a:pPr>
            <a:r>
              <a:rPr lang="en-CA" sz="4400" dirty="0"/>
              <a:t>Practice</a:t>
            </a:r>
          </a:p>
          <a:p>
            <a:pPr marL="988849" lvl="2" indent="-379219">
              <a:spcBef>
                <a:spcPts val="0"/>
              </a:spcBef>
              <a:spcAft>
                <a:spcPts val="1333"/>
              </a:spcAft>
              <a:buFont typeface="Arial" panose="020B0604020202020204" pitchFamily="34" charset="0"/>
              <a:buChar char="•"/>
            </a:pPr>
            <a:endParaRPr lang="en-CA" sz="2000" dirty="0"/>
          </a:p>
          <a:p>
            <a:pPr marL="0" lvl="1" indent="0">
              <a:spcBef>
                <a:spcPts val="0"/>
              </a:spcBef>
              <a:spcAft>
                <a:spcPts val="1333"/>
              </a:spcAft>
              <a:buNone/>
            </a:pPr>
            <a:r>
              <a:rPr lang="en-CA" sz="4800" b="1" dirty="0"/>
              <a:t>Presentation</a:t>
            </a:r>
          </a:p>
          <a:p>
            <a:pPr marL="720000" lvl="2" indent="-720000">
              <a:spcBef>
                <a:spcPts val="0"/>
              </a:spcBef>
              <a:spcAft>
                <a:spcPts val="1333"/>
              </a:spcAft>
              <a:buFont typeface="Arial" panose="020B0604020202020204" pitchFamily="34" charset="0"/>
              <a:buChar char="•"/>
            </a:pPr>
            <a:r>
              <a:rPr lang="en-CA" sz="4400" dirty="0"/>
              <a:t>Dress professionally, conservatively</a:t>
            </a:r>
          </a:p>
          <a:p>
            <a:pPr marL="988849" lvl="2" indent="-379219">
              <a:spcBef>
                <a:spcPts val="0"/>
              </a:spcBef>
              <a:spcAft>
                <a:spcPts val="1333"/>
              </a:spcAft>
              <a:buFont typeface="Arial" panose="020B0604020202020204" pitchFamily="34" charset="0"/>
              <a:buChar char="•"/>
            </a:pPr>
            <a:endParaRPr lang="en-CA" sz="2000" dirty="0"/>
          </a:p>
          <a:p>
            <a:pPr marL="0" lvl="1" indent="0">
              <a:spcBef>
                <a:spcPts val="0"/>
              </a:spcBef>
              <a:spcAft>
                <a:spcPts val="1333"/>
              </a:spcAft>
              <a:buNone/>
            </a:pPr>
            <a:r>
              <a:rPr lang="en-CA" sz="4800" b="1" dirty="0"/>
              <a:t>Job fit</a:t>
            </a:r>
          </a:p>
          <a:p>
            <a:pPr marL="720000" lvl="2" indent="-720000">
              <a:spcBef>
                <a:spcPts val="0"/>
              </a:spcBef>
              <a:spcAft>
                <a:spcPts val="1333"/>
              </a:spcAft>
              <a:buFont typeface="Arial" panose="020B0604020202020204" pitchFamily="34" charset="0"/>
              <a:buChar char="•"/>
            </a:pPr>
            <a:r>
              <a:rPr lang="en-CA" sz="4400" dirty="0"/>
              <a:t>Position / firm right fit?</a:t>
            </a:r>
          </a:p>
          <a:p>
            <a:pPr marL="720000" lvl="2" indent="-720000">
              <a:spcBef>
                <a:spcPts val="0"/>
              </a:spcBef>
              <a:spcAft>
                <a:spcPts val="1333"/>
              </a:spcAft>
              <a:buFont typeface="Arial" panose="020B0604020202020204" pitchFamily="34" charset="0"/>
              <a:buChar char="•"/>
            </a:pPr>
            <a:r>
              <a:rPr lang="en-CA" sz="4400" dirty="0"/>
              <a:t>Ask questions</a:t>
            </a:r>
          </a:p>
        </p:txBody>
      </p:sp>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mn-lt"/>
              </a:rPr>
              <a:t>The Interview</a:t>
            </a:r>
          </a:p>
        </p:txBody>
      </p:sp>
      <p:pic>
        <p:nvPicPr>
          <p:cNvPr id="2" name="Picture 1"/>
          <p:cNvPicPr>
            <a:picLocks noChangeAspect="1"/>
          </p:cNvPicPr>
          <p:nvPr/>
        </p:nvPicPr>
        <p:blipFill rotWithShape="1">
          <a:blip r:embed="rId3"/>
          <a:srcRect l="9375" t="9388" r="9375" b="9362"/>
          <a:stretch/>
        </p:blipFill>
        <p:spPr>
          <a:xfrm>
            <a:off x="11550451" y="2051035"/>
            <a:ext cx="3456384" cy="3456386"/>
          </a:xfrm>
          <a:prstGeom prst="rect">
            <a:avLst/>
          </a:prstGeom>
        </p:spPr>
      </p:pic>
      <p:pic>
        <p:nvPicPr>
          <p:cNvPr id="8" name="Picture 7">
            <a:extLst>
              <a:ext uri="{FF2B5EF4-FFF2-40B4-BE49-F238E27FC236}">
                <a16:creationId xmlns:a16="http://schemas.microsoft.com/office/drawing/2014/main" id="{ACE4117F-C199-4F0D-92A3-50C8B34306C6}"/>
              </a:ext>
            </a:extLst>
          </p:cNvPr>
          <p:cNvPicPr>
            <a:picLocks noChangeAspect="1"/>
          </p:cNvPicPr>
          <p:nvPr/>
        </p:nvPicPr>
        <p:blipFill>
          <a:blip r:embed="rId4"/>
          <a:stretch>
            <a:fillRect/>
          </a:stretch>
        </p:blipFill>
        <p:spPr>
          <a:xfrm>
            <a:off x="10989560" y="6116697"/>
            <a:ext cx="4897724" cy="3265149"/>
          </a:xfrm>
          <a:prstGeom prst="rect">
            <a:avLst/>
          </a:prstGeom>
          <a:effectLst>
            <a:outerShdw blurRad="50800" dist="38100" dir="2700000" algn="tl" rotWithShape="0">
              <a:prstClr val="black">
                <a:alpha val="40000"/>
              </a:prstClr>
            </a:outerShdw>
          </a:effectLst>
        </p:spPr>
      </p:pic>
      <p:sp>
        <p:nvSpPr>
          <p:cNvPr id="9" name="Content Placeholder 5">
            <a:extLst>
              <a:ext uri="{FF2B5EF4-FFF2-40B4-BE49-F238E27FC236}">
                <a16:creationId xmlns:a16="http://schemas.microsoft.com/office/drawing/2014/main" id="{2901CCD7-FFF0-4287-8FF1-86BD0EDAD2F6}"/>
              </a:ext>
            </a:extLst>
          </p:cNvPr>
          <p:cNvSpPr txBox="1">
            <a:spLocks/>
          </p:cNvSpPr>
          <p:nvPr/>
        </p:nvSpPr>
        <p:spPr bwMode="auto">
          <a:xfrm>
            <a:off x="412962" y="9838386"/>
            <a:ext cx="16610352" cy="1183285"/>
          </a:xfrm>
          <a:prstGeom prst="rect">
            <a:avLst/>
          </a:prstGeom>
        </p:spPr>
        <p:txBody>
          <a:bodyPr/>
          <a:lstStyle>
            <a:lvl1pPr marL="487672" indent="-487672" defTabSz="650230" eaLnBrk="1" latinLnBrk="0" hangingPunct="1">
              <a:spcBef>
                <a:spcPct val="20000"/>
              </a:spcBef>
              <a:spcAft>
                <a:spcPts val="2000"/>
              </a:spcAft>
              <a:buFont typeface="Arial" panose="020B0604020202020204" pitchFamily="34" charset="0"/>
              <a:buChar char="•"/>
              <a:defRPr b="1">
                <a:solidFill>
                  <a:schemeClr val="tx1"/>
                </a:solidFill>
                <a:latin typeface="+mn-lt"/>
                <a:ea typeface="+mn-ea"/>
              </a:defRPr>
            </a:lvl1pPr>
            <a:lvl2pPr lvl="1" indent="0" algn="ctr" defTabSz="650230" eaLnBrk="1" latinLnBrk="0" hangingPunct="1">
              <a:spcBef>
                <a:spcPct val="20000"/>
              </a:spcBef>
              <a:spcAft>
                <a:spcPts val="1000"/>
              </a:spcAft>
              <a:buFont typeface="Arial"/>
              <a:buNone/>
              <a:defRPr sz="5400" b="1">
                <a:solidFill>
                  <a:srgbClr val="7030A0"/>
                </a:solidFill>
                <a:latin typeface="+mn-lt"/>
                <a:ea typeface="+mn-ea"/>
              </a:defRPr>
            </a:lvl2pPr>
            <a:lvl3pPr marL="1625575" indent="-325115" defTabSz="650230" eaLnBrk="1" latinLnBrk="0" hangingPunct="1">
              <a:spcBef>
                <a:spcPct val="20000"/>
              </a:spcBef>
              <a:buFont typeface="Arial"/>
              <a:buChar char="•"/>
              <a:defRPr sz="18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0" indent="0" algn="ctr">
              <a:buNone/>
            </a:pPr>
            <a:r>
              <a:rPr lang="en-CA" sz="7200" dirty="0">
                <a:solidFill>
                  <a:srgbClr val="7030A0"/>
                </a:solidFill>
              </a:rPr>
              <a:t>cdha.ca/careers</a:t>
            </a:r>
          </a:p>
        </p:txBody>
      </p:sp>
    </p:spTree>
    <p:extLst>
      <p:ext uri="{BB962C8B-B14F-4D97-AF65-F5344CB8AC3E}">
        <p14:creationId xmlns:p14="http://schemas.microsoft.com/office/powerpoint/2010/main" val="284657123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04991" y="2348843"/>
            <a:ext cx="9601360" cy="2969218"/>
          </a:xfrm>
        </p:spPr>
        <p:txBody>
          <a:bodyPr/>
          <a:lstStyle/>
          <a:p>
            <a:pPr marL="720000" indent="-720000">
              <a:spcAft>
                <a:spcPts val="2667"/>
              </a:spcAft>
            </a:pPr>
            <a:r>
              <a:rPr lang="en-CA" sz="6600" dirty="0"/>
              <a:t>National Organizations</a:t>
            </a:r>
          </a:p>
          <a:p>
            <a:pPr marL="720000" indent="-720000">
              <a:spcBef>
                <a:spcPts val="1333"/>
              </a:spcBef>
              <a:spcAft>
                <a:spcPts val="2667"/>
              </a:spcAft>
            </a:pPr>
            <a:r>
              <a:rPr lang="en-CA" sz="6600" dirty="0"/>
              <a:t>Provincial Regulatory Authorities</a:t>
            </a:r>
          </a:p>
          <a:p>
            <a:pPr marL="720000" indent="-720000">
              <a:spcBef>
                <a:spcPts val="1333"/>
              </a:spcBef>
              <a:spcAft>
                <a:spcPts val="2667"/>
              </a:spcAft>
            </a:pPr>
            <a:r>
              <a:rPr lang="en-CA" sz="6600" dirty="0"/>
              <a:t>Professional Associations</a:t>
            </a:r>
          </a:p>
          <a:p>
            <a:pPr marL="720000" indent="-720000">
              <a:spcBef>
                <a:spcPts val="1333"/>
              </a:spcBef>
              <a:spcAft>
                <a:spcPts val="2667"/>
              </a:spcAft>
            </a:pPr>
            <a:r>
              <a:rPr lang="en-CA" sz="6600" dirty="0"/>
              <a:t>Provincial Organizations</a:t>
            </a:r>
          </a:p>
        </p:txBody>
      </p:sp>
      <p:sp>
        <p:nvSpPr>
          <p:cNvPr id="7" name="Title 1"/>
          <p:cNvSpPr txBox="1">
            <a:spLocks/>
          </p:cNvSpPr>
          <p:nvPr/>
        </p:nvSpPr>
        <p:spPr bwMode="auto">
          <a:xfrm>
            <a:off x="5645795"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Dental Hygiene Organizations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589"/>
          <a:stretch/>
        </p:blipFill>
        <p:spPr>
          <a:xfrm>
            <a:off x="10377269" y="2694813"/>
            <a:ext cx="6358003" cy="53078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7252611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19621" y="2128507"/>
            <a:ext cx="15746229" cy="7140781"/>
          </a:xfrm>
        </p:spPr>
        <p:txBody>
          <a:bodyPr/>
          <a:lstStyle/>
          <a:p>
            <a:pPr marL="76204" lvl="1" indent="0">
              <a:spcBef>
                <a:spcPts val="0"/>
              </a:spcBef>
              <a:spcAft>
                <a:spcPts val="1333"/>
              </a:spcAft>
              <a:buNone/>
            </a:pPr>
            <a:r>
              <a:rPr lang="en-CA" sz="4800" b="1" dirty="0"/>
              <a:t>Communication and etiquette</a:t>
            </a:r>
          </a:p>
          <a:p>
            <a:pPr marL="720000" lvl="2" indent="-720000">
              <a:spcBef>
                <a:spcPts val="0"/>
              </a:spcBef>
              <a:spcAft>
                <a:spcPts val="1333"/>
              </a:spcAft>
              <a:buFont typeface="Arial" panose="020B0604020202020204" pitchFamily="34" charset="0"/>
              <a:buChar char="•"/>
            </a:pPr>
            <a:r>
              <a:rPr lang="en-CA" sz="4400" dirty="0"/>
              <a:t>Good verbal and non-verbal communication skills</a:t>
            </a:r>
          </a:p>
          <a:p>
            <a:pPr marL="720000" lvl="2" indent="-720000">
              <a:spcBef>
                <a:spcPts val="0"/>
              </a:spcBef>
              <a:spcAft>
                <a:spcPts val="1333"/>
              </a:spcAft>
              <a:buFont typeface="Arial" panose="020B0604020202020204" pitchFamily="34" charset="0"/>
              <a:buChar char="•"/>
            </a:pPr>
            <a:r>
              <a:rPr lang="en-CA" sz="4400" dirty="0"/>
              <a:t>Listen carefully, answer thoughtfully</a:t>
            </a:r>
          </a:p>
          <a:p>
            <a:pPr marL="720000" lvl="2" indent="-720000">
              <a:spcBef>
                <a:spcPts val="0"/>
              </a:spcBef>
              <a:spcAft>
                <a:spcPts val="1333"/>
              </a:spcAft>
              <a:buFont typeface="Arial" panose="020B0604020202020204" pitchFamily="34" charset="0"/>
              <a:buChar char="•"/>
            </a:pPr>
            <a:r>
              <a:rPr lang="en-CA" sz="4400" dirty="0"/>
              <a:t>Arrive early</a:t>
            </a:r>
          </a:p>
          <a:p>
            <a:pPr marL="988849" lvl="2" indent="-379219">
              <a:spcBef>
                <a:spcPts val="0"/>
              </a:spcBef>
              <a:spcAft>
                <a:spcPts val="1333"/>
              </a:spcAft>
              <a:buFont typeface="Arial" panose="020B0604020202020204" pitchFamily="34" charset="0"/>
              <a:buChar char="•"/>
            </a:pPr>
            <a:endParaRPr lang="en-CA" sz="1100" dirty="0"/>
          </a:p>
          <a:p>
            <a:pPr marL="76204" lvl="1" indent="0">
              <a:spcBef>
                <a:spcPts val="1333"/>
              </a:spcBef>
              <a:spcAft>
                <a:spcPts val="1333"/>
              </a:spcAft>
              <a:buNone/>
            </a:pPr>
            <a:r>
              <a:rPr lang="en-CA" sz="4800" b="1" dirty="0"/>
              <a:t>Concluding the interview</a:t>
            </a:r>
          </a:p>
          <a:p>
            <a:pPr marL="720000" lvl="2" indent="-720000">
              <a:spcBef>
                <a:spcPts val="0"/>
              </a:spcBef>
              <a:spcAft>
                <a:spcPts val="1333"/>
              </a:spcAft>
              <a:buFont typeface="Arial" panose="020B0604020202020204" pitchFamily="34" charset="0"/>
              <a:buChar char="•"/>
            </a:pPr>
            <a:r>
              <a:rPr lang="en-CA" sz="4400" dirty="0"/>
              <a:t>Thank interviewer; restate interest/qualifications</a:t>
            </a:r>
          </a:p>
          <a:p>
            <a:pPr marL="720000" lvl="2" indent="-720000">
              <a:spcBef>
                <a:spcPts val="0"/>
              </a:spcBef>
              <a:spcAft>
                <a:spcPts val="1333"/>
              </a:spcAft>
              <a:buFont typeface="Arial" panose="020B0604020202020204" pitchFamily="34" charset="0"/>
              <a:buChar char="•"/>
            </a:pPr>
            <a:r>
              <a:rPr lang="en-CA" sz="4400" dirty="0"/>
              <a:t>Next steps, thank you note</a:t>
            </a:r>
          </a:p>
          <a:p>
            <a:pPr marL="988849" lvl="2" indent="-379219">
              <a:spcBef>
                <a:spcPts val="0"/>
              </a:spcBef>
              <a:spcAft>
                <a:spcPts val="1333"/>
              </a:spcAft>
              <a:buFont typeface="Arial" panose="020B0604020202020204" pitchFamily="34" charset="0"/>
              <a:buChar char="•"/>
            </a:pPr>
            <a:endParaRPr lang="en-CA" sz="1100" dirty="0"/>
          </a:p>
          <a:p>
            <a:pPr marL="76204" lvl="1" indent="0">
              <a:spcBef>
                <a:spcPts val="1333"/>
              </a:spcBef>
              <a:spcAft>
                <a:spcPts val="1333"/>
              </a:spcAft>
              <a:buNone/>
            </a:pPr>
            <a:r>
              <a:rPr lang="en-CA" sz="4800" b="1" dirty="0"/>
              <a:t>Working interviews</a:t>
            </a:r>
          </a:p>
        </p:txBody>
      </p:sp>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The Interview</a:t>
            </a:r>
          </a:p>
        </p:txBody>
      </p:sp>
      <p:pic>
        <p:nvPicPr>
          <p:cNvPr id="3" name="Picture 2"/>
          <p:cNvPicPr>
            <a:picLocks noChangeAspect="1"/>
          </p:cNvPicPr>
          <p:nvPr/>
        </p:nvPicPr>
        <p:blipFill>
          <a:blip r:embed="rId3"/>
          <a:stretch>
            <a:fillRect/>
          </a:stretch>
        </p:blipFill>
        <p:spPr>
          <a:xfrm rot="21044210">
            <a:off x="11588866" y="4077369"/>
            <a:ext cx="4611910" cy="15988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4067215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Contracts</a:t>
            </a:r>
          </a:p>
        </p:txBody>
      </p:sp>
      <p:sp>
        <p:nvSpPr>
          <p:cNvPr id="8" name="Content Placeholder 5">
            <a:extLst>
              <a:ext uri="{FF2B5EF4-FFF2-40B4-BE49-F238E27FC236}">
                <a16:creationId xmlns:a16="http://schemas.microsoft.com/office/drawing/2014/main" id="{E94329CD-98F9-47EF-B8AC-C5C3976E7D0F}"/>
              </a:ext>
            </a:extLst>
          </p:cNvPr>
          <p:cNvSpPr txBox="1">
            <a:spLocks/>
          </p:cNvSpPr>
          <p:nvPr/>
        </p:nvSpPr>
        <p:spPr bwMode="auto">
          <a:xfrm>
            <a:off x="677243" y="2068488"/>
            <a:ext cx="16514339" cy="6720952"/>
          </a:xfrm>
          <a:prstGeom prst="rect">
            <a:avLst/>
          </a:prstGeom>
        </p:spPr>
        <p:txBody>
          <a:bodyPr/>
          <a:lstStyle>
            <a:lvl1pPr marL="487672" indent="-487672" defTabSz="650230" eaLnBrk="1" latinLnBrk="0" hangingPunct="1">
              <a:spcBef>
                <a:spcPct val="20000"/>
              </a:spcBef>
              <a:buFont typeface="Arial"/>
              <a:buChar char="•"/>
              <a:defRPr sz="2400">
                <a:solidFill>
                  <a:schemeClr val="tx1"/>
                </a:solidFill>
                <a:latin typeface="+mn-lt"/>
                <a:ea typeface="+mn-ea"/>
              </a:defRPr>
            </a:lvl1pPr>
            <a:lvl2pPr marL="341550" lvl="1" indent="-284400" defTabSz="650230" eaLnBrk="1" latinLnBrk="0" hangingPunct="1">
              <a:spcBef>
                <a:spcPts val="0"/>
              </a:spcBef>
              <a:spcAft>
                <a:spcPts val="1000"/>
              </a:spcAft>
              <a:buFont typeface="Arial" panose="020B0604020202020204" pitchFamily="34" charset="0"/>
              <a:buChar char="•"/>
              <a:defRPr b="1">
                <a:solidFill>
                  <a:schemeClr val="tx1"/>
                </a:solidFill>
                <a:latin typeface="+mn-lt"/>
                <a:ea typeface="+mn-ea"/>
              </a:defRPr>
            </a:lvl2pPr>
            <a:lvl3pPr marL="741600" lvl="2" indent="-284400" defTabSz="650230" eaLnBrk="1" latinLnBrk="0" hangingPunct="1">
              <a:spcBef>
                <a:spcPts val="0"/>
              </a:spcBef>
              <a:spcAft>
                <a:spcPts val="1000"/>
              </a:spcAft>
              <a:buFont typeface="Arial" panose="020B0604020202020204" pitchFamily="34" charset="0"/>
              <a:buChar char="•"/>
              <a:defRPr sz="32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76204" lvl="1" indent="0">
              <a:buNone/>
            </a:pPr>
            <a:r>
              <a:rPr lang="en-CA" sz="5867" dirty="0"/>
              <a:t>Self-employed vs. employee status</a:t>
            </a:r>
          </a:p>
          <a:p>
            <a:pPr marL="720000" lvl="2" indent="-720000"/>
            <a:r>
              <a:rPr lang="en-CA" sz="5334" b="1" dirty="0"/>
              <a:t>Contract wording </a:t>
            </a:r>
            <a:r>
              <a:rPr lang="en-CA" sz="5334" dirty="0"/>
              <a:t>– determines if Revenue Canada decides you are employee vs. independent contractor</a:t>
            </a:r>
          </a:p>
          <a:p>
            <a:pPr lvl="3"/>
            <a:r>
              <a:rPr lang="en-CA" sz="4400" dirty="0"/>
              <a:t> Contract OF service = employer-employee</a:t>
            </a:r>
          </a:p>
          <a:p>
            <a:pPr lvl="3">
              <a:spcAft>
                <a:spcPts val="1067"/>
              </a:spcAft>
            </a:pPr>
            <a:r>
              <a:rPr lang="en-CA" sz="4400" dirty="0"/>
              <a:t> Contract FOR services = self-employment</a:t>
            </a:r>
          </a:p>
          <a:p>
            <a:pPr marL="720000" lvl="2" indent="-720000"/>
            <a:r>
              <a:rPr lang="en-CA" sz="5334" b="1" dirty="0"/>
              <a:t>Sample contracts</a:t>
            </a:r>
          </a:p>
          <a:p>
            <a:pPr lvl="2"/>
            <a:endParaRPr lang="en-CA" sz="4800" dirty="0"/>
          </a:p>
        </p:txBody>
      </p:sp>
      <p:pic>
        <p:nvPicPr>
          <p:cNvPr id="6" name="Picture 5">
            <a:extLst>
              <a:ext uri="{FF2B5EF4-FFF2-40B4-BE49-F238E27FC236}">
                <a16:creationId xmlns:a16="http://schemas.microsoft.com/office/drawing/2014/main" id="{B1CBDF88-38D7-4E0E-9DF6-3C7A2ABF64F7}"/>
              </a:ext>
            </a:extLst>
          </p:cNvPr>
          <p:cNvPicPr>
            <a:picLocks noChangeAspect="1"/>
          </p:cNvPicPr>
          <p:nvPr/>
        </p:nvPicPr>
        <p:blipFill>
          <a:blip r:embed="rId3"/>
          <a:stretch>
            <a:fillRect/>
          </a:stretch>
        </p:blipFill>
        <p:spPr>
          <a:xfrm rot="450086">
            <a:off x="12915669" y="6894166"/>
            <a:ext cx="3422443" cy="2281627"/>
          </a:xfrm>
          <a:prstGeom prst="rect">
            <a:avLst/>
          </a:prstGeom>
          <a:effectLst>
            <a:outerShdw blurRad="50800" dist="38100" dir="2700000" algn="tl" rotWithShape="0">
              <a:prstClr val="black">
                <a:alpha val="40000"/>
              </a:prstClr>
            </a:outerShdw>
          </a:effectLst>
        </p:spPr>
      </p:pic>
      <p:sp>
        <p:nvSpPr>
          <p:cNvPr id="10" name="Content Placeholder 5">
            <a:extLst>
              <a:ext uri="{FF2B5EF4-FFF2-40B4-BE49-F238E27FC236}">
                <a16:creationId xmlns:a16="http://schemas.microsoft.com/office/drawing/2014/main" id="{CD9910CA-BCDB-49F5-98F7-8D19D6AD60D7}"/>
              </a:ext>
            </a:extLst>
          </p:cNvPr>
          <p:cNvSpPr txBox="1">
            <a:spLocks/>
          </p:cNvSpPr>
          <p:nvPr/>
        </p:nvSpPr>
        <p:spPr bwMode="auto">
          <a:xfrm>
            <a:off x="148681" y="8261176"/>
            <a:ext cx="16610352" cy="1183285"/>
          </a:xfrm>
          <a:prstGeom prst="rect">
            <a:avLst/>
          </a:prstGeom>
        </p:spPr>
        <p:txBody>
          <a:bodyPr/>
          <a:lstStyle>
            <a:lvl1pPr marL="487672" indent="-487672" defTabSz="650230" eaLnBrk="1" latinLnBrk="0" hangingPunct="1">
              <a:spcBef>
                <a:spcPct val="20000"/>
              </a:spcBef>
              <a:spcAft>
                <a:spcPts val="2000"/>
              </a:spcAft>
              <a:buFont typeface="Arial" panose="020B0604020202020204" pitchFamily="34" charset="0"/>
              <a:buChar char="•"/>
              <a:defRPr b="1">
                <a:solidFill>
                  <a:schemeClr val="tx1"/>
                </a:solidFill>
                <a:latin typeface="+mn-lt"/>
                <a:ea typeface="+mn-ea"/>
              </a:defRPr>
            </a:lvl1pPr>
            <a:lvl2pPr lvl="1" indent="0" algn="ctr" defTabSz="650230" eaLnBrk="1" latinLnBrk="0" hangingPunct="1">
              <a:spcBef>
                <a:spcPct val="20000"/>
              </a:spcBef>
              <a:spcAft>
                <a:spcPts val="1000"/>
              </a:spcAft>
              <a:buFont typeface="Arial"/>
              <a:buNone/>
              <a:defRPr sz="5400" b="1">
                <a:solidFill>
                  <a:srgbClr val="7030A0"/>
                </a:solidFill>
                <a:latin typeface="+mn-lt"/>
                <a:ea typeface="+mn-ea"/>
              </a:defRPr>
            </a:lvl2pPr>
            <a:lvl3pPr marL="1625575" indent="-325115" defTabSz="650230" eaLnBrk="1" latinLnBrk="0" hangingPunct="1">
              <a:spcBef>
                <a:spcPct val="20000"/>
              </a:spcBef>
              <a:buFont typeface="Arial"/>
              <a:buChar char="•"/>
              <a:defRPr sz="18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0" indent="0" algn="ctr">
              <a:buNone/>
            </a:pPr>
            <a:r>
              <a:rPr lang="en-CA" sz="7200" dirty="0">
                <a:solidFill>
                  <a:srgbClr val="7030A0"/>
                </a:solidFill>
              </a:rPr>
              <a:t>cdha.ca/careers</a:t>
            </a:r>
          </a:p>
        </p:txBody>
      </p:sp>
    </p:spTree>
    <p:extLst>
      <p:ext uri="{BB962C8B-B14F-4D97-AF65-F5344CB8AC3E}">
        <p14:creationId xmlns:p14="http://schemas.microsoft.com/office/powerpoint/2010/main" val="146070077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89211" y="7456931"/>
            <a:ext cx="16489832"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7200" b="1" kern="0" dirty="0">
                <a:solidFill>
                  <a:srgbClr val="7030A0"/>
                </a:solidFill>
                <a:sym typeface="Herculanum" pitchFamily="-84" charset="0"/>
              </a:rPr>
              <a:t>cdha.ca/webinars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2" name="Title 1">
            <a:extLst>
              <a:ext uri="{FF2B5EF4-FFF2-40B4-BE49-F238E27FC236}">
                <a16:creationId xmlns:a16="http://schemas.microsoft.com/office/drawing/2014/main" id="{C09811C5-5066-44D9-865B-B324316E18AC}"/>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t>Social Media Webinar</a:t>
            </a:r>
          </a:p>
        </p:txBody>
      </p:sp>
      <p:pic>
        <p:nvPicPr>
          <p:cNvPr id="2050" name="Picture 2">
            <a:extLst>
              <a:ext uri="{FF2B5EF4-FFF2-40B4-BE49-F238E27FC236}">
                <a16:creationId xmlns:a16="http://schemas.microsoft.com/office/drawing/2014/main" id="{2FC243BD-2324-4ACD-9896-834724BA5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923" y="2284512"/>
            <a:ext cx="13104415" cy="4798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09337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Independent Practice</a:t>
            </a:r>
          </a:p>
        </p:txBody>
      </p:sp>
      <p:pic>
        <p:nvPicPr>
          <p:cNvPr id="5" name="Picture 4" descr="J:\Marketing and  Communications\images\members in action and clinic openings\vivian garas clinic openin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1771" y="6140923"/>
            <a:ext cx="5712840" cy="32322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J:\Marketing and  Communications\images\Rosemary Vaillant perfectsmile car wrap.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3057539" y="6124977"/>
            <a:ext cx="4306368" cy="32163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Content Placeholder 5">
            <a:extLst>
              <a:ext uri="{FF2B5EF4-FFF2-40B4-BE49-F238E27FC236}">
                <a16:creationId xmlns:a16="http://schemas.microsoft.com/office/drawing/2014/main" id="{74EF5A34-F2C3-4A4E-8A23-8CDACFBD02FE}"/>
              </a:ext>
            </a:extLst>
          </p:cNvPr>
          <p:cNvSpPr txBox="1">
            <a:spLocks/>
          </p:cNvSpPr>
          <p:nvPr/>
        </p:nvSpPr>
        <p:spPr bwMode="auto">
          <a:xfrm>
            <a:off x="989045" y="1924472"/>
            <a:ext cx="14978120" cy="7056784"/>
          </a:xfrm>
          <a:prstGeom prst="rect">
            <a:avLst/>
          </a:prstGeom>
        </p:spPr>
        <p:txBody>
          <a:bodyPr/>
          <a:lstStyle>
            <a:defPPr>
              <a:defRPr lang="en-US"/>
            </a:defPPr>
            <a:lvl1pPr marL="487672" indent="-487672" defTabSz="650230" eaLnBrk="1" latinLnBrk="0" hangingPunct="1">
              <a:spcBef>
                <a:spcPct val="20000"/>
              </a:spcBef>
              <a:buFont typeface="Arial"/>
              <a:buChar char="•"/>
              <a:defRPr sz="2400">
                <a:solidFill>
                  <a:schemeClr val="tx1"/>
                </a:solidFill>
                <a:latin typeface="+mn-lt"/>
                <a:ea typeface="+mn-ea"/>
              </a:defRPr>
            </a:lvl1pPr>
            <a:lvl2pPr marL="341550" lvl="1" indent="-284400" defTabSz="650230" eaLnBrk="1" latinLnBrk="0" hangingPunct="1">
              <a:spcBef>
                <a:spcPts val="0"/>
              </a:spcBef>
              <a:spcAft>
                <a:spcPts val="1000"/>
              </a:spcAft>
              <a:buFont typeface="Arial" panose="020B0604020202020204" pitchFamily="34" charset="0"/>
              <a:buChar char="•"/>
              <a:defRPr sz="4400" b="1">
                <a:solidFill>
                  <a:schemeClr val="tx1"/>
                </a:solidFill>
                <a:latin typeface="+mn-lt"/>
                <a:ea typeface="+mn-ea"/>
              </a:defRPr>
            </a:lvl2pPr>
            <a:lvl3pPr marL="741600" lvl="2" indent="-284400" defTabSz="650230" eaLnBrk="1" latinLnBrk="0" hangingPunct="1">
              <a:spcBef>
                <a:spcPts val="0"/>
              </a:spcBef>
              <a:spcAft>
                <a:spcPts val="1000"/>
              </a:spcAft>
              <a:buFont typeface="Arial" panose="020B0604020202020204" pitchFamily="34" charset="0"/>
              <a:buChar char="•"/>
              <a:defRPr sz="36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lvl="1"/>
            <a:r>
              <a:rPr lang="en-CA" b="0" dirty="0"/>
              <a:t>Own/run business</a:t>
            </a:r>
          </a:p>
          <a:p>
            <a:pPr lvl="1"/>
            <a:r>
              <a:rPr lang="en-CA" b="0" dirty="0"/>
              <a:t>Work independently or lead team</a:t>
            </a:r>
          </a:p>
          <a:p>
            <a:pPr lvl="1"/>
            <a:r>
              <a:rPr lang="en-CA" b="0" dirty="0"/>
              <a:t>Offer clients a wider range of choices</a:t>
            </a:r>
          </a:p>
          <a:p>
            <a:pPr lvl="1"/>
            <a:r>
              <a:rPr lang="en-CA" b="0" dirty="0"/>
              <a:t>Improve access to dental hygiene care</a:t>
            </a:r>
          </a:p>
          <a:p>
            <a:pPr lvl="1"/>
            <a:r>
              <a:rPr lang="en-CA" b="0" dirty="0"/>
              <a:t>Independent Practice Network (IPN): </a:t>
            </a:r>
            <a:r>
              <a:rPr lang="en-CA" dirty="0">
                <a:solidFill>
                  <a:srgbClr val="7030A0"/>
                </a:solidFill>
              </a:rPr>
              <a:t>cdha.ca/IPN</a:t>
            </a:r>
            <a:endParaRPr lang="en-CA" dirty="0"/>
          </a:p>
          <a:p>
            <a:pPr marL="76204" lvl="1" indent="0">
              <a:buNone/>
            </a:pPr>
            <a:endParaRPr lang="en-CA" dirty="0"/>
          </a:p>
        </p:txBody>
      </p:sp>
    </p:spTree>
    <p:extLst>
      <p:ext uri="{BB962C8B-B14F-4D97-AF65-F5344CB8AC3E}">
        <p14:creationId xmlns:p14="http://schemas.microsoft.com/office/powerpoint/2010/main" val="217717751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Independent Practice Network: </a:t>
            </a:r>
          </a:p>
          <a:p>
            <a:r>
              <a:rPr lang="en-CA" sz="5867" dirty="0"/>
              <a:t>By the Numbers</a:t>
            </a:r>
          </a:p>
        </p:txBody>
      </p:sp>
      <p:sp>
        <p:nvSpPr>
          <p:cNvPr id="4" name="Content Placeholder 5"/>
          <p:cNvSpPr>
            <a:spLocks noGrp="1"/>
          </p:cNvSpPr>
          <p:nvPr>
            <p:ph sz="half" idx="2"/>
          </p:nvPr>
        </p:nvSpPr>
        <p:spPr>
          <a:xfrm>
            <a:off x="317203" y="9127515"/>
            <a:ext cx="16351219" cy="656633"/>
          </a:xfrm>
        </p:spPr>
        <p:txBody>
          <a:bodyPr/>
          <a:lstStyle/>
          <a:p>
            <a:pPr marL="76204" lvl="1" indent="0">
              <a:spcBef>
                <a:spcPts val="0"/>
              </a:spcBef>
              <a:spcAft>
                <a:spcPts val="1333"/>
              </a:spcAft>
              <a:buNone/>
            </a:pPr>
            <a:r>
              <a:rPr lang="en-CA" i="1" dirty="0"/>
              <a:t>*The North and PEI do not currently allow dental hygienists to work as independent practitioners.</a:t>
            </a:r>
          </a:p>
        </p:txBody>
      </p:sp>
      <p:graphicFrame>
        <p:nvGraphicFramePr>
          <p:cNvPr id="5" name="Table 4">
            <a:extLst>
              <a:ext uri="{FF2B5EF4-FFF2-40B4-BE49-F238E27FC236}">
                <a16:creationId xmlns:a16="http://schemas.microsoft.com/office/drawing/2014/main" id="{7687CAD5-73DE-47AC-BDA3-061B18F79808}"/>
              </a:ext>
            </a:extLst>
          </p:cNvPr>
          <p:cNvGraphicFramePr>
            <a:graphicFrameLocks noGrp="1"/>
          </p:cNvGraphicFramePr>
          <p:nvPr>
            <p:extLst>
              <p:ext uri="{D42A27DB-BD31-4B8C-83A1-F6EECF244321}">
                <p14:modId xmlns:p14="http://schemas.microsoft.com/office/powerpoint/2010/main" val="1270641223"/>
              </p:ext>
            </p:extLst>
          </p:nvPr>
        </p:nvGraphicFramePr>
        <p:xfrm>
          <a:off x="494521" y="2056685"/>
          <a:ext cx="16351219" cy="6925197"/>
        </p:xfrm>
        <a:graphic>
          <a:graphicData uri="http://schemas.openxmlformats.org/drawingml/2006/table">
            <a:tbl>
              <a:tblPr firstRow="1" firstCol="1" bandRow="1">
                <a:tableStyleId>{793D81CF-94F2-401A-BA57-92F5A7B2D0C5}</a:tableStyleId>
              </a:tblPr>
              <a:tblGrid>
                <a:gridCol w="5728272">
                  <a:extLst>
                    <a:ext uri="{9D8B030D-6E8A-4147-A177-3AD203B41FA5}">
                      <a16:colId xmlns:a16="http://schemas.microsoft.com/office/drawing/2014/main" val="1801397845"/>
                    </a:ext>
                  </a:extLst>
                </a:gridCol>
                <a:gridCol w="3467062">
                  <a:extLst>
                    <a:ext uri="{9D8B030D-6E8A-4147-A177-3AD203B41FA5}">
                      <a16:colId xmlns:a16="http://schemas.microsoft.com/office/drawing/2014/main" val="1751735613"/>
                    </a:ext>
                  </a:extLst>
                </a:gridCol>
                <a:gridCol w="4894674">
                  <a:extLst>
                    <a:ext uri="{9D8B030D-6E8A-4147-A177-3AD203B41FA5}">
                      <a16:colId xmlns:a16="http://schemas.microsoft.com/office/drawing/2014/main" val="3582211574"/>
                    </a:ext>
                  </a:extLst>
                </a:gridCol>
                <a:gridCol w="2261211">
                  <a:extLst>
                    <a:ext uri="{9D8B030D-6E8A-4147-A177-3AD203B41FA5}">
                      <a16:colId xmlns:a16="http://schemas.microsoft.com/office/drawing/2014/main" val="4077747464"/>
                    </a:ext>
                  </a:extLst>
                </a:gridCol>
              </a:tblGrid>
              <a:tr h="562987">
                <a:tc>
                  <a:txBody>
                    <a:bodyPr/>
                    <a:lstStyle/>
                    <a:p>
                      <a:pPr>
                        <a:spcAft>
                          <a:spcPts val="0"/>
                        </a:spcAft>
                      </a:pPr>
                      <a:r>
                        <a:rPr lang="en-CA" sz="3200" kern="1200" dirty="0"/>
                        <a:t>PROVINCE</a:t>
                      </a:r>
                      <a:endParaRPr lang="en-CA" sz="32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tc>
                <a:tc>
                  <a:txBody>
                    <a:bodyPr/>
                    <a:lstStyle/>
                    <a:p>
                      <a:pPr>
                        <a:spcAft>
                          <a:spcPts val="0"/>
                        </a:spcAft>
                      </a:pPr>
                      <a:r>
                        <a:rPr lang="en-CA" sz="3200" kern="1200" dirty="0"/>
                        <a:t>#</a:t>
                      </a:r>
                      <a:endParaRPr lang="en-CA" sz="32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tc>
                <a:tc>
                  <a:txBody>
                    <a:bodyPr/>
                    <a:lstStyle/>
                    <a:p>
                      <a:pPr>
                        <a:spcAft>
                          <a:spcPts val="0"/>
                        </a:spcAft>
                      </a:pPr>
                      <a:r>
                        <a:rPr lang="en-CA" sz="3200" kern="1200" dirty="0"/>
                        <a:t>PROVINCE</a:t>
                      </a:r>
                      <a:endParaRPr lang="en-CA" sz="32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tc>
                <a:tc>
                  <a:txBody>
                    <a:bodyPr/>
                    <a:lstStyle/>
                    <a:p>
                      <a:pPr>
                        <a:spcAft>
                          <a:spcPts val="0"/>
                        </a:spcAft>
                      </a:pPr>
                      <a:r>
                        <a:rPr lang="en-CA" sz="3200" kern="1200" dirty="0"/>
                        <a:t>#</a:t>
                      </a:r>
                      <a:endParaRPr lang="en-CA" sz="32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tc>
                <a:extLst>
                  <a:ext uri="{0D108BD9-81ED-4DB2-BD59-A6C34878D82A}">
                    <a16:rowId xmlns:a16="http://schemas.microsoft.com/office/drawing/2014/main" val="3340255311"/>
                  </a:ext>
                </a:extLst>
              </a:tr>
              <a:tr h="972493">
                <a:tc>
                  <a:txBody>
                    <a:bodyPr/>
                    <a:lstStyle/>
                    <a:p>
                      <a:pPr>
                        <a:spcAft>
                          <a:spcPts val="0"/>
                        </a:spcAft>
                      </a:pPr>
                      <a:r>
                        <a:rPr lang="en-CA" sz="5300" kern="1200" dirty="0"/>
                        <a:t>Alberta</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kern="1200" dirty="0"/>
                        <a:t>179</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b="1" kern="1200" dirty="0"/>
                        <a:t>Nova Scotia</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kern="1200" dirty="0"/>
                        <a:t>14</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extLst>
                  <a:ext uri="{0D108BD9-81ED-4DB2-BD59-A6C34878D82A}">
                    <a16:rowId xmlns:a16="http://schemas.microsoft.com/office/drawing/2014/main" val="3302377609"/>
                  </a:ext>
                </a:extLst>
              </a:tr>
              <a:tr h="972493">
                <a:tc>
                  <a:txBody>
                    <a:bodyPr/>
                    <a:lstStyle/>
                    <a:p>
                      <a:pPr>
                        <a:spcAft>
                          <a:spcPts val="0"/>
                        </a:spcAft>
                      </a:pPr>
                      <a:r>
                        <a:rPr lang="en-CA" sz="5300" kern="1200" dirty="0"/>
                        <a:t>British Columbia</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kern="1200" dirty="0"/>
                        <a:t>143</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b="1" kern="1200" dirty="0"/>
                        <a:t>Ontario</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kern="1200" dirty="0"/>
                        <a:t>737</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extLst>
                  <a:ext uri="{0D108BD9-81ED-4DB2-BD59-A6C34878D82A}">
                    <a16:rowId xmlns:a16="http://schemas.microsoft.com/office/drawing/2014/main" val="797140403"/>
                  </a:ext>
                </a:extLst>
              </a:tr>
              <a:tr h="972493">
                <a:tc>
                  <a:txBody>
                    <a:bodyPr/>
                    <a:lstStyle/>
                    <a:p>
                      <a:pPr>
                        <a:spcAft>
                          <a:spcPts val="0"/>
                        </a:spcAft>
                      </a:pPr>
                      <a:r>
                        <a:rPr lang="en-CA" sz="5300" kern="1200" dirty="0"/>
                        <a:t>Manitoba</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kern="1200" dirty="0"/>
                        <a:t>10</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b="1" kern="1200" dirty="0"/>
                        <a:t>Québec</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kern="1200" dirty="0"/>
                        <a:t>22</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extLst>
                  <a:ext uri="{0D108BD9-81ED-4DB2-BD59-A6C34878D82A}">
                    <a16:rowId xmlns:a16="http://schemas.microsoft.com/office/drawing/2014/main" val="1673190218"/>
                  </a:ext>
                </a:extLst>
              </a:tr>
              <a:tr h="1650045">
                <a:tc>
                  <a:txBody>
                    <a:bodyPr/>
                    <a:lstStyle/>
                    <a:p>
                      <a:pPr>
                        <a:spcAft>
                          <a:spcPts val="0"/>
                        </a:spcAft>
                      </a:pPr>
                      <a:r>
                        <a:rPr lang="en-CA" sz="5300" kern="1200" dirty="0"/>
                        <a:t>Newfoundland &amp; Labrador</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kern="1200" dirty="0"/>
                        <a:t>21</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b="1" kern="1200" dirty="0"/>
                        <a:t>Saskatchewan</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kern="1200" dirty="0"/>
                        <a:t>9</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extLst>
                  <a:ext uri="{0D108BD9-81ED-4DB2-BD59-A6C34878D82A}">
                    <a16:rowId xmlns:a16="http://schemas.microsoft.com/office/drawing/2014/main" val="321719895"/>
                  </a:ext>
                </a:extLst>
              </a:tr>
              <a:tr h="1650045">
                <a:tc>
                  <a:txBody>
                    <a:bodyPr/>
                    <a:lstStyle/>
                    <a:p>
                      <a:pPr>
                        <a:spcAft>
                          <a:spcPts val="0"/>
                        </a:spcAft>
                      </a:pPr>
                      <a:r>
                        <a:rPr lang="en-CA" sz="5300" kern="1200" dirty="0"/>
                        <a:t>New Brunswick</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kern="1200" dirty="0"/>
                        <a:t>19</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b="1" kern="1200" dirty="0"/>
                        <a:t>The North and PEI</a:t>
                      </a:r>
                      <a:r>
                        <a:rPr lang="en-CA" sz="5300" kern="1200" baseline="30000" dirty="0"/>
                        <a:t>*</a:t>
                      </a:r>
                      <a:endParaRPr lang="en-CA" sz="5300" b="1" kern="1200" baseline="300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5300" kern="1200" dirty="0"/>
                        <a:t>2</a:t>
                      </a:r>
                      <a:endParaRPr lang="en-CA" sz="53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extLst>
                  <a:ext uri="{0D108BD9-81ED-4DB2-BD59-A6C34878D82A}">
                    <a16:rowId xmlns:a16="http://schemas.microsoft.com/office/drawing/2014/main" val="96993991"/>
                  </a:ext>
                </a:extLst>
              </a:tr>
            </a:tbl>
          </a:graphicData>
        </a:graphic>
      </p:graphicFrame>
    </p:spTree>
    <p:extLst>
      <p:ext uri="{BB962C8B-B14F-4D97-AF65-F5344CB8AC3E}">
        <p14:creationId xmlns:p14="http://schemas.microsoft.com/office/powerpoint/2010/main" val="6254602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42117" y="2052529"/>
            <a:ext cx="16752949" cy="25444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p>
            <a:pPr marL="0" indent="0" algn="ctr" eaLnBrk="0" fontAlgn="base" hangingPunct="0">
              <a:spcBef>
                <a:spcPct val="0"/>
              </a:spcBef>
              <a:spcAft>
                <a:spcPts val="1333"/>
              </a:spcAft>
              <a:buNone/>
            </a:pPr>
            <a:r>
              <a:rPr lang="en-CA" sz="6000" b="1" dirty="0">
                <a:sym typeface="Palatino" pitchFamily="-84" charset="0"/>
              </a:rPr>
              <a:t>Make sure your Student membership is current!</a:t>
            </a:r>
          </a:p>
        </p:txBody>
      </p:sp>
      <p:sp>
        <p:nvSpPr>
          <p:cNvPr id="11" name="Content Placeholder 5"/>
          <p:cNvSpPr>
            <a:spLocks noGrp="1"/>
          </p:cNvSpPr>
          <p:nvPr>
            <p:ph sz="quarter" idx="4"/>
          </p:nvPr>
        </p:nvSpPr>
        <p:spPr>
          <a:xfrm>
            <a:off x="5789723" y="3892658"/>
            <a:ext cx="10945550" cy="5520646"/>
          </a:xfrm>
        </p:spPr>
        <p:txBody>
          <a:bodyPr/>
          <a:lstStyle/>
          <a:p>
            <a:pPr marL="0" indent="0" algn="ctr">
              <a:spcBef>
                <a:spcPts val="0"/>
              </a:spcBef>
              <a:buNone/>
            </a:pPr>
            <a:r>
              <a:rPr lang="en-CA" sz="5867" b="1" dirty="0">
                <a:solidFill>
                  <a:srgbClr val="7030A0"/>
                </a:solidFill>
              </a:rPr>
              <a:t>cdha.ca/join</a:t>
            </a:r>
          </a:p>
          <a:p>
            <a:pPr marL="0" indent="0" algn="ctr">
              <a:spcBef>
                <a:spcPts val="0"/>
              </a:spcBef>
              <a:buNone/>
            </a:pPr>
            <a:endParaRPr lang="en-CA" sz="6500" b="1" dirty="0">
              <a:solidFill>
                <a:srgbClr val="7030A0"/>
              </a:solidFill>
            </a:endParaRPr>
          </a:p>
          <a:p>
            <a:pPr marL="0" indent="0" algn="ctr">
              <a:spcBef>
                <a:spcPts val="0"/>
              </a:spcBef>
              <a:buNone/>
            </a:pPr>
            <a:r>
              <a:rPr lang="en-CA" sz="5867" b="1" dirty="0">
                <a:solidFill>
                  <a:srgbClr val="7030A0"/>
                </a:solidFill>
              </a:rPr>
              <a:t>cdha.ca/renew</a:t>
            </a:r>
          </a:p>
          <a:p>
            <a:pPr marL="0" indent="0" algn="ctr">
              <a:spcBef>
                <a:spcPts val="0"/>
              </a:spcBef>
              <a:buNone/>
            </a:pPr>
            <a:endParaRPr lang="en-CA" sz="6500" b="1" dirty="0">
              <a:solidFill>
                <a:srgbClr val="7030A0"/>
              </a:solidFill>
            </a:endParaRPr>
          </a:p>
          <a:p>
            <a:pPr marL="0" indent="0" algn="ctr">
              <a:spcBef>
                <a:spcPts val="0"/>
              </a:spcBef>
              <a:buNone/>
            </a:pPr>
            <a:r>
              <a:rPr lang="en-CA" sz="5867" b="1" dirty="0">
                <a:solidFill>
                  <a:srgbClr val="7030A0"/>
                </a:solidFill>
              </a:rPr>
              <a:t>1-800-267-5235</a:t>
            </a:r>
          </a:p>
        </p:txBody>
      </p:sp>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CDHA Membership</a:t>
            </a:r>
          </a:p>
        </p:txBody>
      </p:sp>
      <p:cxnSp>
        <p:nvCxnSpPr>
          <p:cNvPr id="10" name="Curved Connector 9"/>
          <p:cNvCxnSpPr/>
          <p:nvPr/>
        </p:nvCxnSpPr>
        <p:spPr bwMode="auto">
          <a:xfrm rot="10800000" flipV="1">
            <a:off x="6033739" y="4978197"/>
            <a:ext cx="2688679" cy="2016287"/>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8">
            <a:hlinkClick r:id="rId3"/>
            <a:extLst>
              <a:ext uri="{FF2B5EF4-FFF2-40B4-BE49-F238E27FC236}">
                <a16:creationId xmlns:a16="http://schemas.microsoft.com/office/drawing/2014/main" id="{F71F7EF8-889C-49AB-8A5F-E1950158E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459" y="3292624"/>
            <a:ext cx="2808471" cy="5813232"/>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18299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928" y="6241228"/>
            <a:ext cx="2137500" cy="160312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0756" y="4896769"/>
            <a:ext cx="1481843" cy="1097568"/>
          </a:xfrm>
          <a:prstGeom prst="rect">
            <a:avLst/>
          </a:prstGeom>
        </p:spPr>
      </p:pic>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Contact CDHA</a:t>
            </a:r>
          </a:p>
        </p:txBody>
      </p:sp>
      <p:sp>
        <p:nvSpPr>
          <p:cNvPr id="15" name="Content Placeholder 5"/>
          <p:cNvSpPr>
            <a:spLocks noGrp="1"/>
          </p:cNvSpPr>
          <p:nvPr>
            <p:ph type="body" idx="1"/>
          </p:nvPr>
        </p:nvSpPr>
        <p:spPr>
          <a:xfrm>
            <a:off x="11535999" y="6172944"/>
            <a:ext cx="5631076" cy="1342932"/>
          </a:xfrm>
        </p:spPr>
        <p:txBody>
          <a:bodyPr/>
          <a:lstStyle/>
          <a:p>
            <a:pPr>
              <a:spcAft>
                <a:spcPts val="1333"/>
              </a:spcAft>
            </a:pPr>
            <a:r>
              <a:rPr lang="en-CA" sz="5867" dirty="0"/>
              <a:t>1-800-267-5235</a:t>
            </a:r>
            <a:endParaRPr lang="en-CA" sz="4267" dirty="0"/>
          </a:p>
        </p:txBody>
      </p:sp>
      <p:sp>
        <p:nvSpPr>
          <p:cNvPr id="11" name="Content Placeholder 5"/>
          <p:cNvSpPr>
            <a:spLocks noGrp="1"/>
          </p:cNvSpPr>
          <p:nvPr>
            <p:ph sz="half" idx="2"/>
          </p:nvPr>
        </p:nvSpPr>
        <p:spPr>
          <a:xfrm>
            <a:off x="11510428" y="5031715"/>
            <a:ext cx="4983004" cy="1357253"/>
          </a:xfrm>
        </p:spPr>
        <p:txBody>
          <a:bodyPr/>
          <a:lstStyle/>
          <a:p>
            <a:pPr marL="0" indent="0">
              <a:spcAft>
                <a:spcPts val="1333"/>
              </a:spcAft>
              <a:buNone/>
            </a:pPr>
            <a:r>
              <a:rPr lang="en-CA" sz="5867" b="1" dirty="0"/>
              <a:t>info@cdha.ca</a:t>
            </a:r>
          </a:p>
        </p:txBody>
      </p:sp>
      <p:sp>
        <p:nvSpPr>
          <p:cNvPr id="12" name="Content Placeholder 5"/>
          <p:cNvSpPr>
            <a:spLocks noGrp="1"/>
          </p:cNvSpPr>
          <p:nvPr>
            <p:ph sz="quarter" idx="4"/>
          </p:nvPr>
        </p:nvSpPr>
        <p:spPr>
          <a:xfrm>
            <a:off x="11535998" y="3460512"/>
            <a:ext cx="4550955" cy="1056248"/>
          </a:xfrm>
        </p:spPr>
        <p:txBody>
          <a:bodyPr/>
          <a:lstStyle/>
          <a:p>
            <a:pPr marL="0" indent="0">
              <a:spcAft>
                <a:spcPts val="2667"/>
              </a:spcAft>
              <a:buNone/>
            </a:pPr>
            <a:r>
              <a:rPr lang="en-CA" sz="5867" b="1" dirty="0"/>
              <a:t>cdha.ca</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6842" y="3292624"/>
            <a:ext cx="1809671" cy="1357253"/>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0322BF3C-4603-4401-B00C-E9987B201E40}"/>
              </a:ext>
            </a:extLst>
          </p:cNvPr>
          <p:cNvPicPr>
            <a:picLocks noChangeAspect="1"/>
          </p:cNvPicPr>
          <p:nvPr/>
        </p:nvPicPr>
        <p:blipFill>
          <a:blip r:embed="rId6"/>
          <a:stretch>
            <a:fillRect/>
          </a:stretch>
        </p:blipFill>
        <p:spPr>
          <a:xfrm>
            <a:off x="367023" y="3033949"/>
            <a:ext cx="9012787" cy="5083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729430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5"/>
          <p:cNvSpPr>
            <a:spLocks noGrp="1"/>
          </p:cNvSpPr>
          <p:nvPr>
            <p:ph type="body" idx="1"/>
          </p:nvPr>
        </p:nvSpPr>
        <p:spPr>
          <a:xfrm>
            <a:off x="2838613" y="4030480"/>
            <a:ext cx="9150199" cy="8641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p>
            <a:pPr>
              <a:spcAft>
                <a:spcPts val="2667"/>
              </a:spcAft>
            </a:pPr>
            <a:r>
              <a:rPr lang="en-CA" sz="6400" dirty="0">
                <a:cs typeface="Arial" panose="020B0604020202020204" pitchFamily="34" charset="0"/>
              </a:rPr>
              <a:t>.com/theCDHA</a:t>
            </a:r>
          </a:p>
        </p:txBody>
      </p:sp>
      <p:sp>
        <p:nvSpPr>
          <p:cNvPr id="15" name="Content Placeholder 5"/>
          <p:cNvSpPr>
            <a:spLocks noGrp="1"/>
          </p:cNvSpPr>
          <p:nvPr>
            <p:ph sz="half" idx="2"/>
          </p:nvPr>
        </p:nvSpPr>
        <p:spPr>
          <a:xfrm>
            <a:off x="2872683" y="5922951"/>
            <a:ext cx="14125930" cy="1070999"/>
          </a:xfrm>
        </p:spPr>
        <p:txBody>
          <a:bodyPr/>
          <a:lstStyle/>
          <a:p>
            <a:pPr marL="0" indent="0">
              <a:buNone/>
            </a:pPr>
            <a:r>
              <a:rPr lang="en-CA" sz="6400" b="1" dirty="0">
                <a:cs typeface="Arial" panose="020B0604020202020204" pitchFamily="34" charset="0"/>
              </a:rPr>
              <a:t>.com/groups/</a:t>
            </a:r>
            <a:r>
              <a:rPr lang="en-CA" sz="6400" b="1" dirty="0" err="1">
                <a:cs typeface="Arial" panose="020B0604020202020204" pitchFamily="34" charset="0"/>
              </a:rPr>
              <a:t>CDHAdentalhygienists</a:t>
            </a:r>
            <a:endParaRPr lang="en-CA" sz="6400" b="1" dirty="0">
              <a:cs typeface="Arial" panose="020B0604020202020204" pitchFamily="34" charset="0"/>
            </a:endParaRPr>
          </a:p>
        </p:txBody>
      </p:sp>
      <p:sp>
        <p:nvSpPr>
          <p:cNvPr id="28" name="Content Placeholder 5"/>
          <p:cNvSpPr>
            <a:spLocks noGrp="1"/>
          </p:cNvSpPr>
          <p:nvPr>
            <p:ph type="body" sz="quarter" idx="3"/>
          </p:nvPr>
        </p:nvSpPr>
        <p:spPr>
          <a:xfrm>
            <a:off x="2821231" y="8110821"/>
            <a:ext cx="7673157" cy="865216"/>
          </a:xfrm>
        </p:spPr>
        <p:txBody>
          <a:bodyPr/>
          <a:lstStyle/>
          <a:p>
            <a:pPr>
              <a:spcAft>
                <a:spcPts val="2667"/>
              </a:spcAft>
            </a:pPr>
            <a:r>
              <a:rPr lang="en-CA" sz="6400" dirty="0">
                <a:cs typeface="Arial" panose="020B0604020202020204" pitchFamily="34" charset="0"/>
              </a:rPr>
              <a:t>.com/</a:t>
            </a:r>
            <a:r>
              <a:rPr lang="en-CA" sz="6400" dirty="0" err="1">
                <a:cs typeface="Arial" panose="020B0604020202020204" pitchFamily="34" charset="0"/>
              </a:rPr>
              <a:t>theCDHA</a:t>
            </a:r>
            <a:endParaRPr lang="en-CA" sz="6400" dirty="0">
              <a:cs typeface="Arial" panose="020B0604020202020204" pitchFamily="34" charset="0"/>
            </a:endParaRPr>
          </a:p>
        </p:txBody>
      </p:sp>
      <p:sp>
        <p:nvSpPr>
          <p:cNvPr id="16" name="Content Placeholder 5"/>
          <p:cNvSpPr>
            <a:spLocks noGrp="1"/>
          </p:cNvSpPr>
          <p:nvPr>
            <p:ph sz="quarter" idx="4"/>
          </p:nvPr>
        </p:nvSpPr>
        <p:spPr>
          <a:xfrm>
            <a:off x="2621275" y="2217348"/>
            <a:ext cx="7297032" cy="864121"/>
          </a:xfrm>
        </p:spPr>
        <p:txBody>
          <a:bodyPr/>
          <a:lstStyle/>
          <a:p>
            <a:pPr marL="0" indent="0">
              <a:spcAft>
                <a:spcPts val="2667"/>
              </a:spcAft>
              <a:buNone/>
            </a:pPr>
            <a:r>
              <a:rPr lang="en-CA" sz="6400" b="1" dirty="0">
                <a:cs typeface="Arial" panose="020B0604020202020204" pitchFamily="34" charset="0"/>
              </a:rPr>
              <a:t>.com/</a:t>
            </a:r>
            <a:r>
              <a:rPr lang="en-CA" sz="6400" b="1" dirty="0" err="1">
                <a:cs typeface="Arial" panose="020B0604020202020204" pitchFamily="34" charset="0"/>
              </a:rPr>
              <a:t>theCDHA</a:t>
            </a:r>
            <a:endParaRPr lang="en-CA" sz="6400" b="1" dirty="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071" y="5596880"/>
            <a:ext cx="1862758" cy="1397069"/>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086" y="2069216"/>
            <a:ext cx="1535202" cy="115140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168" y="3519373"/>
            <a:ext cx="2577989" cy="1933491"/>
          </a:xfrm>
          <a:prstGeom prst="rect">
            <a:avLst/>
          </a:prstGeom>
        </p:spPr>
      </p:pic>
      <p:pic>
        <p:nvPicPr>
          <p:cNvPr id="17" name="Picture 16"/>
          <p:cNvPicPr>
            <a:picLocks noChangeAspect="1"/>
          </p:cNvPicPr>
          <p:nvPr/>
        </p:nvPicPr>
        <p:blipFill>
          <a:blip r:embed="rId6"/>
          <a:stretch>
            <a:fillRect/>
          </a:stretch>
        </p:blipFill>
        <p:spPr>
          <a:xfrm>
            <a:off x="1413925" y="7613104"/>
            <a:ext cx="1495391" cy="1252744"/>
          </a:xfrm>
          <a:prstGeom prst="rect">
            <a:avLst/>
          </a:prstGeom>
        </p:spPr>
      </p:pic>
      <p:sp>
        <p:nvSpPr>
          <p:cNvPr id="2" name="Title 1">
            <a:extLst>
              <a:ext uri="{FF2B5EF4-FFF2-40B4-BE49-F238E27FC236}">
                <a16:creationId xmlns:a16="http://schemas.microsoft.com/office/drawing/2014/main" id="{78F3AF00-CADF-4292-A14D-1983056B75BF}"/>
              </a:ext>
            </a:extLst>
          </p:cNvPr>
          <p:cNvSpPr txBox="1">
            <a:spLocks/>
          </p:cNvSpPr>
          <p:nvPr/>
        </p:nvSpPr>
        <p:spPr bwMode="auto">
          <a:xfrm>
            <a:off x="5501385" y="484312"/>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solidFill>
                  <a:schemeClr val="bg1"/>
                </a:solidFill>
                <a:latin typeface="+mn-lt"/>
              </a:rPr>
              <a:t>Connect with CDHA</a:t>
            </a:r>
          </a:p>
        </p:txBody>
      </p:sp>
      <p:sp>
        <p:nvSpPr>
          <p:cNvPr id="4" name="Speech Bubble: Oval 3">
            <a:extLst>
              <a:ext uri="{FF2B5EF4-FFF2-40B4-BE49-F238E27FC236}">
                <a16:creationId xmlns:a16="http://schemas.microsoft.com/office/drawing/2014/main" id="{6F3B131E-FE04-4C9A-B67F-967161A96B30}"/>
              </a:ext>
            </a:extLst>
          </p:cNvPr>
          <p:cNvSpPr/>
          <p:nvPr/>
        </p:nvSpPr>
        <p:spPr bwMode="auto">
          <a:xfrm>
            <a:off x="13660892" y="3022064"/>
            <a:ext cx="3289162" cy="2618625"/>
          </a:xfrm>
          <a:prstGeom prst="wedgeEllipseCallout">
            <a:avLst>
              <a:gd name="adj1" fmla="val -76788"/>
              <a:gd name="adj2" fmla="val 48685"/>
            </a:avLst>
          </a:prstGeom>
          <a:solidFill>
            <a:srgbClr val="E4FA12">
              <a:alpha val="24901"/>
            </a:srgbClr>
          </a:solidFill>
          <a:ln w="25400" cap="flat" cmpd="sng" algn="ctr">
            <a:solidFill>
              <a:srgbClr val="5E2082">
                <a:alpha val="50000"/>
              </a:srgbClr>
            </a:solidFill>
            <a:prstDash val="solid"/>
            <a:round/>
            <a:headEnd type="none" w="med" len="med"/>
            <a:tailEnd type="none" w="med" len="med"/>
          </a:ln>
          <a:effectLst/>
        </p:spPr>
        <p:txBody>
          <a:bodyPr vert="horz" wrap="square" lIns="121924" tIns="60962" rIns="121924" bIns="60962" numCol="1" rtlCol="0" anchor="t" anchorCtr="0" compatLnSpc="1">
            <a:prstTxWarp prst="textNoShape">
              <a:avLst/>
            </a:prstTxWarp>
          </a:bodyPr>
          <a:lstStyle/>
          <a:p>
            <a:pPr algn="ctr" defTabSz="1219261"/>
            <a:r>
              <a:rPr lang="en-CA" sz="3734" b="1" dirty="0">
                <a:solidFill>
                  <a:sysClr val="windowText" lastClr="000000"/>
                </a:solidFill>
                <a:latin typeface="+mn-lt"/>
                <a:ea typeface="ヒラギノ明朝 ProN W3" charset="0"/>
                <a:cs typeface="Arial" panose="020B0604020202020204" pitchFamily="34" charset="0"/>
                <a:sym typeface="Palatino" charset="0"/>
              </a:rPr>
              <a:t>Request to join today!</a:t>
            </a:r>
          </a:p>
        </p:txBody>
      </p:sp>
    </p:spTree>
    <p:extLst>
      <p:ext uri="{BB962C8B-B14F-4D97-AF65-F5344CB8AC3E}">
        <p14:creationId xmlns:p14="http://schemas.microsoft.com/office/powerpoint/2010/main" val="115971230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7" name="Picture 6">
            <a:extLst>
              <a:ext uri="{FF2B5EF4-FFF2-40B4-BE49-F238E27FC236}">
                <a16:creationId xmlns:a16="http://schemas.microsoft.com/office/drawing/2014/main" id="{06FD832C-657C-4D17-B326-B26A4271EA24}"/>
              </a:ext>
            </a:extLst>
          </p:cNvPr>
          <p:cNvPicPr>
            <a:picLocks noChangeAspect="1"/>
          </p:cNvPicPr>
          <p:nvPr/>
        </p:nvPicPr>
        <p:blipFill rotWithShape="1">
          <a:blip r:embed="rId3"/>
          <a:srcRect t="1639" b="717"/>
          <a:stretch/>
        </p:blipFill>
        <p:spPr>
          <a:xfrm>
            <a:off x="-30516" y="0"/>
            <a:ext cx="17340262" cy="12955061"/>
          </a:xfrm>
          <a:prstGeom prst="rect">
            <a:avLst/>
          </a:prstGeom>
        </p:spPr>
      </p:pic>
    </p:spTree>
    <p:extLst>
      <p:ext uri="{BB962C8B-B14F-4D97-AF65-F5344CB8AC3E}">
        <p14:creationId xmlns:p14="http://schemas.microsoft.com/office/powerpoint/2010/main" val="186203403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4" name="Content Placeholder 5">
            <a:extLst>
              <a:ext uri="{FF2B5EF4-FFF2-40B4-BE49-F238E27FC236}">
                <a16:creationId xmlns:a16="http://schemas.microsoft.com/office/drawing/2014/main" id="{C2EF45C1-3933-49D2-91A0-3CC9D776691D}"/>
              </a:ext>
            </a:extLst>
          </p:cNvPr>
          <p:cNvSpPr txBox="1">
            <a:spLocks/>
          </p:cNvSpPr>
          <p:nvPr/>
        </p:nvSpPr>
        <p:spPr>
          <a:xfrm>
            <a:off x="928452" y="3052452"/>
            <a:ext cx="15483359" cy="4704668"/>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2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667"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4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9pPr>
          </a:lstStyle>
          <a:p>
            <a:pPr marL="0" indent="0" algn="ctr">
              <a:spcAft>
                <a:spcPts val="1333"/>
              </a:spcAft>
              <a:buFont typeface="Arial" panose="020B0604020202020204" pitchFamily="34" charset="0"/>
              <a:buNone/>
            </a:pPr>
            <a:r>
              <a:rPr lang="en-CA" sz="18401" b="1" dirty="0"/>
              <a:t>QUIZ TIME!</a:t>
            </a:r>
            <a:endParaRPr lang="en-CA" sz="12801" b="1" dirty="0"/>
          </a:p>
          <a:p>
            <a:pPr marL="0" indent="0" algn="ctr">
              <a:spcAft>
                <a:spcPts val="1333"/>
              </a:spcAft>
              <a:buFont typeface="Arial" panose="020B0604020202020204" pitchFamily="34" charset="0"/>
              <a:buNone/>
            </a:pPr>
            <a:r>
              <a:rPr lang="en-CA" sz="12801" b="1" i="1" dirty="0">
                <a:solidFill>
                  <a:srgbClr val="7030A0"/>
                </a:solidFill>
              </a:rPr>
              <a:t>Prize at stake</a:t>
            </a:r>
            <a:endParaRPr lang="en-CA" sz="12801" i="1" dirty="0">
              <a:solidFill>
                <a:srgbClr val="7030A0"/>
              </a:solidFill>
            </a:endParaRPr>
          </a:p>
        </p:txBody>
      </p:sp>
    </p:spTree>
    <p:extLst>
      <p:ext uri="{BB962C8B-B14F-4D97-AF65-F5344CB8AC3E}">
        <p14:creationId xmlns:p14="http://schemas.microsoft.com/office/powerpoint/2010/main" val="166240971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69156" y="4763783"/>
            <a:ext cx="16201948" cy="4001449"/>
          </a:xfrm>
        </p:spPr>
        <p:txBody>
          <a:bodyPr/>
          <a:lstStyle/>
          <a:p>
            <a:pPr marL="720000" indent="-720000">
              <a:spcBef>
                <a:spcPts val="2000"/>
              </a:spcBef>
              <a:spcAft>
                <a:spcPts val="2000"/>
              </a:spcAft>
              <a:buFont typeface="Arial" panose="020B0604020202020204" pitchFamily="34" charset="0"/>
              <a:buChar char="•"/>
            </a:pPr>
            <a:r>
              <a:rPr lang="en-CA" sz="5400" dirty="0"/>
              <a:t>Commission on Dental Accreditation of Canada (</a:t>
            </a:r>
            <a:r>
              <a:rPr lang="en-CA" sz="5400" dirty="0" err="1"/>
              <a:t>CDAC</a:t>
            </a:r>
            <a:r>
              <a:rPr lang="en-CA" sz="5400" dirty="0"/>
              <a:t>)</a:t>
            </a:r>
          </a:p>
          <a:p>
            <a:pPr marL="720000" indent="-720000">
              <a:spcBef>
                <a:spcPts val="2000"/>
              </a:spcBef>
              <a:spcAft>
                <a:spcPts val="2000"/>
              </a:spcAft>
              <a:buFont typeface="Arial" panose="020B0604020202020204" pitchFamily="34" charset="0"/>
              <a:buChar char="•"/>
            </a:pPr>
            <a:r>
              <a:rPr lang="en-CA" sz="5400" dirty="0"/>
              <a:t>National Dental Hygiene Certification Board (</a:t>
            </a:r>
            <a:r>
              <a:rPr lang="en-CA" sz="5400" dirty="0" err="1"/>
              <a:t>NDHCB</a:t>
            </a:r>
            <a:r>
              <a:rPr lang="en-CA" sz="5400" dirty="0"/>
              <a:t>)</a:t>
            </a:r>
          </a:p>
          <a:p>
            <a:pPr marL="720000" indent="-720000">
              <a:spcBef>
                <a:spcPts val="2000"/>
              </a:spcBef>
              <a:spcAft>
                <a:spcPts val="2000"/>
              </a:spcAft>
              <a:buFont typeface="Arial" panose="020B0604020202020204" pitchFamily="34" charset="0"/>
              <a:buChar char="•"/>
            </a:pPr>
            <a:r>
              <a:rPr lang="en-CA" sz="5400" dirty="0"/>
              <a:t>Federation of Dental Hygiene Regulators of Canada (</a:t>
            </a:r>
            <a:r>
              <a:rPr lang="en-CA" sz="5400" dirty="0" err="1"/>
              <a:t>FDHRC</a:t>
            </a:r>
            <a:r>
              <a:rPr lang="en-CA" sz="5400" dirty="0"/>
              <a:t>)</a:t>
            </a:r>
          </a:p>
        </p:txBody>
      </p:sp>
      <p:sp>
        <p:nvSpPr>
          <p:cNvPr id="7" name="Title 1"/>
          <p:cNvSpPr txBox="1">
            <a:spLocks/>
          </p:cNvSpPr>
          <p:nvPr/>
        </p:nvSpPr>
        <p:spPr bwMode="auto">
          <a:xfrm>
            <a:off x="5501385"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National Organizations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659" y="2322211"/>
            <a:ext cx="3377156" cy="182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1939" y="1996480"/>
            <a:ext cx="2659861" cy="239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picture containing clipart&#10;&#10;Description generated with very high confidence">
            <a:extLst>
              <a:ext uri="{FF2B5EF4-FFF2-40B4-BE49-F238E27FC236}">
                <a16:creationId xmlns:a16="http://schemas.microsoft.com/office/drawing/2014/main" id="{4E8C68C0-3A0F-4DB5-83F1-FF50CB5BE059}"/>
              </a:ext>
            </a:extLst>
          </p:cNvPr>
          <p:cNvPicPr>
            <a:picLocks noChangeAspect="1"/>
          </p:cNvPicPr>
          <p:nvPr/>
        </p:nvPicPr>
        <p:blipFill>
          <a:blip r:embed="rId5"/>
          <a:stretch>
            <a:fillRect/>
          </a:stretch>
        </p:blipFill>
        <p:spPr>
          <a:xfrm>
            <a:off x="10986893" y="2068291"/>
            <a:ext cx="5120966" cy="2078187"/>
          </a:xfrm>
          <a:prstGeom prst="rect">
            <a:avLst/>
          </a:prstGeom>
        </p:spPr>
      </p:pic>
    </p:spTree>
    <p:extLst>
      <p:ext uri="{BB962C8B-B14F-4D97-AF65-F5344CB8AC3E}">
        <p14:creationId xmlns:p14="http://schemas.microsoft.com/office/powerpoint/2010/main" val="305685880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type="body" idx="1"/>
          </p:nvPr>
        </p:nvSpPr>
        <p:spPr>
          <a:xfrm rot="489287">
            <a:off x="12509926" y="3675902"/>
            <a:ext cx="6816964" cy="2208313"/>
          </a:xfrm>
        </p:spPr>
        <p:txBody>
          <a:bodyPr/>
          <a:lstStyle/>
          <a:p>
            <a:pPr marL="0" indent="0">
              <a:spcAft>
                <a:spcPts val="1333"/>
              </a:spcAft>
            </a:pPr>
            <a:endParaRPr lang="en-CA" sz="2000" b="1" dirty="0">
              <a:solidFill>
                <a:srgbClr val="7030A0"/>
              </a:solidFill>
            </a:endParaRPr>
          </a:p>
          <a:p>
            <a:pPr marL="0" indent="0">
              <a:spcAft>
                <a:spcPts val="1333"/>
              </a:spcAft>
              <a:buNone/>
            </a:pPr>
            <a:r>
              <a:rPr lang="en-CA" sz="6000" b="1" dirty="0">
                <a:solidFill>
                  <a:srgbClr val="7030A0"/>
                </a:solidFill>
              </a:rPr>
              <a:t>Professional Development</a:t>
            </a:r>
            <a:endParaRPr lang="en-CA" sz="6000" dirty="0">
              <a:solidFill>
                <a:srgbClr val="7030A0"/>
              </a:solidFill>
            </a:endParaRPr>
          </a:p>
        </p:txBody>
      </p:sp>
      <p:sp>
        <p:nvSpPr>
          <p:cNvPr id="6" name="Content Placeholder 5"/>
          <p:cNvSpPr>
            <a:spLocks noGrp="1"/>
          </p:cNvSpPr>
          <p:nvPr>
            <p:ph sz="half" idx="2"/>
          </p:nvPr>
        </p:nvSpPr>
        <p:spPr>
          <a:xfrm>
            <a:off x="807785" y="2216238"/>
            <a:ext cx="15771399" cy="4032570"/>
          </a:xfrm>
        </p:spPr>
        <p:txBody>
          <a:bodyPr/>
          <a:lstStyle/>
          <a:p>
            <a:pPr marL="0" indent="0" algn="ctr">
              <a:buNone/>
            </a:pPr>
            <a:r>
              <a:rPr lang="en-CA" sz="8000" b="1" dirty="0"/>
              <a:t>What CDHA membership benefit most excites you?</a:t>
            </a:r>
            <a:endParaRPr lang="en-CA" sz="8000" dirty="0"/>
          </a:p>
        </p:txBody>
      </p:sp>
      <p:sp>
        <p:nvSpPr>
          <p:cNvPr id="8" name="Content Placeholder 5"/>
          <p:cNvSpPr>
            <a:spLocks noGrp="1"/>
          </p:cNvSpPr>
          <p:nvPr>
            <p:ph type="body" sz="quarter" idx="3"/>
          </p:nvPr>
        </p:nvSpPr>
        <p:spPr>
          <a:xfrm rot="162020">
            <a:off x="1599578" y="5433812"/>
            <a:ext cx="6816964" cy="2208313"/>
          </a:xfrm>
        </p:spPr>
        <p:txBody>
          <a:bodyPr/>
          <a:lstStyle/>
          <a:p>
            <a:pPr marL="0" indent="0">
              <a:spcAft>
                <a:spcPts val="1333"/>
              </a:spcAft>
            </a:pPr>
            <a:endParaRPr lang="en-CA" sz="2000" b="1" dirty="0">
              <a:solidFill>
                <a:srgbClr val="7030A0"/>
              </a:solidFill>
            </a:endParaRPr>
          </a:p>
          <a:p>
            <a:pPr marL="0" indent="0">
              <a:spcAft>
                <a:spcPts val="1333"/>
              </a:spcAft>
              <a:buNone/>
            </a:pPr>
            <a:r>
              <a:rPr lang="en-CA" sz="6000" b="1" dirty="0">
                <a:solidFill>
                  <a:srgbClr val="7030A0"/>
                </a:solidFill>
              </a:rPr>
              <a:t>Liability Insurance</a:t>
            </a:r>
            <a:endParaRPr lang="en-CA" sz="6000" dirty="0">
              <a:solidFill>
                <a:srgbClr val="7030A0"/>
              </a:solidFill>
            </a:endParaRPr>
          </a:p>
        </p:txBody>
      </p:sp>
      <p:sp>
        <p:nvSpPr>
          <p:cNvPr id="9" name="Content Placeholder 5"/>
          <p:cNvSpPr>
            <a:spLocks noGrp="1"/>
          </p:cNvSpPr>
          <p:nvPr>
            <p:ph sz="quarter" idx="4"/>
          </p:nvPr>
        </p:nvSpPr>
        <p:spPr>
          <a:xfrm rot="20768068">
            <a:off x="165284" y="3346621"/>
            <a:ext cx="6816964" cy="2208313"/>
          </a:xfrm>
        </p:spPr>
        <p:txBody>
          <a:bodyPr/>
          <a:lstStyle/>
          <a:p>
            <a:pPr marL="0" indent="0">
              <a:spcAft>
                <a:spcPts val="1333"/>
              </a:spcAft>
            </a:pPr>
            <a:endParaRPr lang="en-CA" sz="2000" b="1" dirty="0">
              <a:solidFill>
                <a:srgbClr val="7030A0"/>
              </a:solidFill>
            </a:endParaRPr>
          </a:p>
          <a:p>
            <a:pPr marL="0" indent="0">
              <a:spcAft>
                <a:spcPts val="1333"/>
              </a:spcAft>
              <a:buNone/>
            </a:pPr>
            <a:r>
              <a:rPr lang="en-CA" sz="6000" b="1" dirty="0">
                <a:solidFill>
                  <a:srgbClr val="7030A0"/>
                </a:solidFill>
              </a:rPr>
              <a:t>CDHA Perks: </a:t>
            </a:r>
            <a:br>
              <a:rPr lang="en-CA" sz="6000" b="1" dirty="0">
                <a:solidFill>
                  <a:srgbClr val="7030A0"/>
                </a:solidFill>
              </a:rPr>
            </a:br>
            <a:r>
              <a:rPr lang="en-CA" sz="6000" b="1" dirty="0" err="1">
                <a:solidFill>
                  <a:srgbClr val="7030A0"/>
                </a:solidFill>
              </a:rPr>
              <a:t>Perkopolis</a:t>
            </a:r>
            <a:r>
              <a:rPr lang="en-CA" sz="6000" b="1" dirty="0">
                <a:solidFill>
                  <a:srgbClr val="7030A0"/>
                </a:solidFill>
              </a:rPr>
              <a:t> / ESM</a:t>
            </a:r>
            <a:endParaRPr lang="en-CA" sz="6000" dirty="0">
              <a:solidFill>
                <a:srgbClr val="7030A0"/>
              </a:solidFill>
            </a:endParaRPr>
          </a:p>
        </p:txBody>
      </p:sp>
      <p:sp>
        <p:nvSpPr>
          <p:cNvPr id="10" name="Content Placeholder 5"/>
          <p:cNvSpPr>
            <a:spLocks noGrp="1"/>
          </p:cNvSpPr>
          <p:nvPr>
            <p:ph sz="quarter" idx="4294967295"/>
          </p:nvPr>
        </p:nvSpPr>
        <p:spPr>
          <a:xfrm rot="524838">
            <a:off x="9790731" y="5671070"/>
            <a:ext cx="6816725" cy="2208212"/>
          </a:xfrm>
        </p:spPr>
        <p:txBody>
          <a:bodyPr/>
          <a:lstStyle/>
          <a:p>
            <a:pPr marL="0" indent="0">
              <a:spcAft>
                <a:spcPts val="1333"/>
              </a:spcAft>
            </a:pPr>
            <a:endParaRPr lang="en-CA" sz="2000" b="1" dirty="0">
              <a:solidFill>
                <a:srgbClr val="7030A0"/>
              </a:solidFill>
            </a:endParaRPr>
          </a:p>
          <a:p>
            <a:pPr marL="0" indent="0">
              <a:spcAft>
                <a:spcPts val="1333"/>
              </a:spcAft>
              <a:buNone/>
            </a:pPr>
            <a:r>
              <a:rPr lang="en-CA" sz="6000" b="1" dirty="0">
                <a:solidFill>
                  <a:srgbClr val="7030A0"/>
                </a:solidFill>
              </a:rPr>
              <a:t>Publications</a:t>
            </a:r>
            <a:endParaRPr lang="en-CA" sz="6000" dirty="0">
              <a:solidFill>
                <a:srgbClr val="7030A0"/>
              </a:solidFill>
            </a:endParaRPr>
          </a:p>
        </p:txBody>
      </p:sp>
      <p:sp>
        <p:nvSpPr>
          <p:cNvPr id="11" name="Content Placeholder 5"/>
          <p:cNvSpPr>
            <a:spLocks noGrp="1"/>
          </p:cNvSpPr>
          <p:nvPr>
            <p:ph sz="quarter" idx="4294967295"/>
          </p:nvPr>
        </p:nvSpPr>
        <p:spPr>
          <a:xfrm rot="20943030">
            <a:off x="957263" y="7352814"/>
            <a:ext cx="6816725" cy="2227262"/>
          </a:xfrm>
        </p:spPr>
        <p:txBody>
          <a:bodyPr/>
          <a:lstStyle/>
          <a:p>
            <a:pPr marL="0" indent="0">
              <a:spcAft>
                <a:spcPts val="1333"/>
              </a:spcAft>
            </a:pPr>
            <a:endParaRPr lang="en-CA" sz="2000" b="1" dirty="0">
              <a:solidFill>
                <a:srgbClr val="7030A0"/>
              </a:solidFill>
            </a:endParaRPr>
          </a:p>
          <a:p>
            <a:pPr marL="0" indent="0">
              <a:spcAft>
                <a:spcPts val="1333"/>
              </a:spcAft>
              <a:buNone/>
            </a:pPr>
            <a:r>
              <a:rPr lang="en-CA" sz="6000" b="1" dirty="0">
                <a:solidFill>
                  <a:srgbClr val="7030A0"/>
                </a:solidFill>
              </a:rPr>
              <a:t>GoodLife Fitness</a:t>
            </a:r>
            <a:endParaRPr lang="en-CA" sz="6000" dirty="0">
              <a:solidFill>
                <a:srgbClr val="7030A0"/>
              </a:solidFill>
            </a:endParaRPr>
          </a:p>
        </p:txBody>
      </p:sp>
      <p:sp>
        <p:nvSpPr>
          <p:cNvPr id="12" name="Content Placeholder 5"/>
          <p:cNvSpPr>
            <a:spLocks noGrp="1"/>
          </p:cNvSpPr>
          <p:nvPr>
            <p:ph sz="quarter" idx="4294967295"/>
          </p:nvPr>
        </p:nvSpPr>
        <p:spPr>
          <a:xfrm rot="20910932">
            <a:off x="12361884" y="6322234"/>
            <a:ext cx="5272088" cy="2208212"/>
          </a:xfrm>
        </p:spPr>
        <p:txBody>
          <a:bodyPr/>
          <a:lstStyle/>
          <a:p>
            <a:pPr marL="0" indent="0" algn="ctr">
              <a:spcAft>
                <a:spcPts val="1333"/>
              </a:spcAft>
            </a:pPr>
            <a:endParaRPr lang="en-CA" sz="2000" b="1" dirty="0">
              <a:solidFill>
                <a:srgbClr val="7030A0"/>
              </a:solidFill>
            </a:endParaRPr>
          </a:p>
          <a:p>
            <a:pPr marL="0" indent="0" algn="ctr">
              <a:spcAft>
                <a:spcPts val="1333"/>
              </a:spcAft>
              <a:buNone/>
            </a:pPr>
            <a:r>
              <a:rPr lang="en-CA" sz="6000" b="1" dirty="0">
                <a:solidFill>
                  <a:srgbClr val="7030A0"/>
                </a:solidFill>
              </a:rPr>
              <a:t>Career Site / Jobs</a:t>
            </a:r>
            <a:endParaRPr lang="en-CA" sz="6000" dirty="0">
              <a:solidFill>
                <a:srgbClr val="7030A0"/>
              </a:solidFill>
            </a:endParaRPr>
          </a:p>
        </p:txBody>
      </p:sp>
      <p:sp>
        <p:nvSpPr>
          <p:cNvPr id="13" name="Content Placeholder 5"/>
          <p:cNvSpPr>
            <a:spLocks noGrp="1"/>
          </p:cNvSpPr>
          <p:nvPr>
            <p:ph sz="quarter" idx="4294967295"/>
          </p:nvPr>
        </p:nvSpPr>
        <p:spPr>
          <a:xfrm>
            <a:off x="5597822" y="4756820"/>
            <a:ext cx="6816725" cy="2208212"/>
          </a:xfrm>
        </p:spPr>
        <p:txBody>
          <a:bodyPr/>
          <a:lstStyle/>
          <a:p>
            <a:pPr marL="0" indent="0">
              <a:spcAft>
                <a:spcPts val="1333"/>
              </a:spcAft>
            </a:pPr>
            <a:endParaRPr lang="en-CA" sz="2000" b="1" dirty="0">
              <a:solidFill>
                <a:srgbClr val="7030A0"/>
              </a:solidFill>
            </a:endParaRPr>
          </a:p>
          <a:p>
            <a:pPr marL="0" indent="0">
              <a:spcAft>
                <a:spcPts val="1333"/>
              </a:spcAft>
              <a:buNone/>
            </a:pPr>
            <a:r>
              <a:rPr lang="en-CA" sz="6000" b="1" dirty="0">
                <a:solidFill>
                  <a:srgbClr val="7030A0"/>
                </a:solidFill>
              </a:rPr>
              <a:t>Counselling</a:t>
            </a:r>
            <a:endParaRPr lang="en-CA" sz="6000" dirty="0">
              <a:solidFill>
                <a:srgbClr val="7030A0"/>
              </a:solidFill>
            </a:endParaRPr>
          </a:p>
        </p:txBody>
      </p:sp>
      <p:sp>
        <p:nvSpPr>
          <p:cNvPr id="14" name="Content Placeholder 5"/>
          <p:cNvSpPr>
            <a:spLocks noGrp="1"/>
          </p:cNvSpPr>
          <p:nvPr>
            <p:ph sz="quarter" idx="4294967295"/>
          </p:nvPr>
        </p:nvSpPr>
        <p:spPr>
          <a:xfrm>
            <a:off x="10023962" y="8180769"/>
            <a:ext cx="5734050" cy="2209800"/>
          </a:xfrm>
        </p:spPr>
        <p:txBody>
          <a:bodyPr/>
          <a:lstStyle/>
          <a:p>
            <a:pPr marL="0" indent="0">
              <a:spcAft>
                <a:spcPts val="1333"/>
              </a:spcAft>
            </a:pPr>
            <a:endParaRPr lang="en-CA" sz="2000" b="1" dirty="0"/>
          </a:p>
          <a:p>
            <a:pPr marL="0" indent="0">
              <a:spcAft>
                <a:spcPts val="1333"/>
              </a:spcAft>
              <a:buNone/>
            </a:pPr>
            <a:r>
              <a:rPr lang="en-CA" sz="6000" b="1" dirty="0"/>
              <a:t>… and more!</a:t>
            </a:r>
            <a:endParaRPr lang="en-CA" sz="6000" dirty="0"/>
          </a:p>
        </p:txBody>
      </p:sp>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mn-lt"/>
              </a:rPr>
              <a:t>Quiz Question</a:t>
            </a:r>
          </a:p>
        </p:txBody>
      </p:sp>
      <p:sp>
        <p:nvSpPr>
          <p:cNvPr id="15" name="Content Placeholder 5">
            <a:extLst>
              <a:ext uri="{FF2B5EF4-FFF2-40B4-BE49-F238E27FC236}">
                <a16:creationId xmlns:a16="http://schemas.microsoft.com/office/drawing/2014/main" id="{151656A8-DB68-422E-8EDA-7CFA9C8E4EB7}"/>
              </a:ext>
            </a:extLst>
          </p:cNvPr>
          <p:cNvSpPr txBox="1">
            <a:spLocks/>
          </p:cNvSpPr>
          <p:nvPr/>
        </p:nvSpPr>
        <p:spPr bwMode="auto">
          <a:xfrm rot="21000919">
            <a:off x="5332295" y="7152281"/>
            <a:ext cx="6816964" cy="22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333"/>
              </a:spcAft>
            </a:pPr>
            <a:r>
              <a:rPr lang="en-CA" sz="6000" b="1" kern="0" dirty="0">
                <a:solidFill>
                  <a:srgbClr val="7030A0"/>
                </a:solidFill>
                <a:latin typeface="+mn-lt"/>
              </a:rPr>
              <a:t>FREE </a:t>
            </a:r>
            <a:br>
              <a:rPr lang="en-CA" sz="6000" b="1" kern="0" dirty="0">
                <a:solidFill>
                  <a:srgbClr val="7030A0"/>
                </a:solidFill>
                <a:latin typeface="+mn-lt"/>
              </a:rPr>
            </a:br>
            <a:r>
              <a:rPr lang="en-CA" sz="6000" b="1" kern="0" dirty="0">
                <a:solidFill>
                  <a:srgbClr val="7030A0"/>
                </a:solidFill>
                <a:latin typeface="+mn-lt"/>
              </a:rPr>
              <a:t>Webinars</a:t>
            </a:r>
            <a:endParaRPr lang="en-CA" sz="6000" kern="0" dirty="0">
              <a:solidFill>
                <a:srgbClr val="7030A0"/>
              </a:solidFill>
              <a:latin typeface="+mn-lt"/>
            </a:endParaRPr>
          </a:p>
        </p:txBody>
      </p:sp>
    </p:spTree>
    <p:extLst>
      <p:ext uri="{BB962C8B-B14F-4D97-AF65-F5344CB8AC3E}">
        <p14:creationId xmlns:p14="http://schemas.microsoft.com/office/powerpoint/2010/main" val="2136802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9">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8">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 calcmode="lin" valueType="num">
                                      <p:cBhvr>
                                        <p:cTn id="2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0">
                                            <p:txEl>
                                              <p:pRg st="1" end="1"/>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p:cTn id="27"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11">
                                            <p:txEl>
                                              <p:pRg st="1" end="1"/>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 calcmode="lin" valueType="num">
                                      <p:cBhvr>
                                        <p:cTn id="32"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2">
                                            <p:txEl>
                                              <p:pRg st="1" end="1"/>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 calcmode="lin" valueType="num">
                                      <p:cBhvr>
                                        <p:cTn id="37"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3">
                                            <p:txEl>
                                              <p:pRg st="1" end="1"/>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 calcmode="lin" valueType="num">
                                      <p:cBhvr>
                                        <p:cTn id="42"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14">
                                            <p:txEl>
                                              <p:pRg st="1" end="1"/>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 calcmode="lin" valueType="num">
                                      <p:cBhvr>
                                        <p:cTn id="4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build="p"/>
      <p:bldP spid="10" grpId="0" build="p"/>
      <p:bldP spid="11" grpId="0" build="p"/>
      <p:bldP spid="12" grpId="0" build="p"/>
      <p:bldP spid="13" grpId="0" build="p"/>
      <p:bldP spid="14" grpId="0" build="p"/>
      <p:bldP spid="1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52567" y="4012704"/>
            <a:ext cx="16130284" cy="460865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p>
            <a:pPr marL="0" indent="0" algn="ctr" eaLnBrk="0" fontAlgn="base" hangingPunct="0">
              <a:spcBef>
                <a:spcPct val="0"/>
              </a:spcBef>
              <a:spcAft>
                <a:spcPts val="1333"/>
              </a:spcAft>
              <a:buNone/>
            </a:pPr>
            <a:r>
              <a:rPr lang="en-CA" sz="22134" b="1" dirty="0">
                <a:sym typeface="Palatino" pitchFamily="-84" charset="0"/>
              </a:rPr>
              <a:t>Questions?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354713869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Provincial Regulatory Authorities</a:t>
            </a:r>
          </a:p>
        </p:txBody>
      </p:sp>
      <p:sp>
        <p:nvSpPr>
          <p:cNvPr id="9" name="Content Placeholder 2"/>
          <p:cNvSpPr>
            <a:spLocks noGrp="1"/>
          </p:cNvSpPr>
          <p:nvPr>
            <p:ph sz="half" idx="2"/>
          </p:nvPr>
        </p:nvSpPr>
        <p:spPr>
          <a:xfrm>
            <a:off x="501603" y="2024429"/>
            <a:ext cx="15919835" cy="531629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p>
            <a:pPr marL="457223" indent="-457223">
              <a:buFont typeface="Arial" panose="020B0604020202020204" pitchFamily="34" charset="0"/>
              <a:buChar char="•"/>
            </a:pPr>
            <a:r>
              <a:rPr lang="en-CA" sz="2400" dirty="0"/>
              <a:t>College of Dental Hygienists of British Columbia (</a:t>
            </a:r>
            <a:r>
              <a:rPr lang="en-CA" sz="2400" dirty="0" err="1"/>
              <a:t>CDHBC</a:t>
            </a:r>
            <a:r>
              <a:rPr lang="en-CA" sz="2400" dirty="0"/>
              <a:t>)</a:t>
            </a:r>
          </a:p>
          <a:p>
            <a:pPr marL="457223" indent="-457223">
              <a:buFont typeface="Arial" panose="020B0604020202020204" pitchFamily="34" charset="0"/>
              <a:buChar char="•"/>
            </a:pPr>
            <a:r>
              <a:rPr lang="en-CA" sz="2400" dirty="0"/>
              <a:t>College of Registered Dental Hygienists of Alberta (</a:t>
            </a:r>
            <a:r>
              <a:rPr lang="en-CA" sz="2400" dirty="0" err="1"/>
              <a:t>CRDHA</a:t>
            </a:r>
            <a:r>
              <a:rPr lang="en-CA" sz="2400" dirty="0"/>
              <a:t>)</a:t>
            </a:r>
          </a:p>
          <a:p>
            <a:pPr marL="457223" indent="-457223">
              <a:buFont typeface="Arial" panose="020B0604020202020204" pitchFamily="34" charset="0"/>
              <a:buChar char="•"/>
            </a:pPr>
            <a:r>
              <a:rPr lang="en-CA" sz="2400" dirty="0"/>
              <a:t>Saskatchewan Dental Hygienists Association (SDHA)</a:t>
            </a:r>
          </a:p>
          <a:p>
            <a:pPr marL="457223" indent="-457223">
              <a:buFont typeface="Arial" panose="020B0604020202020204" pitchFamily="34" charset="0"/>
              <a:buChar char="•"/>
            </a:pPr>
            <a:r>
              <a:rPr lang="en-CA" sz="2400" dirty="0"/>
              <a:t>College of Dental Hygienists of Manitoba (</a:t>
            </a:r>
            <a:r>
              <a:rPr lang="en-CA" sz="2400" dirty="0" err="1"/>
              <a:t>CDHM</a:t>
            </a:r>
            <a:r>
              <a:rPr lang="en-CA" sz="2400" dirty="0"/>
              <a:t>)</a:t>
            </a:r>
          </a:p>
          <a:p>
            <a:pPr marL="457223" indent="-457223">
              <a:buFont typeface="Arial" panose="020B0604020202020204" pitchFamily="34" charset="0"/>
              <a:buChar char="•"/>
            </a:pPr>
            <a:r>
              <a:rPr lang="en-CA" sz="2400" dirty="0"/>
              <a:t>College of Dental Hygienists of Ontario (</a:t>
            </a:r>
            <a:r>
              <a:rPr lang="en-CA" sz="2400" dirty="0" err="1"/>
              <a:t>CDHO</a:t>
            </a:r>
            <a:r>
              <a:rPr lang="en-CA" sz="2400" dirty="0"/>
              <a:t>)</a:t>
            </a:r>
          </a:p>
          <a:p>
            <a:pPr marL="457223" indent="-457223">
              <a:buFont typeface="Arial" panose="020B0604020202020204" pitchFamily="34" charset="0"/>
              <a:buChar char="•"/>
            </a:pPr>
            <a:r>
              <a:rPr lang="en-CA" sz="2400" dirty="0" err="1"/>
              <a:t>Ordre</a:t>
            </a:r>
            <a:r>
              <a:rPr lang="en-CA" sz="2400" dirty="0"/>
              <a:t> des </a:t>
            </a:r>
            <a:r>
              <a:rPr lang="en-CA" sz="2400" dirty="0" err="1"/>
              <a:t>hygiénistes</a:t>
            </a:r>
            <a:r>
              <a:rPr lang="en-CA" sz="2400" dirty="0"/>
              <a:t> </a:t>
            </a:r>
            <a:r>
              <a:rPr lang="en-CA" sz="2400" dirty="0" err="1"/>
              <a:t>dentaires</a:t>
            </a:r>
            <a:r>
              <a:rPr lang="en-CA" sz="2400" dirty="0"/>
              <a:t> du Québec (</a:t>
            </a:r>
            <a:r>
              <a:rPr lang="en-CA" sz="2400" dirty="0" err="1"/>
              <a:t>OHDQ</a:t>
            </a:r>
            <a:r>
              <a:rPr lang="en-CA" sz="2400" dirty="0"/>
              <a:t>)</a:t>
            </a:r>
          </a:p>
          <a:p>
            <a:pPr marL="457223" indent="-457223">
              <a:buFont typeface="Arial" panose="020B0604020202020204" pitchFamily="34" charset="0"/>
              <a:buChar char="•"/>
            </a:pPr>
            <a:r>
              <a:rPr lang="en-CA" sz="2400" dirty="0"/>
              <a:t>New Brunswick College of Dental Hygienists (</a:t>
            </a:r>
            <a:r>
              <a:rPr lang="en-CA" sz="2400" dirty="0" err="1"/>
              <a:t>NBCDH</a:t>
            </a:r>
            <a:r>
              <a:rPr lang="en-CA" sz="2400" dirty="0"/>
              <a:t>)</a:t>
            </a:r>
          </a:p>
          <a:p>
            <a:pPr marL="457223" indent="-457223">
              <a:buFont typeface="Arial" panose="020B0604020202020204" pitchFamily="34" charset="0"/>
              <a:buChar char="•"/>
            </a:pPr>
            <a:r>
              <a:rPr lang="en-CA" sz="2400" dirty="0"/>
              <a:t>College of Dental Hygienists of Nova Scotia (CDHNS)</a:t>
            </a:r>
          </a:p>
          <a:p>
            <a:pPr marL="457223" indent="-457223">
              <a:buFont typeface="Arial" panose="020B0604020202020204" pitchFamily="34" charset="0"/>
              <a:buChar char="•"/>
            </a:pPr>
            <a:r>
              <a:rPr lang="en-CA" sz="2400" dirty="0"/>
              <a:t>Prince Edward Island Dental Council</a:t>
            </a:r>
          </a:p>
          <a:p>
            <a:pPr marL="457223" indent="-457223">
              <a:buFont typeface="Arial" panose="020B0604020202020204" pitchFamily="34" charset="0"/>
              <a:buChar char="•"/>
            </a:pPr>
            <a:r>
              <a:rPr lang="en-CA" sz="2400" dirty="0"/>
              <a:t>Newfoundland and Labrador College of Dental Hygienists (</a:t>
            </a:r>
            <a:r>
              <a:rPr lang="en-CA" sz="2400" dirty="0" err="1"/>
              <a:t>NLCDH</a:t>
            </a:r>
            <a:r>
              <a:rPr lang="en-CA" sz="2400" dirty="0"/>
              <a:t>)</a:t>
            </a:r>
          </a:p>
          <a:p>
            <a:pPr marL="457223" indent="-457223">
              <a:buFont typeface="Arial" panose="020B0604020202020204" pitchFamily="34" charset="0"/>
              <a:buChar char="•"/>
            </a:pPr>
            <a:r>
              <a:rPr lang="en-CA" sz="2400" dirty="0"/>
              <a:t>Department of Community Services, Government of Yukon</a:t>
            </a:r>
          </a:p>
          <a:p>
            <a:pPr marL="457223" indent="-457223">
              <a:buFont typeface="Arial" panose="020B0604020202020204" pitchFamily="34" charset="0"/>
              <a:buChar char="•"/>
            </a:pPr>
            <a:r>
              <a:rPr lang="en-CA" sz="2400" dirty="0"/>
              <a:t>Department of Health and Social Services, Government of Northwest Territories</a:t>
            </a:r>
          </a:p>
          <a:p>
            <a:pPr marL="457223" indent="-457223">
              <a:buFont typeface="Arial" panose="020B0604020202020204" pitchFamily="34" charset="0"/>
              <a:buChar char="•"/>
            </a:pPr>
            <a:r>
              <a:rPr lang="en-CA" sz="2400" dirty="0"/>
              <a:t>Department of Health and Social Services, Government of Nunavut</a:t>
            </a:r>
          </a:p>
          <a:p>
            <a:pPr marL="457223" indent="-457223">
              <a:buFont typeface="Arial" panose="020B0604020202020204" pitchFamily="34" charset="0"/>
              <a:buChar char="•"/>
            </a:pPr>
            <a:endParaRPr lang="en-CA" sz="2400" dirty="0"/>
          </a:p>
        </p:txBody>
      </p:sp>
      <p:sp>
        <p:nvSpPr>
          <p:cNvPr id="21" name="Content Placeholder 5"/>
          <p:cNvSpPr>
            <a:spLocks noGrp="1"/>
          </p:cNvSpPr>
          <p:nvPr>
            <p:ph sz="quarter" idx="4"/>
          </p:nvPr>
        </p:nvSpPr>
        <p:spPr>
          <a:xfrm>
            <a:off x="416518" y="8751667"/>
            <a:ext cx="16802381" cy="1056150"/>
          </a:xfrm>
        </p:spPr>
        <p:txBody>
          <a:bodyPr/>
          <a:lstStyle/>
          <a:p>
            <a:pPr marL="0" indent="0" algn="ctr">
              <a:buNone/>
            </a:pPr>
            <a:r>
              <a:rPr lang="en-CA" sz="5400" b="1" dirty="0">
                <a:solidFill>
                  <a:srgbClr val="7030A0"/>
                </a:solidFill>
              </a:rPr>
              <a:t>cdha.ca/</a:t>
            </a:r>
            <a:r>
              <a:rPr lang="en-CA" sz="5400" b="1" dirty="0" err="1">
                <a:solidFill>
                  <a:srgbClr val="7030A0"/>
                </a:solidFill>
              </a:rPr>
              <a:t>regulatoryauthorities</a:t>
            </a:r>
            <a:endParaRPr lang="en-CA" sz="5400" b="1" dirty="0">
              <a:solidFill>
                <a:srgbClr val="7030A0"/>
              </a:solidFill>
              <a:hlinkClick r:id="rId3">
                <a:extLst>
                  <a:ext uri="{A12FA001-AC4F-418D-AE19-62706E023703}">
                    <ahyp:hlinkClr xmlns:ahyp="http://schemas.microsoft.com/office/drawing/2018/hyperlinkcolor" val="tx"/>
                  </a:ext>
                </a:extLst>
              </a:hlinkClick>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14295" y="2037265"/>
            <a:ext cx="3147217" cy="99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4672" y="2055639"/>
            <a:ext cx="3184029" cy="84521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31636" y="5366402"/>
            <a:ext cx="907024" cy="907024"/>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17078" y="4301398"/>
            <a:ext cx="3263840" cy="76007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04639" y="5411457"/>
            <a:ext cx="3106252" cy="897113"/>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17986" y="3076600"/>
            <a:ext cx="3605329" cy="889651"/>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17078" y="3095651"/>
            <a:ext cx="3059219" cy="908734"/>
          </a:xfrm>
          <a:prstGeom prst="rect">
            <a:avLst/>
          </a:prstGeom>
        </p:spPr>
      </p:pic>
      <p:pic>
        <p:nvPicPr>
          <p:cNvPr id="2" name="Picture 2" descr="College of Dental Hygienists of Nova Scotia">
            <a:extLst>
              <a:ext uri="{FF2B5EF4-FFF2-40B4-BE49-F238E27FC236}">
                <a16:creationId xmlns:a16="http://schemas.microsoft.com/office/drawing/2014/main" id="{090ADD1D-9BE3-4494-947E-9CC2A239110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357" t="1" r="10041" b="-3307"/>
          <a:stretch/>
        </p:blipFill>
        <p:spPr bwMode="auto">
          <a:xfrm>
            <a:off x="13417986" y="4248424"/>
            <a:ext cx="2843847" cy="866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ape&#10;&#10;Description automatically generated with medium confidence">
            <a:extLst>
              <a:ext uri="{FF2B5EF4-FFF2-40B4-BE49-F238E27FC236}">
                <a16:creationId xmlns:a16="http://schemas.microsoft.com/office/drawing/2014/main" id="{66E985D8-E573-401B-B658-1BF9569D4773}"/>
              </a:ext>
            </a:extLst>
          </p:cNvPr>
          <p:cNvPicPr>
            <a:picLocks noChangeAspect="1"/>
          </p:cNvPicPr>
          <p:nvPr/>
        </p:nvPicPr>
        <p:blipFill>
          <a:blip r:embed="rId12"/>
          <a:stretch>
            <a:fillRect/>
          </a:stretch>
        </p:blipFill>
        <p:spPr>
          <a:xfrm>
            <a:off x="12480221" y="6658556"/>
            <a:ext cx="4543093" cy="597870"/>
          </a:xfrm>
          <a:prstGeom prst="rect">
            <a:avLst/>
          </a:prstGeom>
        </p:spPr>
      </p:pic>
    </p:spTree>
    <p:extLst>
      <p:ext uri="{BB962C8B-B14F-4D97-AF65-F5344CB8AC3E}">
        <p14:creationId xmlns:p14="http://schemas.microsoft.com/office/powerpoint/2010/main" val="354956568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t>Provincial Regulatory Authorities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21" name="Content Placeholder 5"/>
          <p:cNvSpPr>
            <a:spLocks noGrp="1"/>
          </p:cNvSpPr>
          <p:nvPr>
            <p:ph sz="quarter" idx="4"/>
          </p:nvPr>
        </p:nvSpPr>
        <p:spPr>
          <a:xfrm>
            <a:off x="317203" y="8549208"/>
            <a:ext cx="16802381" cy="1056150"/>
          </a:xfrm>
        </p:spPr>
        <p:txBody>
          <a:bodyPr/>
          <a:lstStyle/>
          <a:p>
            <a:pPr marL="0" indent="0" algn="ctr">
              <a:buNone/>
            </a:pPr>
            <a:r>
              <a:rPr lang="en-CA" sz="5400" b="1" dirty="0">
                <a:solidFill>
                  <a:srgbClr val="7030A0"/>
                </a:solidFill>
              </a:rPr>
              <a:t>cdha.ca/</a:t>
            </a:r>
            <a:r>
              <a:rPr lang="en-CA" sz="5400" b="1" dirty="0" err="1">
                <a:solidFill>
                  <a:srgbClr val="7030A0"/>
                </a:solidFill>
              </a:rPr>
              <a:t>regulatoryauthorities</a:t>
            </a:r>
            <a:endParaRPr lang="en-CA" sz="5400" b="1" dirty="0">
              <a:solidFill>
                <a:srgbClr val="7030A0"/>
              </a:solidFill>
              <a:hlinkClick r:id="rId3">
                <a:extLst>
                  <a:ext uri="{A12FA001-AC4F-418D-AE19-62706E023703}">
                    <ahyp:hlinkClr xmlns:ahyp="http://schemas.microsoft.com/office/drawing/2018/hyperlinkcolor" val="tx"/>
                  </a:ext>
                </a:extLst>
              </a:hlinkClick>
            </a:endParaRPr>
          </a:p>
        </p:txBody>
      </p:sp>
      <p:pic>
        <p:nvPicPr>
          <p:cNvPr id="5" name="Picture 4">
            <a:extLst>
              <a:ext uri="{FF2B5EF4-FFF2-40B4-BE49-F238E27FC236}">
                <a16:creationId xmlns:a16="http://schemas.microsoft.com/office/drawing/2014/main" id="{7191AB71-96AB-4368-962F-70B15CC3343C}"/>
              </a:ext>
            </a:extLst>
          </p:cNvPr>
          <p:cNvPicPr>
            <a:picLocks noChangeAspect="1"/>
          </p:cNvPicPr>
          <p:nvPr/>
        </p:nvPicPr>
        <p:blipFill>
          <a:blip r:embed="rId4"/>
          <a:stretch>
            <a:fillRect/>
          </a:stretch>
        </p:blipFill>
        <p:spPr>
          <a:xfrm>
            <a:off x="746039" y="2102863"/>
            <a:ext cx="6745758" cy="5942879"/>
          </a:xfrm>
          <a:prstGeom prst="rect">
            <a:avLst/>
          </a:prstGeom>
          <a:ln>
            <a:solidFill>
              <a:schemeClr val="bg1">
                <a:lumMod val="50000"/>
              </a:schemeClr>
            </a:solidFill>
          </a:ln>
        </p:spPr>
      </p:pic>
      <p:pic>
        <p:nvPicPr>
          <p:cNvPr id="12" name="Picture 11">
            <a:extLst>
              <a:ext uri="{FF2B5EF4-FFF2-40B4-BE49-F238E27FC236}">
                <a16:creationId xmlns:a16="http://schemas.microsoft.com/office/drawing/2014/main" id="{93C666ED-8415-4ECA-9E06-8F8B2A7AE09D}"/>
              </a:ext>
            </a:extLst>
          </p:cNvPr>
          <p:cNvPicPr>
            <a:picLocks noChangeAspect="1"/>
          </p:cNvPicPr>
          <p:nvPr/>
        </p:nvPicPr>
        <p:blipFill>
          <a:blip r:embed="rId5"/>
          <a:stretch>
            <a:fillRect/>
          </a:stretch>
        </p:blipFill>
        <p:spPr>
          <a:xfrm>
            <a:off x="8166074" y="2126340"/>
            <a:ext cx="8453459" cy="5919401"/>
          </a:xfrm>
          <a:prstGeom prst="rect">
            <a:avLst/>
          </a:prstGeom>
          <a:ln>
            <a:solidFill>
              <a:schemeClr val="bg1">
                <a:lumMod val="50000"/>
              </a:schemeClr>
            </a:solidFill>
          </a:ln>
        </p:spPr>
      </p:pic>
    </p:spTree>
    <p:extLst>
      <p:ext uri="{BB962C8B-B14F-4D97-AF65-F5344CB8AC3E}">
        <p14:creationId xmlns:p14="http://schemas.microsoft.com/office/powerpoint/2010/main" val="32261381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89045" y="2435400"/>
            <a:ext cx="15483358" cy="5321720"/>
          </a:xfrm>
        </p:spPr>
        <p:txBody>
          <a:bodyPr/>
          <a:lstStyle/>
          <a:p>
            <a:pPr marL="720000" indent="-720000">
              <a:spcAft>
                <a:spcPts val="2667"/>
              </a:spcAft>
              <a:buFont typeface="Arial" panose="020B0604020202020204" pitchFamily="34" charset="0"/>
              <a:buChar char="•"/>
            </a:pPr>
            <a:r>
              <a:rPr lang="en-CA" sz="6600" dirty="0"/>
              <a:t>International: </a:t>
            </a:r>
            <a:r>
              <a:rPr lang="en-CA" sz="6600" b="1" dirty="0" err="1"/>
              <a:t>IFDH</a:t>
            </a:r>
            <a:endParaRPr lang="en-CA" sz="6600" b="1" dirty="0"/>
          </a:p>
          <a:p>
            <a:pPr marL="720000" indent="-720000">
              <a:spcAft>
                <a:spcPts val="2667"/>
              </a:spcAft>
              <a:buFont typeface="Arial" panose="020B0604020202020204" pitchFamily="34" charset="0"/>
              <a:buChar char="•"/>
            </a:pPr>
            <a:r>
              <a:rPr lang="en-CA" sz="6600" dirty="0"/>
              <a:t>National: </a:t>
            </a:r>
            <a:r>
              <a:rPr lang="en-CA" sz="6600" b="1" dirty="0"/>
              <a:t>CDHA</a:t>
            </a:r>
          </a:p>
          <a:p>
            <a:pPr marL="720000" indent="-720000">
              <a:spcAft>
                <a:spcPts val="2667"/>
              </a:spcAft>
              <a:buFont typeface="Arial" panose="020B0604020202020204" pitchFamily="34" charset="0"/>
              <a:buChar char="•"/>
            </a:pPr>
            <a:r>
              <a:rPr lang="en-CA" sz="6600" dirty="0"/>
              <a:t>Provincial</a:t>
            </a:r>
          </a:p>
          <a:p>
            <a:pPr marL="720000" indent="-720000">
              <a:spcAft>
                <a:spcPts val="2667"/>
              </a:spcAft>
              <a:buFont typeface="Arial" panose="020B0604020202020204" pitchFamily="34" charset="0"/>
              <a:buChar char="•"/>
            </a:pPr>
            <a:r>
              <a:rPr lang="en-CA" sz="6600" dirty="0"/>
              <a:t>Local</a:t>
            </a:r>
          </a:p>
        </p:txBody>
      </p:sp>
      <p:sp>
        <p:nvSpPr>
          <p:cNvPr id="7" name="Title 1"/>
          <p:cNvSpPr txBox="1">
            <a:spLocks/>
          </p:cNvSpPr>
          <p:nvPr/>
        </p:nvSpPr>
        <p:spPr bwMode="auto">
          <a:xfrm>
            <a:off x="5501385" y="377886"/>
            <a:ext cx="1183887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500" dirty="0"/>
              <a:t>Dental Hygiene Professional Associations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539" y="7472690"/>
            <a:ext cx="3562081" cy="181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0724" y="7677458"/>
            <a:ext cx="5736872" cy="179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7734"/>
          <a:stretch/>
        </p:blipFill>
        <p:spPr>
          <a:xfrm>
            <a:off x="8817709" y="2212504"/>
            <a:ext cx="8048559" cy="4706286"/>
          </a:xfrm>
          <a:prstGeom prst="rect">
            <a:avLst/>
          </a:prstGeom>
        </p:spPr>
      </p:pic>
    </p:spTree>
    <p:extLst>
      <p:ext uri="{BB962C8B-B14F-4D97-AF65-F5344CB8AC3E}">
        <p14:creationId xmlns:p14="http://schemas.microsoft.com/office/powerpoint/2010/main" val="56370357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mn-lt"/>
              </a:rPr>
              <a:t>Provincial Organizations</a:t>
            </a:r>
          </a:p>
        </p:txBody>
      </p:sp>
      <p:graphicFrame>
        <p:nvGraphicFramePr>
          <p:cNvPr id="4" name="Diagram 3"/>
          <p:cNvGraphicFramePr/>
          <p:nvPr>
            <p:extLst>
              <p:ext uri="{D42A27DB-BD31-4B8C-83A1-F6EECF244321}">
                <p14:modId xmlns:p14="http://schemas.microsoft.com/office/powerpoint/2010/main" val="606757086"/>
              </p:ext>
            </p:extLst>
          </p:nvPr>
        </p:nvGraphicFramePr>
        <p:xfrm>
          <a:off x="2518403" y="2083017"/>
          <a:ext cx="12374193" cy="243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extLst>
              <p:ext uri="{D42A27DB-BD31-4B8C-83A1-F6EECF244321}">
                <p14:modId xmlns:p14="http://schemas.microsoft.com/office/powerpoint/2010/main" val="1970542678"/>
              </p:ext>
            </p:extLst>
          </p:nvPr>
        </p:nvGraphicFramePr>
        <p:xfrm>
          <a:off x="2549451" y="5986564"/>
          <a:ext cx="12374193" cy="21842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4" name="Picture 4" descr="J:\Admin\Logos_&amp;_Graphics\Provincial logos\MDHA_Log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96787" y="4642277"/>
            <a:ext cx="1930599" cy="8563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J:\Admin\Logos_&amp;_Graphics\Provincial logos\NFLD_logo_small.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27192" y="8202634"/>
            <a:ext cx="1939872" cy="7429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J:\Admin\Logos_&amp;_Graphics\Provincial logos\PEIDHA.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714" t="6495" r="31743" b="12014"/>
          <a:stretch/>
        </p:blipFill>
        <p:spPr bwMode="auto">
          <a:xfrm>
            <a:off x="12463025" y="4727030"/>
            <a:ext cx="2136102" cy="5829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20531" y="8273242"/>
            <a:ext cx="1631699" cy="583893"/>
          </a:xfrm>
          <a:prstGeom prst="rect">
            <a:avLst/>
          </a:prstGeom>
        </p:spPr>
      </p:pic>
      <p:pic>
        <p:nvPicPr>
          <p:cNvPr id="1026" name="Picture 2" descr="FÃ©dÃ©ration des hygiÃ©nistes dentaires du QuÃ©bec">
            <a:extLst>
              <a:ext uri="{FF2B5EF4-FFF2-40B4-BE49-F238E27FC236}">
                <a16:creationId xmlns:a16="http://schemas.microsoft.com/office/drawing/2014/main" id="{B17B6910-903F-4FF3-B2F4-FF5C3DC7F4A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r="73636"/>
          <a:stretch/>
        </p:blipFill>
        <p:spPr bwMode="auto">
          <a:xfrm>
            <a:off x="3000651" y="8170863"/>
            <a:ext cx="1447601" cy="1026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nbdha.ca/en/wp-content/uploads/2014/10/NB-Dental-Hygienists-Association-Logo-2.png">
            <a:extLst>
              <a:ext uri="{FF2B5EF4-FFF2-40B4-BE49-F238E27FC236}">
                <a16:creationId xmlns:a16="http://schemas.microsoft.com/office/drawing/2014/main" id="{2A0B9B61-8AA0-4338-8E11-0E669FEF7DB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51891" y="8180377"/>
            <a:ext cx="2129993" cy="7454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02225D-06C6-4977-9EA7-BB92EDB814F0}"/>
              </a:ext>
            </a:extLst>
          </p:cNvPr>
          <p:cNvSpPr txBox="1"/>
          <p:nvPr/>
        </p:nvSpPr>
        <p:spPr>
          <a:xfrm rot="16200000">
            <a:off x="-3410044" y="5473507"/>
            <a:ext cx="7952561" cy="461665"/>
          </a:xfrm>
          <a:prstGeom prst="rect">
            <a:avLst/>
          </a:prstGeom>
          <a:noFill/>
        </p:spPr>
        <p:txBody>
          <a:bodyPr wrap="square" rtlCol="0">
            <a:spAutoFit/>
          </a:bodyPr>
          <a:lstStyle/>
          <a:p>
            <a:pPr algn="ctr"/>
            <a:r>
              <a:rPr lang="en-CA" sz="2400" i="1" dirty="0">
                <a:solidFill>
                  <a:schemeClr val="tx1"/>
                </a:solidFill>
                <a:latin typeface="Arial"/>
                <a:ea typeface="+mn-ea"/>
                <a:cs typeface="Arial"/>
              </a:rPr>
              <a:t>*These organizations are the regulatory authorities.</a:t>
            </a:r>
          </a:p>
        </p:txBody>
      </p:sp>
      <p:pic>
        <p:nvPicPr>
          <p:cNvPr id="3074" name="Picture 2" descr="College of Dental Hygienists of Nova Scotia">
            <a:extLst>
              <a:ext uri="{FF2B5EF4-FFF2-40B4-BE49-F238E27FC236}">
                <a16:creationId xmlns:a16="http://schemas.microsoft.com/office/drawing/2014/main" id="{6D7CB8F4-E950-4AF8-8A73-6751E2ED282C}"/>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4357" t="1" r="10041" b="-3307"/>
          <a:stretch/>
        </p:blipFill>
        <p:spPr bwMode="auto">
          <a:xfrm>
            <a:off x="7633727" y="8202634"/>
            <a:ext cx="2312454" cy="7041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ED0E1467-7A5D-4E4E-985B-9F0810769AE1}"/>
              </a:ext>
            </a:extLst>
          </p:cNvPr>
          <p:cNvPicPr>
            <a:picLocks noChangeAspect="1"/>
          </p:cNvPicPr>
          <p:nvPr/>
        </p:nvPicPr>
        <p:blipFill>
          <a:blip r:embed="rId20"/>
          <a:stretch>
            <a:fillRect/>
          </a:stretch>
        </p:blipFill>
        <p:spPr>
          <a:xfrm>
            <a:off x="3197523" y="4638222"/>
            <a:ext cx="1274390" cy="814642"/>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7089B38D-E199-4CB4-9ED0-48877D7E1EAA}"/>
              </a:ext>
            </a:extLst>
          </p:cNvPr>
          <p:cNvPicPr>
            <a:picLocks noChangeAspect="1"/>
          </p:cNvPicPr>
          <p:nvPr/>
        </p:nvPicPr>
        <p:blipFill rotWithShape="1">
          <a:blip r:embed="rId21"/>
          <a:srcRect t="-8196" r="52685" b="1"/>
          <a:stretch/>
        </p:blipFill>
        <p:spPr>
          <a:xfrm>
            <a:off x="5949518" y="4692151"/>
            <a:ext cx="2288565" cy="688705"/>
          </a:xfrm>
          <a:prstGeom prst="rect">
            <a:avLst/>
          </a:prstGeom>
        </p:spPr>
      </p:pic>
    </p:spTree>
    <p:extLst>
      <p:ext uri="{BB962C8B-B14F-4D97-AF65-F5344CB8AC3E}">
        <p14:creationId xmlns:p14="http://schemas.microsoft.com/office/powerpoint/2010/main" val="412213907"/>
      </p:ext>
    </p:extLst>
  </p:cSld>
  <p:clrMapOvr>
    <a:masterClrMapping/>
  </p:clrMapOvr>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C46C2B40-D5DC-4FE2-B8A4-70FD0013B4E2}"/>
    </a:ext>
  </a:extLst>
</a:theme>
</file>

<file path=ppt/theme/theme11.xml><?xml version="1.0" encoding="utf-8"?>
<a:theme xmlns:a="http://schemas.openxmlformats.org/drawingml/2006/main" name="7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EE4858C0-2169-4FE2-9D01-8F0FBFB1B28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5641E1EB-9412-480A-91E4-36B667659B0D}"/>
    </a:ext>
  </a:ext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8FA461CB-4EA1-4D64-9725-3E757895B649}"/>
    </a:ext>
  </a:extLst>
</a:theme>
</file>

<file path=ppt/theme/theme9.xml><?xml version="1.0" encoding="utf-8"?>
<a:theme xmlns:a="http://schemas.openxmlformats.org/drawingml/2006/main" name="5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FF395785-8790-40CB-94FF-124BA3E0CDCD}"/>
    </a:ext>
  </a:extLst>
</a:theme>
</file>

<file path=docProps/app.xml><?xml version="1.0" encoding="utf-8"?>
<Properties xmlns="http://schemas.openxmlformats.org/officeDocument/2006/extended-properties" xmlns:vt="http://schemas.openxmlformats.org/officeDocument/2006/docPropsVTypes">
  <TotalTime>27524</TotalTime>
  <Pages>0</Pages>
  <Words>5683</Words>
  <Characters>0</Characters>
  <Application>Microsoft Office PowerPoint</Application>
  <PresentationFormat>Custom</PresentationFormat>
  <Lines>0</Lines>
  <Paragraphs>520</Paragraphs>
  <Slides>51</Slides>
  <Notes>51</Notes>
  <HiddenSlides>0</HiddenSlides>
  <MMClips>3</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51</vt:i4>
      </vt:variant>
    </vt:vector>
  </HeadingPairs>
  <TitlesOfParts>
    <vt:vector size="67" baseType="lpstr">
      <vt:lpstr>Arial</vt:lpstr>
      <vt:lpstr>Calibri</vt:lpstr>
      <vt:lpstr>Calibri Light</vt:lpstr>
      <vt:lpstr>Palatino</vt:lpstr>
      <vt:lpstr>YouTube Noto</vt:lpstr>
      <vt:lpstr>Custom Design</vt:lpstr>
      <vt:lpstr>Title Slide</vt:lpstr>
      <vt:lpstr>1_Custom Design</vt:lpstr>
      <vt:lpstr>2_Custom Design</vt:lpstr>
      <vt:lpstr>Office Theme</vt:lpstr>
      <vt:lpstr>1_Office Theme</vt:lpstr>
      <vt:lpstr>3_Custom Design</vt:lpstr>
      <vt:lpstr>4_Custom Design</vt:lpstr>
      <vt:lpstr>5_Custom Design</vt:lpstr>
      <vt:lpstr>6_Custom Design</vt:lpstr>
      <vt:lpstr>7_Custom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Graduated Student Membership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attendance in children?</dc:title>
  <dc:creator>Harris, Rebecca</dc:creator>
  <cp:lastModifiedBy>Sarah Dokken</cp:lastModifiedBy>
  <cp:revision>786</cp:revision>
  <cp:lastPrinted>2018-11-19T21:45:39Z</cp:lastPrinted>
  <dcterms:modified xsi:type="dcterms:W3CDTF">2021-03-07T15:11:28Z</dcterms:modified>
</cp:coreProperties>
</file>