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1"/>
  </p:notesMasterIdLst>
  <p:handoutMasterIdLst>
    <p:handoutMasterId r:id="rId42"/>
  </p:handoutMasterIdLst>
  <p:sldIdLst>
    <p:sldId id="257" r:id="rId3"/>
    <p:sldId id="256" r:id="rId4"/>
    <p:sldId id="286" r:id="rId5"/>
    <p:sldId id="258" r:id="rId6"/>
    <p:sldId id="265" r:id="rId7"/>
    <p:sldId id="259" r:id="rId8"/>
    <p:sldId id="260" r:id="rId9"/>
    <p:sldId id="261" r:id="rId10"/>
    <p:sldId id="262" r:id="rId11"/>
    <p:sldId id="263" r:id="rId12"/>
    <p:sldId id="277" r:id="rId13"/>
    <p:sldId id="319" r:id="rId14"/>
    <p:sldId id="284" r:id="rId15"/>
    <p:sldId id="366" r:id="rId16"/>
    <p:sldId id="367" r:id="rId17"/>
    <p:sldId id="266" r:id="rId18"/>
    <p:sldId id="271" r:id="rId19"/>
    <p:sldId id="331" r:id="rId20"/>
    <p:sldId id="285" r:id="rId21"/>
    <p:sldId id="267" r:id="rId22"/>
    <p:sldId id="268" r:id="rId23"/>
    <p:sldId id="282" r:id="rId24"/>
    <p:sldId id="368" r:id="rId25"/>
    <p:sldId id="330" r:id="rId26"/>
    <p:sldId id="283" r:id="rId27"/>
    <p:sldId id="287" r:id="rId28"/>
    <p:sldId id="269" r:id="rId29"/>
    <p:sldId id="293" r:id="rId30"/>
    <p:sldId id="281" r:id="rId31"/>
    <p:sldId id="270" r:id="rId32"/>
    <p:sldId id="273" r:id="rId33"/>
    <p:sldId id="274" r:id="rId34"/>
    <p:sldId id="280" r:id="rId35"/>
    <p:sldId id="292" r:id="rId36"/>
    <p:sldId id="369" r:id="rId37"/>
    <p:sldId id="370" r:id="rId38"/>
    <p:sldId id="332" r:id="rId39"/>
    <p:sldId id="276" r:id="rId40"/>
  </p:sldIdLst>
  <p:sldSz cx="13004800"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Nathalie LFeldberg" initials="" lastIdx="3" clrIdx="1"/>
  <p:cmAuthor id="2" name="Sarah Dokken" initials="SD" lastIdx="23" clrIdx="2">
    <p:extLst>
      <p:ext uri="{19B8F6BF-5375-455C-9EA6-DF929625EA0E}">
        <p15:presenceInfo xmlns:p15="http://schemas.microsoft.com/office/powerpoint/2012/main" userId="S-1-5-21-759155841-2438136175-1576044980-2114" providerId="AD"/>
      </p:ext>
    </p:extLst>
  </p:cmAuthor>
  <p:cmAuthor id="3" name="Sarah Dokken" initials="SD [2]" lastIdx="20" clrIdx="3">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2082"/>
    <a:srgbClr val="FFFFFF"/>
    <a:srgbClr val="E4FA12"/>
    <a:srgbClr val="8C32C0"/>
    <a:srgbClr val="B9ACE4"/>
    <a:srgbClr val="C2BCE7"/>
    <a:srgbClr val="BC97E7"/>
    <a:srgbClr val="A3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76348" autoAdjust="0"/>
  </p:normalViewPr>
  <p:slideViewPr>
    <p:cSldViewPr>
      <p:cViewPr varScale="1">
        <p:scale>
          <a:sx n="33" d="100"/>
          <a:sy n="33" d="100"/>
        </p:scale>
        <p:origin x="1832" y="56"/>
      </p:cViewPr>
      <p:guideLst>
        <p:guide orient="horz" pos="3072"/>
        <p:guide pos="4096"/>
      </p:guideLst>
    </p:cSldViewPr>
  </p:slideViewPr>
  <p:outlineViewPr>
    <p:cViewPr>
      <p:scale>
        <a:sx n="33" d="100"/>
        <a:sy n="33" d="100"/>
      </p:scale>
      <p:origin x="0" y="24600"/>
    </p:cViewPr>
  </p:outlineViewPr>
  <p:notesTextViewPr>
    <p:cViewPr>
      <p:scale>
        <a:sx n="100" d="100"/>
        <a:sy n="100" d="100"/>
      </p:scale>
      <p:origin x="0" y="0"/>
    </p:cViewPr>
  </p:notesTextViewPr>
  <p:notesViewPr>
    <p:cSldViewPr>
      <p:cViewPr>
        <p:scale>
          <a:sx n="100" d="100"/>
          <a:sy n="100" d="100"/>
        </p:scale>
        <p:origin x="-1890" y="245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2019-11-04</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dirty="0"/>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04/11/2019</a:t>
            </a:fld>
            <a:endParaRPr lang="en-GB" alt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GB"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dirty="0"/>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dha.ca/Rene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Félicitations d’avoir choisi une carrière gratifiante! L’exposé qui suit vous présentera l’Association canadienne des hygiénistes dentaires, aussi appelée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et vous montrera comment l’adhésion à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peut rendre la carrière que vous commencez encore plus enrichissante.</a:t>
            </a:r>
          </a:p>
          <a:p>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Afin de vous préparer en vue de votre carrière, vous aurez besoin de soutien, d’accès aux ressources nécessaires et d’occasions de perfectionnement professionnel. C’est là où l’ACHD peut vous aider!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dirty="0"/>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 des renseignements supplémentaires, y compris les coordonnées de chaque organisme provincial de réglementation, veuillez visiter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Tree>
    <p:extLst>
      <p:ext uri="{BB962C8B-B14F-4D97-AF65-F5344CB8AC3E}">
        <p14:creationId xmlns:p14="http://schemas.microsoft.com/office/powerpoint/2010/main" val="95221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600" b="1" kern="1200" dirty="0">
                <a:solidFill>
                  <a:schemeClr val="tx1"/>
                </a:solidFill>
                <a:effectLst/>
                <a:latin typeface="+mn-lt"/>
                <a:ea typeface="MS PGothic" pitchFamily="34" charset="-128"/>
                <a:cs typeface="MS PGothic" charset="0"/>
              </a:rPr>
              <a:t>Les associations professionnelles en</a:t>
            </a:r>
            <a:r>
              <a:rPr lang="fr-CA" sz="1600" b="1" kern="1200" baseline="0" dirty="0">
                <a:solidFill>
                  <a:schemeClr val="tx1"/>
                </a:solidFill>
                <a:effectLst/>
                <a:latin typeface="+mn-lt"/>
                <a:ea typeface="MS PGothic" pitchFamily="34" charset="-128"/>
                <a:cs typeface="MS PGothic" charset="0"/>
              </a:rPr>
              <a:t> </a:t>
            </a:r>
            <a:r>
              <a:rPr lang="fr-CA" sz="1600" b="1" kern="1200" dirty="0">
                <a:solidFill>
                  <a:schemeClr val="tx1"/>
                </a:solidFill>
                <a:effectLst/>
                <a:latin typeface="+mn-lt"/>
                <a:ea typeface="MS PGothic" pitchFamily="34" charset="-128"/>
                <a:cs typeface="MS PGothic" charset="0"/>
              </a:rPr>
              <a:t>hygiène dentaire </a:t>
            </a:r>
            <a:r>
              <a:rPr lang="fr-CA" sz="1600" kern="1200" dirty="0">
                <a:solidFill>
                  <a:schemeClr val="tx1"/>
                </a:solidFill>
                <a:effectLst/>
                <a:latin typeface="+mn-lt"/>
                <a:ea typeface="MS PGothic" pitchFamily="34" charset="-128"/>
                <a:cs typeface="MS PGothic" charset="0"/>
              </a:rPr>
              <a:t>sont mises en place pour faire avancer la profession et pour défendre les droits de ses membres, des hygiénistes dentaires et des étudiants. Il existe différents types d’associations professionnelles. En voici des exemples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locales ou les sociétés </a:t>
            </a:r>
            <a:r>
              <a:rPr lang="fr-CA" sz="1600" kern="1200" dirty="0">
                <a:solidFill>
                  <a:schemeClr val="tx1"/>
                </a:solidFill>
                <a:effectLst/>
                <a:latin typeface="+mn-lt"/>
                <a:ea typeface="MS PGothic" pitchFamily="34" charset="-128"/>
                <a:cs typeface="MS PGothic" charset="0"/>
              </a:rPr>
              <a:t>représentent les hygiénistes dentaires au sein de leur communauté immédiate.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provinciales </a:t>
            </a:r>
            <a:r>
              <a:rPr lang="fr-CA" sz="1600" kern="1200" dirty="0">
                <a:solidFill>
                  <a:schemeClr val="tx1"/>
                </a:solidFill>
                <a:effectLst/>
                <a:latin typeface="+mn-lt"/>
                <a:ea typeface="MS PGothic" pitchFamily="34" charset="-128"/>
                <a:cs typeface="MS PGothic" charset="0"/>
              </a:rPr>
              <a:t>représentent les hygiénistes dentaires à l’échelle provinciale. Les besoins des hygiénistes dentaires peuvent varier sensiblement d’une province ou d’un territoire à l’autre.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L’ACHD</a:t>
            </a:r>
            <a:r>
              <a:rPr lang="fr-CA" sz="1600" kern="1200" dirty="0">
                <a:solidFill>
                  <a:schemeClr val="tx1"/>
                </a:solidFill>
                <a:effectLst/>
                <a:latin typeface="+mn-lt"/>
                <a:ea typeface="MS PGothic" pitchFamily="34" charset="-128"/>
                <a:cs typeface="MS PGothic" charset="0"/>
              </a:rPr>
              <a:t> est l’association nationale qui plaide au nom des hygiénistes dentaires du Canada en matière de questions qui touchent la profession dans son ensemble.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600" kern="1200" dirty="0">
                <a:solidFill>
                  <a:schemeClr val="accent6"/>
                </a:solidFill>
                <a:effectLst/>
                <a:latin typeface="+mn-lt"/>
                <a:ea typeface="MS PGothic" pitchFamily="34" charset="-128"/>
                <a:cs typeface="MS PGothic" charset="0"/>
              </a:rPr>
              <a:t>La</a:t>
            </a:r>
            <a:r>
              <a:rPr lang="fr-CA" sz="1600" b="1" kern="1200" dirty="0">
                <a:solidFill>
                  <a:schemeClr val="tx1"/>
                </a:solidFill>
                <a:effectLst/>
                <a:latin typeface="+mn-lt"/>
                <a:ea typeface="MS PGothic" pitchFamily="34" charset="-128"/>
                <a:cs typeface="MS PGothic" charset="0"/>
              </a:rPr>
              <a:t> Fédération internationale des hygiénistes dentaires (IFDH) </a:t>
            </a:r>
            <a:r>
              <a:rPr lang="fr-CA" sz="1600" kern="1200" dirty="0">
                <a:solidFill>
                  <a:schemeClr val="tx1"/>
                </a:solidFill>
                <a:effectLst/>
                <a:latin typeface="+mn-lt"/>
                <a:ea typeface="MS PGothic" pitchFamily="34" charset="-128"/>
                <a:cs typeface="MS PGothic" charset="0"/>
              </a:rPr>
              <a:t>rassemble les hygiénistes dentaires de 23 pays à travers le monde dans le but de promouvoir la santé buccale à l’échelle mondiale. En août 2019, Wanda </a:t>
            </a:r>
            <a:r>
              <a:rPr lang="fr-CA" sz="1600" kern="1200" dirty="0" err="1">
                <a:solidFill>
                  <a:schemeClr val="tx1"/>
                </a:solidFill>
                <a:effectLst/>
                <a:latin typeface="+mn-lt"/>
                <a:ea typeface="MS PGothic" pitchFamily="34" charset="-128"/>
                <a:cs typeface="MS PGothic" charset="0"/>
              </a:rPr>
              <a:t>Fedora</a:t>
            </a:r>
            <a:r>
              <a:rPr lang="fr-CA" sz="1600" kern="1200" dirty="0">
                <a:solidFill>
                  <a:schemeClr val="tx1"/>
                </a:solidFill>
                <a:effectLst/>
                <a:latin typeface="+mn-lt"/>
                <a:ea typeface="MS PGothic" pitchFamily="34" charset="-128"/>
                <a:cs typeface="MS PGothic" charset="0"/>
              </a:rPr>
              <a:t>, membre de l’ACHD de la Nouvelle-Écosse, est officiellement devenue présidente désignée de la IFDH.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dirty="0"/>
          </a:p>
        </p:txBody>
      </p:sp>
    </p:spTree>
    <p:extLst>
      <p:ext uri="{BB962C8B-B14F-4D97-AF65-F5344CB8AC3E}">
        <p14:creationId xmlns:p14="http://schemas.microsoft.com/office/powerpoint/2010/main" val="224082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4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Il est important de noter que ce ne sont pas toutes les provinces qui ont une association provinciale. Dans les provinces qui n’ont </a:t>
            </a:r>
            <a:r>
              <a:rPr lang="fr-CA" sz="1400" u="sng" kern="1200" dirty="0">
                <a:solidFill>
                  <a:schemeClr val="tx1"/>
                </a:solidFill>
                <a:effectLst/>
                <a:latin typeface="+mn-lt"/>
                <a:ea typeface="MS PGothic" pitchFamily="34" charset="-128"/>
                <a:cs typeface="MS PGothic" charset="0"/>
              </a:rPr>
              <a:t>pas</a:t>
            </a:r>
            <a:r>
              <a:rPr lang="fr-CA" sz="1400" kern="1200" dirty="0">
                <a:solidFill>
                  <a:schemeClr val="tx1"/>
                </a:solidFill>
                <a:effectLst/>
                <a:latin typeface="+mn-lt"/>
                <a:ea typeface="MS PGothic" pitchFamily="34" charset="-128"/>
                <a:cs typeface="MS PGothic" charset="0"/>
              </a:rPr>
              <a:t> d’association provinciale, telles que l’Alberta, la Saskatchewan et la Nouvelle-Écosse, l’adhésion à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est comprise dans les frais d’inscription auprès de l’organisme de réglementation. En Colombie-Britannique, il y a une association provinciale. Lorsque vous vous inscrivez auprès de l’organisme de réglementation pour obtenir votre certificat d’exercice, vous recevez automatiquement une adhésion à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a:t>
            </a:r>
            <a:r>
              <a:rPr lang="fr-CA" sz="1400" u="sng" kern="1200" dirty="0">
                <a:solidFill>
                  <a:schemeClr val="tx1"/>
                </a:solidFill>
                <a:effectLst/>
                <a:latin typeface="+mn-lt"/>
                <a:ea typeface="MS PGothic" pitchFamily="34" charset="-128"/>
                <a:cs typeface="MS PGothic" charset="0"/>
              </a:rPr>
              <a:t>et</a:t>
            </a:r>
            <a:r>
              <a:rPr lang="fr-CA" sz="1400" kern="1200" dirty="0">
                <a:solidFill>
                  <a:schemeClr val="tx1"/>
                </a:solidFill>
                <a:effectLst/>
                <a:latin typeface="+mn-lt"/>
                <a:ea typeface="MS PGothic" pitchFamily="34" charset="-128"/>
                <a:cs typeface="MS PGothic" charset="0"/>
              </a:rPr>
              <a:t> à l’association provinciale.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Au Manitoba, en Colombie-Britannique, au Nouveau-Brunswick, à l’Île-du-Prince-Édouard et à Terre-Neuve-et-Labrador, si vous adhérez à l’association provinciale, vous serez aussi membre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Au Québec, l’association provincial agis aussi à</a:t>
            </a:r>
            <a:r>
              <a:rPr lang="fr-CA" sz="1400" kern="1200" baseline="0" dirty="0">
                <a:solidFill>
                  <a:schemeClr val="tx1"/>
                </a:solidFill>
                <a:effectLst/>
                <a:latin typeface="+mn-lt"/>
                <a:ea typeface="MS PGothic" pitchFamily="34" charset="-128"/>
                <a:cs typeface="MS PGothic" charset="0"/>
              </a:rPr>
              <a:t> titre d’organisme de réglementation.</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dirty="0"/>
          </a:p>
        </p:txBody>
      </p:sp>
    </p:spTree>
    <p:extLst>
      <p:ext uri="{BB962C8B-B14F-4D97-AF65-F5344CB8AC3E}">
        <p14:creationId xmlns:p14="http://schemas.microsoft.com/office/powerpoint/2010/main" val="193298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 la liste complète des associations provinciales, consultez le site Web de l’ACHD. (en anglais)</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L’ACHD vous encourage à vous joindre à votre association nationale</a:t>
            </a:r>
            <a:r>
              <a:rPr lang="fr-CA" sz="1600" kern="1200" baseline="0" dirty="0">
                <a:solidFill>
                  <a:schemeClr val="tx1"/>
                </a:solidFill>
                <a:effectLst/>
                <a:latin typeface="+mn-lt"/>
                <a:ea typeface="MS PGothic" pitchFamily="34" charset="-128"/>
                <a:cs typeface="MS PGothic" charset="0"/>
              </a:rPr>
              <a:t> et à vos associations </a:t>
            </a:r>
            <a:r>
              <a:rPr lang="fr-CA" sz="1600" kern="1200" dirty="0">
                <a:solidFill>
                  <a:schemeClr val="tx1"/>
                </a:solidFill>
                <a:effectLst/>
                <a:latin typeface="+mn-lt"/>
                <a:ea typeface="MS PGothic" pitchFamily="34" charset="-128"/>
                <a:cs typeface="MS PGothic" charset="0"/>
              </a:rPr>
              <a:t>provinciales et locales, car elles sont complémentaires.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dirty="0"/>
          </a:p>
        </p:txBody>
      </p:sp>
    </p:spTree>
    <p:extLst>
      <p:ext uri="{BB962C8B-B14F-4D97-AF65-F5344CB8AC3E}">
        <p14:creationId xmlns:p14="http://schemas.microsoft.com/office/powerpoint/2010/main" val="2223531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C’est le temps du jeu-questionnaire! Je vais vous poser une question et un prix sera attribué pour la bonne réponse. Si vous savez la réponse, veuillez lever la main. La question paraîtra sur la prochaine diapositive alors portez attention!</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413329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t>Dans quel mois la Semaine nationale des hygiénistes dentaires a-t-elle lieu?</a:t>
            </a:r>
          </a:p>
          <a:p>
            <a:endParaRPr lang="en-CA" sz="1600" dirty="0"/>
          </a:p>
          <a:p>
            <a:r>
              <a:rPr lang="fr-CA" sz="1600" dirty="0"/>
              <a:t>La réponse est :</a:t>
            </a:r>
          </a:p>
          <a:p>
            <a:endParaRPr lang="en-CA" sz="1600" dirty="0"/>
          </a:p>
          <a:p>
            <a:r>
              <a:rPr lang="en-CA" sz="1600" b="1" dirty="0"/>
              <a:t>AVRIL. </a:t>
            </a:r>
            <a:r>
              <a:rPr lang="fr-CA" sz="1600" dirty="0"/>
              <a:t>Pour en savoir davantage sur tout ce qui se rapporte à la </a:t>
            </a:r>
            <a:r>
              <a:rPr lang="fr-CA" sz="1600" dirty="0" err="1"/>
              <a:t>SNHD</a:t>
            </a:r>
            <a:r>
              <a:rPr lang="fr-CA" sz="1600" dirty="0"/>
              <a:t>, visitez notre site Web.</a:t>
            </a:r>
            <a:endParaRPr lang="en-US"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274163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Pourquoi adhérer à l’ACHD? </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À titre de membre étudiant, vous avez accès aux avantages et aux rabais réservés aux membres, à un programme de leadership réservé aux étudiants, au réseautage et à des évènements, au perfectionnement professionnel et à diverses ressources, et à des prix et des programmes de reconnaissance qui vous aideront à lancer votre carrière.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16</a:t>
            </a:fld>
            <a:endParaRPr lang="en-GB" altLang="en-US" dirty="0"/>
          </a:p>
        </p:txBody>
      </p:sp>
    </p:spTree>
    <p:extLst>
      <p:ext uri="{BB962C8B-B14F-4D97-AF65-F5344CB8AC3E}">
        <p14:creationId xmlns:p14="http://schemas.microsoft.com/office/powerpoint/2010/main" val="562660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Les représentants étudiants sont les principaux agents de liaison entre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le corps enseignant et les étudiants et ils font la promotion de l’adhésion à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ainsi qu’à ses programmes et à ses services. Chaque automne, un représentant étudiant débutant est choisi pour aider le représentant étudiant principal jusqu’au printemps. L’automne suivant, le représentant étudiant débutant passera au rôle de représentant étudiant principal. Dans le cas des programmes accélérés, les dates peuvent varier un peu. Veuillez visiter le site Web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a:t>
            </a:r>
            <a:endParaRPr lang="en-CA" sz="1600" kern="1200" dirty="0">
              <a:solidFill>
                <a:schemeClr val="tx1"/>
              </a:solidFill>
              <a:effectLst/>
              <a:latin typeface="+mn-lt"/>
              <a:ea typeface="MS PGothic" pitchFamily="34" charset="-128"/>
              <a:cs typeface="MS PGothic" charset="0"/>
            </a:endParaRPr>
          </a:p>
          <a:p>
            <a:endParaRPr lang="en-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Grâce au partenariat avec Colgate, les personnes qui seront sélectionnées à titre de représentants étudiants débutants recevront une bourse. La bourse sera offerte lorsque le représentant étudiant débutant passera au poste de représentant étudiant principal.</a:t>
            </a:r>
          </a:p>
          <a:p>
            <a:endParaRPr lang="fr-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Assumer le rôle de représentant étudiant vous permettra d’acquérir des aptitudes de leadership et de tisser des liens avec votre association, votre établissement et vos pairs. Découvrez qui est votre représentant étudiant sénior et envisagez de vous porter candidat au poste de représentant </a:t>
            </a:r>
            <a:r>
              <a:rPr lang="fr-CA" sz="1600" b="0" dirty="0"/>
              <a:t>débutant</a:t>
            </a:r>
            <a:r>
              <a:rPr lang="fr-CA" sz="1600" kern="1200" dirty="0">
                <a:solidFill>
                  <a:schemeClr val="tx1"/>
                </a:solidFill>
                <a:effectLst/>
                <a:latin typeface="+mn-lt"/>
                <a:ea typeface="MS PGothic" pitchFamily="34" charset="-128"/>
                <a:cs typeface="MS PGothic" charset="0"/>
              </a:rPr>
              <a:t> cet automne.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17</a:t>
            </a:fld>
            <a:endParaRPr lang="en-GB" altLang="en-US" dirty="0"/>
          </a:p>
        </p:txBody>
      </p:sp>
    </p:spTree>
    <p:extLst>
      <p:ext uri="{BB962C8B-B14F-4D97-AF65-F5344CB8AC3E}">
        <p14:creationId xmlns:p14="http://schemas.microsoft.com/office/powerpoint/2010/main" val="4152039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S PGothic" pitchFamily="34" charset="-128"/>
                <a:cs typeface="MS PGothic" charset="0"/>
              </a:rPr>
              <a:t>Apprenons-en un peu plus d’une leader étudiante actuelle. Veuillez noter que la vidéo est en anglais. </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a:p>
        </p:txBody>
      </p:sp>
    </p:spTree>
    <p:extLst>
      <p:ext uri="{BB962C8B-B14F-4D97-AF65-F5344CB8AC3E}">
        <p14:creationId xmlns:p14="http://schemas.microsoft.com/office/powerpoint/2010/main" val="286327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Voici une liste d’établissements et de leurs représentants étudiants correspondants. Communiquez avec votre représentant étudiant si vous avez des questions ou des commentaires pour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dirty="0"/>
          </a:p>
        </p:txBody>
      </p:sp>
    </p:spTree>
    <p:extLst>
      <p:ext uri="{BB962C8B-B14F-4D97-AF65-F5344CB8AC3E}">
        <p14:creationId xmlns:p14="http://schemas.microsoft.com/office/powerpoint/2010/main" val="110044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L’adhésion à l’ACHD est GRATUITE pour les étudiants. Inscrivez-vous en ligne à </a:t>
            </a:r>
            <a:r>
              <a:rPr lang="fr-CA" sz="1600" u="sng" kern="1200" dirty="0">
                <a:solidFill>
                  <a:schemeClr val="tx1"/>
                </a:solidFill>
                <a:effectLst/>
                <a:latin typeface="+mn-lt"/>
                <a:ea typeface="MS PGothic" pitchFamily="34" charset="-128"/>
                <a:cs typeface="MS PGothic" charset="0"/>
                <a:hlinkClick r:id="" action="ppaction://noaction"/>
              </a:rPr>
              <a:t>achd.ca/Adherer</a:t>
            </a:r>
            <a:r>
              <a:rPr lang="fr-CA" sz="1600" kern="1200" dirty="0">
                <a:solidFill>
                  <a:schemeClr val="tx1"/>
                </a:solidFill>
                <a:effectLst/>
                <a:latin typeface="+mn-lt"/>
                <a:ea typeface="MS PGothic" pitchFamily="34" charset="-128"/>
                <a:cs typeface="MS PGothic" charset="0"/>
              </a:rPr>
              <a:t>. Si vous êtes déjà membre étudiant de l’ACHD, vous devez renouveler votre adhésion en ligne avant le 31 octobre de chaque année pour ne pas perdre l’accès à vos avantages. </a:t>
            </a:r>
            <a:r>
              <a:rPr lang="fr-CA" sz="1600" kern="1200" dirty="0">
                <a:solidFill>
                  <a:schemeClr val="tx1"/>
                </a:solidFill>
                <a:effectLst/>
                <a:latin typeface="+mn-lt"/>
                <a:ea typeface="MS PGothic" pitchFamily="34" charset="-128"/>
                <a:cs typeface="MS PGothic" charset="0"/>
                <a:hlinkClick r:id="rId3"/>
              </a:rPr>
              <a:t>Visitez le site </a:t>
            </a:r>
            <a:r>
              <a:rPr lang="fr-CA" sz="1600" u="none" strike="noStrike" kern="1200" dirty="0">
                <a:solidFill>
                  <a:schemeClr val="tx1"/>
                </a:solidFill>
                <a:effectLst/>
                <a:latin typeface="+mn-lt"/>
                <a:ea typeface="MS PGothic" pitchFamily="34" charset="-128"/>
                <a:cs typeface="MS PGothic" charset="0"/>
                <a:hlinkClick r:id="rId3"/>
              </a:rPr>
              <a:t>achd.ca/Renouveler.</a:t>
            </a:r>
            <a:r>
              <a:rPr lang="fr-CA" sz="1600" u="sng" strike="noStrike" kern="1200" dirty="0">
                <a:solidFill>
                  <a:schemeClr val="tx1"/>
                </a:solidFill>
                <a:effectLst/>
                <a:latin typeface="+mn-lt"/>
                <a:ea typeface="MS PGothic" pitchFamily="34" charset="-128"/>
                <a:cs typeface="MS PGothic" charset="0"/>
                <a:hlinkClick r:id="rId3"/>
              </a:rPr>
              <a:t> </a:t>
            </a: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11965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fr-CA" sz="1600" kern="1200" dirty="0">
                <a:solidFill>
                  <a:schemeClr val="tx1"/>
                </a:solidFill>
                <a:effectLst/>
                <a:latin typeface="+mn-lt"/>
                <a:ea typeface="MS PGothic" pitchFamily="34" charset="-128"/>
                <a:cs typeface="MS PGothic" charset="0"/>
              </a:rPr>
              <a:t>Les évènements de l’ACHD comprennent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Semaine nationale des hygiénistes dentaires – </a:t>
            </a:r>
            <a:r>
              <a:rPr lang="fr-CA" sz="1600" kern="1200" dirty="0">
                <a:solidFill>
                  <a:schemeClr val="tx1"/>
                </a:solidFill>
                <a:effectLst/>
                <a:latin typeface="+mn-lt"/>
                <a:ea typeface="MS PGothic" pitchFamily="34" charset="-128"/>
                <a:cs typeface="MS PGothic" charset="0"/>
              </a:rPr>
              <a:t>Cet évènement national annuel a lieu en avril et veille à sensibiliser davantage le public à l’importance de la santé buccale et au rôle des hygiénistes dentaires.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Demeurez à l’affût de l’ACHD aux assemblées provinciales et aux conférences dentaires </a:t>
            </a:r>
            <a:r>
              <a:rPr lang="fr-CA" sz="1600" kern="1200" dirty="0">
                <a:solidFill>
                  <a:schemeClr val="tx1"/>
                </a:solidFill>
                <a:effectLst/>
                <a:latin typeface="+mn-lt"/>
                <a:ea typeface="MS PGothic" pitchFamily="34" charset="-128"/>
                <a:cs typeface="MS PGothic" charset="0"/>
              </a:rPr>
              <a:t>comme la PDC et l’ODA.</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Évènements de sensibilisation de la communauté – </a:t>
            </a:r>
            <a:r>
              <a:rPr lang="fr-CA" sz="1600" kern="1200" dirty="0">
                <a:solidFill>
                  <a:schemeClr val="tx1"/>
                </a:solidFill>
                <a:effectLst/>
                <a:latin typeface="+mn-lt"/>
                <a:ea typeface="MS PGothic" pitchFamily="34" charset="-128"/>
                <a:cs typeface="MS PGothic" charset="0"/>
              </a:rPr>
              <a:t>L’ACHD appuie aussi les évènements qui aident à promouvoir la santé buccale dans la communauté et à sensibiliser le public à la profession.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Les évènements comprennent </a:t>
            </a:r>
            <a:r>
              <a:rPr lang="en-CA" sz="1600"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Gift from the Heart »</a:t>
            </a:r>
            <a:r>
              <a:rPr lang="fr-CA" sz="1200" kern="1200" dirty="0">
                <a:solidFill>
                  <a:schemeClr val="tx1"/>
                </a:solidFill>
                <a:effectLst/>
                <a:latin typeface="+mn-lt"/>
                <a:ea typeface="MS PGothic" pitchFamily="34" charset="-128"/>
                <a:cs typeface="MS PGothic" charset="0"/>
              </a:rPr>
              <a:t>.</a:t>
            </a:r>
          </a:p>
          <a:p>
            <a:pPr marL="171450" lvl="0" indent="-171450">
              <a:buFont typeface="Arial"/>
              <a:buChar char="•"/>
            </a:pPr>
            <a:r>
              <a:rPr lang="fr-CA" sz="1200" b="1" kern="1200" dirty="0">
                <a:solidFill>
                  <a:schemeClr val="tx1"/>
                </a:solidFill>
                <a:effectLst/>
                <a:latin typeface="+mn-lt"/>
                <a:ea typeface="MS PGothic" pitchFamily="34" charset="-128"/>
                <a:cs typeface="MS PGothic" charset="0"/>
              </a:rPr>
              <a:t>Un sommet et une conférence nationale </a:t>
            </a:r>
            <a:r>
              <a:rPr lang="fr-CA" sz="1200" b="0" kern="1200" dirty="0">
                <a:solidFill>
                  <a:schemeClr val="tx1"/>
                </a:solidFill>
                <a:effectLst/>
                <a:latin typeface="+mn-lt"/>
                <a:ea typeface="MS PGothic" pitchFamily="34" charset="-128"/>
                <a:cs typeface="MS PGothic" charset="0"/>
              </a:rPr>
              <a:t>— </a:t>
            </a:r>
            <a:r>
              <a:rPr lang="fr-CA" sz="1200" kern="1200" dirty="0">
                <a:solidFill>
                  <a:schemeClr val="tx1"/>
                </a:solidFill>
                <a:effectLst/>
                <a:latin typeface="+mn-lt"/>
                <a:ea typeface="MS PGothic" pitchFamily="34" charset="-128"/>
                <a:cs typeface="MS PGothic" charset="0"/>
              </a:rPr>
              <a:t>L’ACHD tient un sommet et une conférence nationale en alternance tous les deux ans. Le sommet met l’accent sur le leadership et comprend aussi une composante de perfectionnement professionnel. La conférence traite des dernières questions, tendances et études qui ont des répercussions sur la pratique de l’hygiène dentaire au Canada. </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dirty="0"/>
          </a:p>
        </p:txBody>
      </p:sp>
    </p:spTree>
    <p:extLst>
      <p:ext uri="{BB962C8B-B14F-4D97-AF65-F5344CB8AC3E}">
        <p14:creationId xmlns:p14="http://schemas.microsoft.com/office/powerpoint/2010/main" val="49691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L’ACHD a plusieurs ressources à vous offrir :</a:t>
            </a:r>
          </a:p>
          <a:p>
            <a:pPr marL="171450" indent="-171450">
              <a:buFont typeface="Arial"/>
              <a:buChar char="•"/>
            </a:pP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Les publications – l’ACHD offre une grande variété de publications à ses membres comprenant :</a:t>
            </a:r>
          </a:p>
          <a:p>
            <a:pPr lvl="0"/>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Le magazine pour les membres</a:t>
            </a:r>
            <a:r>
              <a:rPr lang="fr-CA" sz="1600" b="1" kern="1200" dirty="0">
                <a:solidFill>
                  <a:schemeClr val="tx1"/>
                </a:solidFill>
                <a:effectLst/>
                <a:latin typeface="+mn-lt"/>
                <a:ea typeface="MS PGothic" pitchFamily="34" charset="-128"/>
                <a:cs typeface="MS PGothic" charset="0"/>
              </a:rPr>
              <a:t> </a:t>
            </a:r>
            <a:r>
              <a:rPr lang="fr-CA" sz="1600" b="1" i="1" kern="1200" dirty="0">
                <a:solidFill>
                  <a:schemeClr val="tx1"/>
                </a:solidFill>
                <a:effectLst/>
                <a:latin typeface="+mn-lt"/>
                <a:ea typeface="MS PGothic" pitchFamily="34" charset="-128"/>
                <a:cs typeface="MS PGothic" charset="0"/>
              </a:rPr>
              <a:t>Oh Canada!</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La publication scientifique</a:t>
            </a:r>
            <a:r>
              <a:rPr lang="fr-CA" sz="1600" b="1" kern="1200" dirty="0">
                <a:solidFill>
                  <a:schemeClr val="tx1"/>
                </a:solidFill>
                <a:effectLst/>
                <a:latin typeface="+mn-lt"/>
                <a:ea typeface="MS PGothic" pitchFamily="34" charset="-128"/>
                <a:cs typeface="MS PGothic" charset="0"/>
              </a:rPr>
              <a:t> le </a:t>
            </a:r>
            <a:r>
              <a:rPr lang="fr-CA" sz="1600" b="1" i="1" kern="1200" dirty="0">
                <a:solidFill>
                  <a:schemeClr val="tx1"/>
                </a:solidFill>
                <a:effectLst/>
                <a:latin typeface="+mn-lt"/>
                <a:ea typeface="MS PGothic" pitchFamily="34" charset="-128"/>
                <a:cs typeface="MS PGothic" charset="0"/>
              </a:rPr>
              <a:t>Journal canadien de l’hygiène dentaire</a:t>
            </a:r>
            <a:r>
              <a:rPr lang="fr-CA" sz="1600" b="1" kern="1200" dirty="0">
                <a:solidFill>
                  <a:schemeClr val="tx1"/>
                </a:solidFill>
                <a:effectLst/>
                <a:latin typeface="+mn-lt"/>
                <a:ea typeface="MS PGothic" pitchFamily="34" charset="-128"/>
                <a:cs typeface="MS PGothic" charset="0"/>
              </a:rPr>
              <a:t> (CJDH)</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b="1" kern="1200" dirty="0">
                <a:solidFill>
                  <a:schemeClr val="tx1"/>
                </a:solidFill>
                <a:effectLst/>
                <a:latin typeface="+mn-lt"/>
                <a:ea typeface="MS PGothic" pitchFamily="34" charset="-128"/>
                <a:cs typeface="MS PGothic" charset="0"/>
              </a:rPr>
              <a:t>Les journaux en ligne </a:t>
            </a:r>
            <a:r>
              <a:rPr lang="fr-CA" sz="1600" kern="1200" dirty="0">
                <a:solidFill>
                  <a:schemeClr val="tx1"/>
                </a:solidFill>
                <a:effectLst/>
                <a:latin typeface="+mn-lt"/>
                <a:ea typeface="MS PGothic" pitchFamily="34" charset="-128"/>
                <a:cs typeface="MS PGothic" charset="0"/>
              </a:rPr>
              <a:t>publiés deux fois par mois</a:t>
            </a:r>
            <a:r>
              <a:rPr lang="fr-CA" sz="1600" b="1"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Les lignes directrices de la pratique clinique</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Des exposés de position et des déclarations fondés sur les preuves </a:t>
            </a:r>
            <a:endParaRPr lang="en-CA" sz="1600" kern="1200" dirty="0">
              <a:solidFill>
                <a:schemeClr val="tx1"/>
              </a:solidFill>
              <a:effectLst/>
              <a:latin typeface="+mn-lt"/>
              <a:ea typeface="MS PGothic" pitchFamily="34" charset="-128"/>
              <a:cs typeface="MS PGothic" charset="0"/>
            </a:endParaRPr>
          </a:p>
          <a:p>
            <a:pPr marL="628650" lvl="1" indent="-171450">
              <a:buFont typeface="Courier New"/>
              <a:buChar char="o"/>
            </a:pPr>
            <a:r>
              <a:rPr lang="fr-CA" sz="1600" kern="1200" dirty="0">
                <a:solidFill>
                  <a:schemeClr val="tx1"/>
                </a:solidFill>
                <a:effectLst/>
                <a:latin typeface="+mn-lt"/>
                <a:ea typeface="MS PGothic" pitchFamily="34" charset="-128"/>
                <a:cs typeface="MS PGothic" charset="0"/>
              </a:rPr>
              <a:t>Et encore plus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dirty="0"/>
          </a:p>
        </p:txBody>
      </p:sp>
    </p:spTree>
    <p:extLst>
      <p:ext uri="{BB962C8B-B14F-4D97-AF65-F5344CB8AC3E}">
        <p14:creationId xmlns:p14="http://schemas.microsoft.com/office/powerpoint/2010/main" val="1129742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offre aussi plusieurs occasions de perfectionnement professionnel, des conférences et ateliers en personne, ainsi que des cours et des webinaires en ligne sur une variété de sujets en hygiène dentaire. </a:t>
            </a:r>
            <a:r>
              <a:rPr lang="fr-CA" sz="1600" kern="1200" dirty="0">
                <a:solidFill>
                  <a:schemeClr val="tx1"/>
                </a:solidFill>
                <a:effectLst/>
                <a:latin typeface="+mn-lt"/>
                <a:ea typeface="MS PGothic" pitchFamily="34" charset="-128"/>
                <a:cs typeface="MS PGothic" charset="0"/>
              </a:rPr>
              <a:t>La plupart des occasions sont offertes aux étudiants à tarifs réduits et certains cours ou webinaires sont même offerts gratuitement.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voir la liste complète des conférences, des ateliers, des cours et des webinaires offerts à la librairie en ligne de l’ACHD, veuillez visiter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dirty="0"/>
          </a:p>
        </p:txBody>
      </p:sp>
    </p:spTree>
    <p:extLst>
      <p:ext uri="{BB962C8B-B14F-4D97-AF65-F5344CB8AC3E}">
        <p14:creationId xmlns:p14="http://schemas.microsoft.com/office/powerpoint/2010/main" val="2164618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J’ai une autre question de jeu-questionnaire!</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126838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t>Vrai ou faux? L’adhésion à titre de membre étudiant coût 100 $.</a:t>
            </a:r>
          </a:p>
          <a:p>
            <a:endParaRPr lang="en-CA" sz="1600" dirty="0"/>
          </a:p>
          <a:p>
            <a:r>
              <a:rPr lang="fr-CA" sz="1600" dirty="0"/>
              <a:t>La réponse est :</a:t>
            </a:r>
          </a:p>
          <a:p>
            <a:endParaRPr lang="en-CA" sz="1600" dirty="0"/>
          </a:p>
          <a:p>
            <a:pPr defTabSz="980853">
              <a:defRPr/>
            </a:pPr>
            <a:r>
              <a:rPr lang="fr-FR" sz="1600" b="1" dirty="0"/>
              <a:t>FAUX : L’adhésion à titre de membre étudiant est GRATUIT.</a:t>
            </a:r>
            <a:endParaRPr lang="en-CA"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747908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Le site Web de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est votre source primaire d’information et il est maintenant compatible avec les appareils mobiles!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dirty="0"/>
          </a:p>
        </p:txBody>
      </p:sp>
    </p:spTree>
    <p:extLst>
      <p:ext uri="{BB962C8B-B14F-4D97-AF65-F5344CB8AC3E}">
        <p14:creationId xmlns:p14="http://schemas.microsoft.com/office/powerpoint/2010/main" val="426333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Vous pouvez vous rendre à la section </a:t>
            </a:r>
            <a:r>
              <a:rPr lang="fr-CA" sz="1600" b="1" kern="1200" dirty="0">
                <a:solidFill>
                  <a:schemeClr val="tx1"/>
                </a:solidFill>
                <a:effectLst/>
                <a:latin typeface="+mn-lt"/>
                <a:ea typeface="MS PGothic" pitchFamily="34" charset="-128"/>
                <a:cs typeface="MS PGothic" charset="0"/>
              </a:rPr>
              <a:t>guichet emploi</a:t>
            </a:r>
            <a:r>
              <a:rPr lang="fr-CA" sz="1600" kern="1200" dirty="0">
                <a:solidFill>
                  <a:schemeClr val="tx1"/>
                </a:solidFill>
                <a:effectLst/>
                <a:latin typeface="+mn-lt"/>
                <a:ea typeface="MS PGothic" pitchFamily="34" charset="-128"/>
                <a:cs typeface="MS PGothic" charset="0"/>
              </a:rPr>
              <a:t> du site Web de l’ACHD, c’est l’endroit idéal pour permettre aux nouveaux diplômés de trouver des possibilités d’emploi. C’est la page la plus populaire de notre site Web et seulement les membres y ont accès.</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Veuillez aussi visiter le site bilingue de l’ACHD à l’intention des consommateurs, à </a:t>
            </a:r>
            <a:r>
              <a:rPr lang="fr-CA" sz="1600" b="1" kern="1200" dirty="0">
                <a:solidFill>
                  <a:schemeClr val="tx1"/>
                </a:solidFill>
                <a:effectLst/>
                <a:latin typeface="+mn-lt"/>
                <a:ea typeface="MS PGothic" pitchFamily="34" charset="-128"/>
                <a:cs typeface="MS PGothic" charset="0"/>
              </a:rPr>
              <a:t>hygienedentairecanada.ca, </a:t>
            </a:r>
            <a:r>
              <a:rPr lang="fr-CA" sz="1600" kern="1200" dirty="0">
                <a:solidFill>
                  <a:schemeClr val="tx1"/>
                </a:solidFill>
                <a:effectLst/>
                <a:latin typeface="+mn-lt"/>
                <a:ea typeface="MS PGothic" pitchFamily="34" charset="-128"/>
                <a:cs typeface="MS PGothic" charset="0"/>
              </a:rPr>
              <a:t>afin d’accéder à de l’information précieuse sur la santé buccodentaire, à des activités amusantes et éducatives pour les enfants et à notre moteur de recherche « Trouver un hygiéniste dentaire en pratique autonome ». </a:t>
            </a:r>
          </a:p>
          <a:p>
            <a:endParaRPr lang="fr-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À titre de membre de l’ACHD, vous aurez aussi un accès GRATUIT (d’une valeur de 500 $) à la version en ligne et à l’application mobile du </a:t>
            </a:r>
            <a:r>
              <a:rPr lang="fr-CA" sz="1600" b="1" kern="1200" dirty="0">
                <a:solidFill>
                  <a:schemeClr val="tx1"/>
                </a:solidFill>
                <a:effectLst/>
                <a:latin typeface="+mn-lt"/>
                <a:ea typeface="MS PGothic" pitchFamily="34" charset="-128"/>
                <a:cs typeface="MS PGothic" charset="0"/>
              </a:rPr>
              <a:t>Compendium des produits et spécialités pharmaceutiques</a:t>
            </a:r>
            <a:r>
              <a:rPr lang="fr-CA" sz="1600" kern="1200" dirty="0">
                <a:solidFill>
                  <a:schemeClr val="tx1"/>
                </a:solidFill>
                <a:effectLst/>
                <a:latin typeface="+mn-lt"/>
                <a:ea typeface="MS PGothic" pitchFamily="34" charset="-128"/>
                <a:cs typeface="MS PGothic" charset="0"/>
              </a:rPr>
              <a:t> (le CPS en ligne), vous permettant de rester à jour et de consulter la plus récente information sur les médicaments.     </a:t>
            </a:r>
            <a:endParaRPr lang="en-CA" sz="1600" kern="1200" dirty="0">
              <a:solidFill>
                <a:schemeClr val="tx1"/>
              </a:solidFill>
              <a:effectLst/>
              <a:latin typeface="+mn-lt"/>
              <a:ea typeface="MS PGothic" pitchFamily="34" charset="-128"/>
              <a:cs typeface="MS PGothic" charset="0"/>
            </a:endParaRPr>
          </a:p>
          <a:p>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dirty="0"/>
          </a:p>
        </p:txBody>
      </p:sp>
    </p:spTree>
    <p:extLst>
      <p:ext uri="{BB962C8B-B14F-4D97-AF65-F5344CB8AC3E}">
        <p14:creationId xmlns:p14="http://schemas.microsoft.com/office/powerpoint/2010/main" val="1511364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vise constamment à améliorer la valeur de votre adhésion. L’association est heureuse d’offrir une multitude de programmes de rabais, y compris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600" b="1" kern="1200" dirty="0" err="1">
                <a:solidFill>
                  <a:schemeClr val="tx1"/>
                </a:solidFill>
                <a:effectLst/>
                <a:latin typeface="+mn-lt"/>
                <a:ea typeface="MS PGothic" pitchFamily="34" charset="-128"/>
                <a:cs typeface="MS PGothic" charset="0"/>
              </a:rPr>
              <a:t>GoodLife</a:t>
            </a:r>
            <a:r>
              <a:rPr lang="fr-CA" sz="1600" b="1" kern="1200" dirty="0">
                <a:solidFill>
                  <a:schemeClr val="tx1"/>
                </a:solidFill>
                <a:effectLst/>
                <a:latin typeface="+mn-lt"/>
                <a:ea typeface="MS PGothic" pitchFamily="34" charset="-128"/>
                <a:cs typeface="MS PGothic" charset="0"/>
              </a:rPr>
              <a:t> Fitness </a:t>
            </a:r>
            <a:r>
              <a:rPr lang="fr-CA" sz="1600" kern="1200" dirty="0">
                <a:solidFill>
                  <a:schemeClr val="tx1"/>
                </a:solidFill>
                <a:effectLst/>
                <a:latin typeface="+mn-lt"/>
                <a:ea typeface="MS PGothic" pitchFamily="34" charset="-128"/>
                <a:cs typeface="MS PGothic" charset="0"/>
              </a:rPr>
              <a:t>— offre 50 % de rabais sur le prix d’un abonnement annuel;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600" kern="1200" dirty="0">
                <a:solidFill>
                  <a:schemeClr val="tx1"/>
                </a:solidFill>
                <a:effectLst/>
                <a:latin typeface="+mn-lt"/>
                <a:ea typeface="MS PGothic" pitchFamily="34" charset="-128"/>
                <a:cs typeface="MS PGothic" charset="0"/>
              </a:rPr>
              <a:t>L’accès à un inventaire mondial d’hôtels à des tarifs imbattables;</a:t>
            </a:r>
          </a:p>
          <a:p>
            <a:pPr marL="171450" lvl="0" indent="-171450">
              <a:buFont typeface="Arial" panose="020B0604020202020204" pitchFamily="34" charset="0"/>
              <a:buChar char="•"/>
            </a:pPr>
            <a:r>
              <a:rPr lang="fr-FR" sz="1600" kern="1200" dirty="0">
                <a:solidFill>
                  <a:schemeClr val="tx1"/>
                </a:solidFill>
                <a:effectLst/>
                <a:latin typeface="+mn-lt"/>
                <a:ea typeface="MS PGothic" pitchFamily="34" charset="-128"/>
                <a:cs typeface="MS PGothic" charset="0"/>
              </a:rPr>
              <a:t>Et plus! </a:t>
            </a:r>
            <a:endParaRPr lang="fr-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dirty="0"/>
          </a:p>
        </p:txBody>
      </p:sp>
    </p:spTree>
    <p:extLst>
      <p:ext uri="{BB962C8B-B14F-4D97-AF65-F5344CB8AC3E}">
        <p14:creationId xmlns:p14="http://schemas.microsoft.com/office/powerpoint/2010/main" val="3944572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S PGothic" pitchFamily="34" charset="-128"/>
                <a:cs typeface="MS PGothic" charset="0"/>
              </a:rPr>
              <a:t>À titre de membre étudiant, vous avez accès à des webinaires GRATUITS illimités. Consultez le répertoire complet des webinaires sur le site Web de l’ACHD.</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a:p>
        </p:txBody>
      </p:sp>
    </p:spTree>
    <p:extLst>
      <p:ext uri="{BB962C8B-B14F-4D97-AF65-F5344CB8AC3E}">
        <p14:creationId xmlns:p14="http://schemas.microsoft.com/office/powerpoint/2010/main" val="1923626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b="0" i="0" kern="1200" dirty="0">
                <a:solidFill>
                  <a:schemeClr val="tx1"/>
                </a:solidFill>
                <a:effectLst/>
                <a:latin typeface="+mn-lt"/>
                <a:ea typeface="MS PGothic" pitchFamily="34" charset="-128"/>
                <a:cs typeface="MS PGothic" charset="0"/>
              </a:rPr>
              <a:t>L’ACHD est très heureuse de continuer à vous offrir des économies sur les divertissements, les voyages, le magasinage, les restaurants et plus encore… maintenant grâce à </a:t>
            </a:r>
            <a:r>
              <a:rPr lang="fr-FR" sz="1600" b="0" i="0" kern="1200" dirty="0" err="1">
                <a:solidFill>
                  <a:schemeClr val="tx1"/>
                </a:solidFill>
                <a:effectLst/>
                <a:latin typeface="+mn-lt"/>
                <a:ea typeface="MS PGothic" pitchFamily="34" charset="-128"/>
                <a:cs typeface="MS PGothic" charset="0"/>
              </a:rPr>
              <a:t>Perkopolis</a:t>
            </a:r>
            <a:r>
              <a:rPr lang="fr-FR" sz="1600" b="0" i="0" kern="1200" dirty="0">
                <a:solidFill>
                  <a:schemeClr val="tx1"/>
                </a:solidFill>
                <a:effectLst/>
                <a:latin typeface="+mn-lt"/>
                <a:ea typeface="MS PGothic" pitchFamily="34" charset="-128"/>
                <a:cs typeface="MS PGothic" charset="0"/>
              </a:rPr>
              <a:t>.</a:t>
            </a:r>
          </a:p>
          <a:p>
            <a:endParaRPr lang="fr-FR" sz="1600" b="0" i="0" kern="1200" dirty="0">
              <a:solidFill>
                <a:schemeClr val="tx1"/>
              </a:solidFill>
              <a:effectLst/>
              <a:latin typeface="+mn-lt"/>
              <a:ea typeface="MS PGothic" pitchFamily="34" charset="-128"/>
              <a:cs typeface="MS PGothic" charset="0"/>
            </a:endParaRPr>
          </a:p>
          <a:p>
            <a:r>
              <a:rPr lang="fr-FR" sz="1600" b="0" i="0" kern="1200" dirty="0" err="1">
                <a:solidFill>
                  <a:schemeClr val="tx1"/>
                </a:solidFill>
                <a:effectLst/>
                <a:latin typeface="+mn-lt"/>
                <a:ea typeface="MS PGothic" pitchFamily="34" charset="-128"/>
                <a:cs typeface="MS PGothic" charset="0"/>
              </a:rPr>
              <a:t>Perkopolis</a:t>
            </a:r>
            <a:r>
              <a:rPr lang="fr-FR" sz="1600" b="0" i="0" kern="1200" dirty="0">
                <a:solidFill>
                  <a:schemeClr val="tx1"/>
                </a:solidFill>
                <a:effectLst/>
                <a:latin typeface="+mn-lt"/>
                <a:ea typeface="MS PGothic" pitchFamily="34" charset="-128"/>
                <a:cs typeface="MS PGothic" charset="0"/>
              </a:rPr>
              <a:t> est le plus grand fournisseur de programmes de privilèges au Canada, géré de façon intégrale et qui trouve continuellement des sources d’offres, de récompenses et d’avantages exclusifs et à valeur élevée.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600" kern="1200" dirty="0">
              <a:solidFill>
                <a:schemeClr val="tx1"/>
              </a:solidFill>
              <a:effectLst/>
              <a:latin typeface="+mn-lt"/>
              <a:ea typeface="MS PGothic" pitchFamily="34" charset="-128"/>
              <a:cs typeface="MS PGothic" charset="0"/>
            </a:endParaRPr>
          </a:p>
          <a:p>
            <a:r>
              <a:rPr lang="en-CA" sz="1600" kern="1200" dirty="0" err="1">
                <a:solidFill>
                  <a:schemeClr val="tx1"/>
                </a:solidFill>
                <a:effectLst/>
                <a:latin typeface="+mn-lt"/>
                <a:ea typeface="MS PGothic" pitchFamily="34" charset="-128"/>
                <a:cs typeface="MS PGothic" charset="0"/>
              </a:rPr>
              <a:t>Visionnons</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une</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courte</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vidéo</a:t>
            </a:r>
            <a:r>
              <a:rPr lang="en-CA" sz="1600" kern="1200" dirty="0">
                <a:solidFill>
                  <a:schemeClr val="tx1"/>
                </a:solidFill>
                <a:effectLst/>
                <a:latin typeface="+mn-lt"/>
                <a:ea typeface="MS PGothic" pitchFamily="34" charset="-128"/>
                <a:cs typeface="MS PGothic" charset="0"/>
              </a:rPr>
              <a:t> au </a:t>
            </a:r>
            <a:r>
              <a:rPr lang="en-CA" sz="1600" kern="1200" dirty="0" err="1">
                <a:solidFill>
                  <a:schemeClr val="tx1"/>
                </a:solidFill>
                <a:effectLst/>
                <a:latin typeface="+mn-lt"/>
                <a:ea typeface="MS PGothic" pitchFamily="34" charset="-128"/>
                <a:cs typeface="MS PGothic" charset="0"/>
              </a:rPr>
              <a:t>sujet</a:t>
            </a:r>
            <a:r>
              <a:rPr lang="en-CA" sz="1600" kern="1200" dirty="0">
                <a:solidFill>
                  <a:schemeClr val="tx1"/>
                </a:solidFill>
                <a:effectLst/>
                <a:latin typeface="+mn-lt"/>
                <a:ea typeface="MS PGothic" pitchFamily="34" charset="-128"/>
                <a:cs typeface="MS PGothic" charset="0"/>
              </a:rPr>
              <a:t> du programme.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29</a:t>
            </a:fld>
            <a:endParaRPr lang="en-GB" altLang="en-US" dirty="0"/>
          </a:p>
        </p:txBody>
      </p:sp>
    </p:spTree>
    <p:extLst>
      <p:ext uri="{BB962C8B-B14F-4D97-AF65-F5344CB8AC3E}">
        <p14:creationId xmlns:p14="http://schemas.microsoft.com/office/powerpoint/2010/main" val="3629672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Visionnons une courte vidéo d’accueil de la présidente de l’ACHD, Leanne Huvenaars.  (en anglais)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a:t>
            </a:fld>
            <a:endParaRPr lang="en-GB" altLang="en-US" dirty="0"/>
          </a:p>
        </p:txBody>
      </p:sp>
    </p:spTree>
    <p:extLst>
      <p:ext uri="{BB962C8B-B14F-4D97-AF65-F5344CB8AC3E}">
        <p14:creationId xmlns:p14="http://schemas.microsoft.com/office/powerpoint/2010/main" val="340726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fr-CA" sz="1600" kern="1200" dirty="0">
                <a:solidFill>
                  <a:schemeClr val="tx1"/>
                </a:solidFill>
                <a:effectLst/>
                <a:latin typeface="+mn-lt"/>
                <a:ea typeface="MS PGothic" pitchFamily="34" charset="-128"/>
                <a:cs typeface="MS PGothic" charset="0"/>
              </a:rPr>
              <a:t>À titre de membre de l’ACHD, vous avez aussi accès à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Des économies sur l’assurance habitation et l’assurance auto grâce à des tarifs de groupe préférentiels (notez que les tarifs de groupe sur l’assurance auto ne sont pas offerts au Manitoba, en Saskatchewan ou en Colombie-Britannique).</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Des services de conseillers financiers.</a:t>
            </a:r>
          </a:p>
          <a:p>
            <a:pPr lvl="0"/>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Une fois que vous serez diplômé et commencerez à travailler, l’ACHD aura une variété d’avantages supplémentaires à votre disposition comprenant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L’assurance responsabilité professionnelle individuelle</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L’assurance invalidité, l’assurance vie et l’assurance en cas de décès par</a:t>
            </a:r>
            <a:r>
              <a:rPr lang="fr-CA" sz="1600" kern="1200" baseline="0" dirty="0">
                <a:solidFill>
                  <a:schemeClr val="tx1"/>
                </a:solidFill>
                <a:effectLst/>
                <a:latin typeface="+mn-lt"/>
                <a:ea typeface="MS PGothic" pitchFamily="34" charset="-128"/>
                <a:cs typeface="MS PGothic" charset="0"/>
              </a:rPr>
              <a:t> accident.</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L’assurance des entreprises. </a:t>
            </a:r>
          </a:p>
          <a:p>
            <a:pPr lvl="0"/>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plus de détails sur tous les avantages réservés aux membres, visitez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30</a:t>
            </a:fld>
            <a:endParaRPr lang="en-GB" altLang="en-US" dirty="0"/>
          </a:p>
        </p:txBody>
      </p:sp>
    </p:spTree>
    <p:extLst>
      <p:ext uri="{BB962C8B-B14F-4D97-AF65-F5344CB8AC3E}">
        <p14:creationId xmlns:p14="http://schemas.microsoft.com/office/powerpoint/2010/main" val="2393087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Lorsque vous serez diplômé de votre programme d’hygiène dentaire et que vous aurez réussi l’Examen national de certification en hygiène dentaire, vous pouvez passer de l’adhésion étudiante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à l’adhésion à titre de membre étudiant diplômé. </a:t>
            </a: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Cette adhésion est </a:t>
            </a:r>
            <a:r>
              <a:rPr lang="fr-CA" sz="1600" b="1" kern="1200" dirty="0">
                <a:solidFill>
                  <a:schemeClr val="tx1"/>
                </a:solidFill>
                <a:effectLst/>
                <a:latin typeface="+mn-lt"/>
                <a:ea typeface="MS PGothic" pitchFamily="34" charset="-128"/>
                <a:cs typeface="MS PGothic" charset="0"/>
              </a:rPr>
              <a:t>GRATUITE</a:t>
            </a:r>
            <a:r>
              <a:rPr lang="fr-CA" sz="1600" kern="1200" dirty="0">
                <a:solidFill>
                  <a:schemeClr val="tx1"/>
                </a:solidFill>
                <a:effectLst/>
                <a:latin typeface="+mn-lt"/>
                <a:ea typeface="MS PGothic" pitchFamily="34" charset="-128"/>
                <a:cs typeface="MS PGothic" charset="0"/>
              </a:rPr>
              <a:t> aussi et maintenant elle comprend une assurance responsabilité professionnelle ayant une couverture d’une valeur totale allant jusqu’à cinq millions de dollars. Il est obligatoire de souscrire à une assurance responsabilité professionnelle pour pouvoir exercer la profession. </a:t>
            </a:r>
          </a:p>
          <a:p>
            <a:endParaRPr lang="fr-CA" sz="1600" kern="1200" dirty="0">
              <a:solidFill>
                <a:schemeClr val="tx1"/>
              </a:solidFill>
              <a:effectLst/>
              <a:latin typeface="+mn-lt"/>
              <a:ea typeface="MS PGothic" pitchFamily="34" charset="-128"/>
              <a:cs typeface="MS PGothic" charset="0"/>
            </a:endParaRPr>
          </a:p>
          <a:p>
            <a:r>
              <a:rPr lang="fr-FR" sz="1600" kern="1200" dirty="0">
                <a:solidFill>
                  <a:schemeClr val="tx1"/>
                </a:solidFill>
                <a:effectLst/>
                <a:latin typeface="+mn-lt"/>
                <a:ea typeface="MS PGothic" pitchFamily="34" charset="-128"/>
                <a:cs typeface="MS PGothic" charset="0"/>
              </a:rPr>
              <a:t>Veuillez noter que les diplômés qui s’inscrivent en Colombie-Britannique devraient changer le statut de leur adhésion par l’entremise du Collège des hygiénistes dentaires de la Colombie-Britannique au </a:t>
            </a:r>
            <a:r>
              <a:rPr lang="fr-FR" sz="1600" b="1" u="sng" kern="1200" dirty="0">
                <a:solidFill>
                  <a:schemeClr val="tx1"/>
                </a:solidFill>
                <a:effectLst/>
                <a:latin typeface="+mn-lt"/>
                <a:ea typeface="MS PGothic" pitchFamily="34" charset="-128"/>
                <a:cs typeface="MS PGothic" charset="0"/>
              </a:rPr>
              <a:t>cdhbc.com</a:t>
            </a:r>
            <a:r>
              <a:rPr lang="fr-FR"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31</a:t>
            </a:fld>
            <a:endParaRPr lang="en-GB" altLang="en-US" dirty="0"/>
          </a:p>
        </p:txBody>
      </p:sp>
    </p:spTree>
    <p:extLst>
      <p:ext uri="{BB962C8B-B14F-4D97-AF65-F5344CB8AC3E}">
        <p14:creationId xmlns:p14="http://schemas.microsoft.com/office/powerpoint/2010/main" val="2625175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Il est facile d’adhérer à l’ACHD et c’est GRATUIT. Consultez le site </a:t>
            </a:r>
            <a:r>
              <a:rPr lang="fr-CA" sz="1600" b="1" u="sng" kern="1200" dirty="0">
                <a:solidFill>
                  <a:schemeClr val="tx1"/>
                </a:solidFill>
                <a:effectLst/>
                <a:latin typeface="+mn-lt"/>
                <a:ea typeface="MS PGothic" pitchFamily="34" charset="-128"/>
                <a:cs typeface="MS PGothic" charset="0"/>
                <a:hlinkClick r:id="" action="ppaction://noaction"/>
              </a:rPr>
              <a:t>achd.ca/Adherer</a:t>
            </a:r>
            <a:r>
              <a:rPr lang="fr-CA" sz="1600" b="1"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et cliquez sur l’onglet « Adhésion à titre de membre étudiant ». N’oubliez pas, ceux d’entre vous qui sont déjà membres étudiants de l’ACHD doivent renouveler leur adhésion en ligne avant le 31 octobre chaque année et ils doivent surveiller les rappels de renouvellement envoyés par courriel.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32</a:t>
            </a:fld>
            <a:endParaRPr lang="en-GB" altLang="en-US" dirty="0"/>
          </a:p>
        </p:txBody>
      </p:sp>
    </p:spTree>
    <p:extLst>
      <p:ext uri="{BB962C8B-B14F-4D97-AF65-F5344CB8AC3E}">
        <p14:creationId xmlns:p14="http://schemas.microsoft.com/office/powerpoint/2010/main" val="1183538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Les membres du personnel de l’ACHD peuvent vous aider avec une variété de questions portant sur l’hygiène dentaire, l’adhésion ou n’importe quelle autre question relatives.</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Joignez-nous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En visitant le site de l’ACHD;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Par téléphone – les heures de bureau sont de 8 h 30 à 16 h 30 HNE; ou</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Par courriel.</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33</a:t>
            </a:fld>
            <a:endParaRPr lang="en-GB" altLang="en-US" dirty="0"/>
          </a:p>
        </p:txBody>
      </p:sp>
    </p:spTree>
    <p:extLst>
      <p:ext uri="{BB962C8B-B14F-4D97-AF65-F5344CB8AC3E}">
        <p14:creationId xmlns:p14="http://schemas.microsoft.com/office/powerpoint/2010/main" val="2862587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Nous voulons nous assurer que vous ayez la chance de tisser des liens et d’échanger avec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et avec vos collègues sur les diverses plateformes en ligne et de médias sociaux, y compris un groupe spécial de Facebook pour les étudiants. Demandez de vous joindre à ce groupe dès aujourd’hui!</a:t>
            </a:r>
            <a:endParaRPr lang="en-CA" sz="1600" kern="1200" dirty="0">
              <a:solidFill>
                <a:schemeClr val="tx1"/>
              </a:solidFill>
              <a:effectLst/>
              <a:latin typeface="+mn-lt"/>
              <a:ea typeface="MS PGothic" pitchFamily="34" charset="-128"/>
              <a:cs typeface="MS PGothic" charset="0"/>
            </a:endParaRP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2251889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Dernière question de jeu-questionnaire!</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424311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dirty="0"/>
              <a:t>Quel avantage de l’adhésion vous intéresse le plus?</a:t>
            </a:r>
          </a:p>
          <a:p>
            <a:endParaRPr lang="fr-CA"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i="1" kern="1200" dirty="0">
                <a:solidFill>
                  <a:schemeClr val="tx1"/>
                </a:solidFill>
                <a:effectLst/>
                <a:latin typeface="+mn-lt"/>
                <a:ea typeface="MS PGothic" pitchFamily="34" charset="-128"/>
                <a:cs typeface="MS PGothic" charset="0"/>
              </a:rPr>
              <a:t>[Note au présentateur  – c’est une question piège : il ne devrait pas y avoir de mauvaise réponse!]</a:t>
            </a:r>
            <a:endParaRPr lang="en-CA" sz="1600" kern="1200" dirty="0">
              <a:solidFill>
                <a:schemeClr val="tx1"/>
              </a:solidFill>
              <a:effectLst/>
              <a:latin typeface="+mn-lt"/>
              <a:ea typeface="MS PGothic" pitchFamily="34" charset="-128"/>
              <a:cs typeface="MS PGothic" charset="0"/>
            </a:endParaRPr>
          </a:p>
          <a:p>
            <a:endParaRPr lang="en-CA" sz="1600" dirty="0"/>
          </a:p>
          <a:p>
            <a:r>
              <a:rPr lang="fr-CA" sz="1600" dirty="0"/>
              <a:t>L’adhésion à l’</a:t>
            </a:r>
            <a:r>
              <a:rPr lang="fr-CA" sz="1600" dirty="0" err="1"/>
              <a:t>ACHD</a:t>
            </a:r>
            <a:r>
              <a:rPr lang="fr-CA" sz="1600" dirty="0"/>
              <a:t> vous offre plusieurs avantages! Certains de ces avantages sont énumérés ici et vous pourrez trouver plus d’information sur le site de l’</a:t>
            </a:r>
            <a:r>
              <a:rPr lang="fr-CA" sz="1600" dirty="0" err="1"/>
              <a:t>ACHD</a:t>
            </a:r>
            <a:r>
              <a:rPr lang="fr-CA" sz="1600" dirty="0"/>
              <a:t>.</a:t>
            </a:r>
            <a:endParaRPr lang="en-CA"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719266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Nous espérons que cette présentation a répondu à toutes vos questions sur l’ACHD. N’hésitez pas à communiquer avec nous ou avec votre représentant étudiant si vous avez d’autres questions.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37</a:t>
            </a:fld>
            <a:endParaRPr lang="en-GB" altLang="en-US" dirty="0"/>
          </a:p>
        </p:txBody>
      </p:sp>
    </p:spTree>
    <p:extLst>
      <p:ext uri="{BB962C8B-B14F-4D97-AF65-F5344CB8AC3E}">
        <p14:creationId xmlns:p14="http://schemas.microsoft.com/office/powerpoint/2010/main" val="1120383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Nous vous félicitons d’avoir choisi la carrière dynamique d’hygiéniste dentaire! Joignez-vous à la communauté de l’ACHD et faites-vous entendre. N’oubliez pas : l’adhésion étudiante est GRATUITE!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38</a:t>
            </a:fld>
            <a:endParaRPr lang="en-GB" altLang="en-US" dirty="0"/>
          </a:p>
        </p:txBody>
      </p:sp>
    </p:spTree>
    <p:extLst>
      <p:ext uri="{BB962C8B-B14F-4D97-AF65-F5344CB8AC3E}">
        <p14:creationId xmlns:p14="http://schemas.microsoft.com/office/powerpoint/2010/main" val="163262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L’ACHD est la voix nationale et collective de plus de 29 000 hygiénistes dentaires qui travaillent au Canada et représente directement plus de 20 000 membres comprenant 2 500 étudiants. Le rôle principal, ou le mandat de l’ACHD est de faire avancer la profession de l’hygiène dentaire, d’appuyer ses membres et de contribuer à la santé buccale et au bien-être général du public.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Examinons le contexte historique sur le plan de la reconnaissance juridique de l’hygiène dentaire au Canada :</a:t>
            </a:r>
          </a:p>
          <a:p>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1947, l’hygiène dentaire a été reconnue en tant que profession de la santé en Ontario. </a:t>
            </a:r>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1963 l’Association canadienne des hygiénistes dentaires a été créée.</a:t>
            </a: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Au milieu des années 1970 et particulièrement du début des années 1990 à aujourd’hui, l’hygiène dentaire a progressivement obtenu le droit à l’autoréglementation et le statut professionnel. </a:t>
            </a:r>
          </a:p>
          <a:p>
            <a:pPr marL="0" lvl="0" indent="0">
              <a:buFont typeface="Arial"/>
              <a:buNone/>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Aujourd’hui, les hygiénistes dentaires peuvent exercer de manière autonome et sans supervision partout sauf à l’Î.-P.-É., dans les territoires du Nord et au Québec.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a:t>
            </a:fld>
            <a:endParaRPr lang="en-GB" altLang="en-US" dirty="0"/>
          </a:p>
        </p:txBody>
      </p:sp>
    </p:spTree>
    <p:extLst>
      <p:ext uri="{BB962C8B-B14F-4D97-AF65-F5344CB8AC3E}">
        <p14:creationId xmlns:p14="http://schemas.microsoft.com/office/powerpoint/2010/main" val="46186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600" kern="1200" dirty="0">
                <a:solidFill>
                  <a:schemeClr val="tx1"/>
                </a:solidFill>
                <a:effectLst/>
                <a:latin typeface="+mn-lt"/>
                <a:ea typeface="MS PGothic" pitchFamily="34" charset="-128"/>
                <a:cs typeface="MS PGothic" charset="0"/>
              </a:rPr>
              <a:t>L’ACHD est dirigée par un conseil d’administration composé de 11 hygiénistes dentaires qui représentent les dix provinces et les territoires du Nord et est gérée par les membres du personnel du bureau national à Ottawa.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 conseil et les membres du personnel mettent l’accent sur cinq grands domaines :</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endParaRPr lang="fr-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 contexte de la politique gouvernementale </a:t>
            </a:r>
            <a:endParaRPr lang="en-CA" sz="1600" kern="1200" dirty="0">
              <a:solidFill>
                <a:schemeClr val="tx1"/>
              </a:solidFill>
              <a:effectLst/>
              <a:latin typeface="+mn-lt"/>
              <a:ea typeface="MS PGothic" pitchFamily="34" charset="-128"/>
              <a:cs typeface="MS PGothic"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CA" sz="1600" kern="1200" dirty="0">
                <a:solidFill>
                  <a:schemeClr val="tx1"/>
                </a:solidFill>
                <a:effectLst/>
                <a:latin typeface="+mn-lt"/>
                <a:ea typeface="MS PGothic" pitchFamily="34" charset="-128"/>
                <a:cs typeface="MS PGothic" charset="0"/>
              </a:rPr>
              <a:t>L’exercice professionnel – </a:t>
            </a:r>
            <a:r>
              <a:rPr lang="fr-FR" sz="1600" kern="1200" dirty="0">
                <a:solidFill>
                  <a:schemeClr val="tx1"/>
                </a:solidFill>
                <a:effectLst/>
                <a:latin typeface="+mn-lt"/>
                <a:ea typeface="MS PGothic" pitchFamily="34" charset="-128"/>
                <a:cs typeface="MS PGothic" charset="0"/>
              </a:rPr>
              <a:t>qui comprend le Milieu de travail sain et respectueux</a:t>
            </a:r>
            <a:endParaRPr lang="en-CA" sz="1600" kern="1200" dirty="0">
              <a:solidFill>
                <a:schemeClr val="tx1"/>
              </a:solidFill>
              <a:effectLst/>
              <a:latin typeface="+mn-lt"/>
              <a:ea typeface="MS PGothic" pitchFamily="34" charset="-128"/>
              <a:cs typeface="MS PGothic"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CA" sz="1600" kern="1200" dirty="0">
                <a:solidFill>
                  <a:schemeClr val="tx1"/>
                </a:solidFill>
                <a:effectLst/>
                <a:latin typeface="+mn-lt"/>
                <a:ea typeface="MS PGothic" pitchFamily="34" charset="-128"/>
                <a:cs typeface="MS PGothic" charset="0"/>
              </a:rPr>
              <a:t>La reconnaissance publique</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Les connaissances professionnelles</a:t>
            </a: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Leadership</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Les membres du personnel de l’ACHD ont pour mission de vous servir. Consultez notre site Web, communiquez avec nous par téléphone, par courriel ou par l’entremise des médias sociaux.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356441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 profession comprend plusieurs organisations clés. Chaque organisation assume des responsabilités et des rôles différents.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Penchons-nous sur le fonctionnement de chaque organisation au sein de la profession.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106966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Les organisations nationales associées à l’hygiène dentaire comprennent :</a:t>
            </a:r>
          </a:p>
          <a:p>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La </a:t>
            </a:r>
            <a:r>
              <a:rPr lang="fr-CA" sz="1600" b="1" kern="1200" dirty="0">
                <a:solidFill>
                  <a:schemeClr val="tx1"/>
                </a:solidFill>
                <a:effectLst/>
                <a:latin typeface="+mn-lt"/>
                <a:ea typeface="MS PGothic" pitchFamily="34" charset="-128"/>
                <a:cs typeface="MS PGothic" charset="0"/>
              </a:rPr>
              <a:t>Commission de l’agrément dentaire du Canada. </a:t>
            </a:r>
            <a:r>
              <a:rPr lang="fr-CA" sz="16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Le </a:t>
            </a:r>
            <a:r>
              <a:rPr lang="fr-CA" sz="1600" b="1" kern="1200" dirty="0">
                <a:solidFill>
                  <a:schemeClr val="tx1"/>
                </a:solidFill>
                <a:effectLst/>
                <a:latin typeface="+mn-lt"/>
                <a:ea typeface="MS PGothic" pitchFamily="34" charset="-128"/>
                <a:cs typeface="MS PGothic" charset="0"/>
              </a:rPr>
              <a:t>Bureau national de la certification en hygiène dentaire</a:t>
            </a:r>
            <a:r>
              <a:rPr lang="fr-CA" sz="1600" kern="1200" dirty="0">
                <a:solidFill>
                  <a:schemeClr val="tx1"/>
                </a:solidFill>
                <a:effectLst/>
                <a:latin typeface="+mn-lt"/>
                <a:ea typeface="MS PGothic" pitchFamily="34" charset="-128"/>
                <a:cs typeface="MS PGothic" charset="0"/>
              </a:rPr>
              <a:t>. Le BDHCB élabore et gère l’examen national de certification en hygiène dentaire des diplômés de programmes d’hygiène dentaire.</a:t>
            </a:r>
          </a:p>
          <a:p>
            <a:pPr marL="228600" marR="0" lvl="0" indent="-228600" algn="l" defTabSz="914400" rtl="0" eaLnBrk="0" fontAlgn="base" latinLnBrk="0" hangingPunct="0">
              <a:lnSpc>
                <a:spcPct val="100000"/>
              </a:lnSpc>
              <a:spcBef>
                <a:spcPct val="30000"/>
              </a:spcBef>
              <a:spcAft>
                <a:spcPct val="0"/>
              </a:spcAft>
              <a:buClrTx/>
              <a:buSzTx/>
              <a:buFont typeface="Arial"/>
              <a:buChar char="•"/>
              <a:tabLst/>
              <a:defRPr/>
            </a:pPr>
            <a:r>
              <a:rPr lang="fr-FR" sz="1600" dirty="0"/>
              <a:t>La </a:t>
            </a:r>
            <a:r>
              <a:rPr lang="fr-FR" sz="1600" b="1" dirty="0"/>
              <a:t>Fédération des organismes de réglementation de l’hygiène dentaire du Canada</a:t>
            </a:r>
            <a:r>
              <a:rPr lang="fr-FR" sz="1600" dirty="0"/>
              <a:t>. La </a:t>
            </a:r>
            <a:r>
              <a:rPr lang="fr-FR" sz="1600" dirty="0" err="1"/>
              <a:t>FDHRC</a:t>
            </a:r>
            <a:r>
              <a:rPr lang="fr-FR" sz="1600" dirty="0"/>
              <a:t> est devenue une société en 2017 et sa mission est de fournir un leadership national en matière de réglementation de l’hygiène dentaire pour la protection de la population.</a:t>
            </a:r>
          </a:p>
          <a:p>
            <a:pPr marL="228600" marR="0" lvl="0" indent="-228600" algn="l" defTabSz="914400" rtl="0" eaLnBrk="0" fontAlgn="base" latinLnBrk="0" hangingPunct="0">
              <a:lnSpc>
                <a:spcPct val="100000"/>
              </a:lnSpc>
              <a:spcBef>
                <a:spcPct val="30000"/>
              </a:spcBef>
              <a:spcAft>
                <a:spcPct val="0"/>
              </a:spcAft>
              <a:buClrTx/>
              <a:buSzTx/>
              <a:buFont typeface="Arial"/>
              <a:buChar char="•"/>
              <a:tabLst/>
              <a:defRPr/>
            </a:pPr>
            <a:endParaRPr lang="en-CA" sz="1600" dirty="0"/>
          </a:p>
          <a:p>
            <a:pPr marL="228600" lvl="0" indent="-228600">
              <a:buFont typeface="Arial"/>
              <a:buChar char="•"/>
            </a:pP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27370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Les organisations provinciales comprennent les organismes provinciaux de réglementation en hygiène dentaire, qui réglementent la profession de l’hygiène dentaire et assurent que les hygiénistes dentaires ont satisfait aux critères de certification de leur province ou de leur territoire. L’organisme de réglementation s’intéresse principalement à la santé et à la sécurité globale du public.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provincial ou territorial de réglementation approprié. Les exigences de certification ou d’autorisation et les champs d’activités varient selon la province et le territoire.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301947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5277026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1924472"/>
            <a:ext cx="12115800" cy="1639044"/>
          </a:xfrm>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44500" y="3796680"/>
            <a:ext cx="12115800" cy="4608512"/>
          </a:xfrm>
        </p:spPr>
        <p:txBody>
          <a:bodyPr vert="eaVert"/>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887025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31350" y="3175000"/>
            <a:ext cx="3028950" cy="3403600"/>
          </a:xfrm>
        </p:spPr>
        <p:txBody>
          <a:bodyPr vert="eaVert"/>
          <a:lstStyle>
            <a:lvl1pPr>
              <a:defRPr sz="4800"/>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44500" y="3175000"/>
            <a:ext cx="8934450" cy="3403600"/>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14464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708448"/>
            <a:ext cx="4278313"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5084763" y="1708448"/>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650875" y="3361035"/>
            <a:ext cx="4278313"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2711912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030219"/>
            <a:ext cx="7802563"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549525" y="1766813"/>
            <a:ext cx="7802563"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549525" y="7836669"/>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49512"/>
            <a:ext cx="2925762"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50875" y="2049512"/>
            <a:ext cx="8624888"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ctr">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6444646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44500" y="5346700"/>
            <a:ext cx="59817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5346700"/>
            <a:ext cx="59817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938607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1379661"/>
            <a:ext cx="11703050"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50875" y="3171949"/>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4081586"/>
            <a:ext cx="574516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3171949"/>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4081586"/>
            <a:ext cx="5748337"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633916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37609564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427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636440"/>
            <a:ext cx="4278313" cy="1652587"/>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1636440"/>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3289028"/>
            <a:ext cx="4278313" cy="5886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31403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520732"/>
            <a:ext cx="7802563" cy="806450"/>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1564432"/>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Palatino" charset="0"/>
            </a:endParaRPr>
          </a:p>
        </p:txBody>
      </p:sp>
      <p:sp>
        <p:nvSpPr>
          <p:cNvPr id="4" name="Text Placeholder 3"/>
          <p:cNvSpPr>
            <a:spLocks noGrp="1"/>
          </p:cNvSpPr>
          <p:nvPr>
            <p:ph type="body" sz="half" idx="2"/>
          </p:nvPr>
        </p:nvSpPr>
        <p:spPr>
          <a:xfrm>
            <a:off x="2549525" y="8327183"/>
            <a:ext cx="7802563" cy="9421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0484410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44500" y="3175000"/>
            <a:ext cx="121158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Herculanum" pitchFamily="-84" charset="0"/>
              </a:rPr>
              <a:t>Click to edit Master title style</a:t>
            </a:r>
          </a:p>
        </p:txBody>
      </p:sp>
      <p:sp>
        <p:nvSpPr>
          <p:cNvPr id="1027" name="Rectangle 2"/>
          <p:cNvSpPr>
            <a:spLocks noGrp="1" noChangeArrowheads="1"/>
          </p:cNvSpPr>
          <p:nvPr>
            <p:ph type="body" idx="1"/>
          </p:nvPr>
        </p:nvSpPr>
        <p:spPr bwMode="auto">
          <a:xfrm>
            <a:off x="444500" y="5346700"/>
            <a:ext cx="12115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Palatino" pitchFamily="-84" charset="0"/>
              </a:rPr>
              <a:t>Click to edit Master text styles</a:t>
            </a:r>
          </a:p>
          <a:p>
            <a:pPr lvl="1"/>
            <a:r>
              <a:rPr lang="en-US" altLang="en-US">
                <a:sym typeface="Palatino" pitchFamily="-84" charset="0"/>
              </a:rPr>
              <a:t>Second level</a:t>
            </a:r>
          </a:p>
          <a:p>
            <a:pPr lvl="2"/>
            <a:r>
              <a:rPr lang="en-US" altLang="en-US">
                <a:sym typeface="Palatino" pitchFamily="-84" charset="0"/>
              </a:rPr>
              <a:t>Third level</a:t>
            </a:r>
          </a:p>
          <a:p>
            <a:pPr lvl="3"/>
            <a:r>
              <a:rPr lang="en-US" altLang="en-US">
                <a:sym typeface="Palatino" pitchFamily="-84" charset="0"/>
              </a:rPr>
              <a:t>Fourth level</a:t>
            </a:r>
          </a:p>
          <a:p>
            <a:pPr lvl="4"/>
            <a:r>
              <a:rPr lang="en-US" altLang="en-US">
                <a:sym typeface="Palatino" pitchFamily="-84" charset="0"/>
              </a:rPr>
              <a:t>Fifth level</a:t>
            </a:r>
          </a:p>
        </p:txBody>
      </p:sp>
      <p:sp>
        <p:nvSpPr>
          <p:cNvPr id="5" name="Rectangle 4"/>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pic>
        <p:nvPicPr>
          <p:cNvPr id="1029"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910013" y="0"/>
            <a:ext cx="9094787" cy="127635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2" name="TextBox 1"/>
          <p:cNvSpPr txBox="1"/>
          <p:nvPr userDrawn="1"/>
        </p:nvSpPr>
        <p:spPr>
          <a:xfrm>
            <a:off x="11975008" y="9187988"/>
            <a:ext cx="648072" cy="369332"/>
          </a:xfrm>
          <a:prstGeom prst="rect">
            <a:avLst/>
          </a:prstGeom>
          <a:noFill/>
        </p:spPr>
        <p:txBody>
          <a:bodyPr wrap="square" rtlCol="0">
            <a:spAutoFit/>
          </a:bodyPr>
          <a:lstStyle/>
          <a:p>
            <a:pPr algn="r"/>
            <a:fld id="{4E01E98D-0A32-4923-B9D1-9493718DC706}" type="slidenum">
              <a:rPr lang="en-CA" sz="1800" smtClean="0">
                <a:solidFill>
                  <a:schemeClr val="bg2">
                    <a:lumMod val="75000"/>
                  </a:schemeClr>
                </a:solidFill>
                <a:latin typeface="Arial" panose="020B0604020202020204" pitchFamily="34" charset="0"/>
                <a:cs typeface="Arial" panose="020B0604020202020204" pitchFamily="34" charset="0"/>
              </a:rPr>
              <a:pPr algn="r"/>
              <a:t>‹#›</a:t>
            </a:fld>
            <a:endParaRPr lang="en-CA" sz="1800" dirty="0">
              <a:solidFill>
                <a:schemeClr val="bg2">
                  <a:lumMod val="75000"/>
                </a:schemeClr>
              </a:solidFill>
              <a:latin typeface="Arial" panose="020B0604020202020204" pitchFamily="34" charset="0"/>
              <a:cs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eaLnBrk="0" fontAlgn="base" hangingPunct="0">
        <a:spcBef>
          <a:spcPct val="0"/>
        </a:spcBef>
        <a:spcAft>
          <a:spcPct val="0"/>
        </a:spcAft>
        <a:defRPr sz="7200">
          <a:solidFill>
            <a:srgbClr val="3F3F3F"/>
          </a:solidFill>
          <a:latin typeface="Arial"/>
          <a:ea typeface="+mj-ea"/>
          <a:cs typeface="Arial"/>
          <a:sym typeface="Herculanum" pitchFamily="-84" charset="0"/>
        </a:defRPr>
      </a:lvl1pPr>
      <a:lvl2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2pPr>
      <a:lvl3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3pPr>
      <a:lvl4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4pPr>
      <a:lvl5pPr algn="ctr" rtl="0" eaLnBrk="0" fontAlgn="base" hangingPunct="0">
        <a:spcBef>
          <a:spcPct val="0"/>
        </a:spcBef>
        <a:spcAft>
          <a:spcPct val="0"/>
        </a:spcAft>
        <a:defRPr sz="7200">
          <a:solidFill>
            <a:srgbClr val="3F3F3F"/>
          </a:solidFill>
          <a:latin typeface="Arial" pitchFamily="34" charset="0"/>
          <a:ea typeface="ヒラギノ明朝 ProN W3" charset="0"/>
          <a:cs typeface="Arial" charset="0"/>
          <a:sym typeface="Herculanum" pitchFamily="-84" charset="0"/>
        </a:defRPr>
      </a:lvl5pPr>
      <a:lvl6pPr marL="4572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6pPr>
      <a:lvl7pPr marL="9144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7pPr>
      <a:lvl8pPr marL="13716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8pPr>
      <a:lvl9pPr marL="1828800" algn="ctr" rtl="0" fontAlgn="base">
        <a:spcBef>
          <a:spcPct val="0"/>
        </a:spcBef>
        <a:spcAft>
          <a:spcPct val="0"/>
        </a:spcAft>
        <a:defRPr sz="7800">
          <a:solidFill>
            <a:srgbClr val="3F3F3F"/>
          </a:solidFill>
          <a:latin typeface="Herculanum" charset="0"/>
          <a:ea typeface="ヒラギノ明朝 ProN W3" charset="0"/>
          <a:cs typeface="ヒラギノ明朝 ProN W3" charset="0"/>
          <a:sym typeface="Herculanum" charset="0"/>
        </a:defRPr>
      </a:lvl9pPr>
    </p:titleStyle>
    <p:body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8" name="Rectangle 7"/>
          <p:cNvSpPr/>
          <p:nvPr userDrawn="1"/>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2052"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4000" kern="1200">
          <a:solidFill>
            <a:srgbClr val="5E2082"/>
          </a:solidFill>
          <a:latin typeface="Arial"/>
          <a:ea typeface="MS PGothic" pitchFamily="34" charset="-128"/>
          <a:cs typeface="Arial"/>
        </a:defRPr>
      </a:lvl1pPr>
      <a:lvl2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fontAlgn="base">
        <a:spcBef>
          <a:spcPct val="0"/>
        </a:spcBef>
        <a:spcAft>
          <a:spcPct val="0"/>
        </a:spcAft>
        <a:defRPr sz="4000">
          <a:solidFill>
            <a:srgbClr val="5E2082"/>
          </a:solidFill>
          <a:latin typeface="Arial" pitchFamily="34" charset="0"/>
          <a:ea typeface="MS PGothic" pitchFamily="34" charset="-128"/>
        </a:defRPr>
      </a:lvl6pPr>
      <a:lvl7pPr marL="914400" algn="l" defTabSz="457200" rtl="0" fontAlgn="base">
        <a:spcBef>
          <a:spcPct val="0"/>
        </a:spcBef>
        <a:spcAft>
          <a:spcPct val="0"/>
        </a:spcAft>
        <a:defRPr sz="4000">
          <a:solidFill>
            <a:srgbClr val="5E2082"/>
          </a:solidFill>
          <a:latin typeface="Arial" pitchFamily="34" charset="0"/>
          <a:ea typeface="MS PGothic" pitchFamily="34" charset="-128"/>
        </a:defRPr>
      </a:lvl7pPr>
      <a:lvl8pPr marL="1371600" algn="l" defTabSz="457200" rtl="0" fontAlgn="base">
        <a:spcBef>
          <a:spcPct val="0"/>
        </a:spcBef>
        <a:spcAft>
          <a:spcPct val="0"/>
        </a:spcAft>
        <a:defRPr sz="4000">
          <a:solidFill>
            <a:srgbClr val="5E2082"/>
          </a:solidFill>
          <a:latin typeface="Arial" pitchFamily="34" charset="0"/>
          <a:ea typeface="MS PGothic" pitchFamily="34" charset="-128"/>
        </a:defRPr>
      </a:lvl8pPr>
      <a:lvl9pPr marL="1828800" algn="l" defTabSz="457200" rtl="0" fontAlgn="base">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jpe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4TsTB1kjqRQ"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hyperlink" Target="http://www.cdha.ca/Educatio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8.jp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9.jpeg"/><Relationship Id="rId7" Type="http://schemas.openxmlformats.org/officeDocument/2006/relationships/hyperlink" Target="http://www.cdha.ca/AM/Template.cfm?Section=Group_Discounts&amp;Template=/CM/HTMLDisplay.cfm&amp;ContentID=4098"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4-3ecOARvfs"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J_3CyZp_NK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gi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www.cdha.ca/Tea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front of a computer screen&#10;&#10;Description automatically generated">
            <a:extLst>
              <a:ext uri="{FF2B5EF4-FFF2-40B4-BE49-F238E27FC236}">
                <a16:creationId xmlns:a16="http://schemas.microsoft.com/office/drawing/2014/main" id="{8F9E32D5-F16F-4285-9582-C3C0F16FC2E0}"/>
              </a:ext>
            </a:extLst>
          </p:cNvPr>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val="10503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0"/>
            <a:ext cx="8713191" cy="113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3800" dirty="0"/>
              <a:t>Organisme provincial de réglementation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280592" y="1615480"/>
            <a:ext cx="12673408" cy="3189312"/>
          </a:xfrm>
        </p:spPr>
        <p:txBody>
          <a:bodyPr/>
          <a:lstStyle/>
          <a:p>
            <a:pPr marL="0" indent="0"/>
            <a:r>
              <a:rPr lang="fr-CA" sz="4800" b="1" dirty="0"/>
              <a:t>Organisme provincial de réglementation</a:t>
            </a:r>
            <a:endParaRPr lang="fr-CA" sz="4800" b="1" dirty="0">
              <a:solidFill>
                <a:schemeClr val="bg2">
                  <a:lumMod val="75000"/>
                </a:schemeClr>
              </a:solidFill>
            </a:endParaRPr>
          </a:p>
          <a:p>
            <a:pPr marL="0" indent="0"/>
            <a:r>
              <a:rPr lang="en-CA" sz="4400" b="1" kern="1200" dirty="0">
                <a:solidFill>
                  <a:srgbClr val="ED8A05"/>
                </a:solidFill>
              </a:rPr>
              <a:t>achd.ca/Reglementation</a:t>
            </a:r>
          </a:p>
          <a:p>
            <a:pPr marL="0" indent="0" algn="l"/>
            <a:endParaRPr lang="fr-CA" b="1" dirty="0"/>
          </a:p>
          <a:p>
            <a:pPr marL="0" indent="0" algn="l"/>
            <a:endParaRPr lang="en-CA" sz="4600" b="1" dirty="0"/>
          </a:p>
        </p:txBody>
      </p:sp>
      <p:pic>
        <p:nvPicPr>
          <p:cNvPr id="2" name="Picture 1">
            <a:extLst>
              <a:ext uri="{FF2B5EF4-FFF2-40B4-BE49-F238E27FC236}">
                <a16:creationId xmlns:a16="http://schemas.microsoft.com/office/drawing/2014/main" id="{5FCFDFF0-F3D9-4AD8-97D8-360B9F74901F}"/>
              </a:ext>
            </a:extLst>
          </p:cNvPr>
          <p:cNvPicPr>
            <a:picLocks noChangeAspect="1"/>
          </p:cNvPicPr>
          <p:nvPr/>
        </p:nvPicPr>
        <p:blipFill>
          <a:blip r:embed="rId3"/>
          <a:stretch>
            <a:fillRect/>
          </a:stretch>
        </p:blipFill>
        <p:spPr>
          <a:xfrm>
            <a:off x="2883074" y="3256170"/>
            <a:ext cx="7551557" cy="6161700"/>
          </a:xfrm>
          <a:prstGeom prst="rect">
            <a:avLst/>
          </a:prstGeom>
        </p:spPr>
      </p:pic>
      <p:cxnSp>
        <p:nvCxnSpPr>
          <p:cNvPr id="10" name="Curved Connector 13">
            <a:extLst>
              <a:ext uri="{FF2B5EF4-FFF2-40B4-BE49-F238E27FC236}">
                <a16:creationId xmlns:a16="http://schemas.microsoft.com/office/drawing/2014/main" id="{29B44FE6-B16A-425F-AE8F-53B4119334E8}"/>
              </a:ext>
            </a:extLst>
          </p:cNvPr>
          <p:cNvCxnSpPr/>
          <p:nvPr/>
        </p:nvCxnSpPr>
        <p:spPr bwMode="auto">
          <a:xfrm>
            <a:off x="627260" y="7035986"/>
            <a:ext cx="2255814" cy="2204267"/>
          </a:xfrm>
          <a:prstGeom prst="curvedConnector3">
            <a:avLst>
              <a:gd name="adj1" fmla="val 50000"/>
            </a:avLst>
          </a:prstGeom>
          <a:solidFill>
            <a:srgbClr val="6796EB">
              <a:alpha val="24901"/>
            </a:srgbClr>
          </a:solidFill>
          <a:ln w="7620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68797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61" y="2428529"/>
            <a:ext cx="11612164" cy="6097338"/>
          </a:xfrm>
        </p:spPr>
        <p:txBody>
          <a:bodyPr/>
          <a:lstStyle/>
          <a:p>
            <a:pPr algn="l">
              <a:buFont typeface="Arial" panose="020B0604020202020204" pitchFamily="34" charset="0"/>
              <a:buChar char="•"/>
            </a:pPr>
            <a:r>
              <a:rPr lang="fr-CA" sz="4600" b="1" dirty="0"/>
              <a:t>Locales</a:t>
            </a:r>
          </a:p>
          <a:p>
            <a:pPr algn="l">
              <a:spcBef>
                <a:spcPts val="2000"/>
              </a:spcBef>
              <a:buFont typeface="Arial" panose="020B0604020202020204" pitchFamily="34" charset="0"/>
              <a:buChar char="•"/>
            </a:pPr>
            <a:r>
              <a:rPr lang="fr-CA" sz="4600" b="1" dirty="0"/>
              <a:t>Provinciales</a:t>
            </a:r>
          </a:p>
          <a:p>
            <a:pPr algn="l">
              <a:spcBef>
                <a:spcPts val="2000"/>
              </a:spcBef>
              <a:buFont typeface="Arial" panose="020B0604020202020204" pitchFamily="34" charset="0"/>
              <a:buChar char="•"/>
            </a:pPr>
            <a:r>
              <a:rPr lang="fr-CA" sz="4600" b="1" dirty="0"/>
              <a:t>Nationale : ACHD</a:t>
            </a:r>
          </a:p>
          <a:p>
            <a:pPr algn="l">
              <a:spcBef>
                <a:spcPts val="2000"/>
              </a:spcBef>
              <a:buFont typeface="Arial" panose="020B0604020202020204" pitchFamily="34" charset="0"/>
              <a:buChar char="•"/>
            </a:pPr>
            <a:r>
              <a:rPr lang="fr-CA" sz="4600" b="1" dirty="0"/>
              <a:t>Internationale : IFDH</a:t>
            </a:r>
          </a:p>
          <a:p>
            <a:pPr algn="l">
              <a:buFont typeface="Arial" panose="020B0604020202020204" pitchFamily="34" charset="0"/>
              <a:buChar char="•"/>
            </a:pPr>
            <a:endParaRPr lang="en-CA" sz="4600" b="1" dirty="0"/>
          </a:p>
        </p:txBody>
      </p:sp>
      <p:sp>
        <p:nvSpPr>
          <p:cNvPr id="7" name="Title 1"/>
          <p:cNvSpPr txBox="1">
            <a:spLocks/>
          </p:cNvSpPr>
          <p:nvPr/>
        </p:nvSpPr>
        <p:spPr bwMode="auto">
          <a:xfrm>
            <a:off x="4270152" y="268288"/>
            <a:ext cx="822801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Associations professionnelles en 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056" y="6681519"/>
            <a:ext cx="4092112" cy="20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336" y="6969552"/>
            <a:ext cx="5527856" cy="172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734"/>
          <a:stretch/>
        </p:blipFill>
        <p:spPr>
          <a:xfrm>
            <a:off x="7582520" y="2356520"/>
            <a:ext cx="5172134" cy="3024336"/>
          </a:xfrm>
          <a:prstGeom prst="rect">
            <a:avLst/>
          </a:prstGeom>
        </p:spPr>
      </p:pic>
    </p:spTree>
    <p:extLst>
      <p:ext uri="{BB962C8B-B14F-4D97-AF65-F5344CB8AC3E}">
        <p14:creationId xmlns:p14="http://schemas.microsoft.com/office/powerpoint/2010/main" val="5637035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733909" y="5021207"/>
            <a:ext cx="11355858" cy="2353674"/>
            <a:chOff x="733909" y="1504201"/>
            <a:chExt cx="11355858" cy="2353674"/>
          </a:xfrm>
          <a:solidFill>
            <a:srgbClr val="606060"/>
          </a:solidFill>
        </p:grpSpPr>
        <p:sp>
          <p:nvSpPr>
            <p:cNvPr id="65" name="Rectangle 64"/>
            <p:cNvSpPr/>
            <p:nvPr/>
          </p:nvSpPr>
          <p:spPr bwMode="auto">
            <a:xfrm>
              <a:off x="73390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6" name="Rectangle 65"/>
            <p:cNvSpPr/>
            <p:nvPr/>
          </p:nvSpPr>
          <p:spPr bwMode="auto">
            <a:xfrm>
              <a:off x="3039987"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7" name="Rectangle 66"/>
            <p:cNvSpPr/>
            <p:nvPr/>
          </p:nvSpPr>
          <p:spPr bwMode="auto">
            <a:xfrm>
              <a:off x="536788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8" name="Rectangle 67"/>
            <p:cNvSpPr/>
            <p:nvPr/>
          </p:nvSpPr>
          <p:spPr bwMode="auto">
            <a:xfrm>
              <a:off x="7690173"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9" name="Rectangle 68"/>
            <p:cNvSpPr/>
            <p:nvPr/>
          </p:nvSpPr>
          <p:spPr bwMode="auto">
            <a:xfrm>
              <a:off x="10016146" y="1513563"/>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gr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Organisations provinciales</a:t>
            </a:r>
          </a:p>
        </p:txBody>
      </p:sp>
      <p:sp>
        <p:nvSpPr>
          <p:cNvPr id="71" name="Freeform 70"/>
          <p:cNvSpPr/>
          <p:nvPr/>
        </p:nvSpPr>
        <p:spPr>
          <a:xfrm>
            <a:off x="2967654" y="5103660"/>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5217" tIns="27181" rIns="65039" bIns="127251"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p:txBody>
      </p:sp>
      <p:sp>
        <p:nvSpPr>
          <p:cNvPr id="72" name="Freeform 71"/>
          <p:cNvSpPr/>
          <p:nvPr/>
        </p:nvSpPr>
        <p:spPr>
          <a:xfrm>
            <a:off x="2940472" y="5640240"/>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1435" tIns="51306" rIns="65039" bIns="20205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Nouveau-Brunswick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(AHDNB)</a:t>
            </a:r>
          </a:p>
        </p:txBody>
      </p:sp>
      <p:sp>
        <p:nvSpPr>
          <p:cNvPr id="73" name="Freeform 72"/>
          <p:cNvSpPr/>
          <p:nvPr/>
        </p:nvSpPr>
        <p:spPr>
          <a:xfrm>
            <a:off x="5331235" y="5096457"/>
            <a:ext cx="2009620"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8425" tIns="39985" rIns="-28169" bIns="114447"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N.-É.</a:t>
            </a:r>
          </a:p>
        </p:txBody>
      </p:sp>
      <p:sp>
        <p:nvSpPr>
          <p:cNvPr id="74" name="Freeform 73"/>
          <p:cNvSpPr/>
          <p:nvPr/>
        </p:nvSpPr>
        <p:spPr>
          <a:xfrm>
            <a:off x="5193212" y="5609589"/>
            <a:ext cx="2009620" cy="1810378"/>
          </a:xfrm>
          <a:custGeom>
            <a:avLst/>
            <a:gdLst>
              <a:gd name="connsiteX0" fmla="*/ 0 w 2132938"/>
              <a:gd name="connsiteY0" fmla="*/ 0 h 1810378"/>
              <a:gd name="connsiteX1" fmla="*/ 2132938 w 2132938"/>
              <a:gd name="connsiteY1" fmla="*/ 0 h 1810378"/>
              <a:gd name="connsiteX2" fmla="*/ 2132938 w 2132938"/>
              <a:gd name="connsiteY2" fmla="*/ 1810378 h 1810378"/>
              <a:gd name="connsiteX3" fmla="*/ 0 w 2132938"/>
              <a:gd name="connsiteY3" fmla="*/ 1810378 h 1810378"/>
              <a:gd name="connsiteX4" fmla="*/ 0 w 2132938"/>
              <a:gd name="connsiteY4" fmla="*/ 0 h 181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810378">
                <a:moveTo>
                  <a:pt x="0" y="0"/>
                </a:moveTo>
                <a:lnTo>
                  <a:pt x="2132938" y="0"/>
                </a:lnTo>
                <a:lnTo>
                  <a:pt x="2132938" y="1810378"/>
                </a:lnTo>
                <a:lnTo>
                  <a:pt x="0" y="1810378"/>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393" tIns="74065" rIns="-55919" bIns="179300"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Ordre des hygiénistes dentaires de la Nouvelle-Écosse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(CDHNS)*</a:t>
            </a:r>
          </a:p>
        </p:txBody>
      </p:sp>
      <p:sp>
        <p:nvSpPr>
          <p:cNvPr id="75" name="Freeform 74"/>
          <p:cNvSpPr/>
          <p:nvPr/>
        </p:nvSpPr>
        <p:spPr>
          <a:xfrm>
            <a:off x="7677032" y="5029193"/>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1089" tIns="91230" rIns="39167" bIns="6320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Î.-P.-É.</a:t>
            </a:r>
          </a:p>
        </p:txBody>
      </p:sp>
      <p:sp>
        <p:nvSpPr>
          <p:cNvPr id="76" name="Freeform 75"/>
          <p:cNvSpPr/>
          <p:nvPr/>
        </p:nvSpPr>
        <p:spPr>
          <a:xfrm>
            <a:off x="7578450" y="5570527"/>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35" tIns="112126" rIns="40639" bIns="14123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l’Île-du-Prince-Édouard (PEIDHA)</a:t>
            </a:r>
          </a:p>
        </p:txBody>
      </p:sp>
      <p:sp>
        <p:nvSpPr>
          <p:cNvPr id="77" name="Freeform 76"/>
          <p:cNvSpPr/>
          <p:nvPr/>
        </p:nvSpPr>
        <p:spPr>
          <a:xfrm>
            <a:off x="9956829" y="5064903"/>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518" tIns="49932" rIns="11738" bIns="104500"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T.-N.-L.</a:t>
            </a:r>
          </a:p>
        </p:txBody>
      </p:sp>
      <p:sp>
        <p:nvSpPr>
          <p:cNvPr id="78" name="Freeform 77"/>
          <p:cNvSpPr/>
          <p:nvPr/>
        </p:nvSpPr>
        <p:spPr>
          <a:xfrm>
            <a:off x="9885323" y="5654976"/>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36" tIns="74066" rIns="11738" bIns="17929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Terre-Neuve-et-Labrador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(NLDHA)</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588" y="4016835"/>
            <a:ext cx="2410647" cy="715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descr="J:\Admin\Logos_&amp;_Graphics\Provincial logos\BCDHA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307" y="3871946"/>
            <a:ext cx="1179861" cy="86977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J:\Admin\Logos_&amp;_Graphics\Provincial logos\MDHA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2560" y="3940696"/>
            <a:ext cx="1700188" cy="75418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 descr="J:\Admin\Logos_&amp;_Graphics\Provincial logos\NFLD_logo_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9246" y="7499596"/>
            <a:ext cx="1963799" cy="75209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2702" y="7541096"/>
            <a:ext cx="1783997" cy="1049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8" descr="J:\Admin\Logos_&amp;_Graphics\Provincial logos\PEIDH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8261" b="12014"/>
          <a:stretch/>
        </p:blipFill>
        <p:spPr bwMode="auto">
          <a:xfrm>
            <a:off x="7816957" y="7499596"/>
            <a:ext cx="2376265" cy="64949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7100" y="3921082"/>
            <a:ext cx="892821" cy="883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3757" y="3936034"/>
            <a:ext cx="1822210" cy="652066"/>
          </a:xfrm>
          <a:prstGeom prst="rect">
            <a:avLst/>
          </a:prstGeom>
        </p:spPr>
      </p:pic>
      <p:grpSp>
        <p:nvGrpSpPr>
          <p:cNvPr id="22" name="Group 21"/>
          <p:cNvGrpSpPr/>
          <p:nvPr/>
        </p:nvGrpSpPr>
        <p:grpSpPr>
          <a:xfrm>
            <a:off x="637117" y="5036677"/>
            <a:ext cx="2073621" cy="547200"/>
            <a:chOff x="0" y="243921"/>
            <a:chExt cx="2073621" cy="547200"/>
          </a:xfrm>
          <a:noFill/>
        </p:grpSpPr>
        <p:sp>
          <p:nvSpPr>
            <p:cNvPr id="26" name="Rectangle 25"/>
            <p:cNvSpPr/>
            <p:nvPr/>
          </p:nvSpPr>
          <p:spPr>
            <a:xfrm>
              <a:off x="0" y="243921"/>
              <a:ext cx="2073621" cy="54720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TextBox 26"/>
            <p:cNvSpPr txBox="1"/>
            <p:nvPr/>
          </p:nvSpPr>
          <p:spPr>
            <a:xfrm>
              <a:off x="0" y="243921"/>
              <a:ext cx="2073621" cy="547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Qc</a:t>
              </a:r>
            </a:p>
          </p:txBody>
        </p:sp>
      </p:grpSp>
      <p:grpSp>
        <p:nvGrpSpPr>
          <p:cNvPr id="23" name="Group 22"/>
          <p:cNvGrpSpPr/>
          <p:nvPr/>
        </p:nvGrpSpPr>
        <p:grpSpPr>
          <a:xfrm>
            <a:off x="723639" y="5574650"/>
            <a:ext cx="2086518" cy="1906741"/>
            <a:chOff x="0" y="747445"/>
            <a:chExt cx="2086518" cy="1651721"/>
          </a:xfrm>
        </p:grpSpPr>
        <p:sp>
          <p:nvSpPr>
            <p:cNvPr id="24" name="Rectangle 23"/>
            <p:cNvSpPr/>
            <p:nvPr/>
          </p:nvSpPr>
          <p:spPr>
            <a:xfrm>
              <a:off x="0" y="747445"/>
              <a:ext cx="2073621" cy="1651721"/>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12897" y="758886"/>
              <a:ext cx="2073621" cy="1406855"/>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defTabSz="844550">
                <a:lnSpc>
                  <a:spcPct val="90000"/>
                </a:lnSpc>
                <a:spcAft>
                  <a:spcPct val="15000"/>
                </a:spcAft>
                <a:buChar char="••"/>
              </a:pP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Fédération des hygiénistes dentaires du Québec (</a:t>
              </a:r>
              <a:r>
                <a:rPr lang="fr-FR" sz="1850" dirty="0" err="1">
                  <a:ln w="18415" cmpd="sng">
                    <a:solidFill>
                      <a:srgbClr val="FFFFFF"/>
                    </a:solidFill>
                    <a:prstDash val="solid"/>
                  </a:ln>
                  <a:solidFill>
                    <a:srgbClr val="FFFFFF"/>
                  </a:solidFill>
                  <a:latin typeface="Arial" panose="020B0604020202020204" pitchFamily="34" charset="0"/>
                  <a:cs typeface="Arial" panose="020B0604020202020204" pitchFamily="34" charset="0"/>
                </a:rPr>
                <a:t>FHDQ</a:t>
              </a: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t>
              </a:r>
              <a:endPar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endParaRPr>
            </a:p>
          </p:txBody>
        </p:sp>
      </p:grpSp>
      <p:grpSp>
        <p:nvGrpSpPr>
          <p:cNvPr id="90" name="Group 89"/>
          <p:cNvGrpSpPr/>
          <p:nvPr/>
        </p:nvGrpSpPr>
        <p:grpSpPr>
          <a:xfrm>
            <a:off x="733909" y="1504201"/>
            <a:ext cx="11355858" cy="2353674"/>
            <a:chOff x="733909" y="1504201"/>
            <a:chExt cx="11355858" cy="2353674"/>
          </a:xfrm>
        </p:grpSpPr>
        <p:sp>
          <p:nvSpPr>
            <p:cNvPr id="44" name="Rectangle 43"/>
            <p:cNvSpPr/>
            <p:nvPr/>
          </p:nvSpPr>
          <p:spPr bwMode="auto">
            <a:xfrm>
              <a:off x="73390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6" name="Rectangle 55"/>
            <p:cNvSpPr/>
            <p:nvPr/>
          </p:nvSpPr>
          <p:spPr bwMode="auto">
            <a:xfrm>
              <a:off x="3039987"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7" name="Rectangle 56"/>
            <p:cNvSpPr/>
            <p:nvPr/>
          </p:nvSpPr>
          <p:spPr bwMode="auto">
            <a:xfrm>
              <a:off x="536788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8" name="Rectangle 57"/>
            <p:cNvSpPr/>
            <p:nvPr/>
          </p:nvSpPr>
          <p:spPr bwMode="auto">
            <a:xfrm>
              <a:off x="7690173"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9" name="Rectangle 58"/>
            <p:cNvSpPr/>
            <p:nvPr/>
          </p:nvSpPr>
          <p:spPr bwMode="auto">
            <a:xfrm>
              <a:off x="10016146" y="1513563"/>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grpSp>
      <p:sp>
        <p:nvSpPr>
          <p:cNvPr id="80" name="Freeform 79"/>
          <p:cNvSpPr/>
          <p:nvPr/>
        </p:nvSpPr>
        <p:spPr>
          <a:xfrm>
            <a:off x="737130"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95" tIns="33140" rIns="155861"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C.-B.</a:t>
            </a:r>
          </a:p>
        </p:txBody>
      </p:sp>
      <p:sp>
        <p:nvSpPr>
          <p:cNvPr id="81" name="Freeform 80"/>
          <p:cNvSpPr/>
          <p:nvPr/>
        </p:nvSpPr>
        <p:spPr>
          <a:xfrm>
            <a:off x="737130" y="2147806"/>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613" tIns="24776" rIns="155861" bIns="22858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la Colombie-Britannique (BCDHA)</a:t>
            </a:r>
          </a:p>
        </p:txBody>
      </p:sp>
      <p:sp>
        <p:nvSpPr>
          <p:cNvPr id="82" name="Freeform 81"/>
          <p:cNvSpPr/>
          <p:nvPr/>
        </p:nvSpPr>
        <p:spPr>
          <a:xfrm>
            <a:off x="3029167"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1696" tIns="33140" rIns="78560"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Alb.</a:t>
            </a:r>
          </a:p>
        </p:txBody>
      </p:sp>
      <p:sp>
        <p:nvSpPr>
          <p:cNvPr id="83" name="Freeform 82"/>
          <p:cNvSpPr/>
          <p:nvPr/>
        </p:nvSpPr>
        <p:spPr>
          <a:xfrm>
            <a:off x="3023682" y="205246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006" tIns="124736" rIns="111468" bIns="12862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Ordre des hygiénistes dentaires de l’Alberta (</a:t>
            </a:r>
            <a:r>
              <a:rPr lang="fr-CA" sz="1850" b="0" kern="1200" cap="none" spc="0" noProof="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CRDHA</a:t>
            </a: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p:txBody>
      </p:sp>
      <p:sp>
        <p:nvSpPr>
          <p:cNvPr id="84" name="Freeform 83"/>
          <p:cNvSpPr/>
          <p:nvPr/>
        </p:nvSpPr>
        <p:spPr>
          <a:xfrm>
            <a:off x="5355128"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9664" tIns="33140" rIns="40592"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
            </a:r>
          </a:p>
        </p:txBody>
      </p:sp>
      <p:sp>
        <p:nvSpPr>
          <p:cNvPr id="85" name="Freeform 84"/>
          <p:cNvSpPr/>
          <p:nvPr/>
        </p:nvSpPr>
        <p:spPr>
          <a:xfrm>
            <a:off x="5242903" y="205246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82" tIns="112128" rIns="40592" bIns="141237" numCol="1" spcCol="1270" anchor="t" anchorCtr="0">
            <a:noAutofit/>
          </a:bodyPr>
          <a:lstStyle/>
          <a:p>
            <a:pPr marL="171450" lvl="1" indent="-171450" algn="l" defTabSz="844550">
              <a:lnSpc>
                <a:spcPct val="90000"/>
              </a:lnSpc>
              <a:spcBef>
                <a:spcPct val="0"/>
              </a:spcBef>
              <a:spcAft>
                <a:spcPct val="15000"/>
              </a:spcAft>
              <a:buChar char="••"/>
            </a:pPr>
            <a:r>
              <a:rPr lang="fr-CA" sz="187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la Saskatchewan </a:t>
            </a:r>
            <a:r>
              <a:rPr lang="en-CA" sz="187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(SDHA)*</a:t>
            </a:r>
            <a:endParaRPr lang="en-CA" sz="1870" kern="1200" dirty="0">
              <a:latin typeface="Arial" panose="020B0604020202020204" pitchFamily="34" charset="0"/>
              <a:cs typeface="Arial" panose="020B0604020202020204" pitchFamily="34" charset="0"/>
            </a:endParaRPr>
          </a:p>
        </p:txBody>
      </p:sp>
      <p:sp>
        <p:nvSpPr>
          <p:cNvPr id="86" name="Freeform 85"/>
          <p:cNvSpPr/>
          <p:nvPr/>
        </p:nvSpPr>
        <p:spPr>
          <a:xfrm>
            <a:off x="7668937"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9784" tIns="33140" rIns="-9528"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a:t>
            </a:r>
          </a:p>
        </p:txBody>
      </p:sp>
      <p:sp>
        <p:nvSpPr>
          <p:cNvPr id="87" name="Freeform 86"/>
          <p:cNvSpPr/>
          <p:nvPr/>
        </p:nvSpPr>
        <p:spPr>
          <a:xfrm>
            <a:off x="7547689" y="2044091"/>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002" tIns="111507" rIns="-9528" bIns="141858"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Manitoba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(MDHA)</a:t>
            </a:r>
          </a:p>
        </p:txBody>
      </p:sp>
      <p:sp>
        <p:nvSpPr>
          <p:cNvPr id="88" name="Freeform 87"/>
          <p:cNvSpPr/>
          <p:nvPr/>
        </p:nvSpPr>
        <p:spPr>
          <a:xfrm>
            <a:off x="10032451"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80199" tIns="33140" rIns="-9943"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t>
            </a:r>
          </a:p>
        </p:txBody>
      </p:sp>
      <p:sp>
        <p:nvSpPr>
          <p:cNvPr id="89" name="Freeform 88"/>
          <p:cNvSpPr/>
          <p:nvPr/>
        </p:nvSpPr>
        <p:spPr>
          <a:xfrm>
            <a:off x="9885323" y="204409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417" tIns="123938" rIns="-9943" bIns="129427" numCol="1" spcCol="1270" anchor="t" anchorCtr="0">
            <a:noAutofit/>
          </a:bodyPr>
          <a:lstStyle/>
          <a:p>
            <a:pPr marL="171450" lvl="1" indent="-171450" algn="l" defTabSz="844550">
              <a:lnSpc>
                <a:spcPct val="90000"/>
              </a:lnSpc>
              <a:spcBef>
                <a:spcPct val="0"/>
              </a:spcBef>
              <a:spcAft>
                <a:spcPct val="15000"/>
              </a:spcAft>
              <a:buChar char="••"/>
            </a:pPr>
            <a:r>
              <a:rPr lang="fr-CA" sz="190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a:t>
            </a: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hygiénistes</a:t>
            </a:r>
            <a:r>
              <a:rPr lang="fr-CA" sz="190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 dentaires de l’Ontario </a:t>
            </a: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(ODHA)</a:t>
            </a:r>
          </a:p>
        </p:txBody>
      </p:sp>
      <p:pic>
        <p:nvPicPr>
          <p:cNvPr id="50" name="Picture 4" descr="http://nbdha.ca/en/wp-content/uploads/2014/10/NB-Dental-Hygienists-Association-Logo-2.png">
            <a:extLst>
              <a:ext uri="{FF2B5EF4-FFF2-40B4-BE49-F238E27FC236}">
                <a16:creationId xmlns:a16="http://schemas.microsoft.com/office/drawing/2014/main" id="{704670D0-37D9-4EEB-A21C-B76705F6B1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2077" y="7467493"/>
            <a:ext cx="2267667" cy="7936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Ã©dÃ©ration des hygiÃ©nistes dentaires du QuÃ©bec">
            <a:extLst>
              <a:ext uri="{FF2B5EF4-FFF2-40B4-BE49-F238E27FC236}">
                <a16:creationId xmlns:a16="http://schemas.microsoft.com/office/drawing/2014/main" id="{370DF780-2E1F-42CA-BBDB-DA6687A3ED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3636"/>
          <a:stretch/>
        </p:blipFill>
        <p:spPr bwMode="auto">
          <a:xfrm>
            <a:off x="1056410" y="7496125"/>
            <a:ext cx="1383653" cy="9810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D35342-9CF8-4A69-B8E5-47558E44BABD}"/>
              </a:ext>
            </a:extLst>
          </p:cNvPr>
          <p:cNvSpPr txBox="1"/>
          <p:nvPr/>
        </p:nvSpPr>
        <p:spPr>
          <a:xfrm>
            <a:off x="732321" y="8827924"/>
            <a:ext cx="10800055" cy="461665"/>
          </a:xfrm>
          <a:prstGeom prst="rect">
            <a:avLst/>
          </a:prstGeom>
          <a:noFill/>
        </p:spPr>
        <p:txBody>
          <a:bodyPr wrap="square" rtlCol="0">
            <a:spAutoFit/>
          </a:bodyPr>
          <a:lstStyle/>
          <a:p>
            <a:r>
              <a:rPr lang="en-CA" sz="2400" i="1" dirty="0">
                <a:solidFill>
                  <a:srgbClr val="5E2082"/>
                </a:solidFill>
                <a:latin typeface="Arial"/>
                <a:ea typeface="+mn-ea"/>
                <a:cs typeface="Arial"/>
              </a:rPr>
              <a:t>*</a:t>
            </a:r>
            <a:r>
              <a:rPr lang="fr-FR" sz="2400" i="1" dirty="0">
                <a:solidFill>
                  <a:srgbClr val="5E2082"/>
                </a:solidFill>
                <a:latin typeface="Arial"/>
                <a:ea typeface="+mn-ea"/>
                <a:cs typeface="Arial"/>
              </a:rPr>
              <a:t>Ces organisations sont les autorités réglementaires.</a:t>
            </a:r>
            <a:endParaRPr lang="en-CA" sz="2400" i="1" dirty="0">
              <a:solidFill>
                <a:srgbClr val="5E2082"/>
              </a:solidFill>
              <a:latin typeface="Arial"/>
              <a:ea typeface="+mn-ea"/>
              <a:cs typeface="Arial"/>
            </a:endParaRPr>
          </a:p>
        </p:txBody>
      </p:sp>
    </p:spTree>
    <p:extLst>
      <p:ext uri="{BB962C8B-B14F-4D97-AF65-F5344CB8AC3E}">
        <p14:creationId xmlns:p14="http://schemas.microsoft.com/office/powerpoint/2010/main" val="196765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Associations provinciales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237704" y="1759496"/>
            <a:ext cx="12601400" cy="2973288"/>
          </a:xfrm>
        </p:spPr>
        <p:txBody>
          <a:bodyPr/>
          <a:lstStyle/>
          <a:p>
            <a:pPr marL="0" indent="0"/>
            <a:r>
              <a:rPr lang="fr-CA" sz="4000" b="1" dirty="0"/>
              <a:t>Communiquez avec votre association provinciale</a:t>
            </a:r>
            <a:endParaRPr lang="fr-CA" sz="4000" b="1" dirty="0">
              <a:solidFill>
                <a:schemeClr val="bg2">
                  <a:lumMod val="75000"/>
                </a:schemeClr>
              </a:solidFill>
            </a:endParaRPr>
          </a:p>
          <a:p>
            <a:pPr marL="0" indent="0"/>
            <a:r>
              <a:rPr lang="en-CA" sz="4400" b="1" kern="1200" dirty="0">
                <a:solidFill>
                  <a:srgbClr val="ED8A05"/>
                </a:solidFill>
              </a:rPr>
              <a:t>cdha.ca/ProvincialAssociations</a:t>
            </a:r>
          </a:p>
          <a:p>
            <a:pPr marL="0" indent="0" algn="l"/>
            <a:endParaRPr lang="en-CA" sz="4600" b="1" dirty="0"/>
          </a:p>
          <a:p>
            <a:pPr marL="0" indent="0" algn="l"/>
            <a:endParaRPr lang="en-CA" sz="4600" b="1" dirty="0"/>
          </a:p>
        </p:txBody>
      </p:sp>
      <p:pic>
        <p:nvPicPr>
          <p:cNvPr id="11" name="Picture 10"/>
          <p:cNvPicPr>
            <a:picLocks noChangeAspect="1"/>
          </p:cNvPicPr>
          <p:nvPr/>
        </p:nvPicPr>
        <p:blipFill>
          <a:blip r:embed="rId3"/>
          <a:stretch>
            <a:fillRect/>
          </a:stretch>
        </p:blipFill>
        <p:spPr>
          <a:xfrm>
            <a:off x="2002400" y="4105098"/>
            <a:ext cx="9000000" cy="3501548"/>
          </a:xfrm>
          <a:prstGeom prst="rect">
            <a:avLst/>
          </a:prstGeom>
          <a:effectLst>
            <a:outerShdw blurRad="50800" dist="38100" dir="2700000" algn="tl" rotWithShape="0">
              <a:prstClr val="black">
                <a:alpha val="40000"/>
              </a:prstClr>
            </a:outerShdw>
          </a:effectLst>
        </p:spPr>
      </p:pic>
      <p:cxnSp>
        <p:nvCxnSpPr>
          <p:cNvPr id="6" name="Curved Connector 5"/>
          <p:cNvCxnSpPr/>
          <p:nvPr/>
        </p:nvCxnSpPr>
        <p:spPr bwMode="auto">
          <a:xfrm>
            <a:off x="298504" y="4257715"/>
            <a:ext cx="1703896" cy="160760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291916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9864" y="3364631"/>
            <a:ext cx="11612165" cy="4680521"/>
          </a:xfrm>
        </p:spPr>
        <p:txBody>
          <a:bodyPr/>
          <a:lstStyle/>
          <a:p>
            <a:pPr marL="0" indent="0">
              <a:spcAft>
                <a:spcPts val="0"/>
              </a:spcAft>
            </a:pPr>
            <a:r>
              <a:rPr lang="fr-CA" sz="8000" b="1" dirty="0"/>
              <a:t>C’EST L’HEURE DU JEU-QUESTIONNAIRE!</a:t>
            </a:r>
            <a:br>
              <a:rPr lang="fr-CA" sz="8000" b="1" dirty="0"/>
            </a:br>
            <a:r>
              <a:rPr lang="fr-CA" sz="8000" b="1" i="1" dirty="0">
                <a:solidFill>
                  <a:srgbClr val="ED8A05"/>
                </a:solidFill>
              </a:rPr>
              <a:t>Prix à gagner </a:t>
            </a:r>
            <a:endParaRPr lang="en-CA" sz="9600" b="1" i="1" dirty="0">
              <a:solidFill>
                <a:srgbClr val="ED8A05"/>
              </a:solidFill>
            </a:endParaRP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Tree>
    <p:extLst>
      <p:ext uri="{BB962C8B-B14F-4D97-AF65-F5344CB8AC3E}">
        <p14:creationId xmlns:p14="http://schemas.microsoft.com/office/powerpoint/2010/main" val="13772559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Question</a:t>
            </a:r>
            <a:endParaRPr lang="en-CA" dirty="0"/>
          </a:p>
        </p:txBody>
      </p:sp>
      <p:sp>
        <p:nvSpPr>
          <p:cNvPr id="8" name="Content Placeholder 5">
            <a:extLst>
              <a:ext uri="{FF2B5EF4-FFF2-40B4-BE49-F238E27FC236}">
                <a16:creationId xmlns:a16="http://schemas.microsoft.com/office/drawing/2014/main" id="{AB5F6827-F923-4B20-AA1C-1BC89B9527D9}"/>
              </a:ext>
            </a:extLst>
          </p:cNvPr>
          <p:cNvSpPr txBox="1">
            <a:spLocks/>
          </p:cNvSpPr>
          <p:nvPr/>
        </p:nvSpPr>
        <p:spPr bwMode="auto">
          <a:xfrm>
            <a:off x="525737" y="1708449"/>
            <a:ext cx="11828188"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FR" sz="5400" b="1" dirty="0"/>
              <a:t>Dans quel mois la Semaine nationale des hygiénistes </a:t>
            </a:r>
            <a:r>
              <a:rPr lang="fr-FR" sz="5400" b="1" dirty="0" err="1"/>
              <a:t>dentaires</a:t>
            </a:r>
            <a:r>
              <a:rPr lang="fr-FR" sz="5400" baseline="30000" dirty="0" err="1"/>
              <a:t>MD</a:t>
            </a:r>
            <a:r>
              <a:rPr lang="fr-FR" sz="5400" b="1" dirty="0"/>
              <a:t> a-t-elle lieu</a:t>
            </a:r>
            <a:r>
              <a:rPr lang="en-CA" sz="5400" b="1" dirty="0"/>
              <a:t>?</a:t>
            </a:r>
            <a:endParaRPr lang="en-CA" sz="5400" dirty="0"/>
          </a:p>
        </p:txBody>
      </p:sp>
      <p:sp>
        <p:nvSpPr>
          <p:cNvPr id="10" name="Content Placeholder 5">
            <a:extLst>
              <a:ext uri="{FF2B5EF4-FFF2-40B4-BE49-F238E27FC236}">
                <a16:creationId xmlns:a16="http://schemas.microsoft.com/office/drawing/2014/main" id="{1DB50807-DFD8-495F-9342-F195828F185B}"/>
              </a:ext>
            </a:extLst>
          </p:cNvPr>
          <p:cNvSpPr txBox="1">
            <a:spLocks/>
          </p:cNvSpPr>
          <p:nvPr/>
        </p:nvSpPr>
        <p:spPr bwMode="auto">
          <a:xfrm>
            <a:off x="3046016" y="4732785"/>
            <a:ext cx="640871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2000" b="1" kern="0" dirty="0"/>
          </a:p>
          <a:p>
            <a:pPr marL="0" indent="0">
              <a:spcAft>
                <a:spcPts val="2400"/>
              </a:spcAft>
            </a:pPr>
            <a:r>
              <a:rPr lang="en-CA" sz="5400" b="1" kern="0" dirty="0"/>
              <a:t>AVRIL</a:t>
            </a:r>
            <a:br>
              <a:rPr lang="en-CA" sz="5400" b="1" kern="0" dirty="0"/>
            </a:br>
            <a:r>
              <a:rPr lang="en-CA" sz="5400" b="1" kern="0" dirty="0">
                <a:solidFill>
                  <a:srgbClr val="ED8A05"/>
                </a:solidFill>
              </a:rPr>
              <a:t>achd.ca/SNHD</a:t>
            </a:r>
            <a:br>
              <a:rPr lang="en-CA" sz="5400" b="1" kern="0" dirty="0">
                <a:solidFill>
                  <a:srgbClr val="ED8A05"/>
                </a:solidFill>
              </a:rPr>
            </a:br>
            <a:r>
              <a:rPr lang="en-CA" sz="5400" b="1" kern="0" dirty="0">
                <a:solidFill>
                  <a:srgbClr val="ED8A05"/>
                </a:solidFill>
              </a:rPr>
              <a:t>cdha.ca/NDHW</a:t>
            </a:r>
          </a:p>
        </p:txBody>
      </p:sp>
    </p:spTree>
    <p:extLst>
      <p:ext uri="{BB962C8B-B14F-4D97-AF65-F5344CB8AC3E}">
        <p14:creationId xmlns:p14="http://schemas.microsoft.com/office/powerpoint/2010/main" val="307184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564432"/>
            <a:ext cx="6264696" cy="6673403"/>
          </a:xfrm>
        </p:spPr>
        <p:txBody>
          <a:bodyPr/>
          <a:lstStyle/>
          <a:p>
            <a:pPr marL="0" indent="0" algn="l"/>
            <a:r>
              <a:rPr lang="fr-CA" sz="3400" b="1" dirty="0">
                <a:solidFill>
                  <a:srgbClr val="ED8A05"/>
                </a:solidFill>
              </a:rPr>
              <a:t>Pourquoi adhérer à l’ACHD?</a:t>
            </a:r>
          </a:p>
          <a:p>
            <a:pPr algn="l">
              <a:spcBef>
                <a:spcPts val="1000"/>
              </a:spcBef>
              <a:spcAft>
                <a:spcPts val="2200"/>
              </a:spcAft>
              <a:buFont typeface="Arial" panose="020B0604020202020204" pitchFamily="34" charset="0"/>
              <a:buChar char="•"/>
            </a:pPr>
            <a:r>
              <a:rPr lang="fr-CA" sz="2800" b="1" dirty="0"/>
              <a:t>Rabais </a:t>
            </a:r>
            <a:r>
              <a:rPr lang="fr-FR" sz="2800" b="1" dirty="0"/>
              <a:t>et avantages réservés aux membres, y compris des </a:t>
            </a:r>
            <a:r>
              <a:rPr lang="fr-FR" sz="2800" b="1" dirty="0">
                <a:solidFill>
                  <a:srgbClr val="ED8A05"/>
                </a:solidFill>
              </a:rPr>
              <a:t>webinaires GRATUITS </a:t>
            </a:r>
            <a:r>
              <a:rPr lang="fr-FR" sz="2800" b="1" dirty="0"/>
              <a:t>et CDHA </a:t>
            </a:r>
            <a:r>
              <a:rPr lang="fr-FR" sz="2800" b="1" dirty="0" err="1"/>
              <a:t>Perks</a:t>
            </a:r>
            <a:endParaRPr lang="fr-CA" sz="2800" b="1" dirty="0"/>
          </a:p>
          <a:p>
            <a:pPr algn="l">
              <a:spcAft>
                <a:spcPts val="2200"/>
              </a:spcAft>
              <a:buFont typeface="Arial" panose="020B0604020202020204" pitchFamily="34" charset="0"/>
              <a:buChar char="•"/>
            </a:pPr>
            <a:r>
              <a:rPr lang="fr-FR" sz="2800" b="1" dirty="0"/>
              <a:t>Programme de leadership étudiant comprenant un volet de bourses</a:t>
            </a:r>
          </a:p>
          <a:p>
            <a:pPr algn="l">
              <a:spcAft>
                <a:spcPts val="2200"/>
              </a:spcAft>
              <a:buFont typeface="Arial" panose="020B0604020202020204" pitchFamily="34" charset="0"/>
              <a:buChar char="•"/>
            </a:pPr>
            <a:r>
              <a:rPr lang="fr-CA" sz="2800" b="1" dirty="0"/>
              <a:t>Réseautage et évènements</a:t>
            </a:r>
          </a:p>
          <a:p>
            <a:pPr algn="l">
              <a:spcAft>
                <a:spcPts val="2200"/>
              </a:spcAft>
              <a:buFont typeface="Arial" panose="020B0604020202020204" pitchFamily="34" charset="0"/>
              <a:buChar char="•"/>
            </a:pPr>
            <a:r>
              <a:rPr lang="fr-CA" sz="2800" b="1" dirty="0"/>
              <a:t>Perfectionnement professionnel et ressources</a:t>
            </a:r>
          </a:p>
          <a:p>
            <a:pPr algn="l">
              <a:spcAft>
                <a:spcPts val="2200"/>
              </a:spcAft>
              <a:buFont typeface="Arial" panose="020B0604020202020204" pitchFamily="34" charset="0"/>
              <a:buChar char="•"/>
            </a:pPr>
            <a:r>
              <a:rPr lang="fr-CA" sz="2800" b="1" dirty="0"/>
              <a:t>Prix et programme de reconnaissance</a:t>
            </a:r>
          </a:p>
          <a:p>
            <a:pPr marL="0" indent="0" algn="l"/>
            <a:r>
              <a:rPr lang="fr-CA" sz="2800" b="1" dirty="0"/>
              <a:t>… et beaucoup plus!</a:t>
            </a:r>
          </a:p>
          <a:p>
            <a:pPr algn="l">
              <a:buFont typeface="Arial" panose="020B0604020202020204" pitchFamily="34" charset="0"/>
              <a:buChar char="•"/>
            </a:pPr>
            <a:endParaRPr lang="en-CA" sz="4400" b="1" dirty="0"/>
          </a:p>
        </p:txBody>
      </p:sp>
      <p:sp>
        <p:nvSpPr>
          <p:cNvPr id="7" name="Title 1"/>
          <p:cNvSpPr txBox="1">
            <a:spLocks/>
          </p:cNvSpPr>
          <p:nvPr/>
        </p:nvSpPr>
        <p:spPr bwMode="auto">
          <a:xfrm>
            <a:off x="4054129" y="0"/>
            <a:ext cx="8784976" cy="120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L’ACHD : Votre association </a:t>
            </a:r>
          </a:p>
          <a:p>
            <a:r>
              <a:rPr lang="fr-CA" sz="3800" dirty="0"/>
              <a:t>professionnelle nationale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1" name="Picture 10" descr="A person standing in front of a store&#10;&#10;Description automatically generated">
            <a:extLst>
              <a:ext uri="{FF2B5EF4-FFF2-40B4-BE49-F238E27FC236}">
                <a16:creationId xmlns:a16="http://schemas.microsoft.com/office/drawing/2014/main" id="{85785747-56A2-4B2F-81A0-F11299467A3F}"/>
              </a:ext>
            </a:extLst>
          </p:cNvPr>
          <p:cNvPicPr>
            <a:picLocks noChangeAspect="1"/>
          </p:cNvPicPr>
          <p:nvPr/>
        </p:nvPicPr>
        <p:blipFill rotWithShape="1">
          <a:blip r:embed="rId3"/>
          <a:srcRect t="24585" b="6728"/>
          <a:stretch/>
        </p:blipFill>
        <p:spPr>
          <a:xfrm>
            <a:off x="7074554" y="1414319"/>
            <a:ext cx="5043924" cy="2598385"/>
          </a:xfrm>
          <a:prstGeom prst="rect">
            <a:avLst/>
          </a:prstGeom>
          <a:effectLst>
            <a:outerShdw blurRad="50800" dist="38100" dir="2700000" algn="tl" rotWithShape="0">
              <a:prstClr val="black">
                <a:alpha val="40000"/>
              </a:prstClr>
            </a:outerShdw>
          </a:effectLst>
        </p:spPr>
      </p:pic>
      <p:pic>
        <p:nvPicPr>
          <p:cNvPr id="12" name="Picture 11" descr="Two people posing for a picture&#10;&#10;Description automatically generated">
            <a:extLst>
              <a:ext uri="{FF2B5EF4-FFF2-40B4-BE49-F238E27FC236}">
                <a16:creationId xmlns:a16="http://schemas.microsoft.com/office/drawing/2014/main" id="{AB27010E-1F42-46A9-85E5-9C08CD57ECD3}"/>
              </a:ext>
            </a:extLst>
          </p:cNvPr>
          <p:cNvPicPr>
            <a:picLocks noChangeAspect="1"/>
          </p:cNvPicPr>
          <p:nvPr/>
        </p:nvPicPr>
        <p:blipFill rotWithShape="1">
          <a:blip r:embed="rId4"/>
          <a:srcRect t="7788" b="12144"/>
          <a:stretch/>
        </p:blipFill>
        <p:spPr>
          <a:xfrm>
            <a:off x="7064086" y="4129261"/>
            <a:ext cx="5043924" cy="2691755"/>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18B8BB4C-5EA9-41C3-9A18-7B6A4FFBDC2C}"/>
              </a:ext>
            </a:extLst>
          </p:cNvPr>
          <p:cNvPicPr>
            <a:picLocks noChangeAspect="1"/>
          </p:cNvPicPr>
          <p:nvPr/>
        </p:nvPicPr>
        <p:blipFill rotWithShape="1">
          <a:blip r:embed="rId5"/>
          <a:srcRect t="17698" b="28936"/>
          <a:stretch/>
        </p:blipFill>
        <p:spPr>
          <a:xfrm>
            <a:off x="7054958" y="6937572"/>
            <a:ext cx="5043924" cy="2691756"/>
          </a:xfrm>
          <a:prstGeom prst="rect">
            <a:avLst/>
          </a:prstGeom>
        </p:spPr>
      </p:pic>
    </p:spTree>
    <p:extLst>
      <p:ext uri="{BB962C8B-B14F-4D97-AF65-F5344CB8AC3E}">
        <p14:creationId xmlns:p14="http://schemas.microsoft.com/office/powerpoint/2010/main" val="3379646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708448"/>
            <a:ext cx="7056784" cy="5544616"/>
          </a:xfrm>
        </p:spPr>
        <p:txBody>
          <a:bodyPr/>
          <a:lstStyle/>
          <a:p>
            <a:pPr algn="l">
              <a:spcAft>
                <a:spcPts val="1000"/>
              </a:spcAft>
              <a:buFont typeface="Arial" panose="020B0604020202020204" pitchFamily="34" charset="0"/>
              <a:buChar char="•"/>
            </a:pPr>
            <a:r>
              <a:rPr lang="fr-CA" sz="3000" b="1" dirty="0"/>
              <a:t>Acquérir des aptitudes de leadership</a:t>
            </a:r>
          </a:p>
          <a:p>
            <a:pPr algn="l">
              <a:spcAft>
                <a:spcPts val="1000"/>
              </a:spcAft>
              <a:buFont typeface="Arial" panose="020B0604020202020204" pitchFamily="34" charset="0"/>
              <a:buChar char="•"/>
            </a:pPr>
            <a:r>
              <a:rPr lang="fr-FR" sz="3000" b="1" dirty="0"/>
              <a:t>Établir des relations</a:t>
            </a:r>
          </a:p>
          <a:p>
            <a:pPr algn="l">
              <a:spcAft>
                <a:spcPts val="1000"/>
              </a:spcAft>
              <a:buFont typeface="Arial" panose="020B0604020202020204" pitchFamily="34" charset="0"/>
              <a:buChar char="•"/>
            </a:pPr>
            <a:r>
              <a:rPr lang="fr-CA" sz="3000" b="1" dirty="0"/>
              <a:t>Faire entendre votre voix</a:t>
            </a:r>
          </a:p>
          <a:p>
            <a:pPr algn="l">
              <a:spcAft>
                <a:spcPts val="1000"/>
              </a:spcAft>
              <a:buFont typeface="Arial" panose="020B0604020202020204" pitchFamily="34" charset="0"/>
              <a:buChar char="•"/>
            </a:pPr>
            <a:r>
              <a:rPr lang="fr-CA" sz="3000" b="1" dirty="0"/>
              <a:t>Améliorer votre carrière et aider à façonner l’avenir de votre profession!</a:t>
            </a:r>
          </a:p>
          <a:p>
            <a:pPr algn="l">
              <a:spcAft>
                <a:spcPts val="1000"/>
              </a:spcAft>
              <a:buFont typeface="Arial" panose="020B0604020202020204" pitchFamily="34" charset="0"/>
              <a:buChar char="•"/>
            </a:pPr>
            <a:r>
              <a:rPr lang="fr-CA" sz="3000" b="1" dirty="0"/>
              <a:t>Représentant étudiant débutant – recrutement à l’automne</a:t>
            </a:r>
          </a:p>
          <a:p>
            <a:pPr algn="l">
              <a:spcAft>
                <a:spcPts val="1000"/>
              </a:spcAft>
              <a:buFont typeface="Arial" panose="020B0604020202020204" pitchFamily="34" charset="0"/>
              <a:buChar char="•"/>
            </a:pPr>
            <a:r>
              <a:rPr lang="fr-FR" sz="3000" b="1" dirty="0"/>
              <a:t>Bourses offertes par Colgate</a:t>
            </a:r>
            <a:endParaRPr lang="en-CA" sz="3000" b="1" dirty="0"/>
          </a:p>
        </p:txBody>
      </p:sp>
      <p:sp>
        <p:nvSpPr>
          <p:cNvPr id="7" name="Title 1"/>
          <p:cNvSpPr txBox="1">
            <a:spLocks/>
          </p:cNvSpPr>
          <p:nvPr/>
        </p:nvSpPr>
        <p:spPr bwMode="auto">
          <a:xfrm>
            <a:off x="4126136" y="196280"/>
            <a:ext cx="864096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600" dirty="0"/>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a:spLocks noGrp="1"/>
          </p:cNvSpPr>
          <p:nvPr>
            <p:ph sz="quarter" idx="4"/>
          </p:nvPr>
        </p:nvSpPr>
        <p:spPr>
          <a:xfrm>
            <a:off x="741760" y="7829128"/>
            <a:ext cx="11737304" cy="1368152"/>
          </a:xfrm>
        </p:spPr>
        <p:txBody>
          <a:bodyPr/>
          <a:lstStyle/>
          <a:p>
            <a:pPr marL="0" indent="0"/>
            <a:r>
              <a:rPr lang="fr-CA" sz="3200" b="1" i="1" dirty="0"/>
              <a:t>Besoin d’informations supplémentaires?</a:t>
            </a:r>
          </a:p>
          <a:p>
            <a:pPr marL="0" indent="0"/>
            <a:r>
              <a:rPr lang="fr-CA" sz="3200" b="1" dirty="0"/>
              <a:t>Communiquez avec votre </a:t>
            </a:r>
            <a:r>
              <a:rPr lang="fr-CA" sz="3200" b="1" dirty="0">
                <a:solidFill>
                  <a:srgbClr val="ED8A05"/>
                </a:solidFill>
              </a:rPr>
              <a:t>représentant étudiant </a:t>
            </a:r>
          </a:p>
          <a:p>
            <a:pPr marL="0" indent="0"/>
            <a:r>
              <a:rPr lang="en-CA" sz="3200" b="1" dirty="0" err="1"/>
              <a:t>ou</a:t>
            </a:r>
            <a:r>
              <a:rPr lang="en-CA" sz="3200" b="1" dirty="0"/>
              <a:t> </a:t>
            </a:r>
            <a:r>
              <a:rPr lang="en-CA" sz="3200" b="1" dirty="0" err="1"/>
              <a:t>visitez</a:t>
            </a:r>
            <a:r>
              <a:rPr lang="en-CA" sz="3200" b="1" dirty="0"/>
              <a:t> </a:t>
            </a:r>
            <a:r>
              <a:rPr lang="en-CA" sz="3200" b="1" dirty="0">
                <a:solidFill>
                  <a:srgbClr val="ED8A05"/>
                </a:solidFill>
              </a:rPr>
              <a:t>achd.ca/Etudiants</a:t>
            </a:r>
          </a:p>
        </p:txBody>
      </p:sp>
      <p:pic>
        <p:nvPicPr>
          <p:cNvPr id="9" name="Picture 8" descr="A group of people posing for the camera&#10;&#10;Description generated with very high confidence">
            <a:extLst>
              <a:ext uri="{FF2B5EF4-FFF2-40B4-BE49-F238E27FC236}">
                <a16:creationId xmlns:a16="http://schemas.microsoft.com/office/drawing/2014/main" id="{BD40CFB6-7888-4B77-A7A2-8BC91A8686F4}"/>
              </a:ext>
            </a:extLst>
          </p:cNvPr>
          <p:cNvPicPr>
            <a:picLocks noChangeAspect="1"/>
          </p:cNvPicPr>
          <p:nvPr/>
        </p:nvPicPr>
        <p:blipFill rotWithShape="1">
          <a:blip r:embed="rId3"/>
          <a:srcRect t="14185"/>
          <a:stretch/>
        </p:blipFill>
        <p:spPr>
          <a:xfrm>
            <a:off x="8554688" y="1564432"/>
            <a:ext cx="3600000" cy="231700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DF8F919-69B0-4D99-9B51-794AECC87EFA}"/>
              </a:ext>
            </a:extLst>
          </p:cNvPr>
          <p:cNvPicPr>
            <a:picLocks noChangeAspect="1"/>
          </p:cNvPicPr>
          <p:nvPr/>
        </p:nvPicPr>
        <p:blipFill rotWithShape="1">
          <a:blip r:embed="rId4"/>
          <a:srcRect t="222"/>
          <a:stretch/>
        </p:blipFill>
        <p:spPr>
          <a:xfrm>
            <a:off x="6118793" y="6340402"/>
            <a:ext cx="1080120" cy="821310"/>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7D405B49-7D40-4E09-8C1B-BFF2B9699FE9}"/>
              </a:ext>
            </a:extLst>
          </p:cNvPr>
          <p:cNvPicPr>
            <a:picLocks noChangeAspect="1"/>
          </p:cNvPicPr>
          <p:nvPr/>
        </p:nvPicPr>
        <p:blipFill>
          <a:blip r:embed="rId5"/>
          <a:stretch>
            <a:fillRect/>
          </a:stretch>
        </p:blipFill>
        <p:spPr>
          <a:xfrm>
            <a:off x="9094688" y="4144643"/>
            <a:ext cx="2520000" cy="34683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22616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2" y="268288"/>
            <a:ext cx="88788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600" dirty="0"/>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17" name="Picture 16">
            <a:hlinkClick r:id="rId3"/>
            <a:extLst>
              <a:ext uri="{FF2B5EF4-FFF2-40B4-BE49-F238E27FC236}">
                <a16:creationId xmlns:a16="http://schemas.microsoft.com/office/drawing/2014/main" id="{DBE48B62-2A97-4606-A383-E0991AD35C59}"/>
              </a:ext>
            </a:extLst>
          </p:cNvPr>
          <p:cNvPicPr>
            <a:picLocks noChangeAspect="1"/>
          </p:cNvPicPr>
          <p:nvPr/>
        </p:nvPicPr>
        <p:blipFill>
          <a:blip r:embed="rId4"/>
          <a:stretch>
            <a:fillRect/>
          </a:stretch>
        </p:blipFill>
        <p:spPr>
          <a:xfrm>
            <a:off x="1377395" y="2320679"/>
            <a:ext cx="9937104" cy="5820128"/>
          </a:xfrm>
          <a:prstGeom prst="rect">
            <a:avLst/>
          </a:prstGeom>
        </p:spPr>
      </p:pic>
    </p:spTree>
    <p:extLst>
      <p:ext uri="{BB962C8B-B14F-4D97-AF65-F5344CB8AC3E}">
        <p14:creationId xmlns:p14="http://schemas.microsoft.com/office/powerpoint/2010/main" val="7783150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982120" y="268288"/>
            <a:ext cx="885698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700" dirty="0"/>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graphicFrame>
        <p:nvGraphicFramePr>
          <p:cNvPr id="6" name="Table 5">
            <a:extLst>
              <a:ext uri="{FF2B5EF4-FFF2-40B4-BE49-F238E27FC236}">
                <a16:creationId xmlns:a16="http://schemas.microsoft.com/office/drawing/2014/main" id="{52BCE4CC-5C9A-499B-8624-8D323E85EC13}"/>
              </a:ext>
            </a:extLst>
          </p:cNvPr>
          <p:cNvGraphicFramePr>
            <a:graphicFrameLocks noGrp="1"/>
          </p:cNvGraphicFramePr>
          <p:nvPr>
            <p:extLst>
              <p:ext uri="{D42A27DB-BD31-4B8C-83A1-F6EECF244321}">
                <p14:modId xmlns:p14="http://schemas.microsoft.com/office/powerpoint/2010/main" val="987785305"/>
              </p:ext>
            </p:extLst>
          </p:nvPr>
        </p:nvGraphicFramePr>
        <p:xfrm>
          <a:off x="525736" y="1574073"/>
          <a:ext cx="11953328" cy="7374604"/>
        </p:xfrm>
        <a:graphic>
          <a:graphicData uri="http://schemas.openxmlformats.org/drawingml/2006/table">
            <a:tbl>
              <a:tblPr>
                <a:tableStyleId>{D7AC3CCA-C797-4891-BE02-D94E43425B78}</a:tableStyleId>
              </a:tblPr>
              <a:tblGrid>
                <a:gridCol w="2880319">
                  <a:extLst>
                    <a:ext uri="{9D8B030D-6E8A-4147-A177-3AD203B41FA5}">
                      <a16:colId xmlns:a16="http://schemas.microsoft.com/office/drawing/2014/main" val="2718723535"/>
                    </a:ext>
                  </a:extLst>
                </a:gridCol>
                <a:gridCol w="2808313">
                  <a:extLst>
                    <a:ext uri="{9D8B030D-6E8A-4147-A177-3AD203B41FA5}">
                      <a16:colId xmlns:a16="http://schemas.microsoft.com/office/drawing/2014/main" val="3480065439"/>
                    </a:ext>
                  </a:extLst>
                </a:gridCol>
                <a:gridCol w="3744415">
                  <a:extLst>
                    <a:ext uri="{9D8B030D-6E8A-4147-A177-3AD203B41FA5}">
                      <a16:colId xmlns:a16="http://schemas.microsoft.com/office/drawing/2014/main" val="734248398"/>
                    </a:ext>
                  </a:extLst>
                </a:gridCol>
                <a:gridCol w="2520281">
                  <a:extLst>
                    <a:ext uri="{9D8B030D-6E8A-4147-A177-3AD203B41FA5}">
                      <a16:colId xmlns:a16="http://schemas.microsoft.com/office/drawing/2014/main" val="780541501"/>
                    </a:ext>
                  </a:extLst>
                </a:gridCol>
              </a:tblGrid>
              <a:tr h="354333">
                <a:tc>
                  <a:txBody>
                    <a:bodyPr/>
                    <a:lstStyle/>
                    <a:p>
                      <a:pPr algn="l" fontAlgn="b"/>
                      <a:r>
                        <a:rPr lang="fr-CA" sz="1600" b="1" noProof="0" dirty="0">
                          <a:solidFill>
                            <a:srgbClr val="FFFFFF"/>
                          </a:solidFill>
                          <a:latin typeface="Arial" panose="020B0604020202020204" pitchFamily="34" charset="0"/>
                          <a:cs typeface="Arial" panose="020B0604020202020204" pitchFamily="34" charset="0"/>
                        </a:rPr>
                        <a:t>Établissement</a:t>
                      </a:r>
                      <a:endParaRPr lang="en-CA" sz="1600" b="1" i="0" u="none" strike="noStrike" dirty="0">
                        <a:solidFill>
                          <a:srgbClr val="FFFFFF"/>
                        </a:solidFill>
                        <a:effectLst/>
                        <a:latin typeface="Arial" panose="020B0604020202020204" pitchFamily="34" charset="0"/>
                        <a:cs typeface="Arial" panose="020B0604020202020204" pitchFamily="34" charset="0"/>
                      </a:endParaRPr>
                    </a:p>
                  </a:txBody>
                  <a:tcPr marL="2411" marR="2411" marT="2411" marB="0" anchor="ctr">
                    <a:solidFill>
                      <a:schemeClr val="bg2">
                        <a:lumMod val="50000"/>
                      </a:schemeClr>
                    </a:solidFill>
                  </a:tcPr>
                </a:tc>
                <a:tc>
                  <a:txBody>
                    <a:bodyPr/>
                    <a:lstStyle/>
                    <a:p>
                      <a:r>
                        <a:rPr lang="fr-CA" sz="1600" b="1" noProof="0" dirty="0">
                          <a:solidFill>
                            <a:srgbClr val="FFFFFF"/>
                          </a:solidFill>
                          <a:latin typeface="Arial" panose="020B0604020202020204" pitchFamily="34" charset="0"/>
                          <a:cs typeface="Arial" panose="020B0604020202020204" pitchFamily="34" charset="0"/>
                        </a:rPr>
                        <a:t>Représentant</a:t>
                      </a:r>
                      <a:r>
                        <a:rPr lang="fr-CA" sz="1600" b="1" baseline="0" noProof="0" dirty="0">
                          <a:solidFill>
                            <a:srgbClr val="FFFFFF"/>
                          </a:solidFill>
                          <a:latin typeface="Arial" panose="020B0604020202020204" pitchFamily="34" charset="0"/>
                          <a:cs typeface="Arial" panose="020B0604020202020204" pitchFamily="34" charset="0"/>
                        </a:rPr>
                        <a:t> étudiant </a:t>
                      </a:r>
                    </a:p>
                    <a:p>
                      <a:r>
                        <a:rPr lang="fr-CA" sz="1600" b="1" baseline="0" noProof="0" dirty="0">
                          <a:solidFill>
                            <a:srgbClr val="FFFFFF"/>
                          </a:solidFill>
                          <a:latin typeface="Arial" panose="020B0604020202020204" pitchFamily="34" charset="0"/>
                          <a:cs typeface="Arial" panose="020B0604020202020204" pitchFamily="34" charset="0"/>
                        </a:rPr>
                        <a:t>principal</a:t>
                      </a:r>
                      <a:endParaRPr lang="fr-CA" sz="1600" b="1" noProof="0" dirty="0">
                        <a:solidFill>
                          <a:srgbClr val="FFFFFF"/>
                        </a:solidFill>
                        <a:latin typeface="Arial" panose="020B0604020202020204" pitchFamily="34" charset="0"/>
                        <a:cs typeface="Arial" panose="020B0604020202020204" pitchFamily="34" charset="0"/>
                      </a:endParaRPr>
                    </a:p>
                  </a:txBody>
                  <a:tcPr marL="2411" marR="2411" marT="2411" marB="0" anchor="b">
                    <a:solidFill>
                      <a:schemeClr val="bg2">
                        <a:lumMod val="50000"/>
                      </a:schemeClr>
                    </a:solidFill>
                  </a:tcPr>
                </a:tc>
                <a:tc>
                  <a:txBody>
                    <a:bodyPr/>
                    <a:lstStyle/>
                    <a:p>
                      <a:pPr algn="l" fontAlgn="b"/>
                      <a:r>
                        <a:rPr lang="fr-CA" sz="1600" b="1" noProof="0" dirty="0">
                          <a:solidFill>
                            <a:srgbClr val="FFFFFF"/>
                          </a:solidFill>
                          <a:latin typeface="Arial" panose="020B0604020202020204" pitchFamily="34" charset="0"/>
                          <a:cs typeface="Arial" panose="020B0604020202020204" pitchFamily="34" charset="0"/>
                        </a:rPr>
                        <a:t>Établissement</a:t>
                      </a:r>
                      <a:endParaRPr lang="en-CA" sz="1600" b="1" i="0" u="none" strike="noStrike" dirty="0">
                        <a:solidFill>
                          <a:srgbClr val="FFFFFF"/>
                        </a:solidFill>
                        <a:effectLst/>
                        <a:latin typeface="Arial" panose="020B0604020202020204" pitchFamily="34" charset="0"/>
                        <a:cs typeface="Arial" panose="020B0604020202020204" pitchFamily="34" charset="0"/>
                      </a:endParaRPr>
                    </a:p>
                  </a:txBody>
                  <a:tcPr marL="2411" marR="2411" marT="2411" marB="0" anchor="ctr">
                    <a:solidFill>
                      <a:schemeClr val="bg2">
                        <a:lumMod val="50000"/>
                      </a:schemeClr>
                    </a:solidFill>
                  </a:tcPr>
                </a:tc>
                <a:tc>
                  <a:txBody>
                    <a:bodyPr/>
                    <a:lstStyle/>
                    <a:p>
                      <a:r>
                        <a:rPr lang="fr-CA" sz="1600" b="1" noProof="0" dirty="0">
                          <a:solidFill>
                            <a:srgbClr val="FFFFFF"/>
                          </a:solidFill>
                          <a:latin typeface="Arial" panose="020B0604020202020204" pitchFamily="34" charset="0"/>
                          <a:cs typeface="Arial" panose="020B0604020202020204" pitchFamily="34" charset="0"/>
                        </a:rPr>
                        <a:t>Représentant</a:t>
                      </a:r>
                      <a:r>
                        <a:rPr lang="fr-CA" sz="1600" b="1" baseline="0" noProof="0" dirty="0">
                          <a:solidFill>
                            <a:srgbClr val="FFFFFF"/>
                          </a:solidFill>
                          <a:latin typeface="Arial" panose="020B0604020202020204" pitchFamily="34" charset="0"/>
                          <a:cs typeface="Arial" panose="020B0604020202020204" pitchFamily="34" charset="0"/>
                        </a:rPr>
                        <a:t> étudiant principal</a:t>
                      </a:r>
                      <a:endParaRPr lang="fr-CA" sz="1600" b="1" noProof="0" dirty="0">
                        <a:solidFill>
                          <a:srgbClr val="FFFFFF"/>
                        </a:solidFill>
                        <a:latin typeface="Arial" panose="020B0604020202020204" pitchFamily="34" charset="0"/>
                        <a:cs typeface="Arial" panose="020B0604020202020204" pitchFamily="34" charset="0"/>
                      </a:endParaRPr>
                    </a:p>
                  </a:txBody>
                  <a:tcPr marL="2411" marR="2411" marT="2411" marB="0" anchor="b">
                    <a:solidFill>
                      <a:schemeClr val="bg2">
                        <a:lumMod val="50000"/>
                      </a:schemeClr>
                    </a:solidFill>
                  </a:tcPr>
                </a:tc>
                <a:extLst>
                  <a:ext uri="{0D108BD9-81ED-4DB2-BD59-A6C34878D82A}">
                    <a16:rowId xmlns:a16="http://schemas.microsoft.com/office/drawing/2014/main" val="2010659466"/>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Algonquin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Nadia Soukary</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Fanshawe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Kaylynn Ross</a:t>
                      </a:r>
                    </a:p>
                  </a:txBody>
                  <a:tcPr marL="2411" marR="2411" marT="2411" marB="0" anchor="ctr"/>
                </a:tc>
                <a:extLst>
                  <a:ext uri="{0D108BD9-81ED-4DB2-BD59-A6C34878D82A}">
                    <a16:rowId xmlns:a16="http://schemas.microsoft.com/office/drawing/2014/main" val="1333177781"/>
                  </a:ext>
                </a:extLst>
              </a:tr>
              <a:tr h="339572">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APLUS</a:t>
                      </a:r>
                      <a:r>
                        <a:rPr lang="en-CA" sz="1600" b="1" u="none" strike="noStrike" dirty="0">
                          <a:solidFill>
                            <a:schemeClr val="tx2"/>
                          </a:solidFill>
                          <a:effectLst/>
                          <a:latin typeface="Arial" panose="020B0604020202020204" pitchFamily="34" charset="0"/>
                          <a:cs typeface="Arial" panose="020B0604020202020204" pitchFamily="34" charset="0"/>
                        </a:rPr>
                        <a:t> Institute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Nana Anggraini</a:t>
                      </a:r>
                      <a:endParaRPr lang="pl-PL"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George Brown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Dominika Kindrat</a:t>
                      </a:r>
                    </a:p>
                  </a:txBody>
                  <a:tcPr marL="2411" marR="2411" marT="2411" marB="0" anchor="ctr"/>
                </a:tc>
                <a:extLst>
                  <a:ext uri="{0D108BD9-81ED-4DB2-BD59-A6C34878D82A}">
                    <a16:rowId xmlns:a16="http://schemas.microsoft.com/office/drawing/2014/main" val="2137915054"/>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CADH</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Courtney Aylward</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Georgian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Heather Allan</a:t>
                      </a:r>
                    </a:p>
                  </a:txBody>
                  <a:tcPr marL="2411" marR="2411" marT="2411" marB="0" anchor="ctr"/>
                </a:tc>
                <a:extLst>
                  <a:ext uri="{0D108BD9-81ED-4DB2-BD59-A6C34878D82A}">
                    <a16:rowId xmlns:a16="http://schemas.microsoft.com/office/drawing/2014/main" val="3623432847"/>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Cambrian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Jissa Thomas</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John Abbott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Ann </a:t>
                      </a:r>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Charette</a:t>
                      </a:r>
                    </a:p>
                  </a:txBody>
                  <a:tcPr marL="2411" marR="2411" marT="2411" marB="0" anchor="ctr"/>
                </a:tc>
                <a:extLst>
                  <a:ext uri="{0D108BD9-81ED-4DB2-BD59-A6C34878D82A}">
                    <a16:rowId xmlns:a16="http://schemas.microsoft.com/office/drawing/2014/main" val="4269699960"/>
                  </a:ext>
                </a:extLst>
              </a:tr>
              <a:tr h="33957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Camosun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err="1">
                          <a:solidFill>
                            <a:schemeClr val="tx2"/>
                          </a:solidFill>
                          <a:effectLst/>
                          <a:latin typeface="Arial" panose="020B0604020202020204" pitchFamily="34" charset="0"/>
                          <a:cs typeface="Arial" panose="020B0604020202020204" pitchFamily="34" charset="0"/>
                        </a:rPr>
                        <a:t>Adelène</a:t>
                      </a:r>
                      <a:r>
                        <a:rPr lang="en-CA" sz="1600" b="0" i="0" u="none" strike="noStrike" dirty="0">
                          <a:solidFill>
                            <a:schemeClr val="tx2"/>
                          </a:solidFill>
                          <a:effectLst/>
                          <a:latin typeface="Arial" panose="020B0604020202020204" pitchFamily="34" charset="0"/>
                          <a:cs typeface="Arial" panose="020B0604020202020204" pitchFamily="34" charset="0"/>
                        </a:rPr>
                        <a:t> Buchanan</a:t>
                      </a:r>
                    </a:p>
                  </a:txBody>
                  <a:tcPr marL="2411" marR="2411" marT="2411" marB="0" anchor="ctr"/>
                </a:tc>
                <a:tc>
                  <a:txBody>
                    <a:bodyPr/>
                    <a:lstStyle/>
                    <a:p>
                      <a:pPr algn="l" fontAlgn="ctr"/>
                      <a:r>
                        <a:rPr lang="en-CA" sz="1600" b="1" u="none" strike="noStrike" dirty="0">
                          <a:solidFill>
                            <a:schemeClr val="tx2"/>
                          </a:solidFill>
                          <a:effectLst/>
                          <a:latin typeface="Arial" panose="020B0604020202020204" pitchFamily="34" charset="0"/>
                          <a:cs typeface="Arial" panose="020B0604020202020204" pitchFamily="34" charset="0"/>
                        </a:rPr>
                        <a:t>La </a:t>
                      </a:r>
                      <a:r>
                        <a:rPr lang="en-CA" sz="1600" b="1" u="none" strike="noStrike" dirty="0" err="1">
                          <a:solidFill>
                            <a:schemeClr val="tx2"/>
                          </a:solidFill>
                          <a:effectLst/>
                          <a:latin typeface="Arial" panose="020B0604020202020204" pitchFamily="34" charset="0"/>
                          <a:cs typeface="Arial" panose="020B0604020202020204" pitchFamily="34" charset="0"/>
                        </a:rPr>
                        <a:t>Cité</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Nada </a:t>
                      </a:r>
                      <a:r>
                        <a:rPr lang="en-CA" sz="1600" b="0" i="0" u="none" strike="noStrike" kern="1200" dirty="0" err="1">
                          <a:solidFill>
                            <a:schemeClr val="tx2"/>
                          </a:solidFill>
                          <a:effectLst/>
                          <a:latin typeface="Arial" panose="020B0604020202020204" pitchFamily="34" charset="0"/>
                          <a:ea typeface="+mn-ea"/>
                          <a:cs typeface="Arial" panose="020B0604020202020204" pitchFamily="34" charset="0"/>
                        </a:rPr>
                        <a:t>Hrichi</a:t>
                      </a:r>
                      <a:endParaRPr lang="en-CA" sz="1600" b="0" i="0" u="none" strike="noStrike" kern="1200" dirty="0">
                        <a:solidFill>
                          <a:schemeClr val="tx2"/>
                        </a:solidFill>
                        <a:effectLst/>
                        <a:latin typeface="Arial" panose="020B0604020202020204" pitchFamily="34" charset="0"/>
                        <a:ea typeface="+mn-ea"/>
                        <a:cs typeface="Arial" panose="020B0604020202020204" pitchFamily="34" charset="0"/>
                      </a:endParaRPr>
                    </a:p>
                  </a:txBody>
                  <a:tcPr marL="2411" marR="2411" marT="2411" marB="0" anchor="ctr"/>
                </a:tc>
                <a:extLst>
                  <a:ext uri="{0D108BD9-81ED-4DB2-BD59-A6C34878D82A}">
                    <a16:rowId xmlns:a16="http://schemas.microsoft.com/office/drawing/2014/main" val="1254061975"/>
                  </a:ext>
                </a:extLst>
              </a:tr>
              <a:tr h="339572">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Canadore</a:t>
                      </a:r>
                      <a:r>
                        <a:rPr lang="en-CA" sz="1600" b="1" u="none" strike="noStrike" dirty="0">
                          <a:solidFill>
                            <a:schemeClr val="tx2"/>
                          </a:solidFill>
                          <a:effectLst/>
                          <a:latin typeface="Arial" panose="020B0604020202020204" pitchFamily="34" charset="0"/>
                          <a:cs typeface="Arial" panose="020B0604020202020204" pitchFamily="34" charset="0"/>
                        </a:rPr>
                        <a:t>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Gary Singh Raina</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Niagara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Carol Nigh</a:t>
                      </a:r>
                    </a:p>
                  </a:txBody>
                  <a:tcPr marL="2411" marR="2411" marT="2411" marB="0" anchor="ctr"/>
                </a:tc>
                <a:extLst>
                  <a:ext uri="{0D108BD9-81ED-4DB2-BD59-A6C34878D82A}">
                    <a16:rowId xmlns:a16="http://schemas.microsoft.com/office/drawing/2014/main" val="2396882968"/>
                  </a:ext>
                </a:extLst>
              </a:tr>
              <a:tr h="354333">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de Chicoutimi</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Oulton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Shilah </a:t>
                      </a:r>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Griffiths</a:t>
                      </a:r>
                    </a:p>
                  </a:txBody>
                  <a:tcPr marL="2411" marR="2411" marT="2411" marB="0" anchor="ctr"/>
                </a:tc>
                <a:extLst>
                  <a:ext uri="{0D108BD9-81ED-4DB2-BD59-A6C34878D82A}">
                    <a16:rowId xmlns:a16="http://schemas.microsoft.com/office/drawing/2014/main" val="4043699443"/>
                  </a:ext>
                </a:extLst>
              </a:tr>
              <a:tr h="354333">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de </a:t>
                      </a:r>
                      <a:r>
                        <a:rPr lang="en-CA" sz="1600" b="1" u="none" strike="noStrike" dirty="0" err="1">
                          <a:solidFill>
                            <a:schemeClr val="tx2"/>
                          </a:solidFill>
                          <a:effectLst/>
                          <a:latin typeface="Arial" panose="020B0604020202020204" pitchFamily="34" charset="0"/>
                          <a:cs typeface="Arial" panose="020B0604020202020204" pitchFamily="34" charset="0"/>
                        </a:rPr>
                        <a:t>l'Outaouais</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Oxford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Emily Pahara</a:t>
                      </a:r>
                    </a:p>
                  </a:txBody>
                  <a:tcPr marL="2411" marR="2411" marT="2411" marB="0" anchor="ctr"/>
                </a:tc>
                <a:extLst>
                  <a:ext uri="{0D108BD9-81ED-4DB2-BD59-A6C34878D82A}">
                    <a16:rowId xmlns:a16="http://schemas.microsoft.com/office/drawing/2014/main" val="1127722324"/>
                  </a:ext>
                </a:extLst>
              </a:tr>
              <a:tr h="354333">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de Trois-</a:t>
                      </a:r>
                      <a:r>
                        <a:rPr lang="en-CA" sz="1600" b="1" u="none" strike="noStrike" dirty="0" err="1">
                          <a:solidFill>
                            <a:schemeClr val="tx2"/>
                          </a:solidFill>
                          <a:effectLst/>
                          <a:latin typeface="Arial" panose="020B0604020202020204" pitchFamily="34" charset="0"/>
                          <a:cs typeface="Arial" panose="020B0604020202020204" pitchFamily="34" charset="0"/>
                        </a:rPr>
                        <a:t>Rivières</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Saskatchewan Polytechnic</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Rachel </a:t>
                      </a:r>
                      <a:r>
                        <a:rPr lang="en-CA" sz="1600" b="0" i="0" u="none" strike="noStrike" dirty="0" err="1">
                          <a:solidFill>
                            <a:schemeClr val="tx2"/>
                          </a:solidFill>
                          <a:effectLst/>
                          <a:latin typeface="Arial" panose="020B0604020202020204" pitchFamily="34" charset="0"/>
                          <a:cs typeface="Arial" panose="020B0604020202020204" pitchFamily="34" charset="0"/>
                        </a:rPr>
                        <a:t>Fiala</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831163430"/>
                  </a:ext>
                </a:extLst>
              </a:tr>
              <a:tr h="468339">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Edouard-</a:t>
                      </a:r>
                      <a:r>
                        <a:rPr lang="en-CA" sz="1600" b="1" u="none" strike="noStrike" dirty="0" err="1">
                          <a:solidFill>
                            <a:schemeClr val="tx2"/>
                          </a:solidFill>
                          <a:effectLst/>
                          <a:latin typeface="Arial" panose="020B0604020202020204" pitchFamily="34" charset="0"/>
                          <a:cs typeface="Arial" panose="020B0604020202020204" pitchFamily="34" charset="0"/>
                        </a:rPr>
                        <a:t>Montpetit</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1" u="none" strike="noStrike" dirty="0">
                        <a:solidFill>
                          <a:srgbClr val="0070C0"/>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Southern Ontario Dental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Kristina Felder</a:t>
                      </a:r>
                    </a:p>
                  </a:txBody>
                  <a:tcPr marL="2411" marR="2411" marT="2411" marB="0" anchor="ctr"/>
                </a:tc>
                <a:extLst>
                  <a:ext uri="{0D108BD9-81ED-4DB2-BD59-A6C34878D82A}">
                    <a16:rowId xmlns:a16="http://schemas.microsoft.com/office/drawing/2014/main" val="3195278742"/>
                  </a:ext>
                </a:extLst>
              </a:tr>
              <a:tr h="339572">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Cégep</a:t>
                      </a:r>
                      <a:r>
                        <a:rPr lang="en-CA" sz="1600" b="1" u="none" strike="noStrike" dirty="0">
                          <a:solidFill>
                            <a:schemeClr val="tx2"/>
                          </a:solidFill>
                          <a:effectLst/>
                          <a:latin typeface="Arial" panose="020B0604020202020204" pitchFamily="34" charset="0"/>
                          <a:cs typeface="Arial" panose="020B0604020202020204" pitchFamily="34" charset="0"/>
                        </a:rPr>
                        <a:t> Garneau</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St. Clair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Cassandra Rabideau</a:t>
                      </a:r>
                    </a:p>
                  </a:txBody>
                  <a:tcPr marL="2411" marR="2411" marT="2411" marB="0" anchor="ctr"/>
                </a:tc>
                <a:extLst>
                  <a:ext uri="{0D108BD9-81ED-4DB2-BD59-A6C34878D82A}">
                    <a16:rowId xmlns:a16="http://schemas.microsoft.com/office/drawing/2014/main" val="1698826340"/>
                  </a:ext>
                </a:extLst>
              </a:tr>
              <a:tr h="347592">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CNIH</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Philip McIndoe</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Toronto College of Dental Hygiene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Crystal Noel</a:t>
                      </a:r>
                    </a:p>
                  </a:txBody>
                  <a:tcPr marL="2411" marR="2411" marT="2411" marB="0" anchor="ctr"/>
                </a:tc>
                <a:extLst>
                  <a:ext uri="{0D108BD9-81ED-4DB2-BD59-A6C34878D82A}">
                    <a16:rowId xmlns:a16="http://schemas.microsoft.com/office/drawing/2014/main" val="2417688324"/>
                  </a:ext>
                </a:extLst>
              </a:tr>
              <a:tr h="354333">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Collège </a:t>
                      </a:r>
                      <a:r>
                        <a:rPr lang="en-CA" sz="1600" b="1" u="none" strike="noStrike" dirty="0" err="1">
                          <a:solidFill>
                            <a:schemeClr val="tx2"/>
                          </a:solidFill>
                          <a:effectLst/>
                          <a:latin typeface="Arial" panose="020B0604020202020204" pitchFamily="34" charset="0"/>
                          <a:cs typeface="Arial" panose="020B0604020202020204" pitchFamily="34" charset="0"/>
                        </a:rPr>
                        <a:t>Boréal</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i="1" u="none" strike="noStrike" kern="1200" dirty="0">
                        <a:solidFill>
                          <a:srgbClr val="0070C0"/>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University of Alberta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Alicia Howery</a:t>
                      </a:r>
                    </a:p>
                  </a:txBody>
                  <a:tcPr marL="2411" marR="2411" marT="2411" marB="0" anchor="ctr"/>
                </a:tc>
                <a:extLst>
                  <a:ext uri="{0D108BD9-81ED-4DB2-BD59-A6C34878D82A}">
                    <a16:rowId xmlns:a16="http://schemas.microsoft.com/office/drawing/2014/main" val="3225033402"/>
                  </a:ext>
                </a:extLst>
              </a:tr>
              <a:tr h="354333">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Collège de Maisonneuve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err="1">
                          <a:solidFill>
                            <a:schemeClr val="tx2"/>
                          </a:solidFill>
                          <a:effectLst/>
                          <a:latin typeface="Arial" panose="020B0604020202020204" pitchFamily="34" charset="0"/>
                          <a:ea typeface="+mn-ea"/>
                          <a:cs typeface="Arial" panose="020B0604020202020204" pitchFamily="34" charset="0"/>
                        </a:rPr>
                        <a:t>Maroua</a:t>
                      </a:r>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 </a:t>
                      </a:r>
                      <a:r>
                        <a:rPr lang="en-CA" sz="1600" b="0" i="0" u="none" strike="noStrike" kern="1200" dirty="0" err="1">
                          <a:solidFill>
                            <a:schemeClr val="tx2"/>
                          </a:solidFill>
                          <a:effectLst/>
                          <a:latin typeface="Arial" panose="020B0604020202020204" pitchFamily="34" charset="0"/>
                          <a:ea typeface="+mn-ea"/>
                          <a:cs typeface="Arial" panose="020B0604020202020204" pitchFamily="34" charset="0"/>
                        </a:rPr>
                        <a:t>Ajina</a:t>
                      </a:r>
                      <a:endParaRPr lang="en-CA" sz="1600" b="0" i="0" u="none" strike="noStrike" kern="1200" dirty="0">
                        <a:solidFill>
                          <a:schemeClr val="tx2"/>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University of British Columbia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Kalvin Lim &amp; Alison Chen</a:t>
                      </a:r>
                    </a:p>
                  </a:txBody>
                  <a:tcPr marL="2411" marR="2411" marT="2411" marB="0" anchor="ctr"/>
                </a:tc>
                <a:extLst>
                  <a:ext uri="{0D108BD9-81ED-4DB2-BD59-A6C34878D82A}">
                    <a16:rowId xmlns:a16="http://schemas.microsoft.com/office/drawing/2014/main" val="3273555802"/>
                  </a:ext>
                </a:extLst>
              </a:tr>
              <a:tr h="659486">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College of New Caledonia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2"/>
                          </a:solidFill>
                          <a:effectLst/>
                          <a:latin typeface="Arial" panose="020B0604020202020204" pitchFamily="34" charset="0"/>
                          <a:ea typeface="+mn-ea"/>
                          <a:cs typeface="Arial" panose="020B0604020202020204" pitchFamily="34" charset="0"/>
                        </a:rPr>
                        <a:t>Tori Kirkham</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University of Manitoba</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rgbClr val="0070C0"/>
                          </a:solidFill>
                          <a:effectLst/>
                          <a:latin typeface="Arial" panose="020B0604020202020204" pitchFamily="34" charset="0"/>
                          <a:cs typeface="Arial" panose="020B0604020202020204" pitchFamily="34" charset="0"/>
                        </a:rPr>
                        <a:t>Aucun</a:t>
                      </a:r>
                      <a:endParaRPr lang="en-CA" sz="1600" b="0"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79591832"/>
                  </a:ext>
                </a:extLst>
              </a:tr>
              <a:tr h="432048">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Confederation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Gaurav Ganjoo</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VCC/Vancouver Community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Crystal Worrall</a:t>
                      </a:r>
                    </a:p>
                  </a:txBody>
                  <a:tcPr marL="2411" marR="2411" marT="2411" marB="0" anchor="ctr"/>
                </a:tc>
                <a:extLst>
                  <a:ext uri="{0D108BD9-81ED-4DB2-BD59-A6C34878D82A}">
                    <a16:rowId xmlns:a16="http://schemas.microsoft.com/office/drawing/2014/main" val="1801145572"/>
                  </a:ext>
                </a:extLst>
              </a:tr>
              <a:tr h="360040">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Dalhousie University</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Elise Mah</a:t>
                      </a:r>
                    </a:p>
                  </a:txBody>
                  <a:tcPr marL="2411" marR="2411" marT="2411" marB="0" anchor="ctr"/>
                </a:tc>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Vancouver College of Dental Hygiene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Jasdeep Jaswal</a:t>
                      </a:r>
                    </a:p>
                  </a:txBody>
                  <a:tcPr marL="2411" marR="2411" marT="2411" marB="0" anchor="ctr"/>
                </a:tc>
                <a:extLst>
                  <a:ext uri="{0D108BD9-81ED-4DB2-BD59-A6C34878D82A}">
                    <a16:rowId xmlns:a16="http://schemas.microsoft.com/office/drawing/2014/main" val="2893653923"/>
                  </a:ext>
                </a:extLst>
              </a:tr>
              <a:tr h="468339">
                <a:tc>
                  <a:txBody>
                    <a:bodyPr/>
                    <a:lstStyle/>
                    <a:p>
                      <a:pPr algn="l" fontAlgn="b"/>
                      <a:r>
                        <a:rPr lang="en-CA" sz="1600" b="1" u="none" strike="noStrike" dirty="0">
                          <a:solidFill>
                            <a:schemeClr val="tx2"/>
                          </a:solidFill>
                          <a:effectLst/>
                          <a:latin typeface="Arial" panose="020B0604020202020204" pitchFamily="34" charset="0"/>
                          <a:cs typeface="Arial" panose="020B0604020202020204" pitchFamily="34" charset="0"/>
                        </a:rPr>
                        <a:t>Durham College</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Alexandre Alegre</a:t>
                      </a:r>
                    </a:p>
                  </a:txBody>
                  <a:tcPr marL="2411" marR="2411" marT="2411" marB="0" anchor="ctr"/>
                </a:tc>
                <a:tc>
                  <a:txBody>
                    <a:bodyPr/>
                    <a:lstStyle/>
                    <a:p>
                      <a:pPr algn="l" fontAlgn="b"/>
                      <a:r>
                        <a:rPr lang="en-CA" sz="1600" b="1" u="none" strike="noStrike" dirty="0" err="1">
                          <a:solidFill>
                            <a:schemeClr val="tx2"/>
                          </a:solidFill>
                          <a:effectLst/>
                          <a:latin typeface="Arial" panose="020B0604020202020204" pitchFamily="34" charset="0"/>
                          <a:cs typeface="Arial" panose="020B0604020202020204" pitchFamily="34" charset="0"/>
                        </a:rPr>
                        <a:t>VIU</a:t>
                      </a:r>
                      <a:r>
                        <a:rPr lang="en-CA" sz="1600" b="1" u="none" strike="noStrike" dirty="0">
                          <a:solidFill>
                            <a:schemeClr val="tx2"/>
                          </a:solidFill>
                          <a:effectLst/>
                          <a:latin typeface="Arial" panose="020B0604020202020204" pitchFamily="34" charset="0"/>
                          <a:cs typeface="Arial" panose="020B0604020202020204" pitchFamily="34" charset="0"/>
                        </a:rPr>
                        <a:t>/Vancouver Island University</a:t>
                      </a:r>
                      <a:endParaRPr lang="en-CA" sz="1600" b="1" i="0" u="none" strike="noStrike" dirty="0">
                        <a:solidFill>
                          <a:schemeClr val="tx2"/>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2"/>
                          </a:solidFill>
                          <a:effectLst/>
                          <a:latin typeface="Arial" panose="020B0604020202020204" pitchFamily="34" charset="0"/>
                          <a:cs typeface="Arial" panose="020B0604020202020204" pitchFamily="34" charset="0"/>
                        </a:rPr>
                        <a:t>Shelby Wick</a:t>
                      </a:r>
                    </a:p>
                  </a:txBody>
                  <a:tcPr marL="2411" marR="2411" marT="2411" marB="0" anchor="ctr"/>
                </a:tc>
                <a:extLst>
                  <a:ext uri="{0D108BD9-81ED-4DB2-BD59-A6C34878D82A}">
                    <a16:rowId xmlns:a16="http://schemas.microsoft.com/office/drawing/2014/main" val="243664452"/>
                  </a:ext>
                </a:extLst>
              </a:tr>
            </a:tbl>
          </a:graphicData>
        </a:graphic>
      </p:graphicFrame>
    </p:spTree>
    <p:extLst>
      <p:ext uri="{BB962C8B-B14F-4D97-AF65-F5344CB8AC3E}">
        <p14:creationId xmlns:p14="http://schemas.microsoft.com/office/powerpoint/2010/main" val="8823785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900" dirty="0"/>
              <a:t>Adhésion à titre de membre étudiant</a:t>
            </a:r>
          </a:p>
        </p:txBody>
      </p:sp>
      <p:sp>
        <p:nvSpPr>
          <p:cNvPr id="6" name="Title 1"/>
          <p:cNvSpPr>
            <a:spLocks noGrp="1"/>
          </p:cNvSpPr>
          <p:nvPr>
            <p:ph type="title"/>
          </p:nvPr>
        </p:nvSpPr>
        <p:spPr>
          <a:xfrm>
            <a:off x="444500" y="1348408"/>
            <a:ext cx="12115800" cy="17281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fr-CA" sz="5200" b="1" dirty="0">
                <a:solidFill>
                  <a:srgbClr val="3F3F3F"/>
                </a:solidFill>
                <a:ea typeface="+mj-ea"/>
                <a:sym typeface="Herculanum" pitchFamily="-84" charset="0"/>
              </a:rPr>
              <a:t>L’Adhésion étudiante est </a:t>
            </a:r>
            <a:r>
              <a:rPr lang="fr-CA" sz="5400" b="1" dirty="0">
                <a:solidFill>
                  <a:srgbClr val="ED8A05"/>
                </a:solidFill>
                <a:ea typeface="+mn-ea"/>
              </a:rPr>
              <a:t>GRATUITE!</a:t>
            </a:r>
          </a:p>
        </p:txBody>
      </p:sp>
      <p:sp>
        <p:nvSpPr>
          <p:cNvPr id="8" name="Content Placeholder 2"/>
          <p:cNvSpPr>
            <a:spLocks noGrp="1"/>
          </p:cNvSpPr>
          <p:nvPr>
            <p:ph idx="1"/>
          </p:nvPr>
        </p:nvSpPr>
        <p:spPr>
          <a:xfrm>
            <a:off x="4125914" y="4240382"/>
            <a:ext cx="8434386" cy="17167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lgn="ctr">
              <a:spcBef>
                <a:spcPct val="0"/>
              </a:spcBef>
              <a:buNone/>
            </a:pPr>
            <a:r>
              <a:rPr lang="fr-CA" sz="4400" b="1" dirty="0">
                <a:solidFill>
                  <a:srgbClr val="5E2082"/>
                </a:solidFill>
                <a:sym typeface="Palatino" pitchFamily="-84" charset="0"/>
              </a:rPr>
              <a:t>Nouveaux membres étudiants</a:t>
            </a:r>
            <a:r>
              <a:rPr lang="fr-CA" sz="4400" b="1" dirty="0">
                <a:solidFill>
                  <a:srgbClr val="5E2082"/>
                </a:solidFill>
                <a:ea typeface="+mn-ea"/>
                <a:sym typeface="Palatino" pitchFamily="-84" charset="0"/>
              </a:rPr>
              <a:t> </a:t>
            </a:r>
          </a:p>
          <a:p>
            <a:r>
              <a:rPr lang="fr-CA" sz="4400" b="1" dirty="0">
                <a:solidFill>
                  <a:srgbClr val="ED8A05"/>
                </a:solidFill>
              </a:rPr>
              <a:t>achd.ca/Adherer</a:t>
            </a:r>
          </a:p>
          <a:p>
            <a:pPr algn="ctr">
              <a:spcBef>
                <a:spcPct val="0"/>
              </a:spcBef>
              <a:buNone/>
            </a:pPr>
            <a:endParaRPr lang="fr-CA" sz="4400" b="1" dirty="0">
              <a:solidFill>
                <a:srgbClr val="5E2082"/>
              </a:solidFill>
              <a:ea typeface="+mn-ea"/>
              <a:sym typeface="Palatino" pitchFamily="-84" charset="0"/>
            </a:endParaRPr>
          </a:p>
          <a:p>
            <a:pPr algn="ctr">
              <a:spcBef>
                <a:spcPct val="0"/>
              </a:spcBef>
              <a:buNone/>
            </a:pPr>
            <a:r>
              <a:rPr lang="fr-CA" sz="4400" b="1" dirty="0">
                <a:solidFill>
                  <a:srgbClr val="5E2082"/>
                </a:solidFill>
                <a:ea typeface="+mn-ea"/>
                <a:sym typeface="Palatino" pitchFamily="-84" charset="0"/>
              </a:rPr>
              <a:t>Membres étudiants actuels </a:t>
            </a:r>
          </a:p>
          <a:p>
            <a:pPr algn="ctr">
              <a:spcBef>
                <a:spcPct val="0"/>
              </a:spcBef>
              <a:buNone/>
            </a:pPr>
            <a:r>
              <a:rPr lang="fr-CA" sz="4400" b="1" dirty="0">
                <a:solidFill>
                  <a:srgbClr val="ED8A05"/>
                </a:solidFill>
              </a:rPr>
              <a:t>achd.ca/Renouveler</a:t>
            </a:r>
            <a:r>
              <a:rPr lang="fr-CA" sz="4400" b="1" dirty="0">
                <a:solidFill>
                  <a:srgbClr val="FF0000"/>
                </a:solidFill>
                <a:ea typeface="+mn-ea"/>
                <a:sym typeface="Palatino" pitchFamily="-84" charset="0"/>
              </a:rPr>
              <a:t> </a:t>
            </a:r>
          </a:p>
        </p:txBody>
      </p:sp>
      <p:cxnSp>
        <p:nvCxnSpPr>
          <p:cNvPr id="10" name="Curved Connector 9"/>
          <p:cNvCxnSpPr/>
          <p:nvPr/>
        </p:nvCxnSpPr>
        <p:spPr bwMode="auto">
          <a:xfrm rot="10800000" flipV="1">
            <a:off x="3406056" y="5358861"/>
            <a:ext cx="1728304" cy="1411621"/>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6" y="3724672"/>
            <a:ext cx="2260800" cy="50310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7447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1A5FD5D3-CE9F-41C0-9CF8-AFC649ED5471}"/>
              </a:ext>
            </a:extLst>
          </p:cNvPr>
          <p:cNvPicPr>
            <a:picLocks noChangeAspect="1"/>
          </p:cNvPicPr>
          <p:nvPr/>
        </p:nvPicPr>
        <p:blipFill>
          <a:blip r:embed="rId3"/>
          <a:stretch>
            <a:fillRect/>
          </a:stretch>
        </p:blipFill>
        <p:spPr>
          <a:xfrm>
            <a:off x="8577731" y="1730267"/>
            <a:ext cx="4083168" cy="1919089"/>
          </a:xfrm>
          <a:prstGeom prst="rect">
            <a:avLst/>
          </a:prstGeom>
        </p:spPr>
      </p:pic>
      <p:sp>
        <p:nvSpPr>
          <p:cNvPr id="6" name="Content Placeholder 5"/>
          <p:cNvSpPr>
            <a:spLocks noGrp="1"/>
          </p:cNvSpPr>
          <p:nvPr>
            <p:ph sz="quarter" idx="4"/>
          </p:nvPr>
        </p:nvSpPr>
        <p:spPr>
          <a:xfrm>
            <a:off x="237704" y="1564432"/>
            <a:ext cx="8712968" cy="7992888"/>
          </a:xfrm>
        </p:spPr>
        <p:txBody>
          <a:bodyPr/>
          <a:lstStyle/>
          <a:p>
            <a:pPr algn="l">
              <a:spcAft>
                <a:spcPts val="2200"/>
              </a:spcAft>
              <a:buFont typeface="Arial" panose="020B0604020202020204" pitchFamily="34" charset="0"/>
              <a:buChar char="•"/>
            </a:pPr>
            <a:r>
              <a:rPr lang="fr-FR" sz="3300" b="1" dirty="0"/>
              <a:t>Conférence de l’ACHD : </a:t>
            </a:r>
            <a:r>
              <a:rPr lang="fr-FR" sz="3300" dirty="0"/>
              <a:t>du 3 au 5 octobre 2019, à St. John’s, Terre-Neuve</a:t>
            </a:r>
          </a:p>
          <a:p>
            <a:pPr algn="l">
              <a:spcAft>
                <a:spcPts val="2200"/>
              </a:spcAft>
              <a:buFont typeface="Arial" panose="020B0604020202020204" pitchFamily="34" charset="0"/>
              <a:buChar char="•"/>
            </a:pPr>
            <a:r>
              <a:rPr lang="fr-CA" sz="3300" b="1" dirty="0"/>
              <a:t>Semaine nationale des hygiénistes </a:t>
            </a:r>
            <a:r>
              <a:rPr lang="fr-CA" sz="3300" b="1" dirty="0" err="1"/>
              <a:t>dentaires</a:t>
            </a:r>
            <a:r>
              <a:rPr lang="fr-CA" sz="3300" baseline="30000" dirty="0" err="1"/>
              <a:t>MC</a:t>
            </a:r>
            <a:r>
              <a:rPr lang="fr-CA" sz="3300" baseline="30000" dirty="0"/>
              <a:t> </a:t>
            </a:r>
            <a:r>
              <a:rPr lang="fr-CA" sz="3300" b="1" dirty="0"/>
              <a:t>: </a:t>
            </a:r>
            <a:r>
              <a:rPr lang="fr-CA" sz="3300" dirty="0"/>
              <a:t>du 4 au 10 avril 2020</a:t>
            </a:r>
          </a:p>
          <a:p>
            <a:pPr algn="l">
              <a:spcAft>
                <a:spcPts val="2200"/>
              </a:spcAft>
              <a:buFont typeface="Arial" panose="020B0604020202020204" pitchFamily="34" charset="0"/>
              <a:buChar char="•"/>
            </a:pPr>
            <a:r>
              <a:rPr lang="fr-CA" sz="3300" b="1" dirty="0"/>
              <a:t>AGA provinciales et salons professionnels tout au long de l’année</a:t>
            </a:r>
          </a:p>
          <a:p>
            <a:pPr algn="l">
              <a:spcAft>
                <a:spcPts val="1000"/>
              </a:spcAft>
              <a:buFont typeface="Arial" panose="020B0604020202020204" pitchFamily="34" charset="0"/>
              <a:buChar char="•"/>
            </a:pPr>
            <a:r>
              <a:rPr lang="fr-CA" sz="3300" b="1" dirty="0"/>
              <a:t>Activités de sensibilisation des communautés :</a:t>
            </a:r>
          </a:p>
          <a:p>
            <a:pPr lvl="1" algn="l">
              <a:spcAft>
                <a:spcPts val="2200"/>
              </a:spcAft>
              <a:buFont typeface="Arial" panose="020B0604020202020204" pitchFamily="34" charset="0"/>
              <a:buChar char="•"/>
            </a:pPr>
            <a:r>
              <a:rPr lang="fr-CA" sz="2800" b="1" dirty="0"/>
              <a:t>Gift from the </a:t>
            </a:r>
            <a:r>
              <a:rPr lang="fr-CA" sz="2800" b="1" dirty="0" err="1"/>
              <a:t>Heart</a:t>
            </a:r>
            <a:r>
              <a:rPr lang="fr-CA" sz="2800" b="1" dirty="0"/>
              <a:t> </a:t>
            </a:r>
            <a:r>
              <a:rPr lang="fr-CA" sz="2800" dirty="0"/>
              <a:t>– le 4 avril 2020</a:t>
            </a:r>
          </a:p>
          <a:p>
            <a:pPr algn="l">
              <a:spcAft>
                <a:spcPts val="2200"/>
              </a:spcAft>
              <a:buFont typeface="Arial" panose="020B0604020202020204" pitchFamily="34" charset="0"/>
              <a:buChar char="•"/>
            </a:pPr>
            <a:r>
              <a:rPr lang="fr-FR" sz="3300" b="1" dirty="0"/>
              <a:t>Sommet de l’ACHD : </a:t>
            </a:r>
            <a:r>
              <a:rPr lang="fr-FR" sz="3300" dirty="0"/>
              <a:t>les 2 et 3 octobre 2020, à Whitehorse, </a:t>
            </a:r>
            <a:r>
              <a:rPr lang="fr-FR" sz="3300" dirty="0" err="1"/>
              <a:t>Yn</a:t>
            </a:r>
            <a:endParaRPr lang="fr-FR" sz="3300"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Réseautage et évènements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731" y="7197422"/>
            <a:ext cx="3807891" cy="1413085"/>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0EFC5F49-AF49-45BC-90AA-C7899C27675F}"/>
              </a:ext>
            </a:extLst>
          </p:cNvPr>
          <p:cNvPicPr>
            <a:picLocks noChangeAspect="1"/>
          </p:cNvPicPr>
          <p:nvPr/>
        </p:nvPicPr>
        <p:blipFill>
          <a:blip r:embed="rId5"/>
          <a:stretch>
            <a:fillRect/>
          </a:stretch>
        </p:blipFill>
        <p:spPr>
          <a:xfrm>
            <a:off x="9303816" y="4153892"/>
            <a:ext cx="2743200" cy="2451100"/>
          </a:xfrm>
          <a:prstGeom prst="rect">
            <a:avLst/>
          </a:prstGeom>
        </p:spPr>
      </p:pic>
    </p:spTree>
    <p:extLst>
      <p:ext uri="{BB962C8B-B14F-4D97-AF65-F5344CB8AC3E}">
        <p14:creationId xmlns:p14="http://schemas.microsoft.com/office/powerpoint/2010/main" val="805879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5" y="1420416"/>
            <a:ext cx="8280920" cy="6673403"/>
          </a:xfrm>
        </p:spPr>
        <p:txBody>
          <a:bodyPr/>
          <a:lstStyle/>
          <a:p>
            <a:pPr marL="0" indent="0" algn="l">
              <a:spcAft>
                <a:spcPts val="1000"/>
              </a:spcAft>
            </a:pPr>
            <a:r>
              <a:rPr lang="fr-CA" sz="4400" b="1" dirty="0"/>
              <a:t>Publications </a:t>
            </a:r>
            <a:endParaRPr lang="fr-CA" sz="6000" b="1" dirty="0"/>
          </a:p>
          <a:p>
            <a:pPr marL="1314450" lvl="1" indent="-857250" algn="l">
              <a:spcBef>
                <a:spcPts val="1000"/>
              </a:spcBef>
              <a:spcAft>
                <a:spcPts val="0"/>
              </a:spcAft>
              <a:buFont typeface="Arial" panose="020B0604020202020204" pitchFamily="34" charset="0"/>
              <a:buChar char="•"/>
            </a:pPr>
            <a:r>
              <a:rPr lang="fr-CA" sz="2800" b="1" i="1" dirty="0"/>
              <a:t>Oh Canada! </a:t>
            </a:r>
          </a:p>
          <a:p>
            <a:pPr marL="1314450" lvl="1" indent="-857250" algn="l">
              <a:spcBef>
                <a:spcPts val="1000"/>
              </a:spcBef>
              <a:spcAft>
                <a:spcPts val="0"/>
              </a:spcAft>
              <a:buFont typeface="Arial" panose="020B0604020202020204" pitchFamily="34" charset="0"/>
              <a:buChar char="•"/>
            </a:pPr>
            <a:r>
              <a:rPr lang="fr-CA" sz="2800" b="1" dirty="0"/>
              <a:t>JCHD  </a:t>
            </a:r>
          </a:p>
          <a:p>
            <a:pPr marL="1314450" lvl="1" indent="-857250" algn="l">
              <a:spcBef>
                <a:spcPts val="1000"/>
              </a:spcBef>
              <a:spcAft>
                <a:spcPts val="0"/>
              </a:spcAft>
              <a:buFont typeface="Arial" panose="020B0604020202020204" pitchFamily="34" charset="0"/>
              <a:buChar char="•"/>
            </a:pPr>
            <a:r>
              <a:rPr lang="fr-CA" sz="2800" b="1" dirty="0"/>
              <a:t>Nouvelles en ligne</a:t>
            </a:r>
          </a:p>
          <a:p>
            <a:pPr marL="1314450" lvl="1" indent="-857250" algn="l">
              <a:spcBef>
                <a:spcPts val="1000"/>
              </a:spcBef>
              <a:spcAft>
                <a:spcPts val="0"/>
              </a:spcAft>
              <a:buFont typeface="Arial" panose="020B0604020202020204" pitchFamily="34" charset="0"/>
              <a:buChar char="•"/>
            </a:pPr>
            <a:r>
              <a:rPr lang="fr-CA" sz="2800" b="1" dirty="0"/>
              <a:t>Fiches de renseignements</a:t>
            </a:r>
          </a:p>
          <a:p>
            <a:pPr marL="1314450" lvl="1" indent="-857250" algn="l">
              <a:spcBef>
                <a:spcPts val="1000"/>
              </a:spcBef>
              <a:spcAft>
                <a:spcPts val="0"/>
              </a:spcAft>
              <a:buFont typeface="Arial" panose="020B0604020202020204" pitchFamily="34" charset="0"/>
              <a:buChar char="•"/>
            </a:pPr>
            <a:r>
              <a:rPr lang="fr-CA" sz="2800" b="1" dirty="0"/>
              <a:t>Code de déontologie</a:t>
            </a:r>
          </a:p>
          <a:p>
            <a:pPr marL="1314450" lvl="1" indent="-857250" algn="l">
              <a:spcBef>
                <a:spcPts val="1000"/>
              </a:spcBef>
              <a:spcAft>
                <a:spcPts val="0"/>
              </a:spcAft>
              <a:buFont typeface="Arial" panose="020B0604020202020204" pitchFamily="34" charset="0"/>
              <a:buChar char="•"/>
            </a:pPr>
            <a:r>
              <a:rPr lang="fr-CA" sz="2800" b="1" dirty="0"/>
              <a:t>Document sur les compétences d’entrée en pratique et les normes nationales </a:t>
            </a:r>
          </a:p>
          <a:p>
            <a:pPr marL="1314450" lvl="1" indent="-857250" algn="l">
              <a:spcBef>
                <a:spcPts val="1000"/>
              </a:spcBef>
              <a:spcAft>
                <a:spcPts val="0"/>
              </a:spcAft>
              <a:buFont typeface="Arial" panose="020B0604020202020204" pitchFamily="34" charset="0"/>
              <a:buChar char="•"/>
            </a:pPr>
            <a:r>
              <a:rPr lang="fr-CA" sz="2800" b="1" dirty="0"/>
              <a:t>Marché de l’emploi et enquêtes sur l’emploi</a:t>
            </a:r>
          </a:p>
          <a:p>
            <a:pPr marL="1314450" lvl="1" indent="-857250" algn="l">
              <a:spcBef>
                <a:spcPts val="1000"/>
              </a:spcBef>
              <a:spcAft>
                <a:spcPts val="0"/>
              </a:spcAft>
              <a:buFont typeface="Arial" panose="020B0604020202020204" pitchFamily="34" charset="0"/>
              <a:buChar char="•"/>
            </a:pPr>
            <a:r>
              <a:rPr lang="fr-CA" sz="2800" b="1" dirty="0"/>
              <a:t>Lignes directrices de la pratique clinique</a:t>
            </a:r>
          </a:p>
          <a:p>
            <a:pPr marL="1314450" lvl="1" indent="-857250" algn="l">
              <a:spcBef>
                <a:spcPts val="1000"/>
              </a:spcBef>
              <a:spcAft>
                <a:spcPts val="1000"/>
              </a:spcAft>
              <a:buFont typeface="Arial" panose="020B0604020202020204" pitchFamily="34" charset="0"/>
              <a:buChar char="•"/>
            </a:pPr>
            <a:r>
              <a:rPr lang="fr-CA" sz="2800" b="1" dirty="0"/>
              <a:t>Exposés de position/Déclarations</a:t>
            </a:r>
          </a:p>
          <a:p>
            <a:pPr marL="457200" lvl="1" indent="0" algn="l">
              <a:spcBef>
                <a:spcPts val="1000"/>
              </a:spcBef>
              <a:spcAft>
                <a:spcPts val="0"/>
              </a:spcAft>
            </a:pPr>
            <a:r>
              <a:rPr lang="fr-CA" sz="2800" b="1" dirty="0"/>
              <a:t>… et beaucoup plus!</a:t>
            </a:r>
          </a:p>
        </p:txBody>
      </p:sp>
      <p:sp>
        <p:nvSpPr>
          <p:cNvPr id="7" name="Title 1"/>
          <p:cNvSpPr txBox="1">
            <a:spLocks/>
          </p:cNvSpPr>
          <p:nvPr/>
        </p:nvSpPr>
        <p:spPr bwMode="auto">
          <a:xfrm>
            <a:off x="4126136" y="268288"/>
            <a:ext cx="842493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 name="Picture 9">
            <a:extLst>
              <a:ext uri="{FF2B5EF4-FFF2-40B4-BE49-F238E27FC236}">
                <a16:creationId xmlns:a16="http://schemas.microsoft.com/office/drawing/2014/main" id="{081D6D4A-8259-414C-ABD3-163D35B1AF10}"/>
              </a:ext>
            </a:extLst>
          </p:cNvPr>
          <p:cNvPicPr>
            <a:picLocks noChangeAspect="1"/>
          </p:cNvPicPr>
          <p:nvPr/>
        </p:nvPicPr>
        <p:blipFill>
          <a:blip r:embed="rId3"/>
          <a:stretch>
            <a:fillRect/>
          </a:stretch>
        </p:blipFill>
        <p:spPr>
          <a:xfrm rot="824946">
            <a:off x="7815535" y="1551550"/>
            <a:ext cx="2535329" cy="3301209"/>
          </a:xfrm>
          <a:prstGeom prst="rect">
            <a:avLst/>
          </a:prstGeom>
          <a:effectLst>
            <a:outerShdw blurRad="50800" dist="38100" dir="2700000" algn="tl" rotWithShape="0">
              <a:prstClr val="black">
                <a:alpha val="40000"/>
              </a:prstClr>
            </a:outerShdw>
          </a:effectLst>
        </p:spPr>
      </p:pic>
      <p:pic>
        <p:nvPicPr>
          <p:cNvPr id="11" name="Picture 2">
            <a:extLst>
              <a:ext uri="{FF2B5EF4-FFF2-40B4-BE49-F238E27FC236}">
                <a16:creationId xmlns:a16="http://schemas.microsoft.com/office/drawing/2014/main" id="{23FC1E96-D4E6-4BFF-9E14-0973085371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7" t="4616" r="4750" b="4467"/>
          <a:stretch/>
        </p:blipFill>
        <p:spPr bwMode="auto">
          <a:xfrm rot="670605">
            <a:off x="9750614" y="3185790"/>
            <a:ext cx="2650639" cy="1805177"/>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descr="https://files.cdha.ca/images/home/inthechair_fr.jpg">
            <a:extLst>
              <a:ext uri="{FF2B5EF4-FFF2-40B4-BE49-F238E27FC236}">
                <a16:creationId xmlns:a16="http://schemas.microsoft.com/office/drawing/2014/main" id="{AD5AFD00-E54D-4C00-B3A2-44B492E53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1133">
            <a:off x="9433761" y="7102522"/>
            <a:ext cx="2950277" cy="16505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E73DDFA-A869-4D60-AD47-ED9DCAE9E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80636">
            <a:off x="8804031" y="5312936"/>
            <a:ext cx="3666877" cy="134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372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46CE69-02E6-4D2C-A4F9-FE6E69F38751}"/>
              </a:ext>
            </a:extLst>
          </p:cNvPr>
          <p:cNvPicPr>
            <a:picLocks noChangeAspect="1"/>
          </p:cNvPicPr>
          <p:nvPr/>
        </p:nvPicPr>
        <p:blipFill>
          <a:blip r:embed="rId3"/>
          <a:stretch>
            <a:fillRect/>
          </a:stretch>
        </p:blipFill>
        <p:spPr>
          <a:xfrm>
            <a:off x="5278264" y="5812904"/>
            <a:ext cx="5036400" cy="1837222"/>
          </a:xfrm>
          <a:prstGeom prst="rect">
            <a:avLst/>
          </a:prstGeom>
          <a:effectLst>
            <a:outerShdw blurRad="50800" dist="38100" dir="2700000" algn="tl" rotWithShape="0">
              <a:prstClr val="black">
                <a:alpha val="40000"/>
              </a:prstClr>
            </a:outerShdw>
          </a:effectLst>
        </p:spPr>
      </p:pic>
      <p:sp>
        <p:nvSpPr>
          <p:cNvPr id="6" name="Content Placeholder 5"/>
          <p:cNvSpPr>
            <a:spLocks noGrp="1"/>
          </p:cNvSpPr>
          <p:nvPr>
            <p:ph sz="quarter" idx="4"/>
          </p:nvPr>
        </p:nvSpPr>
        <p:spPr>
          <a:xfrm>
            <a:off x="741761" y="1636440"/>
            <a:ext cx="6912767" cy="6673403"/>
          </a:xfrm>
        </p:spPr>
        <p:txBody>
          <a:bodyPr/>
          <a:lstStyle/>
          <a:p>
            <a:pPr marL="0" indent="0" algn="l">
              <a:spcAft>
                <a:spcPts val="1000"/>
              </a:spcAft>
            </a:pPr>
            <a:r>
              <a:rPr lang="fr-CA" sz="4400" b="1" dirty="0"/>
              <a:t>Perfectionnement professionnel</a:t>
            </a:r>
          </a:p>
          <a:p>
            <a:pPr marL="1314450" lvl="1" indent="-857250" algn="l">
              <a:spcBef>
                <a:spcPts val="1000"/>
              </a:spcBef>
              <a:spcAft>
                <a:spcPts val="1600"/>
              </a:spcAft>
              <a:buFont typeface="Arial" panose="020B0604020202020204" pitchFamily="34" charset="0"/>
              <a:buChar char="•"/>
            </a:pPr>
            <a:r>
              <a:rPr lang="fr-FR" sz="4000" b="1" dirty="0"/>
              <a:t>Tous les webinaires sont </a:t>
            </a:r>
            <a:r>
              <a:rPr lang="fr-FR" sz="4000" b="1" kern="1200" dirty="0">
                <a:solidFill>
                  <a:srgbClr val="ED8A05"/>
                </a:solidFill>
              </a:rPr>
              <a:t>GRATUITS</a:t>
            </a:r>
            <a:endParaRPr lang="fr-CA" sz="4000" b="1" kern="1200" dirty="0">
              <a:solidFill>
                <a:srgbClr val="ED8A05"/>
              </a:solidFill>
            </a:endParaRPr>
          </a:p>
          <a:p>
            <a:pPr marL="1314450" lvl="1" indent="-857250" algn="l">
              <a:spcBef>
                <a:spcPts val="1000"/>
              </a:spcBef>
              <a:spcAft>
                <a:spcPts val="1600"/>
              </a:spcAft>
              <a:buFont typeface="Arial" panose="020B0604020202020204" pitchFamily="34" charset="0"/>
              <a:buChar char="•"/>
            </a:pPr>
            <a:r>
              <a:rPr lang="fr-CA" sz="4000" b="1" dirty="0"/>
              <a:t>Conférences </a:t>
            </a:r>
          </a:p>
          <a:p>
            <a:pPr marL="1314450" lvl="1" indent="-857250" algn="l">
              <a:spcBef>
                <a:spcPts val="1000"/>
              </a:spcBef>
              <a:spcAft>
                <a:spcPts val="1600"/>
              </a:spcAft>
              <a:buFont typeface="Arial" panose="020B0604020202020204" pitchFamily="34" charset="0"/>
              <a:buChar char="•"/>
            </a:pPr>
            <a:r>
              <a:rPr lang="fr-CA" sz="4000" b="1" dirty="0"/>
              <a:t>Cours</a:t>
            </a:r>
          </a:p>
          <a:p>
            <a:pPr marL="1314450" lvl="1" indent="-857250" algn="l">
              <a:spcBef>
                <a:spcPts val="1000"/>
              </a:spcBef>
              <a:spcAft>
                <a:spcPts val="1600"/>
              </a:spcAft>
              <a:buFont typeface="Arial" panose="020B0604020202020204" pitchFamily="34" charset="0"/>
              <a:buChar char="•"/>
            </a:pPr>
            <a:r>
              <a:rPr lang="fr-CA" sz="4000" b="1" dirty="0"/>
              <a:t>Ateliers</a:t>
            </a:r>
            <a:endParaRPr lang="fr-CA" sz="3600" b="1" dirty="0">
              <a:solidFill>
                <a:schemeClr val="bg2">
                  <a:lumMod val="75000"/>
                </a:schemeClr>
              </a:solidFill>
            </a:endParaRPr>
          </a:p>
        </p:txBody>
      </p:sp>
      <p:sp>
        <p:nvSpPr>
          <p:cNvPr id="7" name="Title 1"/>
          <p:cNvSpPr txBox="1">
            <a:spLocks/>
          </p:cNvSpPr>
          <p:nvPr/>
        </p:nvSpPr>
        <p:spPr bwMode="auto">
          <a:xfrm>
            <a:off x="3982120" y="1960"/>
            <a:ext cx="8228012" cy="113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a:spLocks noGrp="1"/>
          </p:cNvSpPr>
          <p:nvPr>
            <p:ph sz="quarter" idx="4"/>
          </p:nvPr>
        </p:nvSpPr>
        <p:spPr>
          <a:xfrm>
            <a:off x="741760" y="8117160"/>
            <a:ext cx="11737304" cy="792088"/>
          </a:xfrm>
        </p:spPr>
        <p:txBody>
          <a:bodyPr/>
          <a:lstStyle/>
          <a:p>
            <a:pPr marL="0" indent="0"/>
            <a:r>
              <a:rPr lang="en-CA" sz="4400" b="1" kern="1200" dirty="0">
                <a:solidFill>
                  <a:srgbClr val="ED8A05"/>
                </a:solidFill>
              </a:rPr>
              <a:t>achd.ca/Education</a:t>
            </a:r>
          </a:p>
          <a:p>
            <a:pPr marL="0" indent="0"/>
            <a:r>
              <a:rPr lang="en-CA" sz="4400" b="1" kern="1200" dirty="0">
                <a:solidFill>
                  <a:srgbClr val="ED8A05"/>
                </a:solidFill>
              </a:rPr>
              <a:t>cdha.ca/Education</a:t>
            </a:r>
            <a:endParaRPr lang="en-CA" sz="4400" b="1" kern="1200" dirty="0">
              <a:solidFill>
                <a:srgbClr val="ED8A05"/>
              </a:solidFill>
              <a:hlinkClick r:id="rId4"/>
            </a:endParaRPr>
          </a:p>
        </p:txBody>
      </p:sp>
      <p:pic>
        <p:nvPicPr>
          <p:cNvPr id="13" name="Picture 12">
            <a:extLst>
              <a:ext uri="{FF2B5EF4-FFF2-40B4-BE49-F238E27FC236}">
                <a16:creationId xmlns:a16="http://schemas.microsoft.com/office/drawing/2014/main" id="{DD8CAF34-EEE4-4901-BE5F-B56B46484326}"/>
              </a:ext>
            </a:extLst>
          </p:cNvPr>
          <p:cNvPicPr>
            <a:picLocks noChangeAspect="1"/>
          </p:cNvPicPr>
          <p:nvPr/>
        </p:nvPicPr>
        <p:blipFill>
          <a:blip r:embed="rId5"/>
          <a:stretch>
            <a:fillRect/>
          </a:stretch>
        </p:blipFill>
        <p:spPr>
          <a:xfrm>
            <a:off x="6574408" y="4220766"/>
            <a:ext cx="4680000" cy="1706250"/>
          </a:xfrm>
          <a:prstGeom prst="rect">
            <a:avLst/>
          </a:prstGeom>
          <a:ln>
            <a:noFill/>
          </a:ln>
          <a:effectLst>
            <a:outerShdw blurRad="50800" dist="38100" dir="2700000" algn="tl" rotWithShape="0">
              <a:prstClr val="black">
                <a:alpha val="40000"/>
              </a:prstClr>
            </a:outerShdw>
          </a:effectLst>
        </p:spPr>
      </p:pic>
      <p:pic>
        <p:nvPicPr>
          <p:cNvPr id="1026" name="Picture 2" descr="CDHA_Perks">
            <a:extLst>
              <a:ext uri="{FF2B5EF4-FFF2-40B4-BE49-F238E27FC236}">
                <a16:creationId xmlns:a16="http://schemas.microsoft.com/office/drawing/2014/main" id="{E470CAEA-1B20-4D91-B22D-EE6E63785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7260" y="2604619"/>
            <a:ext cx="4680000" cy="17138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828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5" name="Content Placeholder 5">
            <a:extLst>
              <a:ext uri="{FF2B5EF4-FFF2-40B4-BE49-F238E27FC236}">
                <a16:creationId xmlns:a16="http://schemas.microsoft.com/office/drawing/2014/main" id="{CC6BE003-3F45-4D52-9430-AB05BC16EEED}"/>
              </a:ext>
            </a:extLst>
          </p:cNvPr>
          <p:cNvSpPr txBox="1">
            <a:spLocks/>
          </p:cNvSpPr>
          <p:nvPr/>
        </p:nvSpPr>
        <p:spPr bwMode="auto">
          <a:xfrm>
            <a:off x="539864" y="3364631"/>
            <a:ext cx="11612165"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CA" sz="8000" b="1" kern="0"/>
              <a:t>C’EST L’HEURE DU JEU-QUESTIONNAIRE!</a:t>
            </a:r>
            <a:br>
              <a:rPr lang="fr-CA" sz="8000" b="1" kern="0"/>
            </a:br>
            <a:r>
              <a:rPr lang="fr-CA" sz="8000" b="1" i="1" kern="0">
                <a:solidFill>
                  <a:srgbClr val="ED8A05"/>
                </a:solidFill>
              </a:rPr>
              <a:t>Prix à gagner </a:t>
            </a:r>
            <a:endParaRPr lang="en-CA" sz="9600" b="1" i="1" kern="0" dirty="0">
              <a:solidFill>
                <a:srgbClr val="ED8A05"/>
              </a:solidFill>
            </a:endParaRPr>
          </a:p>
        </p:txBody>
      </p:sp>
    </p:spTree>
    <p:extLst>
      <p:ext uri="{BB962C8B-B14F-4D97-AF65-F5344CB8AC3E}">
        <p14:creationId xmlns:p14="http://schemas.microsoft.com/office/powerpoint/2010/main" val="11950594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Question</a:t>
            </a:r>
            <a:endParaRPr lang="en-CA" dirty="0"/>
          </a:p>
        </p:txBody>
      </p:sp>
      <p:sp>
        <p:nvSpPr>
          <p:cNvPr id="9" name="Content Placeholder 5"/>
          <p:cNvSpPr>
            <a:spLocks noGrp="1"/>
          </p:cNvSpPr>
          <p:nvPr>
            <p:ph sz="quarter" idx="4"/>
          </p:nvPr>
        </p:nvSpPr>
        <p:spPr>
          <a:xfrm>
            <a:off x="525737" y="5596881"/>
            <a:ext cx="11828188" cy="3024335"/>
          </a:xfrm>
        </p:spPr>
        <p:txBody>
          <a:bodyPr/>
          <a:lstStyle/>
          <a:p>
            <a:pPr marL="0" indent="0">
              <a:spcAft>
                <a:spcPts val="1000"/>
              </a:spcAft>
            </a:pPr>
            <a:endParaRPr lang="en-CA" sz="1800" b="1" dirty="0"/>
          </a:p>
          <a:p>
            <a:pPr marL="0" indent="0">
              <a:spcAft>
                <a:spcPts val="1000"/>
              </a:spcAft>
            </a:pPr>
            <a:r>
              <a:rPr lang="en-CA" sz="4800" b="1" dirty="0">
                <a:solidFill>
                  <a:srgbClr val="ED8A05"/>
                </a:solidFill>
              </a:rPr>
              <a:t>FAUX : </a:t>
            </a:r>
            <a:r>
              <a:rPr lang="fr-FR" sz="4800" b="1" dirty="0"/>
              <a:t>L’adhésion à titre de membre étudiant est GRATUIT.</a:t>
            </a:r>
            <a:endParaRPr lang="en-CA" sz="4800" dirty="0"/>
          </a:p>
        </p:txBody>
      </p:sp>
      <p:sp>
        <p:nvSpPr>
          <p:cNvPr id="8" name="Content Placeholder 5">
            <a:extLst>
              <a:ext uri="{FF2B5EF4-FFF2-40B4-BE49-F238E27FC236}">
                <a16:creationId xmlns:a16="http://schemas.microsoft.com/office/drawing/2014/main" id="{AB5F6827-F923-4B20-AA1C-1BC89B9527D9}"/>
              </a:ext>
            </a:extLst>
          </p:cNvPr>
          <p:cNvSpPr txBox="1">
            <a:spLocks/>
          </p:cNvSpPr>
          <p:nvPr/>
        </p:nvSpPr>
        <p:spPr bwMode="auto">
          <a:xfrm>
            <a:off x="525737" y="1420416"/>
            <a:ext cx="11828188"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en-CA" sz="4800" b="1" kern="0" dirty="0" err="1">
                <a:solidFill>
                  <a:srgbClr val="ED8A05"/>
                </a:solidFill>
              </a:rPr>
              <a:t>Vrai</a:t>
            </a:r>
            <a:r>
              <a:rPr lang="en-CA" sz="4800" b="1" kern="0" dirty="0">
                <a:solidFill>
                  <a:srgbClr val="ED8A05"/>
                </a:solidFill>
              </a:rPr>
              <a:t> </a:t>
            </a:r>
            <a:r>
              <a:rPr lang="en-CA" sz="4800" b="1" kern="0" dirty="0" err="1">
                <a:solidFill>
                  <a:srgbClr val="ED8A05"/>
                </a:solidFill>
              </a:rPr>
              <a:t>ou</a:t>
            </a:r>
            <a:r>
              <a:rPr lang="en-CA" sz="4800" b="1" kern="0" dirty="0">
                <a:solidFill>
                  <a:srgbClr val="ED8A05"/>
                </a:solidFill>
              </a:rPr>
              <a:t> faux?</a:t>
            </a:r>
          </a:p>
          <a:p>
            <a:pPr marL="0" indent="0">
              <a:spcAft>
                <a:spcPts val="1000"/>
              </a:spcAft>
            </a:pPr>
            <a:r>
              <a:rPr lang="fr-FR" sz="4800" b="1" kern="0" dirty="0"/>
              <a:t>L’adhésion à titre de </a:t>
            </a:r>
            <a:br>
              <a:rPr lang="fr-FR" sz="4800" b="1" kern="0" dirty="0"/>
            </a:br>
            <a:r>
              <a:rPr lang="fr-FR" sz="4800" b="1" kern="0" dirty="0"/>
              <a:t>membre étudiant coût 100 $.</a:t>
            </a:r>
            <a:endParaRPr lang="en-CA" sz="4800" kern="0" dirty="0"/>
          </a:p>
        </p:txBody>
      </p:sp>
    </p:spTree>
    <p:extLst>
      <p:ext uri="{BB962C8B-B14F-4D97-AF65-F5344CB8AC3E}">
        <p14:creationId xmlns:p14="http://schemas.microsoft.com/office/powerpoint/2010/main" val="1900245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9712" y="1636440"/>
            <a:ext cx="6480721" cy="6673403"/>
          </a:xfrm>
        </p:spPr>
        <p:txBody>
          <a:bodyPr/>
          <a:lstStyle/>
          <a:p>
            <a:pPr marL="0" indent="0">
              <a:spcAft>
                <a:spcPts val="1000"/>
              </a:spcAft>
            </a:pPr>
            <a:r>
              <a:rPr lang="fr-CA" sz="7200" b="1" dirty="0">
                <a:solidFill>
                  <a:srgbClr val="ED8A05"/>
                </a:solidFill>
              </a:rPr>
              <a:t>achd.ca</a:t>
            </a:r>
          </a:p>
          <a:p>
            <a:pPr marL="0" indent="0">
              <a:spcAft>
                <a:spcPts val="1000"/>
              </a:spcAft>
            </a:pPr>
            <a:r>
              <a:rPr lang="fr-CA" sz="7200" b="1" dirty="0">
                <a:solidFill>
                  <a:srgbClr val="ED8A05"/>
                </a:solidFill>
              </a:rPr>
              <a:t>cdha.ca</a:t>
            </a:r>
          </a:p>
          <a:p>
            <a:pPr marL="0" indent="0">
              <a:spcBef>
                <a:spcPts val="1000"/>
              </a:spcBef>
              <a:spcAft>
                <a:spcPts val="0"/>
              </a:spcAft>
            </a:pPr>
            <a:r>
              <a:rPr lang="fr-CA" sz="4400" b="1" dirty="0"/>
              <a:t>Votre principale source </a:t>
            </a:r>
          </a:p>
          <a:p>
            <a:pPr marL="0" indent="0">
              <a:spcBef>
                <a:spcPts val="1000"/>
              </a:spcBef>
              <a:spcAft>
                <a:spcPts val="1600"/>
              </a:spcAft>
            </a:pPr>
            <a:r>
              <a:rPr lang="fr-CA" sz="4400" b="1" dirty="0"/>
              <a:t>d’information</a:t>
            </a:r>
          </a:p>
          <a:p>
            <a:pPr marL="0" indent="0">
              <a:spcBef>
                <a:spcPts val="1000"/>
              </a:spcBef>
              <a:spcAft>
                <a:spcPts val="1600"/>
              </a:spcAft>
            </a:pPr>
            <a:r>
              <a:rPr lang="fr-FR" sz="4400" b="1" dirty="0"/>
              <a:t>…et elle est compatible avec les appareils mobiles!</a:t>
            </a:r>
            <a:endParaRPr lang="fr-CA" sz="4400" b="1" dirty="0"/>
          </a:p>
        </p:txBody>
      </p:sp>
      <p:sp>
        <p:nvSpPr>
          <p:cNvPr id="7" name="Title 1"/>
          <p:cNvSpPr txBox="1">
            <a:spLocks/>
          </p:cNvSpPr>
          <p:nvPr/>
        </p:nvSpPr>
        <p:spPr bwMode="auto">
          <a:xfrm>
            <a:off x="4125913" y="196280"/>
            <a:ext cx="8228012" cy="86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Perfectionnement professionnel et ressources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3" name="Picture 2">
            <a:extLst>
              <a:ext uri="{FF2B5EF4-FFF2-40B4-BE49-F238E27FC236}">
                <a16:creationId xmlns:a16="http://schemas.microsoft.com/office/drawing/2014/main" id="{A2FC76CB-5920-49C8-ACF7-C5CC1B937B91}"/>
              </a:ext>
            </a:extLst>
          </p:cNvPr>
          <p:cNvPicPr>
            <a:picLocks noChangeAspect="1"/>
          </p:cNvPicPr>
          <p:nvPr/>
        </p:nvPicPr>
        <p:blipFill>
          <a:blip r:embed="rId3"/>
          <a:stretch>
            <a:fillRect/>
          </a:stretch>
        </p:blipFill>
        <p:spPr>
          <a:xfrm>
            <a:off x="6863080" y="1831677"/>
            <a:ext cx="5760000" cy="6282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4188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59" y="1636440"/>
            <a:ext cx="11612165" cy="6673403"/>
          </a:xfrm>
        </p:spPr>
        <p:txBody>
          <a:bodyPr/>
          <a:lstStyle/>
          <a:p>
            <a:pPr marL="0" indent="0" algn="l">
              <a:spcAft>
                <a:spcPts val="1000"/>
              </a:spcAft>
            </a:pPr>
            <a:r>
              <a:rPr lang="fr-CA" sz="4800" b="1" dirty="0"/>
              <a:t>ACHD en ligne</a:t>
            </a:r>
            <a:endParaRPr lang="fr-CA" sz="4800" b="1" dirty="0">
              <a:solidFill>
                <a:srgbClr val="FF0000"/>
              </a:solidFill>
            </a:endParaRPr>
          </a:p>
          <a:p>
            <a:pPr marL="571500" indent="-571500" algn="l">
              <a:spcBef>
                <a:spcPts val="1000"/>
              </a:spcBef>
              <a:spcAft>
                <a:spcPts val="2200"/>
              </a:spcAft>
              <a:buFont typeface="Arial" panose="020B0604020202020204" pitchFamily="34" charset="0"/>
              <a:buChar char="•"/>
            </a:pPr>
            <a:r>
              <a:rPr lang="fr-CA" sz="4000" b="1" dirty="0"/>
              <a:t>Guichet emplois </a:t>
            </a:r>
            <a:br>
              <a:rPr lang="fr-CA" sz="4000" b="1" dirty="0"/>
            </a:br>
            <a:r>
              <a:rPr lang="en-CA" sz="4000" b="1" kern="1200" dirty="0">
                <a:solidFill>
                  <a:srgbClr val="ED8A05"/>
                </a:solidFill>
              </a:rPr>
              <a:t>achd.ca/</a:t>
            </a:r>
            <a:r>
              <a:rPr lang="en-CA" sz="4000" b="1" kern="1200" dirty="0" err="1">
                <a:solidFill>
                  <a:srgbClr val="ED8A05"/>
                </a:solidFill>
              </a:rPr>
              <a:t>Emplois</a:t>
            </a:r>
            <a:r>
              <a:rPr lang="fr-CA" sz="4000" b="1" dirty="0">
                <a:solidFill>
                  <a:schemeClr val="bg2">
                    <a:lumMod val="75000"/>
                  </a:schemeClr>
                </a:solidFill>
              </a:rPr>
              <a:t> </a:t>
            </a:r>
          </a:p>
          <a:p>
            <a:pPr marL="571500" indent="-571500" algn="l">
              <a:spcBef>
                <a:spcPts val="1000"/>
              </a:spcBef>
              <a:spcAft>
                <a:spcPts val="2200"/>
              </a:spcAft>
              <a:buFont typeface="Arial" panose="020B0604020202020204" pitchFamily="34" charset="0"/>
              <a:buChar char="•"/>
            </a:pPr>
            <a:r>
              <a:rPr lang="fr-CA" sz="4000" b="1" dirty="0"/>
              <a:t>Site Web à l’intention des </a:t>
            </a:r>
            <a:br>
              <a:rPr lang="fr-CA" sz="4000" b="1" dirty="0"/>
            </a:br>
            <a:r>
              <a:rPr lang="fr-CA" sz="4000" b="1" dirty="0"/>
              <a:t>consommateurs</a:t>
            </a:r>
            <a:br>
              <a:rPr lang="fr-CA" sz="4000" b="1" dirty="0"/>
            </a:br>
            <a:r>
              <a:rPr lang="fr-CA" sz="4000" b="1" kern="1200" dirty="0">
                <a:solidFill>
                  <a:srgbClr val="ED8A05"/>
                </a:solidFill>
              </a:rPr>
              <a:t>hygienedentairecanada.ca</a:t>
            </a:r>
          </a:p>
          <a:p>
            <a:pPr marL="571500" indent="-571500" algn="l">
              <a:spcBef>
                <a:spcPts val="1000"/>
              </a:spcBef>
              <a:spcAft>
                <a:spcPts val="2200"/>
              </a:spcAft>
              <a:buFont typeface="Arial" panose="020B0604020202020204" pitchFamily="34" charset="0"/>
              <a:buChar char="•"/>
            </a:pPr>
            <a:r>
              <a:rPr lang="fr-CA" sz="4000" b="1" dirty="0"/>
              <a:t>Compendium des produits et spécialités pharmaceutiques en ligne</a:t>
            </a:r>
            <a:br>
              <a:rPr lang="fr-CA" sz="4000" b="1" dirty="0"/>
            </a:br>
            <a:r>
              <a:rPr lang="en-CA" sz="4000" kern="1200" dirty="0" err="1">
                <a:solidFill>
                  <a:srgbClr val="7030A0"/>
                </a:solidFill>
              </a:rPr>
              <a:t>Valeur</a:t>
            </a:r>
            <a:r>
              <a:rPr lang="en-CA" sz="4000" kern="1200" dirty="0">
                <a:solidFill>
                  <a:srgbClr val="7030A0"/>
                </a:solidFill>
              </a:rPr>
              <a:t> de 500 $</a:t>
            </a:r>
            <a:br>
              <a:rPr lang="en-CA" sz="4000" b="1" kern="1200" dirty="0">
                <a:solidFill>
                  <a:srgbClr val="ED8A05"/>
                </a:solidFill>
              </a:rPr>
            </a:br>
            <a:r>
              <a:rPr lang="en-CA" sz="4000" b="1" kern="1200" dirty="0">
                <a:solidFill>
                  <a:srgbClr val="ED8A05"/>
                </a:solidFill>
              </a:rPr>
              <a:t>achd.ca/CPS</a:t>
            </a:r>
            <a:endParaRPr lang="fr-CA" sz="4000" b="1" dirty="0"/>
          </a:p>
          <a:p>
            <a:pPr marL="571500" indent="-571500" algn="l">
              <a:spcBef>
                <a:spcPts val="1000"/>
              </a:spcBef>
              <a:spcAft>
                <a:spcPts val="2200"/>
              </a:spcAft>
              <a:buFont typeface="Arial" panose="020B0604020202020204" pitchFamily="34" charset="0"/>
              <a:buChar char="•"/>
            </a:pPr>
            <a:endParaRPr lang="fr-CA" sz="4800" b="1" kern="1200" dirty="0">
              <a:solidFill>
                <a:srgbClr val="ED8A05"/>
              </a:solidFill>
            </a:endParaRP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26" name="Picture 2" descr="http://files.cdha.ca/images/careereducation/job_board_fr.jpg">
            <a:extLst>
              <a:ext uri="{FF2B5EF4-FFF2-40B4-BE49-F238E27FC236}">
                <a16:creationId xmlns:a16="http://schemas.microsoft.com/office/drawing/2014/main" id="{AC903B28-E9EE-4DF2-8431-122C7E5E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853" y="2242474"/>
            <a:ext cx="4667473" cy="18406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Dental Hygiene Logo">
            <a:extLst>
              <a:ext uri="{FF2B5EF4-FFF2-40B4-BE49-F238E27FC236}">
                <a16:creationId xmlns:a16="http://schemas.microsoft.com/office/drawing/2014/main" id="{971713B6-B270-4AEC-9F9F-873B66A6D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172" y="4543248"/>
            <a:ext cx="2910154" cy="1390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3CB5D9-CCA2-4501-ACB7-655D8DD673C9}"/>
              </a:ext>
            </a:extLst>
          </p:cNvPr>
          <p:cNvPicPr>
            <a:picLocks noChangeAspect="1"/>
          </p:cNvPicPr>
          <p:nvPr/>
        </p:nvPicPr>
        <p:blipFill>
          <a:blip r:embed="rId5"/>
          <a:stretch>
            <a:fillRect/>
          </a:stretch>
        </p:blipFill>
        <p:spPr>
          <a:xfrm>
            <a:off x="9669338" y="7541096"/>
            <a:ext cx="2684586" cy="1073834"/>
          </a:xfrm>
          <a:prstGeom prst="rect">
            <a:avLst/>
          </a:prstGeom>
        </p:spPr>
      </p:pic>
    </p:spTree>
    <p:extLst>
      <p:ext uri="{BB962C8B-B14F-4D97-AF65-F5344CB8AC3E}">
        <p14:creationId xmlns:p14="http://schemas.microsoft.com/office/powerpoint/2010/main" val="40520322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37704" y="1636440"/>
            <a:ext cx="8920808" cy="6048672"/>
          </a:xfrm>
        </p:spPr>
        <p:txBody>
          <a:bodyPr/>
          <a:lstStyle/>
          <a:p>
            <a:pPr algn="l">
              <a:spcAft>
                <a:spcPts val="1600"/>
              </a:spcAft>
              <a:buFont typeface="Arial" panose="020B0604020202020204" pitchFamily="34" charset="0"/>
              <a:buChar char="•"/>
            </a:pPr>
            <a:r>
              <a:rPr lang="fr-FR" sz="4400" b="1" dirty="0" err="1"/>
              <a:t>GoodLife</a:t>
            </a:r>
            <a:r>
              <a:rPr lang="fr-FR" sz="4400" b="1" dirty="0"/>
              <a:t> Fitness : </a:t>
            </a:r>
            <a:r>
              <a:rPr lang="fr-FR" sz="4400" b="1" dirty="0">
                <a:solidFill>
                  <a:srgbClr val="ED8A05"/>
                </a:solidFill>
              </a:rPr>
              <a:t>50 % de rabais </a:t>
            </a:r>
            <a:r>
              <a:rPr lang="fr-FR" sz="4400" b="1" dirty="0"/>
              <a:t>sur l’abonnement</a:t>
            </a:r>
          </a:p>
          <a:p>
            <a:pPr algn="l">
              <a:spcBef>
                <a:spcPts val="1000"/>
              </a:spcBef>
              <a:spcAft>
                <a:spcPts val="1600"/>
              </a:spcAft>
              <a:buFont typeface="Arial" panose="020B0604020202020204" pitchFamily="34" charset="0"/>
              <a:buChar char="•"/>
            </a:pPr>
            <a:r>
              <a:rPr lang="fr-FR" sz="4400" b="1" dirty="0"/>
              <a:t>Rabais sur des hôtels dans le monde entier : jusqu’à </a:t>
            </a:r>
            <a:r>
              <a:rPr lang="fr-FR" sz="4400" b="1" dirty="0">
                <a:solidFill>
                  <a:srgbClr val="ED8A05"/>
                </a:solidFill>
              </a:rPr>
              <a:t>50 % de rabais </a:t>
            </a:r>
          </a:p>
          <a:p>
            <a:pPr algn="l">
              <a:spcBef>
                <a:spcPts val="1000"/>
              </a:spcBef>
              <a:spcAft>
                <a:spcPts val="1600"/>
              </a:spcAft>
              <a:buFont typeface="Arial" panose="020B0604020202020204" pitchFamily="34" charset="0"/>
              <a:buChar char="•"/>
            </a:pPr>
            <a:r>
              <a:rPr lang="fr-CA" sz="4400" b="1" dirty="0"/>
              <a:t>Rabais : National Car </a:t>
            </a:r>
            <a:r>
              <a:rPr lang="fr-CA" sz="4400" b="1" dirty="0" err="1"/>
              <a:t>Rental</a:t>
            </a:r>
            <a:r>
              <a:rPr lang="fr-CA" sz="4400" b="1" dirty="0"/>
              <a:t>, librairie en ligne de l’ACHD, FedEx</a:t>
            </a:r>
          </a:p>
          <a:p>
            <a:pPr algn="l">
              <a:spcAft>
                <a:spcPts val="1600"/>
              </a:spcAft>
              <a:buFont typeface="Arial" panose="020B0604020202020204" pitchFamily="34" charset="0"/>
              <a:buChar char="•"/>
            </a:pPr>
            <a:endParaRPr lang="fr-CA" sz="44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Rabais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741760" y="8405192"/>
            <a:ext cx="11737304" cy="792088"/>
          </a:xfrm>
        </p:spPr>
        <p:txBody>
          <a:bodyPr/>
          <a:lstStyle/>
          <a:p>
            <a:pPr marL="0" indent="0"/>
            <a:r>
              <a:rPr lang="fr-CA" sz="5400" b="1" kern="1200" dirty="0">
                <a:solidFill>
                  <a:srgbClr val="ED8A05"/>
                </a:solidFill>
              </a:rPr>
              <a:t>achd.ca/Avantages</a:t>
            </a:r>
          </a:p>
        </p:txBody>
      </p:sp>
      <p:pic>
        <p:nvPicPr>
          <p:cNvPr id="10" name="Picture 2" descr="http://files.cdha.ca/images/joinToday/benefits/worldwide_hotel.jpg">
            <a:extLst>
              <a:ext uri="{FF2B5EF4-FFF2-40B4-BE49-F238E27FC236}">
                <a16:creationId xmlns:a16="http://schemas.microsoft.com/office/drawing/2014/main" id="{D0776872-1A93-4825-9C9A-B6F2BA16F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785" b="-3541"/>
          <a:stretch/>
        </p:blipFill>
        <p:spPr bwMode="auto">
          <a:xfrm>
            <a:off x="9730025" y="3685031"/>
            <a:ext cx="2533015" cy="9862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1D6AC289-95CB-4306-94BE-E731DC879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748" y="6528978"/>
            <a:ext cx="1720231" cy="10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010C5D56-8F90-4371-AADC-36D372BB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6893" y="5164832"/>
            <a:ext cx="3592171"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89CA58C9-238C-4B56-AA69-6F7CCEE2F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9434" y="6903510"/>
            <a:ext cx="1720230" cy="486152"/>
          </a:xfrm>
          <a:prstGeom prst="rect">
            <a:avLst/>
          </a:prstGeom>
        </p:spPr>
      </p:pic>
      <p:pic>
        <p:nvPicPr>
          <p:cNvPr id="16" name="Picture 4" descr="Goodlife Fitness">
            <a:hlinkClick r:id="rId7"/>
            <a:extLst>
              <a:ext uri="{FF2B5EF4-FFF2-40B4-BE49-F238E27FC236}">
                <a16:creationId xmlns:a16="http://schemas.microsoft.com/office/drawing/2014/main" id="{83AAD530-18FE-4516-979C-2B69A106A206}"/>
              </a:ext>
            </a:extLst>
          </p:cNvPr>
          <p:cNvPicPr>
            <a:picLocks noChangeAspect="1" noChangeArrowheads="1"/>
          </p:cNvPicPr>
          <p:nvPr/>
        </p:nvPicPr>
        <p:blipFill>
          <a:blip r:embed="rId8" cstate="print"/>
          <a:srcRect/>
          <a:stretch>
            <a:fillRect/>
          </a:stretch>
        </p:blipFill>
        <p:spPr bwMode="auto">
          <a:xfrm>
            <a:off x="9730025" y="1749944"/>
            <a:ext cx="2419032" cy="1182640"/>
          </a:xfrm>
          <a:prstGeom prst="rect">
            <a:avLst/>
          </a:prstGeom>
          <a:noFill/>
        </p:spPr>
      </p:pic>
    </p:spTree>
    <p:extLst>
      <p:ext uri="{BB962C8B-B14F-4D97-AF65-F5344CB8AC3E}">
        <p14:creationId xmlns:p14="http://schemas.microsoft.com/office/powerpoint/2010/main" val="4746556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t>Gratuit avec votre adhésion</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1" name="Content Placeholder 5"/>
          <p:cNvSpPr>
            <a:spLocks noGrp="1"/>
          </p:cNvSpPr>
          <p:nvPr>
            <p:ph sz="quarter" idx="4"/>
          </p:nvPr>
        </p:nvSpPr>
        <p:spPr>
          <a:xfrm>
            <a:off x="741760" y="8549208"/>
            <a:ext cx="11737304" cy="792088"/>
          </a:xfrm>
        </p:spPr>
        <p:txBody>
          <a:bodyPr/>
          <a:lstStyle/>
          <a:p>
            <a:pPr marL="0" indent="0"/>
            <a:r>
              <a:rPr lang="en-CA" sz="5400" b="1" dirty="0">
                <a:solidFill>
                  <a:srgbClr val="ED8A05"/>
                </a:solidFill>
              </a:rPr>
              <a:t>cdha.ca/Webinars</a:t>
            </a:r>
          </a:p>
        </p:txBody>
      </p:sp>
      <p:pic>
        <p:nvPicPr>
          <p:cNvPr id="9" name="Picture 2" descr="CDHA_Perks">
            <a:extLst>
              <a:ext uri="{FF2B5EF4-FFF2-40B4-BE49-F238E27FC236}">
                <a16:creationId xmlns:a16="http://schemas.microsoft.com/office/drawing/2014/main" id="{3358B50C-4438-4E0B-936F-91FF35E42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314" y="2716560"/>
            <a:ext cx="10490195" cy="38414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141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59" y="1420416"/>
            <a:ext cx="11612165" cy="2785690"/>
          </a:xfrm>
        </p:spPr>
        <p:txBody>
          <a:bodyPr/>
          <a:lstStyle/>
          <a:p>
            <a:pPr marL="0" indent="0" algn="l">
              <a:spcAft>
                <a:spcPts val="1000"/>
              </a:spcAft>
            </a:pPr>
            <a:r>
              <a:rPr lang="en-CA" sz="4000" b="1" dirty="0"/>
              <a:t>CDHA Perks</a:t>
            </a:r>
          </a:p>
          <a:p>
            <a:pPr algn="l">
              <a:spcAft>
                <a:spcPts val="1000"/>
              </a:spcAft>
              <a:buFont typeface="Arial" panose="020B0604020202020204" pitchFamily="34" charset="0"/>
              <a:buChar char="•"/>
            </a:pPr>
            <a:r>
              <a:rPr lang="fr-FR" sz="3600" dirty="0"/>
              <a:t>Profitez d’économies sur des films, des évènements, des achats, des restaurants et encore plus</a:t>
            </a:r>
            <a:r>
              <a:rPr lang="en-US" sz="3600" dirty="0"/>
              <a:t>… avec </a:t>
            </a:r>
            <a:r>
              <a:rPr lang="en-US" sz="3600" dirty="0" err="1"/>
              <a:t>Perkopolis</a:t>
            </a:r>
            <a:r>
              <a:rPr lang="en-US" sz="3600" dirty="0"/>
              <a:t>!</a:t>
            </a:r>
            <a:endParaRPr lang="en-CA" sz="3600" dirty="0"/>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1" name="Content Placeholder 5"/>
          <p:cNvSpPr>
            <a:spLocks noGrp="1"/>
          </p:cNvSpPr>
          <p:nvPr>
            <p:ph sz="quarter" idx="4"/>
          </p:nvPr>
        </p:nvSpPr>
        <p:spPr>
          <a:xfrm>
            <a:off x="741760" y="8549208"/>
            <a:ext cx="11737304" cy="792088"/>
          </a:xfrm>
        </p:spPr>
        <p:txBody>
          <a:bodyPr/>
          <a:lstStyle/>
          <a:p>
            <a:pPr marL="0" indent="0"/>
            <a:r>
              <a:rPr lang="en-CA" sz="5400" b="1" kern="1200" dirty="0">
                <a:solidFill>
                  <a:srgbClr val="ED8A05"/>
                </a:solidFill>
              </a:rPr>
              <a:t>achd.ca/CDHAPerks</a:t>
            </a:r>
          </a:p>
        </p:txBody>
      </p:sp>
      <p:pic>
        <p:nvPicPr>
          <p:cNvPr id="3" name="Picture 2">
            <a:hlinkClick r:id="rId3"/>
            <a:extLst>
              <a:ext uri="{FF2B5EF4-FFF2-40B4-BE49-F238E27FC236}">
                <a16:creationId xmlns:a16="http://schemas.microsoft.com/office/drawing/2014/main" id="{254FBE0B-E504-4641-ADD8-86C556A0DCC2}"/>
              </a:ext>
            </a:extLst>
          </p:cNvPr>
          <p:cNvPicPr>
            <a:picLocks noChangeAspect="1"/>
          </p:cNvPicPr>
          <p:nvPr/>
        </p:nvPicPr>
        <p:blipFill>
          <a:blip r:embed="rId4"/>
          <a:stretch>
            <a:fillRect/>
          </a:stretch>
        </p:blipFill>
        <p:spPr>
          <a:xfrm>
            <a:off x="2950441" y="4073375"/>
            <a:ext cx="7416824" cy="4259809"/>
          </a:xfrm>
          <a:prstGeom prst="rect">
            <a:avLst/>
          </a:prstGeom>
        </p:spPr>
      </p:pic>
      <p:sp>
        <p:nvSpPr>
          <p:cNvPr id="9" name="Title 1">
            <a:extLst>
              <a:ext uri="{FF2B5EF4-FFF2-40B4-BE49-F238E27FC236}">
                <a16:creationId xmlns:a16="http://schemas.microsoft.com/office/drawing/2014/main" id="{B5919990-55D3-4F39-B201-0C2BB712CBFF}"/>
              </a:ext>
            </a:extLst>
          </p:cNvPr>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t>Gratuit avec votre adhésion</a:t>
            </a:r>
          </a:p>
        </p:txBody>
      </p:sp>
    </p:spTree>
    <p:extLst>
      <p:ext uri="{BB962C8B-B14F-4D97-AF65-F5344CB8AC3E}">
        <p14:creationId xmlns:p14="http://schemas.microsoft.com/office/powerpoint/2010/main" val="28393080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2" y="268288"/>
            <a:ext cx="8569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Message de la présidente</a:t>
            </a:r>
          </a:p>
        </p:txBody>
      </p:sp>
      <p:sp>
        <p:nvSpPr>
          <p:cNvPr id="3" name="Rectangle 2"/>
          <p:cNvSpPr/>
          <p:nvPr/>
        </p:nvSpPr>
        <p:spPr>
          <a:xfrm>
            <a:off x="1101800" y="1636440"/>
            <a:ext cx="10801200" cy="1697901"/>
          </a:xfrm>
          <a:prstGeom prst="rect">
            <a:avLst/>
          </a:prstGeom>
        </p:spPr>
        <p:txBody>
          <a:bodyPr wrap="square">
            <a:normAutofit/>
          </a:bodyPr>
          <a:lstStyle/>
          <a:p>
            <a:pPr marL="57150" lvl="1" indent="0" algn="ctr">
              <a:spcAft>
                <a:spcPts val="1000"/>
              </a:spcAft>
            </a:pPr>
            <a:r>
              <a:rPr lang="fr-CA" sz="3200" b="1" dirty="0">
                <a:solidFill>
                  <a:schemeClr val="bg2">
                    <a:lumMod val="75000"/>
                  </a:schemeClr>
                </a:solidFill>
                <a:latin typeface="Arial"/>
                <a:ea typeface="+mn-ea"/>
                <a:cs typeface="Arial"/>
              </a:rPr>
              <a:t>Cliquez sur l’image ci-dessous pour visionner </a:t>
            </a:r>
          </a:p>
          <a:p>
            <a:pPr marL="57150" lvl="1" indent="0" algn="ctr">
              <a:spcAft>
                <a:spcPts val="1000"/>
              </a:spcAft>
            </a:pPr>
            <a:r>
              <a:rPr lang="fr-CA" sz="3200" b="1" dirty="0">
                <a:solidFill>
                  <a:schemeClr val="bg2">
                    <a:lumMod val="75000"/>
                  </a:schemeClr>
                </a:solidFill>
                <a:latin typeface="Arial"/>
                <a:ea typeface="+mn-ea"/>
                <a:cs typeface="Arial"/>
              </a:rPr>
              <a:t>une courte vidéo de Leanne Huvenaars</a:t>
            </a:r>
          </a:p>
        </p:txBody>
      </p:sp>
      <p:pic>
        <p:nvPicPr>
          <p:cNvPr id="6" name="Picture 5" descr="A person smiling for the camera&#10;&#10;Description automatically generated">
            <a:hlinkClick r:id="rId3"/>
            <a:extLst>
              <a:ext uri="{FF2B5EF4-FFF2-40B4-BE49-F238E27FC236}">
                <a16:creationId xmlns:a16="http://schemas.microsoft.com/office/drawing/2014/main" id="{F5B6D770-673C-4E59-B3C0-0FCB5B77D1E2}"/>
              </a:ext>
            </a:extLst>
          </p:cNvPr>
          <p:cNvPicPr>
            <a:picLocks noChangeAspect="1"/>
          </p:cNvPicPr>
          <p:nvPr/>
        </p:nvPicPr>
        <p:blipFill>
          <a:blip r:embed="rId4"/>
          <a:stretch>
            <a:fillRect/>
          </a:stretch>
        </p:blipFill>
        <p:spPr>
          <a:xfrm>
            <a:off x="1747296" y="3149207"/>
            <a:ext cx="9582736" cy="5400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423184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97745" y="1492424"/>
            <a:ext cx="8712967" cy="5976664"/>
          </a:xfrm>
        </p:spPr>
        <p:txBody>
          <a:bodyPr/>
          <a:lstStyle/>
          <a:p>
            <a:pPr marL="0" indent="0" algn="l">
              <a:spcAft>
                <a:spcPts val="1000"/>
              </a:spcAft>
            </a:pPr>
            <a:r>
              <a:rPr lang="fr-CA" sz="3600" b="1" dirty="0"/>
              <a:t>Les membres étudiants ont accès à :</a:t>
            </a:r>
          </a:p>
          <a:p>
            <a:pPr algn="l">
              <a:spcAft>
                <a:spcPts val="1000"/>
              </a:spcAft>
              <a:buFont typeface="Arial" panose="020B0604020202020204" pitchFamily="34" charset="0"/>
              <a:buChar char="•"/>
            </a:pPr>
            <a:r>
              <a:rPr lang="fr-CA" sz="2800" dirty="0"/>
              <a:t>Des économies sur l’assurance habitation et l’assurance automobile</a:t>
            </a:r>
          </a:p>
          <a:p>
            <a:pPr algn="l">
              <a:spcAft>
                <a:spcPts val="1000"/>
              </a:spcAft>
              <a:buFont typeface="Arial" panose="020B0604020202020204" pitchFamily="34" charset="0"/>
              <a:buChar char="•"/>
            </a:pPr>
            <a:r>
              <a:rPr lang="fr-CA" sz="2800" dirty="0"/>
              <a:t>Les services d’un conseiller financier</a:t>
            </a:r>
          </a:p>
          <a:p>
            <a:pPr marL="0" indent="0" algn="l">
              <a:spcAft>
                <a:spcPts val="1000"/>
              </a:spcAft>
            </a:pPr>
            <a:endParaRPr lang="fr-CA" sz="1800" b="1" dirty="0"/>
          </a:p>
          <a:p>
            <a:pPr marL="0" indent="0" algn="l">
              <a:spcAft>
                <a:spcPts val="1000"/>
              </a:spcAft>
            </a:pPr>
            <a:r>
              <a:rPr lang="fr-CA" sz="3600" b="1" dirty="0"/>
              <a:t>Les avantages futurs dont vous pourriez bénéficier :</a:t>
            </a:r>
          </a:p>
          <a:p>
            <a:pPr marL="457200" indent="-457200" algn="l">
              <a:spcAft>
                <a:spcPts val="1000"/>
              </a:spcAft>
              <a:buFont typeface="Arial" panose="020B0604020202020204" pitchFamily="34" charset="0"/>
              <a:buChar char="•"/>
            </a:pPr>
            <a:r>
              <a:rPr lang="fr-FR" sz="2800" dirty="0"/>
              <a:t>CDHA </a:t>
            </a:r>
            <a:r>
              <a:rPr lang="fr-FR" sz="2800" dirty="0" err="1"/>
              <a:t>Protect</a:t>
            </a:r>
            <a:r>
              <a:rPr lang="fr-FR" sz="2800" dirty="0"/>
              <a:t> : programme d’assurance responsabilité professionnelle individuelle</a:t>
            </a:r>
          </a:p>
          <a:p>
            <a:pPr marL="457200" indent="-457200" algn="l">
              <a:spcAft>
                <a:spcPts val="1000"/>
              </a:spcAft>
              <a:buFont typeface="Arial" panose="020B0604020202020204" pitchFamily="34" charset="0"/>
              <a:buChar char="•"/>
            </a:pPr>
            <a:r>
              <a:rPr lang="fr-CA" sz="2800" dirty="0"/>
              <a:t>L’assurance invalidité, l’assurance vie et l’assurance en cas de décès par accident</a:t>
            </a:r>
          </a:p>
          <a:p>
            <a:pPr marL="457200" indent="-457200" algn="l">
              <a:spcAft>
                <a:spcPts val="1000"/>
              </a:spcAft>
              <a:buFont typeface="Arial" panose="020B0604020202020204" pitchFamily="34" charset="0"/>
              <a:buChar char="•"/>
            </a:pPr>
            <a:r>
              <a:rPr lang="fr-CA" sz="2800" dirty="0"/>
              <a:t>Le programme d’assurance à l’intention des entreprises  </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Programmes d’assurance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Content Placeholder 5"/>
          <p:cNvSpPr txBox="1">
            <a:spLocks/>
          </p:cNvSpPr>
          <p:nvPr/>
        </p:nvSpPr>
        <p:spPr>
          <a:xfrm>
            <a:off x="597744" y="8549208"/>
            <a:ext cx="11881319" cy="792088"/>
          </a:xfrm>
          <a:prstGeom prst="rect">
            <a:avLst/>
          </a:prstGeom>
        </p:spPr>
        <p:txBody>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pPr marL="0" indent="0"/>
            <a:r>
              <a:rPr lang="en-CA" sz="5400" b="1" dirty="0">
                <a:solidFill>
                  <a:srgbClr val="ED8A05"/>
                </a:solidFill>
              </a:rPr>
              <a:t>achd.ca/Avantages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859" y="1688529"/>
            <a:ext cx="1800000" cy="155999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368" y="6460976"/>
            <a:ext cx="2581809" cy="1309613"/>
          </a:xfrm>
          <a:prstGeom prst="rect">
            <a:avLst/>
          </a:prstGeom>
        </p:spPr>
      </p:pic>
      <p:pic>
        <p:nvPicPr>
          <p:cNvPr id="12" name="Picture 11"/>
          <p:cNvPicPr>
            <a:picLocks noChangeAspect="1"/>
          </p:cNvPicPr>
          <p:nvPr/>
        </p:nvPicPr>
        <p:blipFill>
          <a:blip r:embed="rId5"/>
          <a:stretch>
            <a:fillRect/>
          </a:stretch>
        </p:blipFill>
        <p:spPr>
          <a:xfrm>
            <a:off x="10246816" y="5318264"/>
            <a:ext cx="1825722" cy="710664"/>
          </a:xfrm>
          <a:prstGeom prst="rect">
            <a:avLst/>
          </a:prstGeom>
        </p:spPr>
      </p:pic>
      <p:pic>
        <p:nvPicPr>
          <p:cNvPr id="13" name="Picture 12"/>
          <p:cNvPicPr>
            <a:picLocks noChangeAspect="1"/>
          </p:cNvPicPr>
          <p:nvPr/>
        </p:nvPicPr>
        <p:blipFill>
          <a:blip r:embed="rId6"/>
          <a:stretch>
            <a:fillRect/>
          </a:stretch>
        </p:blipFill>
        <p:spPr>
          <a:xfrm>
            <a:off x="9238704" y="3667107"/>
            <a:ext cx="3681194" cy="1082704"/>
          </a:xfrm>
          <a:prstGeom prst="rect">
            <a:avLst/>
          </a:prstGeom>
        </p:spPr>
      </p:pic>
    </p:spTree>
    <p:extLst>
      <p:ext uri="{BB962C8B-B14F-4D97-AF65-F5344CB8AC3E}">
        <p14:creationId xmlns:p14="http://schemas.microsoft.com/office/powerpoint/2010/main" val="310697677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28" y="772344"/>
            <a:ext cx="12115800" cy="1656184"/>
          </a:xfrm>
        </p:spPr>
        <p:txBody>
          <a:bodyPr/>
          <a:lstStyle/>
          <a:p>
            <a:r>
              <a:rPr lang="fr-CA" sz="5400" b="1" dirty="0"/>
              <a:t>Adhésion à titre d’étudiant diplômé</a:t>
            </a:r>
          </a:p>
        </p:txBody>
      </p:sp>
      <p:sp>
        <p:nvSpPr>
          <p:cNvPr id="3" name="Content Placeholder 2"/>
          <p:cNvSpPr>
            <a:spLocks noGrp="1"/>
          </p:cNvSpPr>
          <p:nvPr>
            <p:ph idx="1"/>
          </p:nvPr>
        </p:nvSpPr>
        <p:spPr>
          <a:xfrm>
            <a:off x="3910112" y="3220616"/>
            <a:ext cx="8136904" cy="1872208"/>
          </a:xfrm>
        </p:spPr>
        <p:txBody>
          <a:bodyPr/>
          <a:lstStyle/>
          <a:p>
            <a:r>
              <a:rPr lang="fr-CA" sz="4600" b="1" dirty="0"/>
              <a:t>L’adhésion </a:t>
            </a:r>
            <a:r>
              <a:rPr lang="fr-CA" sz="4600" b="1" kern="1200" dirty="0">
                <a:solidFill>
                  <a:srgbClr val="ED8A05"/>
                </a:solidFill>
              </a:rPr>
              <a:t>GRATUITE</a:t>
            </a:r>
            <a:r>
              <a:rPr lang="fr-CA" sz="4600" b="1" dirty="0">
                <a:solidFill>
                  <a:srgbClr val="FF0000"/>
                </a:solidFill>
              </a:rPr>
              <a:t> </a:t>
            </a:r>
            <a:r>
              <a:rPr lang="fr-CA" sz="4600" b="1" dirty="0"/>
              <a:t>à l’ACHD à titre d’étudiant diplômé comprend l’assurance responsabilité professionnelle </a:t>
            </a:r>
          </a:p>
          <a:p>
            <a:endParaRPr lang="en-CA" sz="4600" b="1" dirty="0"/>
          </a:p>
        </p:txBody>
      </p:sp>
      <p:sp>
        <p:nvSpPr>
          <p:cNvPr id="6" name="Title 1"/>
          <p:cNvSpPr txBox="1">
            <a:spLocks/>
          </p:cNvSpPr>
          <p:nvPr/>
        </p:nvSpPr>
        <p:spPr bwMode="auto">
          <a:xfrm>
            <a:off x="4126136" y="196280"/>
            <a:ext cx="864118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700" dirty="0"/>
              <a:t>Les prochaines étapes de votre carrière après l’obtention de votre diplôme</a:t>
            </a:r>
          </a:p>
        </p:txBody>
      </p:sp>
      <p:cxnSp>
        <p:nvCxnSpPr>
          <p:cNvPr id="9" name="Curved Connector 8"/>
          <p:cNvCxnSpPr/>
          <p:nvPr/>
        </p:nvCxnSpPr>
        <p:spPr bwMode="auto">
          <a:xfrm rot="10800000" flipV="1">
            <a:off x="3478064" y="6460974"/>
            <a:ext cx="2232248" cy="129614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p:cNvPicPr>
            <a:picLocks noChangeAspect="1"/>
          </p:cNvPicPr>
          <p:nvPr/>
        </p:nvPicPr>
        <p:blipFill>
          <a:blip r:embed="rId3"/>
          <a:stretch>
            <a:fillRect/>
          </a:stretch>
        </p:blipFill>
        <p:spPr>
          <a:xfrm>
            <a:off x="1030024" y="2912164"/>
            <a:ext cx="2088000" cy="5421020"/>
          </a:xfrm>
          <a:prstGeom prst="rect">
            <a:avLst/>
          </a:prstGeom>
          <a:effectLst>
            <a:outerShdw blurRad="50800" dist="38100" dir="2700000" algn="tl" rotWithShape="0">
              <a:prstClr val="black">
                <a:alpha val="40000"/>
              </a:prstClr>
            </a:outerShdw>
          </a:effectLst>
        </p:spPr>
      </p:pic>
      <p:sp>
        <p:nvSpPr>
          <p:cNvPr id="8" name="Content Placeholder 5"/>
          <p:cNvSpPr txBox="1">
            <a:spLocks/>
          </p:cNvSpPr>
          <p:nvPr/>
        </p:nvSpPr>
        <p:spPr>
          <a:xfrm>
            <a:off x="597744" y="8549208"/>
            <a:ext cx="11881319" cy="792088"/>
          </a:xfrm>
          <a:prstGeom prst="rect">
            <a:avLst/>
          </a:prstGeom>
        </p:spPr>
        <p:txBody>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pPr marL="0" indent="0"/>
            <a:r>
              <a:rPr lang="en-CA" sz="4800" b="1" dirty="0">
                <a:solidFill>
                  <a:srgbClr val="ED8A05"/>
                </a:solidFill>
              </a:rPr>
              <a:t>achd.ca/miseajouretudiante</a:t>
            </a:r>
          </a:p>
        </p:txBody>
      </p:sp>
    </p:spTree>
    <p:extLst>
      <p:ext uri="{BB962C8B-B14F-4D97-AF65-F5344CB8AC3E}">
        <p14:creationId xmlns:p14="http://schemas.microsoft.com/office/powerpoint/2010/main" val="65289648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9712" y="1708448"/>
            <a:ext cx="12529392" cy="5544616"/>
          </a:xfrm>
        </p:spPr>
        <p:txBody>
          <a:bodyPr/>
          <a:lstStyle/>
          <a:p>
            <a:pPr marL="0" indent="0">
              <a:spcAft>
                <a:spcPts val="0"/>
              </a:spcAft>
            </a:pPr>
            <a:r>
              <a:rPr lang="en-CA" sz="5100" b="1" dirty="0">
                <a:solidFill>
                  <a:schemeClr val="bg2">
                    <a:lumMod val="75000"/>
                  </a:schemeClr>
                </a:solidFill>
              </a:rPr>
              <a:t>Êtes-vous prêts à jouer un rôle dans l’ACHD ou à renouveler votre adhésion? </a:t>
            </a:r>
            <a:endParaRPr lang="en-CA" sz="51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C’est maintenant à votre tour!</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quarter" idx="4"/>
          </p:nvPr>
        </p:nvSpPr>
        <p:spPr>
          <a:xfrm>
            <a:off x="4342160" y="3508648"/>
            <a:ext cx="8208912" cy="5544616"/>
          </a:xfrm>
        </p:spPr>
        <p:txBody>
          <a:bodyPr/>
          <a:lstStyle/>
          <a:p>
            <a:pPr marL="0" indent="0">
              <a:spcAft>
                <a:spcPts val="0"/>
              </a:spcAft>
            </a:pPr>
            <a:r>
              <a:rPr lang="en-CA" sz="4400" b="1" dirty="0" err="1"/>
              <a:t>Adhérez</a:t>
            </a:r>
            <a:endParaRPr lang="en-CA" sz="4400" b="1" dirty="0"/>
          </a:p>
          <a:p>
            <a:pPr marL="0" indent="0">
              <a:spcAft>
                <a:spcPts val="2000"/>
              </a:spcAft>
            </a:pPr>
            <a:r>
              <a:rPr lang="en-CA" sz="4400" b="1" dirty="0">
                <a:solidFill>
                  <a:srgbClr val="ED8A05"/>
                </a:solidFill>
              </a:rPr>
              <a:t>achd.ca/Adherer</a:t>
            </a:r>
          </a:p>
          <a:p>
            <a:pPr marL="0" indent="0">
              <a:spcBef>
                <a:spcPts val="2000"/>
              </a:spcBef>
              <a:spcAft>
                <a:spcPts val="0"/>
              </a:spcAft>
            </a:pPr>
            <a:r>
              <a:rPr lang="en-CA" sz="4400" b="1" dirty="0" err="1"/>
              <a:t>Renouvelez</a:t>
            </a:r>
            <a:endParaRPr lang="en-CA" sz="4400" b="1" dirty="0"/>
          </a:p>
          <a:p>
            <a:pPr marL="0" indent="0">
              <a:spcAft>
                <a:spcPts val="2000"/>
              </a:spcAft>
            </a:pPr>
            <a:r>
              <a:rPr lang="en-CA" sz="4400" b="1" dirty="0">
                <a:solidFill>
                  <a:srgbClr val="ED8A05"/>
                </a:solidFill>
              </a:rPr>
              <a:t>achd.ca/Renouveler </a:t>
            </a:r>
          </a:p>
          <a:p>
            <a:pPr marL="0" indent="0">
              <a:spcBef>
                <a:spcPts val="2000"/>
              </a:spcBef>
              <a:spcAft>
                <a:spcPts val="0"/>
              </a:spcAft>
            </a:pPr>
            <a:r>
              <a:rPr lang="en-CA" sz="4400" b="1" dirty="0" err="1"/>
              <a:t>Téléphonez</a:t>
            </a:r>
            <a:r>
              <a:rPr lang="en-CA" sz="4400" b="1" dirty="0"/>
              <a:t>-nous</a:t>
            </a:r>
          </a:p>
          <a:p>
            <a:pPr marL="0" indent="0">
              <a:spcAft>
                <a:spcPts val="2000"/>
              </a:spcAft>
            </a:pPr>
            <a:r>
              <a:rPr lang="en-CA" sz="4400" b="1" dirty="0">
                <a:solidFill>
                  <a:srgbClr val="ED8A05"/>
                </a:solidFill>
              </a:rPr>
              <a:t>1-800-267-5235</a:t>
            </a:r>
          </a:p>
        </p:txBody>
      </p:sp>
      <p:cxnSp>
        <p:nvCxnSpPr>
          <p:cNvPr id="10" name="Curved Connector 9"/>
          <p:cNvCxnSpPr/>
          <p:nvPr/>
        </p:nvCxnSpPr>
        <p:spPr bwMode="auto">
          <a:xfrm rot="10800000" flipV="1">
            <a:off x="3765872" y="3868686"/>
            <a:ext cx="2016448" cy="1512169"/>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808" y="3652664"/>
            <a:ext cx="2260800" cy="50310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392" y="1600213"/>
            <a:ext cx="4800560" cy="36004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888" y="6677000"/>
            <a:ext cx="3816647" cy="2826906"/>
          </a:xfrm>
          <a:prstGeom prst="rect">
            <a:avLst/>
          </a:prstGeom>
        </p:spPr>
      </p:pic>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t>Communiquez avec nous</a:t>
            </a:r>
          </a:p>
        </p:txBody>
      </p:sp>
      <p:sp>
        <p:nvSpPr>
          <p:cNvPr id="11" name="Content Placeholder 5"/>
          <p:cNvSpPr>
            <a:spLocks noGrp="1"/>
          </p:cNvSpPr>
          <p:nvPr>
            <p:ph sz="quarter" idx="4"/>
          </p:nvPr>
        </p:nvSpPr>
        <p:spPr>
          <a:xfrm>
            <a:off x="5456770" y="7325072"/>
            <a:ext cx="5566297" cy="648071"/>
          </a:xfrm>
        </p:spPr>
        <p:txBody>
          <a:bodyPr/>
          <a:lstStyle/>
          <a:p>
            <a:pPr marL="0" indent="0">
              <a:spcAft>
                <a:spcPts val="1000"/>
              </a:spcAft>
            </a:pPr>
            <a:r>
              <a:rPr lang="en-CA" sz="4000" b="1" dirty="0"/>
              <a:t>info@achd.ca </a:t>
            </a:r>
          </a:p>
          <a:p>
            <a:pPr marL="0" indent="0">
              <a:spcAft>
                <a:spcPts val="2000"/>
              </a:spcAft>
            </a:pPr>
            <a:r>
              <a:rPr lang="en-CA" sz="4000" b="1" dirty="0"/>
              <a:t>adhesion@achd.ca </a:t>
            </a:r>
          </a:p>
        </p:txBody>
      </p:sp>
      <p:sp>
        <p:nvSpPr>
          <p:cNvPr id="12" name="Content Placeholder 5"/>
          <p:cNvSpPr>
            <a:spLocks noGrp="1"/>
          </p:cNvSpPr>
          <p:nvPr>
            <p:ph sz="quarter" idx="4"/>
          </p:nvPr>
        </p:nvSpPr>
        <p:spPr>
          <a:xfrm>
            <a:off x="1972603" y="5216896"/>
            <a:ext cx="3634458" cy="648071"/>
          </a:xfrm>
        </p:spPr>
        <p:txBody>
          <a:bodyPr/>
          <a:lstStyle/>
          <a:p>
            <a:pPr marL="0" indent="0">
              <a:spcAft>
                <a:spcPts val="1000"/>
              </a:spcAft>
            </a:pPr>
            <a:r>
              <a:rPr lang="en-CA" sz="4000" b="1" dirty="0"/>
              <a:t>achd.ca cdha.ca</a:t>
            </a:r>
          </a:p>
        </p:txBody>
      </p:sp>
      <p:sp>
        <p:nvSpPr>
          <p:cNvPr id="15" name="Content Placeholder 5"/>
          <p:cNvSpPr>
            <a:spLocks noGrp="1"/>
          </p:cNvSpPr>
          <p:nvPr>
            <p:ph sz="quarter" idx="4"/>
          </p:nvPr>
        </p:nvSpPr>
        <p:spPr>
          <a:xfrm>
            <a:off x="6857439" y="5216896"/>
            <a:ext cx="3994498" cy="812032"/>
          </a:xfrm>
        </p:spPr>
        <p:txBody>
          <a:bodyPr/>
          <a:lstStyle/>
          <a:p>
            <a:pPr marL="0" indent="0">
              <a:spcAft>
                <a:spcPts val="1000"/>
              </a:spcAft>
            </a:pPr>
            <a:r>
              <a:rPr lang="en-CA" sz="4000" b="1" dirty="0"/>
              <a:t>1.800.267.5235</a:t>
            </a:r>
          </a:p>
          <a:p>
            <a:pPr marL="0" indent="0">
              <a:spcAft>
                <a:spcPts val="2000"/>
              </a:spcAft>
            </a:pPr>
            <a:r>
              <a:rPr lang="en-CA" sz="2800" dirty="0"/>
              <a:t>(8 h 30 – 16 h 30 HE)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832" y="1636440"/>
            <a:ext cx="4800000" cy="3600000"/>
          </a:xfrm>
          <a:prstGeom prst="rect">
            <a:avLst/>
          </a:prstGeom>
        </p:spPr>
      </p:pic>
    </p:spTree>
    <p:extLst>
      <p:ext uri="{BB962C8B-B14F-4D97-AF65-F5344CB8AC3E}">
        <p14:creationId xmlns:p14="http://schemas.microsoft.com/office/powerpoint/2010/main" val="20099484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err="1"/>
              <a:t>Communiquez</a:t>
            </a:r>
            <a:r>
              <a:rPr lang="en-CA" dirty="0"/>
              <a:t> avec nous</a:t>
            </a:r>
          </a:p>
        </p:txBody>
      </p:sp>
      <p:sp>
        <p:nvSpPr>
          <p:cNvPr id="15" name="Speech Bubble: Oval 14">
            <a:extLst>
              <a:ext uri="{FF2B5EF4-FFF2-40B4-BE49-F238E27FC236}">
                <a16:creationId xmlns:a16="http://schemas.microsoft.com/office/drawing/2014/main" id="{B01BAB12-1A24-42A7-A06E-30F8C480B111}"/>
              </a:ext>
            </a:extLst>
          </p:cNvPr>
          <p:cNvSpPr/>
          <p:nvPr/>
        </p:nvSpPr>
        <p:spPr bwMode="auto">
          <a:xfrm>
            <a:off x="10207188" y="1402562"/>
            <a:ext cx="2365564" cy="1674186"/>
          </a:xfrm>
          <a:prstGeom prst="wedgeEllipseCallout">
            <a:avLst>
              <a:gd name="adj1" fmla="val -25254"/>
              <a:gd name="adj2" fmla="val 77197"/>
            </a:avLst>
          </a:prstGeom>
          <a:solidFill>
            <a:srgbClr val="8C32C0">
              <a:alpha val="24901"/>
            </a:srgbClr>
          </a:solidFill>
          <a:ln w="25400">
            <a:solidFill>
              <a:srgbClr val="5E2082">
                <a:alpha val="50000"/>
              </a:srgbClr>
            </a:solidFill>
            <a:round/>
            <a:headEnd/>
            <a:tailEnd/>
          </a:ln>
          <a:effectLst/>
        </p:spPr>
        <p:txBody>
          <a:bodyPr rot="0" spcFirstLastPara="0" vert="horz" wrap="square" numCol="1" spcCol="0" rtlCol="0" fromWordArt="0" anchor="t" anchorCtr="0" forceAA="0" compatLnSpc="1">
            <a:prstTxWarp prst="textNoShape">
              <a:avLst/>
            </a:prstTxWarp>
          </a:bodyPr>
          <a:lstStyle/>
          <a:p>
            <a:pPr marL="0" marR="0" algn="ctr" fontAlgn="base">
              <a:spcBef>
                <a:spcPts val="0"/>
              </a:spcBef>
              <a:spcAft>
                <a:spcPts val="0"/>
              </a:spcAft>
            </a:pPr>
            <a:r>
              <a:rPr lang="fr-CA" sz="2000" b="1" dirty="0">
                <a:solidFill>
                  <a:schemeClr val="accent6">
                    <a:lumMod val="75000"/>
                  </a:schemeClr>
                </a:solidFill>
                <a:latin typeface="Arial" panose="020B0604020202020204" pitchFamily="34" charset="0"/>
                <a:ea typeface="ヒラギノ明朝 ProN W3" charset="0"/>
                <a:cs typeface="Arial" panose="020B0604020202020204" pitchFamily="34" charset="0"/>
              </a:rPr>
              <a:t>Demandez de vous joindre dès aujourd’hui!</a:t>
            </a:r>
            <a:endParaRPr lang="en-CA" sz="2000" b="1" dirty="0">
              <a:solidFill>
                <a:schemeClr val="accent6">
                  <a:lumMod val="75000"/>
                </a:schemeClr>
              </a:solidFill>
              <a:latin typeface="Arial" panose="020B0604020202020204" pitchFamily="34" charset="0"/>
              <a:ea typeface="ヒラギノ明朝 ProN W3" charset="0"/>
              <a:cs typeface="Arial" panose="020B0604020202020204" pitchFamily="34" charset="0"/>
            </a:endParaRPr>
          </a:p>
        </p:txBody>
      </p:sp>
      <p:sp>
        <p:nvSpPr>
          <p:cNvPr id="20" name="Content Placeholder 5">
            <a:extLst>
              <a:ext uri="{FF2B5EF4-FFF2-40B4-BE49-F238E27FC236}">
                <a16:creationId xmlns:a16="http://schemas.microsoft.com/office/drawing/2014/main" id="{30EDD299-8847-4720-B535-E5EE044BF587}"/>
              </a:ext>
            </a:extLst>
          </p:cNvPr>
          <p:cNvSpPr txBox="1">
            <a:spLocks/>
          </p:cNvSpPr>
          <p:nvPr/>
        </p:nvSpPr>
        <p:spPr bwMode="auto">
          <a:xfrm>
            <a:off x="5303428" y="4066675"/>
            <a:ext cx="7438504"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dirty="0"/>
              <a:t>facebook.com/</a:t>
            </a:r>
            <a:r>
              <a:rPr lang="en-CA" sz="3600" b="1" kern="0" dirty="0" err="1"/>
              <a:t>theCDHA</a:t>
            </a:r>
            <a:endParaRPr lang="en-CA" sz="3600" b="1" kern="0" dirty="0"/>
          </a:p>
        </p:txBody>
      </p:sp>
      <p:pic>
        <p:nvPicPr>
          <p:cNvPr id="21" name="Picture 20">
            <a:extLst>
              <a:ext uri="{FF2B5EF4-FFF2-40B4-BE49-F238E27FC236}">
                <a16:creationId xmlns:a16="http://schemas.microsoft.com/office/drawing/2014/main" id="{7B596421-D1B1-4841-92E3-1DDF9D819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560" y="1883526"/>
            <a:ext cx="2232248" cy="1674186"/>
          </a:xfrm>
          <a:prstGeom prst="rect">
            <a:avLst/>
          </a:prstGeom>
        </p:spPr>
      </p:pic>
      <p:sp>
        <p:nvSpPr>
          <p:cNvPr id="22" name="Content Placeholder 5">
            <a:extLst>
              <a:ext uri="{FF2B5EF4-FFF2-40B4-BE49-F238E27FC236}">
                <a16:creationId xmlns:a16="http://schemas.microsoft.com/office/drawing/2014/main" id="{1536F5B5-7A01-43EE-9BB5-B6DFE2BA2751}"/>
              </a:ext>
            </a:extLst>
          </p:cNvPr>
          <p:cNvSpPr txBox="1">
            <a:spLocks/>
          </p:cNvSpPr>
          <p:nvPr/>
        </p:nvSpPr>
        <p:spPr bwMode="auto">
          <a:xfrm>
            <a:off x="5339432" y="3562619"/>
            <a:ext cx="7438504"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200" b="1" dirty="0">
                <a:solidFill>
                  <a:srgbClr val="ED8A05"/>
                </a:solidFill>
              </a:rPr>
              <a:t>facebook.com/groups/</a:t>
            </a:r>
            <a:r>
              <a:rPr lang="en-CA" sz="3200" b="1" dirty="0" err="1">
                <a:solidFill>
                  <a:srgbClr val="ED8A05"/>
                </a:solidFill>
              </a:rPr>
              <a:t>CDHAstudents</a:t>
            </a:r>
            <a:endParaRPr lang="en-CA" sz="3200" b="1" dirty="0">
              <a:solidFill>
                <a:srgbClr val="ED8A05"/>
              </a:solidFill>
            </a:endParaRPr>
          </a:p>
        </p:txBody>
      </p:sp>
      <p:sp>
        <p:nvSpPr>
          <p:cNvPr id="23" name="Content Placeholder 5">
            <a:extLst>
              <a:ext uri="{FF2B5EF4-FFF2-40B4-BE49-F238E27FC236}">
                <a16:creationId xmlns:a16="http://schemas.microsoft.com/office/drawing/2014/main" id="{1F90C07C-7233-46F2-9D3F-7661F7623DA9}"/>
              </a:ext>
            </a:extLst>
          </p:cNvPr>
          <p:cNvSpPr txBox="1">
            <a:spLocks/>
          </p:cNvSpPr>
          <p:nvPr/>
        </p:nvSpPr>
        <p:spPr bwMode="auto">
          <a:xfrm>
            <a:off x="413537" y="4084713"/>
            <a:ext cx="5472607"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dirty="0"/>
              <a:t>twitter.com/</a:t>
            </a:r>
            <a:r>
              <a:rPr lang="en-CA" sz="3600" b="1" kern="0" dirty="0" err="1"/>
              <a:t>theCDHA</a:t>
            </a:r>
            <a:endParaRPr lang="en-CA" sz="3600" b="1" kern="0" dirty="0"/>
          </a:p>
        </p:txBody>
      </p:sp>
      <p:pic>
        <p:nvPicPr>
          <p:cNvPr id="24" name="Picture 23">
            <a:extLst>
              <a:ext uri="{FF2B5EF4-FFF2-40B4-BE49-F238E27FC236}">
                <a16:creationId xmlns:a16="http://schemas.microsoft.com/office/drawing/2014/main" id="{232CD916-6803-4689-B494-4B54D8E0F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733" y="2138825"/>
            <a:ext cx="1920214" cy="1440160"/>
          </a:xfrm>
          <a:prstGeom prst="rect">
            <a:avLst/>
          </a:prstGeom>
        </p:spPr>
      </p:pic>
      <p:pic>
        <p:nvPicPr>
          <p:cNvPr id="25" name="Picture 24">
            <a:extLst>
              <a:ext uri="{FF2B5EF4-FFF2-40B4-BE49-F238E27FC236}">
                <a16:creationId xmlns:a16="http://schemas.microsoft.com/office/drawing/2014/main" id="{DD9A2E6C-1E40-421F-A9F3-E5D2E99ED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674" y="5305927"/>
            <a:ext cx="3072340" cy="2304255"/>
          </a:xfrm>
          <a:prstGeom prst="rect">
            <a:avLst/>
          </a:prstGeom>
        </p:spPr>
      </p:pic>
      <p:sp>
        <p:nvSpPr>
          <p:cNvPr id="26" name="Content Placeholder 5">
            <a:extLst>
              <a:ext uri="{FF2B5EF4-FFF2-40B4-BE49-F238E27FC236}">
                <a16:creationId xmlns:a16="http://schemas.microsoft.com/office/drawing/2014/main" id="{0395E75F-F8E4-44B9-BBB8-3E5F1C3CD142}"/>
              </a:ext>
            </a:extLst>
          </p:cNvPr>
          <p:cNvSpPr txBox="1">
            <a:spLocks/>
          </p:cNvSpPr>
          <p:nvPr/>
        </p:nvSpPr>
        <p:spPr bwMode="auto">
          <a:xfrm>
            <a:off x="5616624" y="7468268"/>
            <a:ext cx="6862440"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a:t>youtube.com/theCDHA</a:t>
            </a:r>
            <a:endParaRPr lang="en-CA" sz="3600" b="1" kern="0" dirty="0"/>
          </a:p>
        </p:txBody>
      </p:sp>
      <p:sp>
        <p:nvSpPr>
          <p:cNvPr id="27" name="Content Placeholder 5">
            <a:extLst>
              <a:ext uri="{FF2B5EF4-FFF2-40B4-BE49-F238E27FC236}">
                <a16:creationId xmlns:a16="http://schemas.microsoft.com/office/drawing/2014/main" id="{BA885BA5-9D91-4751-BD64-1929A7CA8BB8}"/>
              </a:ext>
            </a:extLst>
          </p:cNvPr>
          <p:cNvSpPr txBox="1">
            <a:spLocks/>
          </p:cNvSpPr>
          <p:nvPr/>
        </p:nvSpPr>
        <p:spPr bwMode="auto">
          <a:xfrm>
            <a:off x="299286" y="7468268"/>
            <a:ext cx="5754692" cy="6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a:t>instagram.com/theCDHA</a:t>
            </a:r>
            <a:endParaRPr lang="en-CA" sz="3600" b="1" kern="0" dirty="0"/>
          </a:p>
        </p:txBody>
      </p:sp>
      <p:pic>
        <p:nvPicPr>
          <p:cNvPr id="28" name="Picture 27">
            <a:extLst>
              <a:ext uri="{FF2B5EF4-FFF2-40B4-BE49-F238E27FC236}">
                <a16:creationId xmlns:a16="http://schemas.microsoft.com/office/drawing/2014/main" id="{C58F3592-DA08-4F74-9290-CB9382B6CA4A}"/>
              </a:ext>
            </a:extLst>
          </p:cNvPr>
          <p:cNvPicPr>
            <a:picLocks noChangeAspect="1"/>
          </p:cNvPicPr>
          <p:nvPr/>
        </p:nvPicPr>
        <p:blipFill>
          <a:blip r:embed="rId6"/>
          <a:stretch>
            <a:fillRect/>
          </a:stretch>
        </p:blipFill>
        <p:spPr>
          <a:xfrm>
            <a:off x="2227350" y="5779979"/>
            <a:ext cx="1898563" cy="1590495"/>
          </a:xfrm>
          <a:prstGeom prst="rect">
            <a:avLst/>
          </a:prstGeom>
        </p:spPr>
      </p:pic>
    </p:spTree>
    <p:extLst>
      <p:ext uri="{BB962C8B-B14F-4D97-AF65-F5344CB8AC3E}">
        <p14:creationId xmlns:p14="http://schemas.microsoft.com/office/powerpoint/2010/main" val="24025296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5" name="Content Placeholder 5">
            <a:extLst>
              <a:ext uri="{FF2B5EF4-FFF2-40B4-BE49-F238E27FC236}">
                <a16:creationId xmlns:a16="http://schemas.microsoft.com/office/drawing/2014/main" id="{6AD4B4D6-6F4B-4BDF-AA13-DB2FFE88753B}"/>
              </a:ext>
            </a:extLst>
          </p:cNvPr>
          <p:cNvSpPr txBox="1">
            <a:spLocks/>
          </p:cNvSpPr>
          <p:nvPr/>
        </p:nvSpPr>
        <p:spPr bwMode="auto">
          <a:xfrm>
            <a:off x="539864" y="3364631"/>
            <a:ext cx="11612165"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CA" sz="8000" b="1" kern="0"/>
              <a:t>C’EST L’HEURE DU JEU-QUESTIONNAIRE!</a:t>
            </a:r>
            <a:br>
              <a:rPr lang="fr-CA" sz="8000" b="1" kern="0"/>
            </a:br>
            <a:r>
              <a:rPr lang="fr-CA" sz="8000" b="1" i="1" kern="0">
                <a:solidFill>
                  <a:srgbClr val="ED8A05"/>
                </a:solidFill>
              </a:rPr>
              <a:t>Prix à gagner </a:t>
            </a:r>
            <a:endParaRPr lang="en-CA" sz="9600" b="1" i="1" kern="0" dirty="0">
              <a:solidFill>
                <a:srgbClr val="ED8A05"/>
              </a:solidFill>
            </a:endParaRPr>
          </a:p>
        </p:txBody>
      </p:sp>
    </p:spTree>
    <p:extLst>
      <p:ext uri="{BB962C8B-B14F-4D97-AF65-F5344CB8AC3E}">
        <p14:creationId xmlns:p14="http://schemas.microsoft.com/office/powerpoint/2010/main" val="8785501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25737" y="1708449"/>
            <a:ext cx="11828188" cy="3024335"/>
          </a:xfrm>
        </p:spPr>
        <p:txBody>
          <a:bodyPr/>
          <a:lstStyle/>
          <a:p>
            <a:pPr marL="0" indent="0">
              <a:spcAft>
                <a:spcPts val="0"/>
              </a:spcAft>
            </a:pPr>
            <a:r>
              <a:rPr lang="fr-FR" sz="5400" b="1" dirty="0"/>
              <a:t>Quel avantage de l’adhésion à l’</a:t>
            </a:r>
            <a:r>
              <a:rPr lang="fr-FR" sz="5400" b="1" dirty="0" err="1"/>
              <a:t>ACHD</a:t>
            </a:r>
            <a:r>
              <a:rPr lang="fr-FR" sz="5400" b="1" dirty="0"/>
              <a:t> vous intéresse le plus?</a:t>
            </a:r>
            <a:endParaRPr lang="en-CA" sz="5400"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Question</a:t>
            </a:r>
            <a:endParaRPr lang="en-CA" dirty="0"/>
          </a:p>
        </p:txBody>
      </p:sp>
      <p:sp>
        <p:nvSpPr>
          <p:cNvPr id="9" name="Content Placeholder 5"/>
          <p:cNvSpPr>
            <a:spLocks noGrp="1"/>
          </p:cNvSpPr>
          <p:nvPr>
            <p:ph sz="quarter" idx="4"/>
          </p:nvPr>
        </p:nvSpPr>
        <p:spPr>
          <a:xfrm rot="20768068">
            <a:off x="-408187" y="3123122"/>
            <a:ext cx="5112567" cy="1656184"/>
          </a:xfrm>
        </p:spPr>
        <p:txBody>
          <a:bodyPr/>
          <a:lstStyle/>
          <a:p>
            <a:pPr marL="0" indent="0">
              <a:spcAft>
                <a:spcPts val="1000"/>
              </a:spcAft>
            </a:pPr>
            <a:endParaRPr lang="en-CA" sz="4400" b="1" dirty="0"/>
          </a:p>
          <a:p>
            <a:pPr marL="0" indent="0">
              <a:spcAft>
                <a:spcPts val="1000"/>
              </a:spcAft>
            </a:pPr>
            <a:r>
              <a:rPr lang="en-CA" sz="4400" b="1" dirty="0">
                <a:solidFill>
                  <a:srgbClr val="ED8A05"/>
                </a:solidFill>
              </a:rPr>
              <a:t>CDHA Perks</a:t>
            </a:r>
            <a:endParaRPr lang="en-CA" sz="4400" dirty="0"/>
          </a:p>
        </p:txBody>
      </p:sp>
      <p:sp>
        <p:nvSpPr>
          <p:cNvPr id="5" name="Content Placeholder 5"/>
          <p:cNvSpPr>
            <a:spLocks noGrp="1"/>
          </p:cNvSpPr>
          <p:nvPr>
            <p:ph sz="quarter" idx="4"/>
          </p:nvPr>
        </p:nvSpPr>
        <p:spPr>
          <a:xfrm rot="489287">
            <a:off x="7723439" y="3318178"/>
            <a:ext cx="5112567" cy="1656184"/>
          </a:xfrm>
        </p:spPr>
        <p:txBody>
          <a:bodyPr/>
          <a:lstStyle/>
          <a:p>
            <a:pPr marL="0" indent="0">
              <a:spcAft>
                <a:spcPts val="1000"/>
              </a:spcAft>
            </a:pPr>
            <a:endParaRPr lang="en-CA" sz="4400" b="1" dirty="0"/>
          </a:p>
          <a:p>
            <a:pPr marL="0" indent="0">
              <a:spcAft>
                <a:spcPts val="1000"/>
              </a:spcAft>
            </a:pPr>
            <a:r>
              <a:rPr lang="en-CA" sz="4400" b="1" dirty="0" err="1">
                <a:solidFill>
                  <a:srgbClr val="ED8A05"/>
                </a:solidFill>
              </a:rPr>
              <a:t>Perfectionnement</a:t>
            </a:r>
            <a:r>
              <a:rPr lang="en-CA" sz="4400" b="1" dirty="0">
                <a:solidFill>
                  <a:srgbClr val="ED8A05"/>
                </a:solidFill>
              </a:rPr>
              <a:t> </a:t>
            </a:r>
            <a:r>
              <a:rPr lang="en-CA" sz="4400" b="1" dirty="0" err="1">
                <a:solidFill>
                  <a:srgbClr val="ED8A05"/>
                </a:solidFill>
              </a:rPr>
              <a:t>professionnel</a:t>
            </a:r>
            <a:endParaRPr lang="en-CA" sz="4400" dirty="0"/>
          </a:p>
        </p:txBody>
      </p:sp>
      <p:sp>
        <p:nvSpPr>
          <p:cNvPr id="8" name="Content Placeholder 5"/>
          <p:cNvSpPr>
            <a:spLocks noGrp="1"/>
          </p:cNvSpPr>
          <p:nvPr>
            <p:ph sz="quarter" idx="4"/>
          </p:nvPr>
        </p:nvSpPr>
        <p:spPr>
          <a:xfrm rot="1103715">
            <a:off x="695644" y="4676818"/>
            <a:ext cx="5112567" cy="1656184"/>
          </a:xfrm>
        </p:spPr>
        <p:txBody>
          <a:bodyPr/>
          <a:lstStyle/>
          <a:p>
            <a:pPr marL="0" indent="0">
              <a:spcAft>
                <a:spcPts val="1000"/>
              </a:spcAft>
            </a:pPr>
            <a:endParaRPr lang="en-CA" sz="2000" b="1" dirty="0"/>
          </a:p>
          <a:p>
            <a:pPr marL="0" indent="0">
              <a:spcAft>
                <a:spcPts val="1000"/>
              </a:spcAft>
            </a:pPr>
            <a:r>
              <a:rPr lang="en-CA" sz="4400" b="1" dirty="0">
                <a:solidFill>
                  <a:srgbClr val="ED8A05"/>
                </a:solidFill>
              </a:rPr>
              <a:t>Assurance </a:t>
            </a:r>
            <a:r>
              <a:rPr lang="en-CA" sz="4400" b="1" dirty="0" err="1">
                <a:solidFill>
                  <a:srgbClr val="ED8A05"/>
                </a:solidFill>
              </a:rPr>
              <a:t>responsabilité</a:t>
            </a:r>
            <a:r>
              <a:rPr lang="en-CA" sz="4400" b="1" dirty="0">
                <a:solidFill>
                  <a:srgbClr val="ED8A05"/>
                </a:solidFill>
              </a:rPr>
              <a:t> </a:t>
            </a:r>
            <a:r>
              <a:rPr lang="en-CA" sz="4400" b="1" dirty="0" err="1">
                <a:solidFill>
                  <a:srgbClr val="ED8A05"/>
                </a:solidFill>
              </a:rPr>
              <a:t>professionnelle</a:t>
            </a:r>
            <a:endParaRPr lang="en-CA" sz="4400" dirty="0"/>
          </a:p>
        </p:txBody>
      </p:sp>
      <p:sp>
        <p:nvSpPr>
          <p:cNvPr id="10" name="Content Placeholder 5"/>
          <p:cNvSpPr>
            <a:spLocks noGrp="1"/>
          </p:cNvSpPr>
          <p:nvPr>
            <p:ph sz="quarter" idx="4"/>
          </p:nvPr>
        </p:nvSpPr>
        <p:spPr>
          <a:xfrm rot="524838">
            <a:off x="7394594" y="5656028"/>
            <a:ext cx="5112567" cy="1656184"/>
          </a:xfrm>
        </p:spPr>
        <p:txBody>
          <a:bodyPr/>
          <a:lstStyle/>
          <a:p>
            <a:pPr marL="0" indent="0">
              <a:spcAft>
                <a:spcPts val="1000"/>
              </a:spcAft>
            </a:pPr>
            <a:endParaRPr lang="en-CA" sz="4400" b="1" dirty="0"/>
          </a:p>
          <a:p>
            <a:pPr marL="0" indent="0">
              <a:spcAft>
                <a:spcPts val="1000"/>
              </a:spcAft>
            </a:pPr>
            <a:r>
              <a:rPr lang="en-CA" sz="4400" b="1" dirty="0">
                <a:solidFill>
                  <a:srgbClr val="ED8A05"/>
                </a:solidFill>
              </a:rPr>
              <a:t>Publications</a:t>
            </a:r>
            <a:endParaRPr lang="en-CA" sz="4400" dirty="0"/>
          </a:p>
        </p:txBody>
      </p:sp>
      <p:sp>
        <p:nvSpPr>
          <p:cNvPr id="11" name="Content Placeholder 5"/>
          <p:cNvSpPr>
            <a:spLocks noGrp="1"/>
          </p:cNvSpPr>
          <p:nvPr>
            <p:ph sz="quarter" idx="4"/>
          </p:nvPr>
        </p:nvSpPr>
        <p:spPr>
          <a:xfrm rot="21361949">
            <a:off x="151389" y="6593567"/>
            <a:ext cx="4386913" cy="1656184"/>
          </a:xfrm>
        </p:spPr>
        <p:txBody>
          <a:bodyPr/>
          <a:lstStyle/>
          <a:p>
            <a:pPr marL="0" indent="0">
              <a:spcAft>
                <a:spcPts val="1000"/>
              </a:spcAft>
            </a:pPr>
            <a:endParaRPr lang="en-CA" sz="4400" b="1" dirty="0"/>
          </a:p>
          <a:p>
            <a:pPr marL="0" indent="0">
              <a:spcAft>
                <a:spcPts val="1000"/>
              </a:spcAft>
            </a:pPr>
            <a:r>
              <a:rPr lang="en-CA" sz="4400" b="1" dirty="0">
                <a:solidFill>
                  <a:srgbClr val="ED8A05"/>
                </a:solidFill>
              </a:rPr>
              <a:t>GoodLife Fitness / </a:t>
            </a:r>
            <a:r>
              <a:rPr lang="en-CA" sz="4400" b="1" dirty="0" err="1">
                <a:solidFill>
                  <a:srgbClr val="ED8A05"/>
                </a:solidFill>
              </a:rPr>
              <a:t>Énergie</a:t>
            </a:r>
            <a:r>
              <a:rPr lang="en-CA" sz="4400" b="1" dirty="0">
                <a:solidFill>
                  <a:srgbClr val="ED8A05"/>
                </a:solidFill>
              </a:rPr>
              <a:t> Cardio</a:t>
            </a:r>
            <a:endParaRPr lang="en-CA" sz="4400" dirty="0"/>
          </a:p>
        </p:txBody>
      </p:sp>
      <p:sp>
        <p:nvSpPr>
          <p:cNvPr id="12" name="Content Placeholder 5"/>
          <p:cNvSpPr>
            <a:spLocks noGrp="1"/>
          </p:cNvSpPr>
          <p:nvPr>
            <p:ph sz="quarter" idx="4"/>
          </p:nvPr>
        </p:nvSpPr>
        <p:spPr>
          <a:xfrm rot="20910932">
            <a:off x="4509607" y="6920362"/>
            <a:ext cx="5112567" cy="1656184"/>
          </a:xfrm>
        </p:spPr>
        <p:txBody>
          <a:bodyPr/>
          <a:lstStyle/>
          <a:p>
            <a:pPr marL="0" indent="0">
              <a:spcAft>
                <a:spcPts val="1000"/>
              </a:spcAft>
            </a:pPr>
            <a:endParaRPr lang="en-CA" sz="4400" b="1" dirty="0"/>
          </a:p>
          <a:p>
            <a:pPr marL="0" indent="0">
              <a:spcAft>
                <a:spcPts val="1000"/>
              </a:spcAft>
            </a:pPr>
            <a:r>
              <a:rPr lang="en-CA" sz="4400" b="1" dirty="0" err="1">
                <a:solidFill>
                  <a:srgbClr val="ED8A05"/>
                </a:solidFill>
              </a:rPr>
              <a:t>Offres</a:t>
            </a:r>
            <a:r>
              <a:rPr lang="en-CA" sz="4400" b="1" dirty="0">
                <a:solidFill>
                  <a:srgbClr val="ED8A05"/>
                </a:solidFill>
              </a:rPr>
              <a:t> </a:t>
            </a:r>
            <a:r>
              <a:rPr lang="en-CA" sz="4400" b="1" dirty="0" err="1">
                <a:solidFill>
                  <a:srgbClr val="ED8A05"/>
                </a:solidFill>
              </a:rPr>
              <a:t>d’emploi</a:t>
            </a:r>
            <a:endParaRPr lang="en-CA" sz="4400" dirty="0"/>
          </a:p>
        </p:txBody>
      </p:sp>
      <p:sp>
        <p:nvSpPr>
          <p:cNvPr id="14" name="Content Placeholder 5"/>
          <p:cNvSpPr>
            <a:spLocks noGrp="1"/>
          </p:cNvSpPr>
          <p:nvPr>
            <p:ph sz="quarter" idx="4"/>
          </p:nvPr>
        </p:nvSpPr>
        <p:spPr>
          <a:xfrm>
            <a:off x="8053370" y="7928386"/>
            <a:ext cx="5112567" cy="1656184"/>
          </a:xfrm>
        </p:spPr>
        <p:txBody>
          <a:bodyPr/>
          <a:lstStyle/>
          <a:p>
            <a:pPr marL="0" indent="0">
              <a:spcAft>
                <a:spcPts val="1000"/>
              </a:spcAft>
            </a:pPr>
            <a:endParaRPr lang="en-CA" sz="2000" b="1" dirty="0"/>
          </a:p>
          <a:p>
            <a:pPr marL="0" indent="0">
              <a:spcAft>
                <a:spcPts val="1000"/>
              </a:spcAft>
            </a:pPr>
            <a:r>
              <a:rPr lang="en-CA" sz="5400" b="1" dirty="0"/>
              <a:t>… et plus!</a:t>
            </a:r>
            <a:endParaRPr lang="en-CA" sz="5400" dirty="0"/>
          </a:p>
        </p:txBody>
      </p:sp>
      <p:sp>
        <p:nvSpPr>
          <p:cNvPr id="16" name="Content Placeholder 5">
            <a:extLst>
              <a:ext uri="{FF2B5EF4-FFF2-40B4-BE49-F238E27FC236}">
                <a16:creationId xmlns:a16="http://schemas.microsoft.com/office/drawing/2014/main" id="{D93CEFCA-E95F-489B-9120-93F0F6DD744B}"/>
              </a:ext>
            </a:extLst>
          </p:cNvPr>
          <p:cNvSpPr txBox="1">
            <a:spLocks/>
          </p:cNvSpPr>
          <p:nvPr/>
        </p:nvSpPr>
        <p:spPr bwMode="auto">
          <a:xfrm rot="20773437">
            <a:off x="3964968" y="4550785"/>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4400" b="1" kern="0" dirty="0"/>
          </a:p>
          <a:p>
            <a:pPr marL="0" indent="0">
              <a:spcAft>
                <a:spcPts val="1000"/>
              </a:spcAft>
            </a:pPr>
            <a:r>
              <a:rPr lang="en-CA" sz="4400" b="1" kern="0" dirty="0" err="1">
                <a:solidFill>
                  <a:srgbClr val="ED8A05"/>
                </a:solidFill>
              </a:rPr>
              <a:t>Webinaires</a:t>
            </a:r>
            <a:r>
              <a:rPr lang="en-CA" sz="4400" b="1" kern="0" dirty="0">
                <a:solidFill>
                  <a:srgbClr val="ED8A05"/>
                </a:solidFill>
              </a:rPr>
              <a:t> </a:t>
            </a:r>
            <a:r>
              <a:rPr lang="en-CA" sz="4400" b="1" kern="0" dirty="0" err="1">
                <a:solidFill>
                  <a:srgbClr val="ED8A05"/>
                </a:solidFill>
              </a:rPr>
              <a:t>gratuits</a:t>
            </a:r>
            <a:endParaRPr lang="en-CA" sz="4400" kern="0" dirty="0"/>
          </a:p>
        </p:txBody>
      </p:sp>
      <p:sp>
        <p:nvSpPr>
          <p:cNvPr id="13" name="Content Placeholder 5">
            <a:extLst>
              <a:ext uri="{FF2B5EF4-FFF2-40B4-BE49-F238E27FC236}">
                <a16:creationId xmlns:a16="http://schemas.microsoft.com/office/drawing/2014/main" id="{BB98093C-36E1-4EDC-BE52-D71155AAEAC1}"/>
              </a:ext>
            </a:extLst>
          </p:cNvPr>
          <p:cNvSpPr txBox="1">
            <a:spLocks/>
          </p:cNvSpPr>
          <p:nvPr/>
        </p:nvSpPr>
        <p:spPr bwMode="auto">
          <a:xfrm>
            <a:off x="3172004" y="3148608"/>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4400" b="1" kern="0" dirty="0"/>
          </a:p>
          <a:p>
            <a:pPr marL="0" indent="0">
              <a:spcAft>
                <a:spcPts val="1000"/>
              </a:spcAft>
            </a:pPr>
            <a:r>
              <a:rPr lang="en-CA" sz="4400" b="1" kern="0" dirty="0">
                <a:solidFill>
                  <a:srgbClr val="ED8A05"/>
                </a:solidFill>
              </a:rPr>
              <a:t>CPS</a:t>
            </a:r>
            <a:endParaRPr lang="en-CA" sz="4400" kern="0" dirty="0"/>
          </a:p>
        </p:txBody>
      </p:sp>
    </p:spTree>
    <p:extLst>
      <p:ext uri="{BB962C8B-B14F-4D97-AF65-F5344CB8AC3E}">
        <p14:creationId xmlns:p14="http://schemas.microsoft.com/office/powerpoint/2010/main" val="3945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p:cTn id="1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9">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p:cTn id="27"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2">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 calcmode="lin" valueType="num">
                                      <p:cBhvr>
                                        <p:cTn id="32"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1">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p:cTn id="3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4">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build="p"/>
      <p:bldP spid="8" grpId="0" build="p"/>
      <p:bldP spid="10" grpId="0" build="p"/>
      <p:bldP spid="11" grpId="0" build="p"/>
      <p:bldP spid="12" grpId="0" build="p"/>
      <p:bldP spid="14" grpId="0" build="p"/>
      <p:bldP spid="16"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9713" y="1852465"/>
            <a:ext cx="12385376" cy="5544616"/>
          </a:xfrm>
        </p:spPr>
        <p:txBody>
          <a:bodyPr/>
          <a:lstStyle/>
          <a:p>
            <a:pPr marL="0" indent="0">
              <a:spcAft>
                <a:spcPts val="1000"/>
              </a:spcAft>
            </a:pPr>
            <a:r>
              <a:rPr lang="en-CA" sz="3800" b="1" dirty="0"/>
              <a:t>L’association canadienne des hygiénistes dentaires</a:t>
            </a:r>
          </a:p>
          <a:p>
            <a:pPr marL="0" indent="0">
              <a:spcAft>
                <a:spcPts val="1000"/>
              </a:spcAft>
            </a:pPr>
            <a:r>
              <a:rPr lang="en-CA" sz="3800" b="1" dirty="0"/>
              <a:t>1122, rue Wellington Ouest</a:t>
            </a:r>
          </a:p>
          <a:p>
            <a:pPr marL="0" indent="0">
              <a:spcAft>
                <a:spcPts val="1000"/>
              </a:spcAft>
            </a:pPr>
            <a:r>
              <a:rPr lang="en-CA" sz="3800" b="1" dirty="0"/>
              <a:t>Ottawa (Ontario)  K1Y 2Y7</a:t>
            </a:r>
          </a:p>
          <a:p>
            <a:pPr marL="0" indent="0">
              <a:spcAft>
                <a:spcPts val="1000"/>
              </a:spcAft>
            </a:pPr>
            <a:r>
              <a:rPr lang="en-CA" sz="3800" b="1" dirty="0">
                <a:solidFill>
                  <a:schemeClr val="bg2">
                    <a:lumMod val="75000"/>
                  </a:schemeClr>
                </a:solidFill>
              </a:rPr>
              <a:t>tél.</a:t>
            </a:r>
            <a:r>
              <a:rPr lang="en-CA" sz="3800" b="1" dirty="0"/>
              <a:t> 613-224-5515  | </a:t>
            </a:r>
            <a:r>
              <a:rPr lang="en-CA" sz="3800" b="1" dirty="0" err="1">
                <a:solidFill>
                  <a:schemeClr val="bg2">
                    <a:lumMod val="75000"/>
                  </a:schemeClr>
                </a:solidFill>
              </a:rPr>
              <a:t>s.f.</a:t>
            </a:r>
            <a:r>
              <a:rPr lang="en-CA" sz="3800" b="1" dirty="0">
                <a:solidFill>
                  <a:schemeClr val="bg2">
                    <a:lumMod val="75000"/>
                  </a:schemeClr>
                </a:solidFill>
              </a:rPr>
              <a:t> </a:t>
            </a:r>
            <a:r>
              <a:rPr lang="en-CA" sz="3800" b="1" dirty="0"/>
              <a:t>1-800-267-5235</a:t>
            </a:r>
          </a:p>
          <a:p>
            <a:pPr marL="0" indent="0">
              <a:spcAft>
                <a:spcPts val="1000"/>
              </a:spcAft>
            </a:pPr>
            <a:r>
              <a:rPr lang="en-CA" sz="3800" b="1" dirty="0">
                <a:solidFill>
                  <a:schemeClr val="bg2">
                    <a:lumMod val="75000"/>
                  </a:schemeClr>
                </a:solidFill>
              </a:rPr>
              <a:t>téléc.</a:t>
            </a:r>
            <a:r>
              <a:rPr lang="en-CA" sz="3800" b="1" dirty="0"/>
              <a:t> 613-224-7283</a:t>
            </a:r>
          </a:p>
          <a:p>
            <a:pPr marL="0" indent="0">
              <a:spcAft>
                <a:spcPts val="1000"/>
              </a:spcAft>
            </a:pPr>
            <a:r>
              <a:rPr lang="en-CA" sz="3800" b="1" dirty="0"/>
              <a:t>info@achd.ca  |  adhesion@achd.ca</a:t>
            </a:r>
          </a:p>
          <a:p>
            <a:pPr marL="0" indent="0">
              <a:spcAft>
                <a:spcPts val="1000"/>
              </a:spcAft>
            </a:pPr>
            <a:r>
              <a:rPr lang="en-CA" sz="3800" b="1" dirty="0"/>
              <a:t>achd.ca  |  cdha.ca</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775" y="7291385"/>
            <a:ext cx="3177250" cy="16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9258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4" name="Picture 3">
            <a:extLst>
              <a:ext uri="{FF2B5EF4-FFF2-40B4-BE49-F238E27FC236}">
                <a16:creationId xmlns:a16="http://schemas.microsoft.com/office/drawing/2014/main" id="{FF88E946-D086-48AE-8EB2-65B5DFAB5A4D}"/>
              </a:ext>
            </a:extLst>
          </p:cNvPr>
          <p:cNvPicPr>
            <a:picLocks noChangeAspect="1"/>
          </p:cNvPicPr>
          <p:nvPr/>
        </p:nvPicPr>
        <p:blipFill rotWithShape="1">
          <a:blip r:embed="rId3"/>
          <a:srcRect t="2506" r="1828" b="2101"/>
          <a:stretch/>
        </p:blipFill>
        <p:spPr>
          <a:xfrm>
            <a:off x="-37602" y="2323"/>
            <a:ext cx="13042401" cy="9751277"/>
          </a:xfrm>
          <a:prstGeom prst="rect">
            <a:avLst/>
          </a:prstGeom>
        </p:spPr>
      </p:pic>
    </p:spTree>
    <p:extLst>
      <p:ext uri="{BB962C8B-B14F-4D97-AF65-F5344CB8AC3E}">
        <p14:creationId xmlns:p14="http://schemas.microsoft.com/office/powerpoint/2010/main" val="34026935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996480"/>
            <a:ext cx="12115800" cy="2044700"/>
          </a:xfrm>
        </p:spPr>
        <p:txBody>
          <a:bodyPr/>
          <a:lstStyle/>
          <a:p>
            <a:r>
              <a:rPr lang="en-CA" sz="8800" b="1" dirty="0"/>
              <a:t>Notre mission</a:t>
            </a:r>
          </a:p>
        </p:txBody>
      </p:sp>
      <p:sp>
        <p:nvSpPr>
          <p:cNvPr id="3" name="Content Placeholder 2"/>
          <p:cNvSpPr>
            <a:spLocks noGrp="1"/>
          </p:cNvSpPr>
          <p:nvPr>
            <p:ph idx="1"/>
          </p:nvPr>
        </p:nvSpPr>
        <p:spPr>
          <a:xfrm>
            <a:off x="444500" y="4168180"/>
            <a:ext cx="12115800" cy="1231900"/>
          </a:xfrm>
        </p:spPr>
        <p:txBody>
          <a:bodyPr/>
          <a:lstStyle/>
          <a:p>
            <a:r>
              <a:rPr lang="fr-CA" sz="4600" b="1" dirty="0"/>
              <a:t>L’ACHD existe pour que ses membres puissent fournir des soins buccodentaires préventifs et thérapeutiques de qualité et promouvoir la santé à la population canadienne. </a:t>
            </a:r>
            <a:endParaRPr lang="fr-CA" sz="4600" dirty="0"/>
          </a:p>
        </p:txBody>
      </p:sp>
      <p:sp>
        <p:nvSpPr>
          <p:cNvPr id="6"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L’ACDH : Votre association nationale</a:t>
            </a:r>
          </a:p>
        </p:txBody>
      </p:sp>
    </p:spTree>
    <p:extLst>
      <p:ext uri="{BB962C8B-B14F-4D97-AF65-F5344CB8AC3E}">
        <p14:creationId xmlns:p14="http://schemas.microsoft.com/office/powerpoint/2010/main" val="19665034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4"/>
            <p:extLst>
              <p:ext uri="{D42A27DB-BD31-4B8C-83A1-F6EECF244321}">
                <p14:modId xmlns:p14="http://schemas.microsoft.com/office/powerpoint/2010/main" val="216380238"/>
              </p:ext>
            </p:extLst>
          </p:nvPr>
        </p:nvGraphicFramePr>
        <p:xfrm>
          <a:off x="6574408" y="1778184"/>
          <a:ext cx="5544616" cy="6987048"/>
        </p:xfrm>
        <a:graphic>
          <a:graphicData uri="http://schemas.openxmlformats.org/drawingml/2006/table">
            <a:tbl>
              <a:tblPr firstRow="1" bandRow="1">
                <a:tableStyleId>{E8034E78-7F5D-4C2E-B375-FC64B27BC917}</a:tableStyleId>
              </a:tblPr>
              <a:tblGrid>
                <a:gridCol w="374441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576064">
                <a:tc>
                  <a:txBody>
                    <a:bodyPr/>
                    <a:lstStyle/>
                    <a:p>
                      <a:r>
                        <a:rPr lang="fr-CA" sz="2800" noProof="0" dirty="0">
                          <a:solidFill>
                            <a:srgbClr val="FFFFFF"/>
                          </a:solidFill>
                          <a:latin typeface="Arial" panose="020B0604020202020204" pitchFamily="34" charset="0"/>
                          <a:cs typeface="Arial" panose="020B0604020202020204" pitchFamily="34" charset="0"/>
                        </a:rPr>
                        <a:t>Province/Territoire</a:t>
                      </a: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fr-CA" sz="2800" noProof="0" dirty="0">
                          <a:solidFill>
                            <a:srgbClr val="FFFFFF"/>
                          </a:solidFill>
                          <a:latin typeface="Arial" panose="020B0604020202020204" pitchFamily="34" charset="0"/>
                          <a:cs typeface="Arial" panose="020B0604020202020204" pitchFamily="34" charset="0"/>
                        </a:rPr>
                        <a:t>Année</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Ontario</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1947</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Saskatchewan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1948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Île-du-Prince-Édouard</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Alberta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Colombie-Britannique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Manitoba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Nouveau-Brunswick</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Nouvelle-Écosse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1955</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Yukon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1958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Québec</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1962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34902">
                <a:tc>
                  <a:txBody>
                    <a:bodyPr/>
                    <a:lstStyle/>
                    <a:p>
                      <a:r>
                        <a:rPr lang="fr-CA" sz="2400" noProof="0" dirty="0">
                          <a:solidFill>
                            <a:schemeClr val="tx2"/>
                          </a:solidFill>
                          <a:latin typeface="Arial" panose="020B0604020202020204" pitchFamily="34" charset="0"/>
                          <a:cs typeface="Arial" panose="020B0604020202020204" pitchFamily="34" charset="0"/>
                        </a:rPr>
                        <a:t>Territoires du Nord-Ouest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1967</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27062">
                <a:tc>
                  <a:txBody>
                    <a:bodyPr/>
                    <a:lstStyle/>
                    <a:p>
                      <a:r>
                        <a:rPr lang="fr-CA" sz="2400" noProof="0" dirty="0">
                          <a:solidFill>
                            <a:schemeClr val="tx2"/>
                          </a:solidFill>
                          <a:latin typeface="Arial" panose="020B0604020202020204" pitchFamily="34" charset="0"/>
                          <a:cs typeface="Arial" panose="020B0604020202020204" pitchFamily="34" charset="0"/>
                        </a:rPr>
                        <a:t>Terre-Neuve-et-Labrador</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2"/>
                          </a:solidFill>
                          <a:latin typeface="Arial" panose="020B0604020202020204" pitchFamily="34" charset="0"/>
                          <a:cs typeface="Arial" panose="020B0604020202020204" pitchFamily="34" charset="0"/>
                        </a:rPr>
                        <a:t>1968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L’historique de l’hygiène dentaire</a:t>
            </a:r>
          </a:p>
        </p:txBody>
      </p:sp>
      <p:pic>
        <p:nvPicPr>
          <p:cNvPr id="10" name="Picture 190"/>
          <p:cNvPicPr>
            <a:picLocks noChangeAspect="1" noChangeArrowheads="1"/>
          </p:cNvPicPr>
          <p:nvPr/>
        </p:nvPicPr>
        <p:blipFill>
          <a:blip r:embed="rId3" cstate="print"/>
          <a:srcRect/>
          <a:stretch>
            <a:fillRect/>
          </a:stretch>
        </p:blipFill>
        <p:spPr bwMode="auto">
          <a:xfrm>
            <a:off x="381720" y="7124709"/>
            <a:ext cx="3312368" cy="225161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12" y="1380452"/>
            <a:ext cx="5120009" cy="3928396"/>
          </a:xfrm>
          <a:prstGeom prst="rect">
            <a:avLst/>
          </a:prstGeom>
          <a:noFill/>
          <a:ln>
            <a:noFill/>
          </a:ln>
        </p:spPr>
      </p:pic>
      <p:pic>
        <p:nvPicPr>
          <p:cNvPr id="11" name="Picture 8" descr="hygienistPatient"/>
          <p:cNvPicPr>
            <a:picLocks noChangeAspect="1" noChangeArrowheads="1"/>
          </p:cNvPicPr>
          <p:nvPr/>
        </p:nvPicPr>
        <p:blipFill>
          <a:blip r:embed="rId5" cstate="print"/>
          <a:srcRect/>
          <a:stretch>
            <a:fillRect/>
          </a:stretch>
        </p:blipFill>
        <p:spPr bwMode="auto">
          <a:xfrm>
            <a:off x="3118024" y="5504529"/>
            <a:ext cx="2712860" cy="3240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79420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2" y="0"/>
            <a:ext cx="8713191" cy="12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t>Un personnel compétent à votre service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Text Placeholder 2"/>
          <p:cNvSpPr txBox="1">
            <a:spLocks/>
          </p:cNvSpPr>
          <p:nvPr/>
        </p:nvSpPr>
        <p:spPr bwMode="auto">
          <a:xfrm>
            <a:off x="0" y="2428528"/>
            <a:ext cx="547828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0" indent="0" algn="ctr" rtl="0" eaLnBrk="0" fontAlgn="base" hangingPunct="0">
              <a:spcBef>
                <a:spcPct val="0"/>
              </a:spcBef>
              <a:spcAft>
                <a:spcPct val="0"/>
              </a:spcAft>
              <a:buNone/>
              <a:defRPr sz="2400" b="1">
                <a:solidFill>
                  <a:srgbClr val="5E2082"/>
                </a:solidFill>
                <a:latin typeface="Arial"/>
                <a:ea typeface="+mn-ea"/>
                <a:cs typeface="Arial"/>
                <a:sym typeface="Palatino" pitchFamily="-84" charset="0"/>
              </a:defRPr>
            </a:lvl1pPr>
            <a:lvl2pPr marL="457200" indent="0" algn="ctr" rtl="0" eaLnBrk="0" fontAlgn="base" hangingPunct="0">
              <a:spcBef>
                <a:spcPct val="0"/>
              </a:spcBef>
              <a:spcAft>
                <a:spcPct val="0"/>
              </a:spcAft>
              <a:buNone/>
              <a:defRPr sz="2000" b="1">
                <a:solidFill>
                  <a:srgbClr val="5E2082"/>
                </a:solidFill>
                <a:latin typeface="Arial"/>
                <a:ea typeface="+mn-ea"/>
                <a:cs typeface="Arial"/>
                <a:sym typeface="Palatino" pitchFamily="-84" charset="0"/>
              </a:defRPr>
            </a:lvl2pPr>
            <a:lvl3pPr marL="914400" indent="0" algn="ctr" rtl="0" eaLnBrk="0" fontAlgn="base" hangingPunct="0">
              <a:spcBef>
                <a:spcPct val="0"/>
              </a:spcBef>
              <a:spcAft>
                <a:spcPct val="0"/>
              </a:spcAft>
              <a:buNone/>
              <a:defRPr sz="1800" b="1">
                <a:solidFill>
                  <a:srgbClr val="5E2082"/>
                </a:solidFill>
                <a:latin typeface="Arial"/>
                <a:ea typeface="+mn-ea"/>
                <a:cs typeface="Arial"/>
                <a:sym typeface="Palatino" pitchFamily="-84" charset="0"/>
              </a:defRPr>
            </a:lvl3pPr>
            <a:lvl4pPr marL="13716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4pPr>
            <a:lvl5pPr marL="18288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5pPr>
            <a:lvl6pPr marL="2286000" indent="0" algn="ctr" rtl="0" fontAlgn="base">
              <a:spcBef>
                <a:spcPct val="0"/>
              </a:spcBef>
              <a:spcAft>
                <a:spcPct val="0"/>
              </a:spcAft>
              <a:buNone/>
              <a:defRPr sz="1600" b="1">
                <a:solidFill>
                  <a:schemeClr val="tx1"/>
                </a:solidFill>
                <a:latin typeface="+mn-lt"/>
                <a:ea typeface="+mn-ea"/>
                <a:cs typeface="+mn-cs"/>
                <a:sym typeface="Palatino" charset="0"/>
              </a:defRPr>
            </a:lvl6pPr>
            <a:lvl7pPr marL="2743200" indent="0" algn="ctr" rtl="0" fontAlgn="base">
              <a:spcBef>
                <a:spcPct val="0"/>
              </a:spcBef>
              <a:spcAft>
                <a:spcPct val="0"/>
              </a:spcAft>
              <a:buNone/>
              <a:defRPr sz="1600" b="1">
                <a:solidFill>
                  <a:schemeClr val="tx1"/>
                </a:solidFill>
                <a:latin typeface="+mn-lt"/>
                <a:ea typeface="+mn-ea"/>
                <a:cs typeface="+mn-cs"/>
                <a:sym typeface="Palatino" charset="0"/>
              </a:defRPr>
            </a:lvl7pPr>
            <a:lvl8pPr marL="3200400" indent="0" algn="ctr" rtl="0" fontAlgn="base">
              <a:spcBef>
                <a:spcPct val="0"/>
              </a:spcBef>
              <a:spcAft>
                <a:spcPct val="0"/>
              </a:spcAft>
              <a:buNone/>
              <a:defRPr sz="1600" b="1">
                <a:solidFill>
                  <a:schemeClr val="tx1"/>
                </a:solidFill>
                <a:latin typeface="+mn-lt"/>
                <a:ea typeface="+mn-ea"/>
                <a:cs typeface="+mn-cs"/>
                <a:sym typeface="Palatino" charset="0"/>
              </a:defRPr>
            </a:lvl8pPr>
            <a:lvl9pPr marL="3657600" indent="0" algn="ctr" rtl="0" fontAlgn="base">
              <a:spcBef>
                <a:spcPct val="0"/>
              </a:spcBef>
              <a:spcAft>
                <a:spcPct val="0"/>
              </a:spcAft>
              <a:buNone/>
              <a:defRPr sz="1600" b="1">
                <a:solidFill>
                  <a:schemeClr val="tx1"/>
                </a:solidFill>
                <a:latin typeface="+mn-lt"/>
                <a:ea typeface="+mn-ea"/>
                <a:cs typeface="+mn-cs"/>
                <a:sym typeface="Palatino" charset="0"/>
              </a:defRPr>
            </a:lvl9pPr>
          </a:lstStyle>
          <a:p>
            <a:r>
              <a:rPr lang="fr-CA" sz="5000" dirty="0"/>
              <a:t>Conseil</a:t>
            </a:r>
            <a:endParaRPr lang="en-CA" sz="5000" kern="0" dirty="0"/>
          </a:p>
        </p:txBody>
      </p:sp>
      <p:sp>
        <p:nvSpPr>
          <p:cNvPr id="11" name="Text Placeholder 4"/>
          <p:cNvSpPr txBox="1">
            <a:spLocks/>
          </p:cNvSpPr>
          <p:nvPr/>
        </p:nvSpPr>
        <p:spPr bwMode="auto">
          <a:xfrm>
            <a:off x="0" y="6316960"/>
            <a:ext cx="547828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0" indent="0" algn="ctr" rtl="0" eaLnBrk="0" fontAlgn="base" hangingPunct="0">
              <a:spcBef>
                <a:spcPct val="0"/>
              </a:spcBef>
              <a:spcAft>
                <a:spcPct val="0"/>
              </a:spcAft>
              <a:buNone/>
              <a:defRPr sz="2400" b="1">
                <a:solidFill>
                  <a:srgbClr val="5E2082"/>
                </a:solidFill>
                <a:latin typeface="Arial"/>
                <a:ea typeface="+mn-ea"/>
                <a:cs typeface="Arial"/>
                <a:sym typeface="Palatino" pitchFamily="-84" charset="0"/>
              </a:defRPr>
            </a:lvl1pPr>
            <a:lvl2pPr marL="457200" indent="0" algn="ctr" rtl="0" eaLnBrk="0" fontAlgn="base" hangingPunct="0">
              <a:spcBef>
                <a:spcPct val="0"/>
              </a:spcBef>
              <a:spcAft>
                <a:spcPct val="0"/>
              </a:spcAft>
              <a:buNone/>
              <a:defRPr sz="2000" b="1">
                <a:solidFill>
                  <a:srgbClr val="5E2082"/>
                </a:solidFill>
                <a:latin typeface="Arial"/>
                <a:ea typeface="+mn-ea"/>
                <a:cs typeface="Arial"/>
                <a:sym typeface="Palatino" pitchFamily="-84" charset="0"/>
              </a:defRPr>
            </a:lvl2pPr>
            <a:lvl3pPr marL="914400" indent="0" algn="ctr" rtl="0" eaLnBrk="0" fontAlgn="base" hangingPunct="0">
              <a:spcBef>
                <a:spcPct val="0"/>
              </a:spcBef>
              <a:spcAft>
                <a:spcPct val="0"/>
              </a:spcAft>
              <a:buNone/>
              <a:defRPr sz="1800" b="1">
                <a:solidFill>
                  <a:srgbClr val="5E2082"/>
                </a:solidFill>
                <a:latin typeface="Arial"/>
                <a:ea typeface="+mn-ea"/>
                <a:cs typeface="Arial"/>
                <a:sym typeface="Palatino" pitchFamily="-84" charset="0"/>
              </a:defRPr>
            </a:lvl3pPr>
            <a:lvl4pPr marL="13716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4pPr>
            <a:lvl5pPr marL="18288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5pPr>
            <a:lvl6pPr marL="2286000" indent="0" algn="ctr" rtl="0" fontAlgn="base">
              <a:spcBef>
                <a:spcPct val="0"/>
              </a:spcBef>
              <a:spcAft>
                <a:spcPct val="0"/>
              </a:spcAft>
              <a:buNone/>
              <a:defRPr sz="1600" b="1">
                <a:solidFill>
                  <a:schemeClr val="tx1"/>
                </a:solidFill>
                <a:latin typeface="+mn-lt"/>
                <a:ea typeface="+mn-ea"/>
                <a:cs typeface="+mn-cs"/>
                <a:sym typeface="Palatino" charset="0"/>
              </a:defRPr>
            </a:lvl6pPr>
            <a:lvl7pPr marL="2743200" indent="0" algn="ctr" rtl="0" fontAlgn="base">
              <a:spcBef>
                <a:spcPct val="0"/>
              </a:spcBef>
              <a:spcAft>
                <a:spcPct val="0"/>
              </a:spcAft>
              <a:buNone/>
              <a:defRPr sz="1600" b="1">
                <a:solidFill>
                  <a:schemeClr val="tx1"/>
                </a:solidFill>
                <a:latin typeface="+mn-lt"/>
                <a:ea typeface="+mn-ea"/>
                <a:cs typeface="+mn-cs"/>
                <a:sym typeface="Palatino" charset="0"/>
              </a:defRPr>
            </a:lvl7pPr>
            <a:lvl8pPr marL="3200400" indent="0" algn="ctr" rtl="0" fontAlgn="base">
              <a:spcBef>
                <a:spcPct val="0"/>
              </a:spcBef>
              <a:spcAft>
                <a:spcPct val="0"/>
              </a:spcAft>
              <a:buNone/>
              <a:defRPr sz="1600" b="1">
                <a:solidFill>
                  <a:schemeClr val="tx1"/>
                </a:solidFill>
                <a:latin typeface="+mn-lt"/>
                <a:ea typeface="+mn-ea"/>
                <a:cs typeface="+mn-cs"/>
                <a:sym typeface="Palatino" charset="0"/>
              </a:defRPr>
            </a:lvl8pPr>
            <a:lvl9pPr marL="3657600" indent="0" algn="ctr" rtl="0" fontAlgn="base">
              <a:spcBef>
                <a:spcPct val="0"/>
              </a:spcBef>
              <a:spcAft>
                <a:spcPct val="0"/>
              </a:spcAft>
              <a:buNone/>
              <a:defRPr sz="1600" b="1">
                <a:solidFill>
                  <a:schemeClr val="tx1"/>
                </a:solidFill>
                <a:latin typeface="+mn-lt"/>
                <a:ea typeface="+mn-ea"/>
                <a:cs typeface="+mn-cs"/>
                <a:sym typeface="Palatino" charset="0"/>
              </a:defRPr>
            </a:lvl9pPr>
          </a:lstStyle>
          <a:p>
            <a:r>
              <a:rPr lang="en-CA" sz="5000" kern="0" dirty="0"/>
              <a:t>Personnel</a:t>
            </a:r>
          </a:p>
        </p:txBody>
      </p:sp>
      <p:sp>
        <p:nvSpPr>
          <p:cNvPr id="15" name="Content Placeholder 5"/>
          <p:cNvSpPr txBox="1">
            <a:spLocks/>
          </p:cNvSpPr>
          <p:nvPr/>
        </p:nvSpPr>
        <p:spPr bwMode="auto">
          <a:xfrm>
            <a:off x="0" y="3508649"/>
            <a:ext cx="5479952"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defPPr>
              <a:defRPr lang="en-US"/>
            </a:defPPr>
            <a:lvl1pPr marL="0" indent="0" algn="ctr" eaLnBrk="0" hangingPunct="0">
              <a:spcAft>
                <a:spcPts val="2000"/>
              </a:spcAft>
              <a:defRPr sz="3600" b="1">
                <a:solidFill>
                  <a:srgbClr val="ED8A05"/>
                </a:solidFill>
                <a:latin typeface="Arial"/>
                <a:ea typeface="+mn-ea"/>
                <a:cs typeface="Arial"/>
              </a:defRPr>
            </a:lvl1pPr>
            <a:lvl2pPr marL="742950" indent="-285750" algn="ctr" eaLnBrk="0" hangingPunct="0">
              <a:defRPr sz="2000">
                <a:solidFill>
                  <a:srgbClr val="5E2082"/>
                </a:solidFill>
                <a:latin typeface="Arial"/>
                <a:ea typeface="+mn-ea"/>
                <a:cs typeface="Arial"/>
              </a:defRPr>
            </a:lvl2pPr>
            <a:lvl3pPr marL="1143000" indent="-228600" algn="ctr" eaLnBrk="0" hangingPunct="0">
              <a:defRPr sz="1800">
                <a:solidFill>
                  <a:srgbClr val="5E2082"/>
                </a:solidFill>
                <a:latin typeface="Arial"/>
                <a:ea typeface="+mn-ea"/>
                <a:cs typeface="Arial"/>
              </a:defRPr>
            </a:lvl3pPr>
            <a:lvl4pPr marL="1600200" indent="-228600" algn="ctr" eaLnBrk="0" hangingPunct="0">
              <a:defRPr sz="1600">
                <a:solidFill>
                  <a:srgbClr val="5E2082"/>
                </a:solidFill>
                <a:latin typeface="Arial"/>
                <a:ea typeface="+mn-ea"/>
                <a:cs typeface="Arial"/>
              </a:defRPr>
            </a:lvl4pPr>
            <a:lvl5pPr marL="2057400" indent="-228600" algn="ctr" eaLnBrk="0" hangingPunct="0">
              <a:defRPr sz="1600">
                <a:solidFill>
                  <a:srgbClr val="5E2082"/>
                </a:solidFill>
                <a:latin typeface="Arial"/>
                <a:ea typeface="+mn-ea"/>
                <a:cs typeface="Arial"/>
              </a:defRPr>
            </a:lvl5pPr>
            <a:lvl6pPr marL="457200" algn="ctr" fontAlgn="base">
              <a:spcBef>
                <a:spcPct val="0"/>
              </a:spcBef>
              <a:spcAft>
                <a:spcPct val="0"/>
              </a:spcAft>
              <a:defRPr sz="1600">
                <a:solidFill>
                  <a:schemeClr val="tx1"/>
                </a:solidFill>
                <a:latin typeface="+mn-lt"/>
                <a:ea typeface="+mn-ea"/>
              </a:defRPr>
            </a:lvl6pPr>
            <a:lvl7pPr marL="914400" algn="ctr" fontAlgn="base">
              <a:spcBef>
                <a:spcPct val="0"/>
              </a:spcBef>
              <a:spcAft>
                <a:spcPct val="0"/>
              </a:spcAft>
              <a:defRPr sz="1600">
                <a:solidFill>
                  <a:schemeClr val="tx1"/>
                </a:solidFill>
                <a:latin typeface="+mn-lt"/>
                <a:ea typeface="+mn-ea"/>
              </a:defRPr>
            </a:lvl7pPr>
            <a:lvl8pPr marL="1371600" algn="ctr" fontAlgn="base">
              <a:spcBef>
                <a:spcPct val="0"/>
              </a:spcBef>
              <a:spcAft>
                <a:spcPct val="0"/>
              </a:spcAft>
              <a:defRPr sz="1600">
                <a:solidFill>
                  <a:schemeClr val="tx1"/>
                </a:solidFill>
                <a:latin typeface="+mn-lt"/>
                <a:ea typeface="+mn-ea"/>
              </a:defRPr>
            </a:lvl8pPr>
            <a:lvl9pPr marL="1828800" algn="ctr" fontAlgn="base">
              <a:spcBef>
                <a:spcPct val="0"/>
              </a:spcBef>
              <a:spcAft>
                <a:spcPct val="0"/>
              </a:spcAft>
              <a:defRPr sz="1600">
                <a:solidFill>
                  <a:schemeClr val="tx1"/>
                </a:solidFill>
                <a:latin typeface="+mn-lt"/>
                <a:ea typeface="+mn-ea"/>
              </a:defRPr>
            </a:lvl9pPr>
          </a:lstStyle>
          <a:p>
            <a:r>
              <a:rPr lang="en-CA" dirty="0"/>
              <a:t>cdha.ca/Board</a:t>
            </a:r>
          </a:p>
        </p:txBody>
      </p:sp>
      <p:sp>
        <p:nvSpPr>
          <p:cNvPr id="16" name="Content Placeholder 5">
            <a:hlinkClick r:id="rId3"/>
          </p:cNvPr>
          <p:cNvSpPr txBox="1">
            <a:spLocks/>
          </p:cNvSpPr>
          <p:nvPr/>
        </p:nvSpPr>
        <p:spPr bwMode="auto">
          <a:xfrm>
            <a:off x="0" y="7397081"/>
            <a:ext cx="5478280"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defPPr>
              <a:defRPr lang="en-US"/>
            </a:defPPr>
            <a:lvl1pPr marL="0" indent="0" algn="ctr" eaLnBrk="0" hangingPunct="0">
              <a:spcAft>
                <a:spcPts val="2000"/>
              </a:spcAft>
              <a:defRPr sz="3600" b="1">
                <a:solidFill>
                  <a:srgbClr val="ED8A05"/>
                </a:solidFill>
                <a:latin typeface="Arial"/>
                <a:ea typeface="+mn-ea"/>
                <a:cs typeface="Arial"/>
              </a:defRPr>
            </a:lvl1pPr>
            <a:lvl2pPr marL="742950" indent="-285750" algn="ctr" eaLnBrk="0" hangingPunct="0">
              <a:defRPr sz="2000">
                <a:solidFill>
                  <a:srgbClr val="5E2082"/>
                </a:solidFill>
                <a:latin typeface="Arial"/>
                <a:ea typeface="+mn-ea"/>
                <a:cs typeface="Arial"/>
              </a:defRPr>
            </a:lvl2pPr>
            <a:lvl3pPr marL="1143000" indent="-228600" algn="ctr" eaLnBrk="0" hangingPunct="0">
              <a:defRPr sz="1800">
                <a:solidFill>
                  <a:srgbClr val="5E2082"/>
                </a:solidFill>
                <a:latin typeface="Arial"/>
                <a:ea typeface="+mn-ea"/>
                <a:cs typeface="Arial"/>
              </a:defRPr>
            </a:lvl3pPr>
            <a:lvl4pPr marL="1600200" indent="-228600" algn="ctr" eaLnBrk="0" hangingPunct="0">
              <a:defRPr sz="1600">
                <a:solidFill>
                  <a:srgbClr val="5E2082"/>
                </a:solidFill>
                <a:latin typeface="Arial"/>
                <a:ea typeface="+mn-ea"/>
                <a:cs typeface="Arial"/>
              </a:defRPr>
            </a:lvl4pPr>
            <a:lvl5pPr marL="2057400" indent="-228600" algn="ctr" eaLnBrk="0" hangingPunct="0">
              <a:defRPr sz="1600">
                <a:solidFill>
                  <a:srgbClr val="5E2082"/>
                </a:solidFill>
                <a:latin typeface="Arial"/>
                <a:ea typeface="+mn-ea"/>
                <a:cs typeface="Arial"/>
              </a:defRPr>
            </a:lvl5pPr>
            <a:lvl6pPr marL="457200" algn="ctr" fontAlgn="base">
              <a:spcBef>
                <a:spcPct val="0"/>
              </a:spcBef>
              <a:spcAft>
                <a:spcPct val="0"/>
              </a:spcAft>
              <a:defRPr sz="1600">
                <a:solidFill>
                  <a:schemeClr val="tx1"/>
                </a:solidFill>
                <a:latin typeface="+mn-lt"/>
                <a:ea typeface="+mn-ea"/>
              </a:defRPr>
            </a:lvl6pPr>
            <a:lvl7pPr marL="914400" algn="ctr" fontAlgn="base">
              <a:spcBef>
                <a:spcPct val="0"/>
              </a:spcBef>
              <a:spcAft>
                <a:spcPct val="0"/>
              </a:spcAft>
              <a:defRPr sz="1600">
                <a:solidFill>
                  <a:schemeClr val="tx1"/>
                </a:solidFill>
                <a:latin typeface="+mn-lt"/>
                <a:ea typeface="+mn-ea"/>
              </a:defRPr>
            </a:lvl7pPr>
            <a:lvl8pPr marL="1371600" algn="ctr" fontAlgn="base">
              <a:spcBef>
                <a:spcPct val="0"/>
              </a:spcBef>
              <a:spcAft>
                <a:spcPct val="0"/>
              </a:spcAft>
              <a:defRPr sz="1600">
                <a:solidFill>
                  <a:schemeClr val="tx1"/>
                </a:solidFill>
                <a:latin typeface="+mn-lt"/>
                <a:ea typeface="+mn-ea"/>
              </a:defRPr>
            </a:lvl8pPr>
            <a:lvl9pPr marL="1828800" algn="ctr" fontAlgn="base">
              <a:spcBef>
                <a:spcPct val="0"/>
              </a:spcBef>
              <a:spcAft>
                <a:spcPct val="0"/>
              </a:spcAft>
              <a:defRPr sz="1600">
                <a:solidFill>
                  <a:schemeClr val="tx1"/>
                </a:solidFill>
                <a:latin typeface="+mn-lt"/>
                <a:ea typeface="+mn-ea"/>
              </a:defRPr>
            </a:lvl9pPr>
          </a:lstStyle>
          <a:p>
            <a:r>
              <a:rPr lang="en-CA" dirty="0"/>
              <a:t>cdha.ca/Team</a:t>
            </a:r>
          </a:p>
        </p:txBody>
      </p:sp>
      <p:pic>
        <p:nvPicPr>
          <p:cNvPr id="12" name="Picture 11" descr="A group of people posing for a photo&#10;&#10;Description automatically generated">
            <a:extLst>
              <a:ext uri="{FF2B5EF4-FFF2-40B4-BE49-F238E27FC236}">
                <a16:creationId xmlns:a16="http://schemas.microsoft.com/office/drawing/2014/main" id="{804147BD-7654-4091-ADAE-597928961D3D}"/>
              </a:ext>
            </a:extLst>
          </p:cNvPr>
          <p:cNvPicPr>
            <a:picLocks noChangeAspect="1"/>
          </p:cNvPicPr>
          <p:nvPr/>
        </p:nvPicPr>
        <p:blipFill rotWithShape="1">
          <a:blip r:embed="rId4"/>
          <a:srcRect b="11084"/>
          <a:stretch/>
        </p:blipFill>
        <p:spPr>
          <a:xfrm>
            <a:off x="5710312" y="5533828"/>
            <a:ext cx="5400000" cy="3370884"/>
          </a:xfrm>
          <a:prstGeom prst="rect">
            <a:avLst/>
          </a:prstGeom>
          <a:effectLst>
            <a:outerShdw blurRad="50800" dist="38100" dir="2700000" algn="tl" rotWithShape="0">
              <a:prstClr val="black">
                <a:alpha val="40000"/>
              </a:prstClr>
            </a:outerShdw>
          </a:effectLst>
        </p:spPr>
      </p:pic>
      <p:pic>
        <p:nvPicPr>
          <p:cNvPr id="13" name="Picture 2" descr="http://files.cdha.ca/images/about/board2018-2019.jpg">
            <a:extLst>
              <a:ext uri="{FF2B5EF4-FFF2-40B4-BE49-F238E27FC236}">
                <a16:creationId xmlns:a16="http://schemas.microsoft.com/office/drawing/2014/main" id="{91E45591-FAEB-4D37-9F15-47D732CD7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312" y="1619292"/>
            <a:ext cx="5400000" cy="34377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6872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3729" y="1996480"/>
            <a:ext cx="7200800" cy="3000995"/>
          </a:xfrm>
        </p:spPr>
        <p:txBody>
          <a:bodyPr/>
          <a:lstStyle/>
          <a:p>
            <a:pPr algn="l">
              <a:spcAft>
                <a:spcPts val="2000"/>
              </a:spcAft>
              <a:buFont typeface="Arial" panose="020B0604020202020204" pitchFamily="34" charset="0"/>
              <a:buChar char="•"/>
            </a:pPr>
            <a:r>
              <a:rPr lang="fr-CA" sz="4400" b="1" dirty="0"/>
              <a:t>Organismes nationaux</a:t>
            </a:r>
          </a:p>
          <a:p>
            <a:pPr algn="l">
              <a:spcBef>
                <a:spcPts val="1000"/>
              </a:spcBef>
              <a:spcAft>
                <a:spcPts val="2000"/>
              </a:spcAft>
              <a:buFont typeface="Arial" panose="020B0604020202020204" pitchFamily="34" charset="0"/>
              <a:buChar char="•"/>
            </a:pPr>
            <a:r>
              <a:rPr lang="fr-CA" sz="4400" b="1" dirty="0"/>
              <a:t>Organismes provinciaux de réglementation</a:t>
            </a:r>
          </a:p>
          <a:p>
            <a:pPr algn="l">
              <a:spcBef>
                <a:spcPts val="1000"/>
              </a:spcBef>
              <a:spcAft>
                <a:spcPts val="2000"/>
              </a:spcAft>
              <a:buFont typeface="Arial" panose="020B0604020202020204" pitchFamily="34" charset="0"/>
              <a:buChar char="•"/>
            </a:pPr>
            <a:r>
              <a:rPr lang="fr-CA" sz="4400" b="1" dirty="0"/>
              <a:t>Associations professionnelles</a:t>
            </a:r>
          </a:p>
          <a:p>
            <a:pPr algn="l">
              <a:spcBef>
                <a:spcPts val="1000"/>
              </a:spcBef>
              <a:spcAft>
                <a:spcPts val="2000"/>
              </a:spcAft>
              <a:buFont typeface="Arial" panose="020B0604020202020204" pitchFamily="34" charset="0"/>
              <a:buChar char="•"/>
            </a:pPr>
            <a:r>
              <a:rPr lang="fr-CA" sz="4400" b="1" dirty="0"/>
              <a:t>Associations provinciales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Organismes d’hygiène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89"/>
          <a:stretch/>
        </p:blipFill>
        <p:spPr>
          <a:xfrm>
            <a:off x="7870552" y="2644552"/>
            <a:ext cx="4768357" cy="3980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73500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41760" y="5143253"/>
            <a:ext cx="10729192" cy="3838003"/>
          </a:xfrm>
        </p:spPr>
        <p:txBody>
          <a:bodyPr/>
          <a:lstStyle/>
          <a:p>
            <a:pPr algn="l">
              <a:spcAft>
                <a:spcPts val="2000"/>
              </a:spcAft>
              <a:buFont typeface="Arial" panose="020B0604020202020204" pitchFamily="34" charset="0"/>
              <a:buChar char="•"/>
            </a:pPr>
            <a:r>
              <a:rPr lang="fr-CA" sz="3600" b="1" dirty="0"/>
              <a:t>Commission de l’agrément dentaire du Canada (</a:t>
            </a:r>
            <a:r>
              <a:rPr lang="fr-CA" sz="3600" b="1" dirty="0" err="1"/>
              <a:t>CADC</a:t>
            </a:r>
            <a:r>
              <a:rPr lang="fr-CA" sz="3600" b="1" dirty="0"/>
              <a:t>)</a:t>
            </a:r>
          </a:p>
          <a:p>
            <a:pPr algn="l">
              <a:spcAft>
                <a:spcPts val="2000"/>
              </a:spcAft>
              <a:buFont typeface="Arial" panose="020B0604020202020204" pitchFamily="34" charset="0"/>
              <a:buChar char="•"/>
            </a:pPr>
            <a:r>
              <a:rPr lang="fr-CA" sz="3600" b="1" dirty="0"/>
              <a:t>Bureau national de la certification en hygiène dentaire (</a:t>
            </a:r>
            <a:r>
              <a:rPr lang="fr-CA" sz="3600" b="1" dirty="0" err="1"/>
              <a:t>BNCHD</a:t>
            </a:r>
            <a:r>
              <a:rPr lang="fr-CA" sz="3600" b="1" dirty="0"/>
              <a:t>)</a:t>
            </a:r>
          </a:p>
          <a:p>
            <a:pPr algn="l">
              <a:spcBef>
                <a:spcPts val="2000"/>
              </a:spcBef>
              <a:buFont typeface="Arial" panose="020B0604020202020204" pitchFamily="34" charset="0"/>
              <a:buChar char="•"/>
            </a:pPr>
            <a:r>
              <a:rPr lang="fr-FR" sz="3600" b="1" dirty="0"/>
              <a:t>Fédération des organismes de réglementation de l’hygiène dentaire du Canada (</a:t>
            </a:r>
            <a:r>
              <a:rPr lang="fr-FR" sz="3600" b="1" dirty="0" err="1"/>
              <a:t>FDHRC</a:t>
            </a:r>
            <a:r>
              <a:rPr lang="fr-FR" sz="3600" b="1" dirty="0"/>
              <a:t>)</a:t>
            </a:r>
            <a:endParaRPr lang="fr-CA" sz="36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Organismes nationaux</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3">
            <a:extLst>
              <a:ext uri="{FF2B5EF4-FFF2-40B4-BE49-F238E27FC236}">
                <a16:creationId xmlns:a16="http://schemas.microsoft.com/office/drawing/2014/main" id="{34D2E468-5CF4-45D9-99A5-8232E6E39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08" y="2104528"/>
            <a:ext cx="3692568" cy="199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6FD0293D-3D8F-45CF-B460-9E332162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575" y="1674526"/>
            <a:ext cx="3011649" cy="27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clipart&#10;&#10;Description generated with very high confidence">
            <a:extLst>
              <a:ext uri="{FF2B5EF4-FFF2-40B4-BE49-F238E27FC236}">
                <a16:creationId xmlns:a16="http://schemas.microsoft.com/office/drawing/2014/main" id="{31091380-8A19-4765-BE79-8D34CB0BDD63}"/>
              </a:ext>
            </a:extLst>
          </p:cNvPr>
          <p:cNvPicPr>
            <a:picLocks noChangeAspect="1"/>
          </p:cNvPicPr>
          <p:nvPr/>
        </p:nvPicPr>
        <p:blipFill>
          <a:blip r:embed="rId5"/>
          <a:stretch>
            <a:fillRect/>
          </a:stretch>
        </p:blipFill>
        <p:spPr>
          <a:xfrm>
            <a:off x="8008223" y="2116898"/>
            <a:ext cx="4884627" cy="1982276"/>
          </a:xfrm>
          <a:prstGeom prst="rect">
            <a:avLst/>
          </a:prstGeom>
        </p:spPr>
      </p:pic>
    </p:spTree>
    <p:extLst>
      <p:ext uri="{BB962C8B-B14F-4D97-AF65-F5344CB8AC3E}">
        <p14:creationId xmlns:p14="http://schemas.microsoft.com/office/powerpoint/2010/main" val="9073809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196280"/>
            <a:ext cx="871296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500" dirty="0"/>
              <a:t>Organismes provinciaux de réglementation</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2"/>
          <p:cNvSpPr>
            <a:spLocks noGrp="1"/>
          </p:cNvSpPr>
          <p:nvPr>
            <p:ph idx="1"/>
          </p:nvPr>
        </p:nvSpPr>
        <p:spPr>
          <a:xfrm>
            <a:off x="539552" y="1492424"/>
            <a:ext cx="11939512" cy="3987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342900" indent="-342900" algn="l">
              <a:buFont typeface="Arial" panose="020B0604020202020204" pitchFamily="34" charset="0"/>
              <a:buChar char="•"/>
            </a:pPr>
            <a:r>
              <a:rPr lang="fr-CA" sz="2600" dirty="0"/>
              <a:t>College of Dental Hygienists of British Columbia (CDHBC)</a:t>
            </a:r>
          </a:p>
          <a:p>
            <a:pPr marL="342900" indent="-342900" algn="l">
              <a:buFont typeface="Arial" panose="020B0604020202020204" pitchFamily="34" charset="0"/>
              <a:buChar char="•"/>
            </a:pPr>
            <a:r>
              <a:rPr lang="fr-CA" sz="2600" dirty="0"/>
              <a:t>College of Registered Dental Hygienists of Alberta (CRDHA)</a:t>
            </a:r>
          </a:p>
          <a:p>
            <a:pPr marL="342900" indent="-342900" algn="l">
              <a:buFont typeface="Arial" panose="020B0604020202020204" pitchFamily="34" charset="0"/>
              <a:buChar char="•"/>
            </a:pPr>
            <a:r>
              <a:rPr lang="fr-CA" sz="2600" dirty="0"/>
              <a:t>Saskatchewan Dental Hygienist Association (SDHA)</a:t>
            </a:r>
          </a:p>
          <a:p>
            <a:pPr marL="342900" indent="-342900" algn="l">
              <a:buFont typeface="Arial" panose="020B0604020202020204" pitchFamily="34" charset="0"/>
              <a:buChar char="•"/>
            </a:pPr>
            <a:r>
              <a:rPr lang="fr-CA" sz="2600" dirty="0"/>
              <a:t>College of Dental Hygienists of Manitoba (CDHM)</a:t>
            </a:r>
            <a:endParaRPr lang="fr-CA" dirty="0"/>
          </a:p>
          <a:p>
            <a:pPr marL="342900" indent="-342900" algn="l">
              <a:buFont typeface="Arial" panose="020B0604020202020204" pitchFamily="34" charset="0"/>
              <a:buChar char="•"/>
            </a:pPr>
            <a:r>
              <a:rPr lang="fr-CA" sz="2600" dirty="0"/>
              <a:t>Ordre des hygiénistes dentaires de l’Ontario (ODHO)</a:t>
            </a:r>
          </a:p>
          <a:p>
            <a:pPr marL="342900" indent="-342900" algn="l">
              <a:buFont typeface="Arial" panose="020B0604020202020204" pitchFamily="34" charset="0"/>
              <a:buChar char="•"/>
            </a:pPr>
            <a:r>
              <a:rPr lang="fr-CA" sz="2600" dirty="0"/>
              <a:t>Ordre des hygiénistes dentaires du Québec (OHDQ)</a:t>
            </a:r>
          </a:p>
          <a:p>
            <a:pPr marL="342900" indent="-342900" algn="l">
              <a:buFont typeface="Arial" panose="020B0604020202020204" pitchFamily="34" charset="0"/>
              <a:buChar char="•"/>
            </a:pPr>
            <a:r>
              <a:rPr lang="fr-CA" sz="2600" dirty="0"/>
              <a:t>Ordre des hygiénistes dentaires du Nouveau-Brunswick (OHDNB)</a:t>
            </a:r>
          </a:p>
          <a:p>
            <a:pPr marL="342900" indent="-342900" algn="l">
              <a:buFont typeface="Arial" panose="020B0604020202020204" pitchFamily="34" charset="0"/>
              <a:buChar char="•"/>
            </a:pPr>
            <a:r>
              <a:rPr lang="fr-CA" sz="2600" dirty="0"/>
              <a:t>College of Dental Hygienists of Nova Scotia (CDHNS)</a:t>
            </a:r>
          </a:p>
          <a:p>
            <a:pPr marL="342900" indent="-342900" algn="l">
              <a:buFont typeface="Arial" panose="020B0604020202020204" pitchFamily="34" charset="0"/>
              <a:buChar char="•"/>
            </a:pPr>
            <a:r>
              <a:rPr lang="fr-CA" sz="2600" dirty="0"/>
              <a:t>Prince Edward Island Dental Council</a:t>
            </a:r>
          </a:p>
          <a:p>
            <a:pPr marL="342900" indent="-342900" algn="l">
              <a:buFont typeface="Arial" panose="020B0604020202020204" pitchFamily="34" charset="0"/>
              <a:buChar char="•"/>
            </a:pPr>
            <a:r>
              <a:rPr lang="fr-CA" sz="2600" dirty="0"/>
              <a:t>Newfoundland and Labrador College of Dental Hygienists (NLCDH)</a:t>
            </a:r>
          </a:p>
          <a:p>
            <a:pPr marL="342900" indent="-342900" algn="l">
              <a:buFont typeface="Arial" panose="020B0604020202020204" pitchFamily="34" charset="0"/>
              <a:buChar char="•"/>
            </a:pPr>
            <a:r>
              <a:rPr lang="fr-CA" sz="2600" dirty="0"/>
              <a:t>Le ministère des Services aux collectivités , gouvernement du Yukon</a:t>
            </a:r>
          </a:p>
          <a:p>
            <a:pPr marL="342900" indent="-342900" algn="l">
              <a:buFont typeface="Arial" panose="020B0604020202020204" pitchFamily="34" charset="0"/>
              <a:buChar char="•"/>
            </a:pPr>
            <a:r>
              <a:rPr lang="fr-CA" sz="2600" dirty="0"/>
              <a:t>Le ministère de la Santé et des Services sociaux, gouvernement des Territoires du Nord-Ouest </a:t>
            </a:r>
          </a:p>
          <a:p>
            <a:pPr marL="342900" indent="-342900" algn="l">
              <a:buFont typeface="Arial" panose="020B0604020202020204" pitchFamily="34" charset="0"/>
              <a:buChar char="•"/>
            </a:pPr>
            <a:r>
              <a:rPr lang="fr-CA" sz="2600" dirty="0"/>
              <a:t>Le ministère de la Santé et des Services sociaux, gouvernement du Nunavut</a:t>
            </a:r>
          </a:p>
          <a:p>
            <a:pPr marL="342900" indent="-342900" algn="l">
              <a:buFont typeface="Arial" panose="020B0604020202020204" pitchFamily="34" charset="0"/>
              <a:buChar char="•"/>
            </a:pPr>
            <a:endParaRPr lang="en-CA" sz="28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784" y="8404071"/>
            <a:ext cx="2360341" cy="7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2" y="7625542"/>
            <a:ext cx="2387949" cy="63389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469" y="8468238"/>
            <a:ext cx="680247" cy="68024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818" y="7689395"/>
            <a:ext cx="2447805" cy="57003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125" y="8415716"/>
            <a:ext cx="2329618" cy="67281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792" y="8429709"/>
            <a:ext cx="1114928" cy="65882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3979" y="7689396"/>
            <a:ext cx="2703914" cy="66721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7525" y="8466956"/>
            <a:ext cx="2294344" cy="68153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460" y="7613104"/>
            <a:ext cx="796163" cy="790967"/>
          </a:xfrm>
          <a:prstGeom prst="rect">
            <a:avLst/>
          </a:prstGeom>
        </p:spPr>
      </p:pic>
    </p:spTree>
    <p:extLst>
      <p:ext uri="{BB962C8B-B14F-4D97-AF65-F5344CB8AC3E}">
        <p14:creationId xmlns:p14="http://schemas.microsoft.com/office/powerpoint/2010/main" val="3845560298"/>
      </p:ext>
    </p:extLst>
  </p:cSld>
  <p:clrMapOvr>
    <a:masterClrMapping/>
  </p:clrMapOvr>
  <p:transition/>
</p:sld>
</file>

<file path=ppt/theme/theme1.xml><?xml version="1.0" encoding="utf-8"?>
<a:theme xmlns:a="http://schemas.openxmlformats.org/drawingml/2006/main" name="Title &amp; Subtitle">
  <a:themeElements>
    <a:clrScheme name="Custom 1">
      <a:dk1>
        <a:srgbClr val="808080"/>
      </a:dk1>
      <a:lt1>
        <a:srgbClr val="5F7BAE"/>
      </a:lt1>
      <a:dk2>
        <a:srgbClr val="A08451"/>
      </a:dk2>
      <a:lt2>
        <a:srgbClr val="000000"/>
      </a:lt2>
      <a:accent1>
        <a:srgbClr val="6796EB"/>
      </a:accent1>
      <a:accent2>
        <a:srgbClr val="333399"/>
      </a:accent2>
      <a:accent3>
        <a:srgbClr val="CDC2B3"/>
      </a:accent3>
      <a:accent4>
        <a:srgbClr val="506894"/>
      </a:accent4>
      <a:accent5>
        <a:srgbClr val="B8C9F3"/>
      </a:accent5>
      <a:accent6>
        <a:srgbClr val="2D2D8A"/>
      </a:accent6>
      <a:hlink>
        <a:srgbClr val="7030A0"/>
      </a:hlink>
      <a:folHlink>
        <a:srgbClr val="7030A0"/>
      </a:folHlink>
    </a:clrScheme>
    <a:fontScheme name="Title &amp; Subtitle">
      <a:majorFont>
        <a:latin typeface="Herculanum"/>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13810</TotalTime>
  <Pages>0</Pages>
  <Words>2903</Words>
  <Characters>0</Characters>
  <Application>Microsoft Office PowerPoint</Application>
  <PresentationFormat>Custom</PresentationFormat>
  <Lines>0</Lines>
  <Paragraphs>522</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Courier New</vt:lpstr>
      <vt:lpstr>Herculanum</vt:lpstr>
      <vt:lpstr>Palatino</vt:lpstr>
      <vt:lpstr>Title &amp; Subtitle</vt:lpstr>
      <vt:lpstr>Custom Design</vt:lpstr>
      <vt:lpstr>PowerPoint Presentation</vt:lpstr>
      <vt:lpstr>L’Adhésion étudiante est GRATUITE!</vt:lpstr>
      <vt:lpstr>PowerPoint Presentation</vt:lpstr>
      <vt:lpstr>Notre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Adhésion à titre d’étudiant diplômé</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512</cp:revision>
  <cp:lastPrinted>2015-09-17T13:05:31Z</cp:lastPrinted>
  <dcterms:modified xsi:type="dcterms:W3CDTF">2019-11-04T17:29:50Z</dcterms:modified>
</cp:coreProperties>
</file>