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83" r:id="rId2"/>
    <p:sldMasterId id="2147483686" r:id="rId3"/>
    <p:sldMasterId id="2147483688" r:id="rId4"/>
    <p:sldMasterId id="2147483690" r:id="rId5"/>
    <p:sldMasterId id="2147483692" r:id="rId6"/>
    <p:sldMasterId id="2147483696" r:id="rId7"/>
  </p:sldMasterIdLst>
  <p:notesMasterIdLst>
    <p:notesMasterId r:id="rId49"/>
  </p:notesMasterIdLst>
  <p:handoutMasterIdLst>
    <p:handoutMasterId r:id="rId50"/>
  </p:handoutMasterIdLst>
  <p:sldIdLst>
    <p:sldId id="257" r:id="rId8"/>
    <p:sldId id="256" r:id="rId9"/>
    <p:sldId id="286" r:id="rId10"/>
    <p:sldId id="258" r:id="rId11"/>
    <p:sldId id="265" r:id="rId12"/>
    <p:sldId id="259" r:id="rId13"/>
    <p:sldId id="260" r:id="rId14"/>
    <p:sldId id="261" r:id="rId15"/>
    <p:sldId id="262" r:id="rId16"/>
    <p:sldId id="263" r:id="rId17"/>
    <p:sldId id="277" r:id="rId18"/>
    <p:sldId id="319" r:id="rId19"/>
    <p:sldId id="284" r:id="rId20"/>
    <p:sldId id="366" r:id="rId21"/>
    <p:sldId id="330" r:id="rId22"/>
    <p:sldId id="266" r:id="rId23"/>
    <p:sldId id="271" r:id="rId24"/>
    <p:sldId id="331" r:id="rId25"/>
    <p:sldId id="285" r:id="rId26"/>
    <p:sldId id="267" r:id="rId27"/>
    <p:sldId id="268" r:id="rId28"/>
    <p:sldId id="282" r:id="rId29"/>
    <p:sldId id="371" r:id="rId30"/>
    <p:sldId id="372" r:id="rId31"/>
    <p:sldId id="264" r:id="rId32"/>
    <p:sldId id="368" r:id="rId33"/>
    <p:sldId id="367" r:id="rId34"/>
    <p:sldId id="283" r:id="rId35"/>
    <p:sldId id="287" r:id="rId36"/>
    <p:sldId id="293" r:id="rId37"/>
    <p:sldId id="281" r:id="rId38"/>
    <p:sldId id="269" r:id="rId39"/>
    <p:sldId id="270" r:id="rId40"/>
    <p:sldId id="273" r:id="rId41"/>
    <p:sldId id="274" r:id="rId42"/>
    <p:sldId id="280" r:id="rId43"/>
    <p:sldId id="361" r:id="rId44"/>
    <p:sldId id="369" r:id="rId45"/>
    <p:sldId id="370" r:id="rId46"/>
    <p:sldId id="332" r:id="rId47"/>
    <p:sldId id="276" r:id="rId48"/>
  </p:sldIdLst>
  <p:sldSz cx="13004800" cy="9753600"/>
  <p:notesSz cx="7023100" cy="9309100"/>
  <p:defaultTextStyle>
    <a:defPPr>
      <a:defRPr lang="en-US"/>
    </a:defPPr>
    <a:lvl1pPr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1pPr>
    <a:lvl2pPr marL="4572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2pPr>
    <a:lvl3pPr marL="9144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3pPr>
    <a:lvl4pPr marL="13716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4pPr>
    <a:lvl5pPr marL="1828800" algn="l" rtl="0" fontAlgn="base">
      <a:spcBef>
        <a:spcPct val="0"/>
      </a:spcBef>
      <a:spcAft>
        <a:spcPct val="0"/>
      </a:spcAft>
      <a:defRPr sz="4000" kern="1200">
        <a:solidFill>
          <a:srgbClr val="5F7BAE"/>
        </a:solidFill>
        <a:latin typeface="Palatino" pitchFamily="-84" charset="0"/>
        <a:ea typeface="ヒラギノ明朝 ProN W3" pitchFamily="-84" charset="-128"/>
        <a:cs typeface="+mn-cs"/>
        <a:sym typeface="Palatino" pitchFamily="-84" charset="0"/>
      </a:defRPr>
    </a:lvl5pPr>
    <a:lvl6pPr marL="22860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6pPr>
    <a:lvl7pPr marL="27432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7pPr>
    <a:lvl8pPr marL="32004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8pPr>
    <a:lvl9pPr marL="3657600" algn="l" defTabSz="914400" rtl="0" eaLnBrk="1" latinLnBrk="0" hangingPunct="1">
      <a:defRPr sz="4000" kern="1200">
        <a:solidFill>
          <a:srgbClr val="5F7BAE"/>
        </a:solidFill>
        <a:latin typeface="Palatino" pitchFamily="-84" charset="0"/>
        <a:ea typeface="ヒラギノ明朝 ProN W3" pitchFamily="-84" charset="-128"/>
        <a:cs typeface="+mn-cs"/>
        <a:sym typeface="Palatino" pitchFamily="-84"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ctoria Leck" initials="VL" lastIdx="4" clrIdx="0"/>
  <p:cmAuthor id="1" name="Nathalie LFeldberg" initials="" lastIdx="3" clrIdx="1"/>
  <p:cmAuthor id="2" name="Sarah Dokken" initials="SD" lastIdx="23" clrIdx="2">
    <p:extLst>
      <p:ext uri="{19B8F6BF-5375-455C-9EA6-DF929625EA0E}">
        <p15:presenceInfo xmlns:p15="http://schemas.microsoft.com/office/powerpoint/2012/main" userId="S-1-5-21-759155841-2438136175-1576044980-2114" providerId="AD"/>
      </p:ext>
    </p:extLst>
  </p:cmAuthor>
  <p:cmAuthor id="3" name="Sarah Dokken" initials="SD [2]" lastIdx="33" clrIdx="3">
    <p:extLst>
      <p:ext uri="{19B8F6BF-5375-455C-9EA6-DF929625EA0E}">
        <p15:presenceInfo xmlns:p15="http://schemas.microsoft.com/office/powerpoint/2012/main" userId="S::sdokken@cdha.ca::52b86b48-ba81-4cc2-a711-538dd586fa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E2082"/>
    <a:srgbClr val="FFFFFF"/>
    <a:srgbClr val="E4FA12"/>
    <a:srgbClr val="8C32C0"/>
    <a:srgbClr val="B9ACE4"/>
    <a:srgbClr val="C2BCE7"/>
    <a:srgbClr val="BC97E7"/>
    <a:srgbClr val="A36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84638" autoAdjust="0"/>
  </p:normalViewPr>
  <p:slideViewPr>
    <p:cSldViewPr>
      <p:cViewPr varScale="1">
        <p:scale>
          <a:sx n="31" d="100"/>
          <a:sy n="31" d="100"/>
        </p:scale>
        <p:origin x="1443" y="31"/>
      </p:cViewPr>
      <p:guideLst>
        <p:guide orient="horz" pos="3072"/>
        <p:guide pos="4096"/>
      </p:guideLst>
    </p:cSldViewPr>
  </p:slideViewPr>
  <p:outlineViewPr>
    <p:cViewPr>
      <p:scale>
        <a:sx n="33" d="100"/>
        <a:sy n="33" d="100"/>
      </p:scale>
      <p:origin x="0" y="24600"/>
    </p:cViewPr>
  </p:outlineViewPr>
  <p:notesTextViewPr>
    <p:cViewPr>
      <p:scale>
        <a:sx n="100" d="100"/>
        <a:sy n="100" d="100"/>
      </p:scale>
      <p:origin x="0" y="0"/>
    </p:cViewPr>
  </p:notesTextViewPr>
  <p:notesViewPr>
    <p:cSldViewPr>
      <p:cViewPr>
        <p:scale>
          <a:sx n="100" d="100"/>
          <a:sy n="100" d="100"/>
        </p:scale>
        <p:origin x="-1890" y="2454"/>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DACDEB7B-6625-487E-922C-8FDEFC33BFD7}" type="datetimeFigureOut">
              <a:rPr lang="en-CA" smtClean="0"/>
              <a:t>2020-10-21</a:t>
            </a:fld>
            <a:endParaRPr lang="en-CA"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AE84BE69-FC90-4E57-BC30-3FB649790DD3}" type="slidenum">
              <a:rPr lang="en-CA" smtClean="0"/>
              <a:t>‹#›</a:t>
            </a:fld>
            <a:endParaRPr lang="en-CA" dirty="0"/>
          </a:p>
        </p:txBody>
      </p:sp>
    </p:spTree>
    <p:extLst>
      <p:ext uri="{BB962C8B-B14F-4D97-AF65-F5344CB8AC3E}">
        <p14:creationId xmlns:p14="http://schemas.microsoft.com/office/powerpoint/2010/main" val="2815006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atin typeface="Palatino" charset="0"/>
                <a:ea typeface="ヒラギノ明朝 ProN W3" charset="-128"/>
                <a:cs typeface="+mn-cs"/>
                <a:sym typeface="Palatino" charset="0"/>
              </a:defRPr>
            </a:lvl1pPr>
          </a:lstStyle>
          <a:p>
            <a:pPr>
              <a:defRPr/>
            </a:pPr>
            <a:endParaRPr lang="en-GB" dirty="0"/>
          </a:p>
        </p:txBody>
      </p:sp>
      <p:sp>
        <p:nvSpPr>
          <p:cNvPr id="3" name="Date Placeholder 2"/>
          <p:cNvSpPr>
            <a:spLocks noGrp="1"/>
          </p:cNvSpPr>
          <p:nvPr>
            <p:ph type="dt" idx="1"/>
          </p:nvPr>
        </p:nvSpPr>
        <p:spPr>
          <a:xfrm>
            <a:off x="3978132" y="0"/>
            <a:ext cx="3043343" cy="465455"/>
          </a:xfrm>
          <a:prstGeom prst="rect">
            <a:avLst/>
          </a:prstGeom>
        </p:spPr>
        <p:txBody>
          <a:bodyPr vert="horz" wrap="square" lIns="93324" tIns="46662" rIns="93324" bIns="46662" numCol="1" anchor="t" anchorCtr="0" compatLnSpc="1">
            <a:prstTxWarp prst="textNoShape">
              <a:avLst/>
            </a:prstTxWarp>
          </a:bodyPr>
          <a:lstStyle>
            <a:lvl1pPr algn="r">
              <a:defRPr sz="1200"/>
            </a:lvl1pPr>
          </a:lstStyle>
          <a:p>
            <a:fld id="{D3A9C278-429C-4490-8F4B-DADAC3A93496}" type="datetimeFigureOut">
              <a:rPr lang="en-GB" altLang="en-US"/>
              <a:pPr/>
              <a:t>21/10/2020</a:t>
            </a:fld>
            <a:endParaRPr lang="en-GB" alt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GB" noProof="0"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atin typeface="Palatino" charset="0"/>
                <a:ea typeface="ヒラギノ明朝 ProN W3" charset="-128"/>
                <a:cs typeface="+mn-cs"/>
                <a:sym typeface="Palatino" charset="0"/>
              </a:defRPr>
            </a:lvl1pPr>
          </a:lstStyle>
          <a:p>
            <a:pPr>
              <a:defRPr/>
            </a:pPr>
            <a:endParaRPr lang="en-GB"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wrap="square" lIns="93324" tIns="46662" rIns="93324" bIns="46662" numCol="1" anchor="b" anchorCtr="0" compatLnSpc="1">
            <a:prstTxWarp prst="textNoShape">
              <a:avLst/>
            </a:prstTxWarp>
          </a:bodyPr>
          <a:lstStyle>
            <a:lvl1pPr algn="r">
              <a:defRPr sz="1200"/>
            </a:lvl1pPr>
          </a:lstStyle>
          <a:p>
            <a:fld id="{2922CD43-E934-4847-992E-37B0B5850983}" type="slidenum">
              <a:rPr lang="en-GB" altLang="en-US"/>
              <a:pPr/>
              <a:t>‹#›</a:t>
            </a:fld>
            <a:endParaRPr lang="en-GB" altLang="en-US" dirty="0"/>
          </a:p>
        </p:txBody>
      </p:sp>
    </p:spTree>
    <p:extLst>
      <p:ext uri="{BB962C8B-B14F-4D97-AF65-F5344CB8AC3E}">
        <p14:creationId xmlns:p14="http://schemas.microsoft.com/office/powerpoint/2010/main" val="27171051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cdha.ca/Renew"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kern="1200" dirty="0">
                <a:solidFill>
                  <a:schemeClr val="tx1"/>
                </a:solidFill>
                <a:effectLst/>
                <a:latin typeface="+mn-lt"/>
                <a:ea typeface="MS PGothic" pitchFamily="34" charset="-128"/>
                <a:cs typeface="MS PGothic" charset="0"/>
              </a:rPr>
              <a:t>Félicitations d’avoir choisi une carrière gratifiante! L’exposé qui suit vous présentera l’Association canadienne des hygiénistes dentaires, aussi appelée 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et vous montrera comment l’adhésion à 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peut rendre la carrière que vous commencez encore plus enrichissante.</a:t>
            </a:r>
          </a:p>
          <a:p>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Afin de vous préparer en vue de votre carrière, vous aurez besoin de soutien, d’accès aux ressources nécessaires et d’occasions de perfectionnement professionnel. C’est là où l’ACHD peut vous aider!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a:t>
            </a:fld>
            <a:endParaRPr lang="en-GB" altLang="en-US" dirty="0"/>
          </a:p>
        </p:txBody>
      </p:sp>
    </p:spTree>
    <p:extLst>
      <p:ext uri="{BB962C8B-B14F-4D97-AF65-F5344CB8AC3E}">
        <p14:creationId xmlns:p14="http://schemas.microsoft.com/office/powerpoint/2010/main" val="2828465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Pour des renseignements supplémentaires, y compris les coordonnées de chaque organisme provincial de réglementation, veuillez visiter le site Web de l’ACHD.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10</a:t>
            </a:fld>
            <a:endParaRPr lang="en-GB" altLang="en-US" dirty="0"/>
          </a:p>
        </p:txBody>
      </p:sp>
    </p:spTree>
    <p:extLst>
      <p:ext uri="{BB962C8B-B14F-4D97-AF65-F5344CB8AC3E}">
        <p14:creationId xmlns:p14="http://schemas.microsoft.com/office/powerpoint/2010/main" val="952218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fr-CA" sz="1600" b="1" kern="1200" dirty="0">
                <a:solidFill>
                  <a:schemeClr val="tx1"/>
                </a:solidFill>
                <a:effectLst/>
                <a:latin typeface="+mn-lt"/>
                <a:ea typeface="MS PGothic" pitchFamily="34" charset="-128"/>
                <a:cs typeface="MS PGothic" charset="0"/>
              </a:rPr>
              <a:t>Les associations professionnelles en</a:t>
            </a:r>
            <a:r>
              <a:rPr lang="fr-CA" sz="1600" b="1" kern="1200" baseline="0" dirty="0">
                <a:solidFill>
                  <a:schemeClr val="tx1"/>
                </a:solidFill>
                <a:effectLst/>
                <a:latin typeface="+mn-lt"/>
                <a:ea typeface="MS PGothic" pitchFamily="34" charset="-128"/>
                <a:cs typeface="MS PGothic" charset="0"/>
              </a:rPr>
              <a:t> </a:t>
            </a:r>
            <a:r>
              <a:rPr lang="fr-CA" sz="1600" b="1" kern="1200" dirty="0">
                <a:solidFill>
                  <a:schemeClr val="tx1"/>
                </a:solidFill>
                <a:effectLst/>
                <a:latin typeface="+mn-lt"/>
                <a:ea typeface="MS PGothic" pitchFamily="34" charset="-128"/>
                <a:cs typeface="MS PGothic" charset="0"/>
              </a:rPr>
              <a:t>hygiène dentaire </a:t>
            </a:r>
            <a:r>
              <a:rPr lang="fr-CA" sz="1600" kern="1200" dirty="0">
                <a:solidFill>
                  <a:schemeClr val="tx1"/>
                </a:solidFill>
                <a:effectLst/>
                <a:latin typeface="+mn-lt"/>
                <a:ea typeface="MS PGothic" pitchFamily="34" charset="-128"/>
                <a:cs typeface="MS PGothic" charset="0"/>
              </a:rPr>
              <a:t>sont mises en place pour faire avancer la profession et pour défendre les droits de ses membres, des hygiénistes dentaires et des étudiants. Il existe différents types d’associations professionnelles. En voici des exemples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Les associations locales ou les sociétés </a:t>
            </a:r>
            <a:r>
              <a:rPr lang="fr-CA" sz="1600" kern="1200" dirty="0">
                <a:solidFill>
                  <a:schemeClr val="tx1"/>
                </a:solidFill>
                <a:effectLst/>
                <a:latin typeface="+mn-lt"/>
                <a:ea typeface="MS PGothic" pitchFamily="34" charset="-128"/>
                <a:cs typeface="MS PGothic" charset="0"/>
              </a:rPr>
              <a:t>représentent les hygiénistes dentaires au sein de leur communauté immédiate.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Les associations provinciales </a:t>
            </a:r>
            <a:r>
              <a:rPr lang="fr-CA" sz="1600" kern="1200" dirty="0">
                <a:solidFill>
                  <a:schemeClr val="tx1"/>
                </a:solidFill>
                <a:effectLst/>
                <a:latin typeface="+mn-lt"/>
                <a:ea typeface="MS PGothic" pitchFamily="34" charset="-128"/>
                <a:cs typeface="MS PGothic" charset="0"/>
              </a:rPr>
              <a:t>représentent les hygiénistes dentaires à l’échelle provinciale. Les besoins des hygiénistes dentaires peuvent varier sensiblement d’une province ou d’un territoire à l’autre.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L’ACHD</a:t>
            </a:r>
            <a:r>
              <a:rPr lang="fr-CA" sz="1600" kern="1200" dirty="0">
                <a:solidFill>
                  <a:schemeClr val="tx1"/>
                </a:solidFill>
                <a:effectLst/>
                <a:latin typeface="+mn-lt"/>
                <a:ea typeface="MS PGothic" pitchFamily="34" charset="-128"/>
                <a:cs typeface="MS PGothic" charset="0"/>
              </a:rPr>
              <a:t> est l’association nationale qui plaide au nom des hygiénistes dentaires du Canada en matière de questions qui touchent la profession dans son ensemble. </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fr-CA" sz="1600" kern="1200" dirty="0">
                <a:solidFill>
                  <a:schemeClr val="accent6"/>
                </a:solidFill>
                <a:effectLst/>
                <a:latin typeface="+mn-lt"/>
                <a:ea typeface="MS PGothic" pitchFamily="34" charset="-128"/>
                <a:cs typeface="MS PGothic" charset="0"/>
              </a:rPr>
              <a:t>La</a:t>
            </a:r>
            <a:r>
              <a:rPr lang="fr-CA" sz="1600" b="1" kern="1200" dirty="0">
                <a:solidFill>
                  <a:schemeClr val="tx1"/>
                </a:solidFill>
                <a:effectLst/>
                <a:latin typeface="+mn-lt"/>
                <a:ea typeface="MS PGothic" pitchFamily="34" charset="-128"/>
                <a:cs typeface="MS PGothic" charset="0"/>
              </a:rPr>
              <a:t> Fédération internationale des hygiénistes dentaires (IFDH) </a:t>
            </a:r>
            <a:r>
              <a:rPr lang="fr-CA" sz="1600" kern="1200" dirty="0">
                <a:solidFill>
                  <a:schemeClr val="tx1"/>
                </a:solidFill>
                <a:effectLst/>
                <a:latin typeface="+mn-lt"/>
                <a:ea typeface="MS PGothic" pitchFamily="34" charset="-128"/>
                <a:cs typeface="MS PGothic" charset="0"/>
              </a:rPr>
              <a:t>rassemble les hygiénistes dentaires de 23 pays à travers le monde dans le but de promouvoir la santé buccale à l’échelle mondiale. En août 2019, Wanda </a:t>
            </a:r>
            <a:r>
              <a:rPr lang="fr-CA" sz="1600" kern="1200" dirty="0" err="1">
                <a:solidFill>
                  <a:schemeClr val="tx1"/>
                </a:solidFill>
                <a:effectLst/>
                <a:latin typeface="+mn-lt"/>
                <a:ea typeface="MS PGothic" pitchFamily="34" charset="-128"/>
                <a:cs typeface="MS PGothic" charset="0"/>
              </a:rPr>
              <a:t>Fedora</a:t>
            </a:r>
            <a:r>
              <a:rPr lang="fr-CA" sz="1600" kern="1200" dirty="0">
                <a:solidFill>
                  <a:schemeClr val="tx1"/>
                </a:solidFill>
                <a:effectLst/>
                <a:latin typeface="+mn-lt"/>
                <a:ea typeface="MS PGothic" pitchFamily="34" charset="-128"/>
                <a:cs typeface="MS PGothic" charset="0"/>
              </a:rPr>
              <a:t>, membre de l’ACHD de la Nouvelle-Écosse, est officiellement devenue présidente désignée de la IFDH.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11</a:t>
            </a:fld>
            <a:endParaRPr lang="en-GB" altLang="en-US" dirty="0"/>
          </a:p>
        </p:txBody>
      </p:sp>
    </p:spTree>
    <p:extLst>
      <p:ext uri="{BB962C8B-B14F-4D97-AF65-F5344CB8AC3E}">
        <p14:creationId xmlns:p14="http://schemas.microsoft.com/office/powerpoint/2010/main" val="2240825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600" kern="1200" dirty="0">
                <a:solidFill>
                  <a:schemeClr val="tx1"/>
                </a:solidFill>
                <a:effectLst/>
                <a:latin typeface="+mn-lt"/>
                <a:ea typeface="MS PGothic" pitchFamily="34" charset="-128"/>
                <a:cs typeface="MS PGothic" charset="0"/>
              </a:rPr>
              <a:t>Les associations provinciales plaident au nom de leurs membres, des hygiénistes dentaires et des étudiants en matière de questions spécifiques aux règlements, aux champs d’activités et à la gamme de services exécutés par les hygiénistes dentaires dans leurs provinces respectives.</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12</a:t>
            </a:fld>
            <a:endParaRPr lang="en-GB" altLang="en-US" dirty="0"/>
          </a:p>
        </p:txBody>
      </p:sp>
    </p:spTree>
    <p:extLst>
      <p:ext uri="{BB962C8B-B14F-4D97-AF65-F5344CB8AC3E}">
        <p14:creationId xmlns:p14="http://schemas.microsoft.com/office/powerpoint/2010/main" val="1932989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Pour la liste complète des associations provinciales, consultez le site Web de l’ACHD. (en anglais)</a:t>
            </a:r>
          </a:p>
          <a:p>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L’ACHD vous encourage à vous joindre à votre association nationale</a:t>
            </a:r>
            <a:r>
              <a:rPr lang="fr-CA" sz="1600" kern="1200" baseline="0" dirty="0">
                <a:solidFill>
                  <a:schemeClr val="tx1"/>
                </a:solidFill>
                <a:effectLst/>
                <a:latin typeface="+mn-lt"/>
                <a:ea typeface="MS PGothic" pitchFamily="34" charset="-128"/>
                <a:cs typeface="MS PGothic" charset="0"/>
              </a:rPr>
              <a:t> et à vos associations </a:t>
            </a:r>
            <a:r>
              <a:rPr lang="fr-CA" sz="1600" kern="1200" dirty="0">
                <a:solidFill>
                  <a:schemeClr val="tx1"/>
                </a:solidFill>
                <a:effectLst/>
                <a:latin typeface="+mn-lt"/>
                <a:ea typeface="MS PGothic" pitchFamily="34" charset="-128"/>
                <a:cs typeface="MS PGothic" charset="0"/>
              </a:rPr>
              <a:t>provinciales et locales, car elles sont complémentaires.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13</a:t>
            </a:fld>
            <a:endParaRPr lang="en-GB" altLang="en-US" dirty="0"/>
          </a:p>
        </p:txBody>
      </p:sp>
    </p:spTree>
    <p:extLst>
      <p:ext uri="{BB962C8B-B14F-4D97-AF65-F5344CB8AC3E}">
        <p14:creationId xmlns:p14="http://schemas.microsoft.com/office/powerpoint/2010/main" val="2223531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C’est le temps du jeu-questionnaire! Je vais vous poser une question et un prix sera attribué pour la bonne réponse. Si vous savez la réponse, veuillez lever la main. La question paraîtra sur la prochaine diapositive alors portez attention!</a:t>
            </a:r>
            <a:endParaRPr lang="en-CA" sz="1600" kern="1200" dirty="0">
              <a:solidFill>
                <a:schemeClr val="tx1"/>
              </a:solidFill>
              <a:effectLst/>
              <a:latin typeface="+mn-lt"/>
              <a:ea typeface="MS PGothic" pitchFamily="34" charset="-128"/>
              <a:cs typeface="MS PGothic" charset="0"/>
            </a:endParaRPr>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4133295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dirty="0"/>
              <a:t>Vrai ou faux? L’adhésion à titre de membre étudiant coût 100 $.</a:t>
            </a:r>
          </a:p>
          <a:p>
            <a:endParaRPr lang="en-CA" sz="1600" dirty="0"/>
          </a:p>
          <a:p>
            <a:r>
              <a:rPr lang="fr-CA" sz="1600" dirty="0"/>
              <a:t>La réponse est :</a:t>
            </a:r>
          </a:p>
          <a:p>
            <a:endParaRPr lang="en-CA" sz="1600" dirty="0"/>
          </a:p>
          <a:p>
            <a:pPr defTabSz="980853">
              <a:defRPr/>
            </a:pPr>
            <a:r>
              <a:rPr lang="fr-FR" sz="1600" b="1" dirty="0"/>
              <a:t>FAUX : L’adhésion à titre de membre étudiant est GRATUIT.</a:t>
            </a:r>
            <a:endParaRPr lang="en-CA" sz="1600" dirty="0"/>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3747908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Pourquoi adhérer à l’ACHD? </a:t>
            </a:r>
          </a:p>
          <a:p>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À titre de membre étudiant, vous avez accès aux avantages et aux rabais réservés aux membres, à un programme de leadership réservé aux étudiants, au réseautage et à des évènements, au perfectionnement professionnel et à diverses ressources, et à des prix et des programmes de reconnaissance qui vous aideront à lancer votre carrière.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16</a:t>
            </a:fld>
            <a:endParaRPr lang="en-GB" altLang="en-US" dirty="0"/>
          </a:p>
        </p:txBody>
      </p:sp>
    </p:spTree>
    <p:extLst>
      <p:ext uri="{BB962C8B-B14F-4D97-AF65-F5344CB8AC3E}">
        <p14:creationId xmlns:p14="http://schemas.microsoft.com/office/powerpoint/2010/main" val="562660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Les représentants étudiants sont les principaux agents de liaison entre l’</a:t>
            </a:r>
            <a:r>
              <a:rPr lang="fr-CA" sz="1600" kern="1200" dirty="0" err="1">
                <a:solidFill>
                  <a:schemeClr val="tx1"/>
                </a:solidFill>
                <a:effectLst/>
                <a:latin typeface="+mn-lt"/>
                <a:ea typeface="MS PGothic" pitchFamily="34" charset="-128"/>
                <a:cs typeface="MS PGothic" charset="0"/>
              </a:rPr>
              <a:t>ACHD</a:t>
            </a:r>
            <a:r>
              <a:rPr lang="fr-CA" sz="1600" kern="1200" dirty="0">
                <a:solidFill>
                  <a:schemeClr val="tx1"/>
                </a:solidFill>
                <a:effectLst/>
                <a:latin typeface="+mn-lt"/>
                <a:ea typeface="MS PGothic" pitchFamily="34" charset="-128"/>
                <a:cs typeface="MS PGothic" charset="0"/>
              </a:rPr>
              <a:t>, le corps enseignant et les étudiants et ils font la promotion de l’adhésion à l’</a:t>
            </a:r>
            <a:r>
              <a:rPr lang="fr-CA" sz="1600" kern="1200" dirty="0" err="1">
                <a:solidFill>
                  <a:schemeClr val="tx1"/>
                </a:solidFill>
                <a:effectLst/>
                <a:latin typeface="+mn-lt"/>
                <a:ea typeface="MS PGothic" pitchFamily="34" charset="-128"/>
                <a:cs typeface="MS PGothic" charset="0"/>
              </a:rPr>
              <a:t>ACHD</a:t>
            </a:r>
            <a:r>
              <a:rPr lang="fr-CA" sz="1600" kern="1200" dirty="0">
                <a:solidFill>
                  <a:schemeClr val="tx1"/>
                </a:solidFill>
                <a:effectLst/>
                <a:latin typeface="+mn-lt"/>
                <a:ea typeface="MS PGothic" pitchFamily="34" charset="-128"/>
                <a:cs typeface="MS PGothic" charset="0"/>
              </a:rPr>
              <a:t> ainsi qu’à ses programmes et à ses services. Chaque automne, un représentant étudiant débutant est choisi pour aider le représentant étudiant principal jusqu’au printemps. L’automne suivant, le représentant étudiant débutant passera au rôle de représentant étudiant principal. Dans le cas des programmes accélérés, les dates peuvent varier un peu. Veuillez visiter le site Web de l’</a:t>
            </a:r>
            <a:r>
              <a:rPr lang="fr-CA" sz="1600" kern="1200" dirty="0" err="1">
                <a:solidFill>
                  <a:schemeClr val="tx1"/>
                </a:solidFill>
                <a:effectLst/>
                <a:latin typeface="+mn-lt"/>
                <a:ea typeface="MS PGothic" pitchFamily="34" charset="-128"/>
                <a:cs typeface="MS PGothic" charset="0"/>
              </a:rPr>
              <a:t>ACHD</a:t>
            </a:r>
            <a:r>
              <a:rPr lang="fr-CA" sz="1600" kern="1200" dirty="0">
                <a:solidFill>
                  <a:schemeClr val="tx1"/>
                </a:solidFill>
                <a:effectLst/>
                <a:latin typeface="+mn-lt"/>
                <a:ea typeface="MS PGothic" pitchFamily="34" charset="-128"/>
                <a:cs typeface="MS PGothic" charset="0"/>
              </a:rPr>
              <a:t>.</a:t>
            </a:r>
            <a:endParaRPr lang="en-CA" sz="1600" kern="1200" dirty="0">
              <a:solidFill>
                <a:schemeClr val="tx1"/>
              </a:solidFill>
              <a:effectLst/>
              <a:latin typeface="+mn-lt"/>
              <a:ea typeface="MS PGothic" pitchFamily="34" charset="-128"/>
              <a:cs typeface="MS PGothic" charset="0"/>
            </a:endParaRPr>
          </a:p>
          <a:p>
            <a:endParaRPr lang="en-CA" sz="16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Grâce au partenariat avec Colgate, les personnes qui seront sélectionnées à titre de représentants étudiants débutants recevront une bourse. La bourse sera offerte lorsque le représentant étudiant débutant passera au poste de représentant étudiant principal.</a:t>
            </a:r>
          </a:p>
          <a:p>
            <a:endParaRPr lang="fr-CA" sz="16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Assumer le rôle de représentant étudiant vous permettra d’acquérir des aptitudes de leadership et de tisser des liens avec votre association, votre établissement et vos pairs. Découvrez qui est votre représentant étudiant sénior et envisagez de vous porter candidat au poste de représentant </a:t>
            </a:r>
            <a:r>
              <a:rPr lang="fr-CA" sz="1600" b="0" dirty="0"/>
              <a:t>débutant</a:t>
            </a:r>
            <a:r>
              <a:rPr lang="fr-CA" sz="1600" kern="1200" dirty="0">
                <a:solidFill>
                  <a:schemeClr val="tx1"/>
                </a:solidFill>
                <a:effectLst/>
                <a:latin typeface="+mn-lt"/>
                <a:ea typeface="MS PGothic" pitchFamily="34" charset="-128"/>
                <a:cs typeface="MS PGothic" charset="0"/>
              </a:rPr>
              <a:t> cet automne.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17</a:t>
            </a:fld>
            <a:endParaRPr lang="en-GB" altLang="en-US" dirty="0"/>
          </a:p>
        </p:txBody>
      </p:sp>
    </p:spTree>
    <p:extLst>
      <p:ext uri="{BB962C8B-B14F-4D97-AF65-F5344CB8AC3E}">
        <p14:creationId xmlns:p14="http://schemas.microsoft.com/office/powerpoint/2010/main" val="4152039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Apprenons-en un peu plus d’une leader étudiante actuelle. Veuillez noter que la vidéo est en anglais.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18</a:t>
            </a:fld>
            <a:endParaRPr lang="en-GB" altLang="en-US"/>
          </a:p>
        </p:txBody>
      </p:sp>
    </p:spTree>
    <p:extLst>
      <p:ext uri="{BB962C8B-B14F-4D97-AF65-F5344CB8AC3E}">
        <p14:creationId xmlns:p14="http://schemas.microsoft.com/office/powerpoint/2010/main" val="2863278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Voici une liste d’établissements et de leurs représentants étudiants correspondants. Communiquez avec votre représentant étudiant si vous avez des questions ou des commentaires pour l’ACHD.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19</a:t>
            </a:fld>
            <a:endParaRPr lang="en-GB" altLang="en-US" dirty="0"/>
          </a:p>
        </p:txBody>
      </p:sp>
    </p:spTree>
    <p:extLst>
      <p:ext uri="{BB962C8B-B14F-4D97-AF65-F5344CB8AC3E}">
        <p14:creationId xmlns:p14="http://schemas.microsoft.com/office/powerpoint/2010/main" val="1100442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L’adhésion à l’ACHD est GRATUITE pour les étudiants. Inscrivez-vous en ligne à </a:t>
            </a:r>
            <a:r>
              <a:rPr lang="fr-CA" sz="1600" u="sng" kern="1200" dirty="0">
                <a:solidFill>
                  <a:schemeClr val="tx1"/>
                </a:solidFill>
                <a:effectLst/>
                <a:latin typeface="+mn-lt"/>
                <a:ea typeface="MS PGothic" pitchFamily="34" charset="-128"/>
                <a:cs typeface="MS PGothic" charset="0"/>
                <a:hlinkClick r:id="" action="ppaction://noaction"/>
              </a:rPr>
              <a:t>achd.ca/</a:t>
            </a:r>
            <a:r>
              <a:rPr lang="fr-CA" sz="1600" u="sng" kern="1200" dirty="0" err="1">
                <a:solidFill>
                  <a:schemeClr val="tx1"/>
                </a:solidFill>
                <a:effectLst/>
                <a:latin typeface="+mn-lt"/>
                <a:ea typeface="MS PGothic" pitchFamily="34" charset="-128"/>
                <a:cs typeface="MS PGothic" charset="0"/>
                <a:hlinkClick r:id="" action="ppaction://noaction"/>
              </a:rPr>
              <a:t>adherer</a:t>
            </a:r>
            <a:r>
              <a:rPr lang="fr-CA" sz="1600" kern="1200" dirty="0">
                <a:solidFill>
                  <a:schemeClr val="tx1"/>
                </a:solidFill>
                <a:effectLst/>
                <a:latin typeface="+mn-lt"/>
                <a:ea typeface="MS PGothic" pitchFamily="34" charset="-128"/>
                <a:cs typeface="MS PGothic" charset="0"/>
              </a:rPr>
              <a:t>. Si vous êtes déjà membre étudiant de l’ACHD, vous devez renouveler votre adhésion en ligne avant le 31 octobre de chaque année pour ne pas perdre l’accès à vos avantages. Visitez le site </a:t>
            </a:r>
            <a:r>
              <a:rPr lang="fr-CA" sz="1600" u="none" strike="noStrike" kern="1200" dirty="0">
                <a:solidFill>
                  <a:schemeClr val="tx1"/>
                </a:solidFill>
                <a:effectLst/>
                <a:latin typeface="+mn-lt"/>
                <a:ea typeface="MS PGothic" pitchFamily="34" charset="-128"/>
                <a:cs typeface="MS PGothic" charset="0"/>
                <a:hlinkClick r:id="rId3"/>
              </a:rPr>
              <a:t>achd.ca/renouveler</a:t>
            </a:r>
            <a:r>
              <a:rPr lang="fr-CA" sz="1600" u="none" strike="noStrike"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a:t>
            </a:fld>
            <a:endParaRPr lang="en-GB" altLang="en-US" dirty="0"/>
          </a:p>
        </p:txBody>
      </p:sp>
    </p:spTree>
    <p:extLst>
      <p:ext uri="{BB962C8B-B14F-4D97-AF65-F5344CB8AC3E}">
        <p14:creationId xmlns:p14="http://schemas.microsoft.com/office/powerpoint/2010/main" val="119657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fr-CA" sz="1600" kern="1200" dirty="0">
                <a:solidFill>
                  <a:schemeClr val="tx1"/>
                </a:solidFill>
                <a:effectLst/>
                <a:latin typeface="+mn-lt"/>
                <a:ea typeface="MS PGothic" pitchFamily="34" charset="-128"/>
                <a:cs typeface="MS PGothic" charset="0"/>
              </a:rPr>
              <a:t>Les évènements de l’ACHD comprennent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Semaine nationale des hygiénistes dentaires – </a:t>
            </a:r>
            <a:r>
              <a:rPr lang="fr-CA" sz="1600" kern="1200" dirty="0">
                <a:solidFill>
                  <a:schemeClr val="tx1"/>
                </a:solidFill>
                <a:effectLst/>
                <a:latin typeface="+mn-lt"/>
                <a:ea typeface="MS PGothic" pitchFamily="34" charset="-128"/>
                <a:cs typeface="MS PGothic" charset="0"/>
              </a:rPr>
              <a:t>Cet évènement national annuel a lieu en avril et veille à sensibiliser davantage le public à l’importance de la santé buccale et au rôle des hygiénistes dentaires.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Demeurez à l’affût de l’ACHD aux assemblées provinciales et aux conférences dentaires </a:t>
            </a:r>
            <a:r>
              <a:rPr lang="fr-CA" sz="1600" kern="1200" dirty="0">
                <a:solidFill>
                  <a:schemeClr val="tx1"/>
                </a:solidFill>
                <a:effectLst/>
                <a:latin typeface="+mn-lt"/>
                <a:ea typeface="MS PGothic" pitchFamily="34" charset="-128"/>
                <a:cs typeface="MS PGothic" charset="0"/>
              </a:rPr>
              <a:t>comme la PDC et l’ODA. </a:t>
            </a:r>
            <a:r>
              <a:rPr lang="fr-FR" sz="1600" dirty="0"/>
              <a:t>Cependant, la COVID-19 façonne la façon dont les évènements en personne ont lieu cette année.</a:t>
            </a:r>
          </a:p>
          <a:p>
            <a:pPr marL="171450" lvl="0" indent="-171450">
              <a:buFont typeface="Arial"/>
              <a:buChar char="•"/>
            </a:pPr>
            <a:r>
              <a:rPr lang="fr-CA" sz="1600" b="1" kern="1200" dirty="0">
                <a:solidFill>
                  <a:schemeClr val="tx1"/>
                </a:solidFill>
                <a:effectLst/>
                <a:latin typeface="+mn-lt"/>
                <a:ea typeface="MS PGothic" pitchFamily="34" charset="-128"/>
                <a:cs typeface="MS PGothic" charset="0"/>
              </a:rPr>
              <a:t>Évènements de sensibilisation de la communauté – </a:t>
            </a:r>
            <a:r>
              <a:rPr lang="fr-CA" sz="1600" kern="1200" dirty="0">
                <a:solidFill>
                  <a:schemeClr val="tx1"/>
                </a:solidFill>
                <a:effectLst/>
                <a:latin typeface="+mn-lt"/>
                <a:ea typeface="MS PGothic" pitchFamily="34" charset="-128"/>
                <a:cs typeface="MS PGothic" charset="0"/>
              </a:rPr>
              <a:t>L’ACHD appuie aussi les évènements qui aident à promouvoir la santé buccale dans la communauté et à sensibiliser le public à la profession.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Les évènements comprennent </a:t>
            </a:r>
            <a:r>
              <a:rPr lang="en-CA" sz="1600" kern="1200" dirty="0">
                <a:solidFill>
                  <a:schemeClr val="tx1"/>
                </a:solidFill>
                <a:effectLst/>
                <a:latin typeface="+mn-lt"/>
                <a:ea typeface="MS PGothic" pitchFamily="34" charset="-128"/>
                <a:cs typeface="MS PGothic" charset="0"/>
              </a:rPr>
              <a:t>« </a:t>
            </a:r>
            <a:r>
              <a:rPr lang="fr-CA" sz="1600" kern="1200" dirty="0">
                <a:solidFill>
                  <a:schemeClr val="tx1"/>
                </a:solidFill>
                <a:effectLst/>
                <a:latin typeface="+mn-lt"/>
                <a:ea typeface="MS PGothic" pitchFamily="34" charset="-128"/>
                <a:cs typeface="MS PGothic" charset="0"/>
              </a:rPr>
              <a:t>Gift from the Heart »</a:t>
            </a:r>
            <a:r>
              <a:rPr lang="fr-CA" sz="1200" kern="1200" dirty="0">
                <a:solidFill>
                  <a:schemeClr val="tx1"/>
                </a:solidFill>
                <a:effectLst/>
                <a:latin typeface="+mn-lt"/>
                <a:ea typeface="MS PGothic" pitchFamily="34" charset="-128"/>
                <a:cs typeface="MS PGothic" charset="0"/>
              </a:rPr>
              <a:t>.</a:t>
            </a:r>
          </a:p>
          <a:p>
            <a:pPr marL="171450" lvl="0" indent="-171450">
              <a:buFont typeface="Arial"/>
              <a:buChar char="•"/>
            </a:pPr>
            <a:r>
              <a:rPr lang="fr-CA" sz="1200" b="1" kern="1200" dirty="0">
                <a:solidFill>
                  <a:schemeClr val="tx1"/>
                </a:solidFill>
                <a:effectLst/>
                <a:latin typeface="+mn-lt"/>
                <a:ea typeface="MS PGothic" pitchFamily="34" charset="-128"/>
                <a:cs typeface="MS PGothic" charset="0"/>
              </a:rPr>
              <a:t>Un sommet et une conférence nationale </a:t>
            </a:r>
            <a:r>
              <a:rPr lang="fr-CA" sz="1200" b="0" kern="1200" dirty="0">
                <a:solidFill>
                  <a:schemeClr val="tx1"/>
                </a:solidFill>
                <a:effectLst/>
                <a:latin typeface="+mn-lt"/>
                <a:ea typeface="MS PGothic" pitchFamily="34" charset="-128"/>
                <a:cs typeface="MS PGothic" charset="0"/>
              </a:rPr>
              <a:t>— </a:t>
            </a:r>
            <a:r>
              <a:rPr lang="fr-CA" sz="1200" kern="1200" dirty="0">
                <a:solidFill>
                  <a:schemeClr val="tx1"/>
                </a:solidFill>
                <a:effectLst/>
                <a:latin typeface="+mn-lt"/>
                <a:ea typeface="MS PGothic" pitchFamily="34" charset="-128"/>
                <a:cs typeface="MS PGothic" charset="0"/>
              </a:rPr>
              <a:t>L’ACHD tient un sommet et une conférence nationale en alternance tous les deux ans. Le sommet met l’accent sur le leadership et comprend aussi une composante de perfectionnement professionnel. La conférence traite des dernières questions, tendances et études qui ont des répercussions sur la pratique de l’hygiène dentaire au Canada. </a:t>
            </a:r>
            <a:endParaRPr lang="en-CA" sz="12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20</a:t>
            </a:fld>
            <a:endParaRPr lang="en-GB" altLang="en-US" dirty="0"/>
          </a:p>
        </p:txBody>
      </p:sp>
    </p:spTree>
    <p:extLst>
      <p:ext uri="{BB962C8B-B14F-4D97-AF65-F5344CB8AC3E}">
        <p14:creationId xmlns:p14="http://schemas.microsoft.com/office/powerpoint/2010/main" val="496910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r>
              <a:rPr lang="fr-CA" sz="1600" kern="1200" dirty="0">
                <a:solidFill>
                  <a:schemeClr val="tx1"/>
                </a:solidFill>
                <a:effectLst/>
                <a:latin typeface="+mn-lt"/>
                <a:ea typeface="MS PGothic" pitchFamily="34" charset="-128"/>
                <a:cs typeface="MS PGothic" charset="0"/>
              </a:rPr>
              <a:t>L’ACHD offre une grande variété de publications à ses membres comprenant :</a:t>
            </a:r>
          </a:p>
          <a:p>
            <a:pPr lvl="0"/>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pPr marL="742950" lvl="1" indent="-2857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Le magazine pour les membres</a:t>
            </a:r>
            <a:r>
              <a:rPr lang="fr-CA" sz="1600" b="1" kern="1200" dirty="0">
                <a:solidFill>
                  <a:schemeClr val="tx1"/>
                </a:solidFill>
                <a:effectLst/>
                <a:latin typeface="+mn-lt"/>
                <a:ea typeface="MS PGothic" pitchFamily="34" charset="-128"/>
                <a:cs typeface="MS PGothic" charset="0"/>
              </a:rPr>
              <a:t> </a:t>
            </a:r>
            <a:r>
              <a:rPr lang="fr-CA" sz="1600" b="1" i="1" kern="1200" dirty="0">
                <a:solidFill>
                  <a:schemeClr val="tx1"/>
                </a:solidFill>
                <a:effectLst/>
                <a:latin typeface="+mn-lt"/>
                <a:ea typeface="MS PGothic" pitchFamily="34" charset="-128"/>
                <a:cs typeface="MS PGothic" charset="0"/>
              </a:rPr>
              <a:t>Oh Canada!</a:t>
            </a:r>
            <a:endParaRPr lang="en-CA" sz="1600" kern="1200" dirty="0">
              <a:solidFill>
                <a:schemeClr val="tx1"/>
              </a:solidFill>
              <a:effectLst/>
              <a:latin typeface="+mn-lt"/>
              <a:ea typeface="MS PGothic" pitchFamily="34" charset="-128"/>
              <a:cs typeface="MS PGothic" charset="0"/>
            </a:endParaRPr>
          </a:p>
          <a:p>
            <a:pPr marL="742950" lvl="1" indent="-2857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La publication scientifique</a:t>
            </a:r>
            <a:r>
              <a:rPr lang="fr-CA" sz="1600" b="1" kern="1200" dirty="0">
                <a:solidFill>
                  <a:schemeClr val="tx1"/>
                </a:solidFill>
                <a:effectLst/>
                <a:latin typeface="+mn-lt"/>
                <a:ea typeface="MS PGothic" pitchFamily="34" charset="-128"/>
                <a:cs typeface="MS PGothic" charset="0"/>
              </a:rPr>
              <a:t> le </a:t>
            </a:r>
            <a:r>
              <a:rPr lang="fr-CA" sz="1600" b="1" i="1" kern="1200" dirty="0">
                <a:solidFill>
                  <a:schemeClr val="tx1"/>
                </a:solidFill>
                <a:effectLst/>
                <a:latin typeface="+mn-lt"/>
                <a:ea typeface="MS PGothic" pitchFamily="34" charset="-128"/>
                <a:cs typeface="MS PGothic" charset="0"/>
              </a:rPr>
              <a:t>Journal canadien de l’hygiène dentaire</a:t>
            </a:r>
            <a:r>
              <a:rPr lang="fr-CA" sz="1600" b="1" kern="1200" dirty="0">
                <a:solidFill>
                  <a:schemeClr val="tx1"/>
                </a:solidFill>
                <a:effectLst/>
                <a:latin typeface="+mn-lt"/>
                <a:ea typeface="MS PGothic" pitchFamily="34" charset="-128"/>
                <a:cs typeface="MS PGothic" charset="0"/>
              </a:rPr>
              <a:t> (CJDH)</a:t>
            </a:r>
            <a:endParaRPr lang="en-CA" sz="1600" kern="1200" dirty="0">
              <a:solidFill>
                <a:schemeClr val="tx1"/>
              </a:solidFill>
              <a:effectLst/>
              <a:latin typeface="+mn-lt"/>
              <a:ea typeface="MS PGothic" pitchFamily="34" charset="-128"/>
              <a:cs typeface="MS PGothic" charset="0"/>
            </a:endParaRPr>
          </a:p>
          <a:p>
            <a:pPr marL="742950" lvl="1" indent="-285750">
              <a:buFont typeface="Arial" panose="020B0604020202020204" pitchFamily="34" charset="0"/>
              <a:buChar char="•"/>
            </a:pPr>
            <a:r>
              <a:rPr lang="fr-CA" sz="1600" b="1" kern="1200" dirty="0">
                <a:solidFill>
                  <a:schemeClr val="tx1"/>
                </a:solidFill>
                <a:effectLst/>
                <a:latin typeface="+mn-lt"/>
                <a:ea typeface="MS PGothic" pitchFamily="34" charset="-128"/>
                <a:cs typeface="MS PGothic" charset="0"/>
              </a:rPr>
              <a:t>Les journaux en ligne </a:t>
            </a:r>
            <a:r>
              <a:rPr lang="fr-CA" sz="1600" kern="1200" dirty="0">
                <a:solidFill>
                  <a:schemeClr val="tx1"/>
                </a:solidFill>
                <a:effectLst/>
                <a:latin typeface="+mn-lt"/>
                <a:ea typeface="MS PGothic" pitchFamily="34" charset="-128"/>
                <a:cs typeface="MS PGothic" charset="0"/>
              </a:rPr>
              <a:t>publiés deux fois par mois</a:t>
            </a:r>
            <a:r>
              <a:rPr lang="fr-CA" sz="1600" b="1"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pPr marL="742950" lvl="1" indent="-2857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Les lignes directrices de la pratique clinique</a:t>
            </a:r>
            <a:endParaRPr lang="en-CA" sz="1600" kern="1200" dirty="0">
              <a:solidFill>
                <a:schemeClr val="tx1"/>
              </a:solidFill>
              <a:effectLst/>
              <a:latin typeface="+mn-lt"/>
              <a:ea typeface="MS PGothic" pitchFamily="34" charset="-128"/>
              <a:cs typeface="MS PGothic" charset="0"/>
            </a:endParaRPr>
          </a:p>
          <a:p>
            <a:pPr marL="742950" lvl="1" indent="-2857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Des exposés de position et des déclarations fondés sur les preuves </a:t>
            </a:r>
            <a:endParaRPr lang="en-CA" sz="1600" kern="1200" dirty="0">
              <a:solidFill>
                <a:schemeClr val="tx1"/>
              </a:solidFill>
              <a:effectLst/>
              <a:latin typeface="+mn-lt"/>
              <a:ea typeface="MS PGothic" pitchFamily="34" charset="-128"/>
              <a:cs typeface="MS PGothic" charset="0"/>
            </a:endParaRPr>
          </a:p>
          <a:p>
            <a:pPr marL="742950" lvl="1" indent="-2857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Et encore plus</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21</a:t>
            </a:fld>
            <a:endParaRPr lang="en-GB" altLang="en-US" dirty="0"/>
          </a:p>
        </p:txBody>
      </p:sp>
    </p:spTree>
    <p:extLst>
      <p:ext uri="{BB962C8B-B14F-4D97-AF65-F5344CB8AC3E}">
        <p14:creationId xmlns:p14="http://schemas.microsoft.com/office/powerpoint/2010/main" val="1129742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200" kern="1200" dirty="0">
                <a:solidFill>
                  <a:schemeClr val="tx1"/>
                </a:solidFill>
                <a:effectLst/>
                <a:latin typeface="+mn-lt"/>
                <a:ea typeface="MS PGothic" pitchFamily="34" charset="-128"/>
                <a:cs typeface="MS PGothic" charset="0"/>
              </a:rPr>
              <a:t>L’</a:t>
            </a:r>
            <a:r>
              <a:rPr lang="fr-CA" sz="1200" kern="1200" dirty="0" err="1">
                <a:solidFill>
                  <a:schemeClr val="tx1"/>
                </a:solidFill>
                <a:effectLst/>
                <a:latin typeface="+mn-lt"/>
                <a:ea typeface="MS PGothic" pitchFamily="34" charset="-128"/>
                <a:cs typeface="MS PGothic" charset="0"/>
              </a:rPr>
              <a:t>ACHD</a:t>
            </a:r>
            <a:r>
              <a:rPr lang="fr-CA" sz="1200" kern="1200" dirty="0">
                <a:solidFill>
                  <a:schemeClr val="tx1"/>
                </a:solidFill>
                <a:effectLst/>
                <a:latin typeface="+mn-lt"/>
                <a:ea typeface="MS PGothic" pitchFamily="34" charset="-128"/>
                <a:cs typeface="MS PGothic" charset="0"/>
              </a:rPr>
              <a:t> offre aussi plusieurs occasions de perfectionnement professionnel, des conférences et ateliers en personne, ainsi que des cours et des webinaires en ligne sur une variété de sujets en hygiène dentaire. </a:t>
            </a:r>
            <a:r>
              <a:rPr lang="fr-CA" sz="1600" kern="1200" dirty="0">
                <a:solidFill>
                  <a:schemeClr val="tx1"/>
                </a:solidFill>
                <a:effectLst/>
                <a:latin typeface="+mn-lt"/>
                <a:ea typeface="MS PGothic" pitchFamily="34" charset="-128"/>
                <a:cs typeface="MS PGothic" charset="0"/>
              </a:rPr>
              <a:t>La plupart des occasions sont offertes aux étudiants à tarifs réduits et certains cours ou webinaires sont même offerts gratuitement.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Pour voir la liste complète, veuillez visiter le site Web de l’ACHD.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22</a:t>
            </a:fld>
            <a:endParaRPr lang="en-GB" altLang="en-US" dirty="0"/>
          </a:p>
        </p:txBody>
      </p:sp>
    </p:spTree>
    <p:extLst>
      <p:ext uri="{BB962C8B-B14F-4D97-AF65-F5344CB8AC3E}">
        <p14:creationId xmlns:p14="http://schemas.microsoft.com/office/powerpoint/2010/main" val="2164618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notes"/>
          <p:cNvSpPr txBox="1">
            <a:spLocks noGrp="1"/>
          </p:cNvSpPr>
          <p:nvPr>
            <p:ph type="body" idx="1"/>
          </p:nvPr>
        </p:nvSpPr>
        <p:spPr>
          <a:xfrm>
            <a:off x="914400" y="4343400"/>
            <a:ext cx="5029337" cy="4114918"/>
          </a:xfrm>
          <a:prstGeom prst="rect">
            <a:avLst/>
          </a:prstGeom>
          <a:noFill/>
          <a:ln>
            <a:noFill/>
          </a:ln>
        </p:spPr>
        <p:txBody>
          <a:bodyPr spcFirstLastPara="1" wrap="square" lIns="91433" tIns="45704" rIns="91433" bIns="45704" anchor="t" anchorCtr="0">
            <a:noAutofit/>
          </a:bodyPr>
          <a:lstStyle/>
          <a:p>
            <a:pPr>
              <a:spcBef>
                <a:spcPts val="353"/>
              </a:spcBef>
              <a:buSzPts val="1400"/>
            </a:pPr>
            <a:r>
              <a:rPr lang="fr-CA" sz="1600" dirty="0">
                <a:effectLst/>
                <a:latin typeface="Calibri" panose="020F0502020204030204" pitchFamily="34" charset="0"/>
                <a:ea typeface="Calibri" panose="020F0502020204030204" pitchFamily="34" charset="0"/>
                <a:cs typeface="Times New Roman" panose="02020603050405020304" pitchFamily="18" charset="0"/>
              </a:rPr>
              <a:t>Parlant d’éducation et de ressources, Colgate est fier de partager deux ressources qui seront utiles alors que vous commencez votre nouvelle vie à titre d’étudiant en hygiène dentaire.</a:t>
            </a:r>
            <a:endParaRPr sz="1600" dirty="0">
              <a:solidFill>
                <a:srgbClr val="000000"/>
              </a:solidFill>
            </a:endParaRPr>
          </a:p>
        </p:txBody>
      </p:sp>
      <p:sp>
        <p:nvSpPr>
          <p:cNvPr id="359" name="Google Shape;35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u="sng" kern="1200" baseline="0" dirty="0">
                <a:solidFill>
                  <a:schemeClr val="tx1"/>
                </a:solidFill>
                <a:effectLst/>
                <a:latin typeface="+mn-lt"/>
                <a:ea typeface="+mn-ea"/>
                <a:cs typeface="+mn-cs"/>
              </a:rPr>
              <a:t>Le site web </a:t>
            </a:r>
            <a:r>
              <a:rPr lang="en-US" sz="1600" b="0" i="0" u="sng" kern="1200" dirty="0">
                <a:solidFill>
                  <a:schemeClr val="tx1"/>
                </a:solidFill>
                <a:effectLst/>
                <a:latin typeface="+mn-lt"/>
                <a:ea typeface="+mn-ea"/>
                <a:cs typeface="+mn-cs"/>
              </a:rPr>
              <a:t>Colgate professional</a:t>
            </a:r>
            <a:r>
              <a:rPr lang="fr-FR" sz="1600" b="0" i="0" u="none" kern="1200" dirty="0">
                <a:solidFill>
                  <a:schemeClr val="tx1"/>
                </a:solidFill>
                <a:effectLst/>
                <a:latin typeface="+mn-lt"/>
                <a:ea typeface="+mn-ea"/>
                <a:cs typeface="+mn-cs"/>
              </a:rPr>
              <a:t> </a:t>
            </a:r>
            <a:r>
              <a:rPr lang="fr-FR" sz="1600" b="0" i="0" kern="1200" dirty="0">
                <a:solidFill>
                  <a:schemeClr val="tx1"/>
                </a:solidFill>
                <a:effectLst/>
                <a:latin typeface="+mn-lt"/>
                <a:ea typeface="+mn-ea"/>
                <a:cs typeface="+mn-cs"/>
              </a:rPr>
              <a:t>vous offre:</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fr-CA" sz="1600" b="0" i="0" kern="1200" dirty="0">
                <a:solidFill>
                  <a:schemeClr val="tx1"/>
                </a:solidFill>
                <a:effectLst/>
                <a:latin typeface="+mn-lt"/>
                <a:ea typeface="+mn-ea"/>
                <a:cs typeface="+mn-cs"/>
              </a:rPr>
              <a:t>De</a:t>
            </a:r>
            <a:r>
              <a:rPr lang="fr-CA" sz="1600" b="0" i="0" kern="1200" baseline="0" dirty="0">
                <a:solidFill>
                  <a:schemeClr val="tx1"/>
                </a:solidFill>
                <a:effectLst/>
                <a:latin typeface="+mn-lt"/>
                <a:ea typeface="+mn-ea"/>
                <a:cs typeface="+mn-cs"/>
              </a:rPr>
              <a:t> l’information sur tous les produits Colgate</a:t>
            </a:r>
            <a:r>
              <a:rPr lang="en-US" sz="1600" b="0" i="0" kern="1200" baseline="0" dirty="0">
                <a:solidFill>
                  <a:schemeClr val="tx1"/>
                </a:solidFill>
                <a:effectLst/>
                <a:latin typeface="+mn-lt"/>
                <a:ea typeface="+mn-ea"/>
                <a:cs typeface="+mn-cs"/>
              </a:rPr>
              <a:t>, par example: le nouveau dentifrice </a:t>
            </a:r>
            <a:r>
              <a:rPr lang="en-US" sz="1600" b="1" i="0" kern="1200" baseline="0" dirty="0">
                <a:solidFill>
                  <a:schemeClr val="tx1"/>
                </a:solidFill>
                <a:effectLst/>
                <a:latin typeface="+mn-lt"/>
                <a:ea typeface="+mn-ea"/>
                <a:cs typeface="+mn-cs"/>
              </a:rPr>
              <a:t>Colgate Total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fr-FR" sz="1600" b="0" i="0" kern="1200" baseline="0" dirty="0">
                <a:solidFill>
                  <a:schemeClr val="tx1"/>
                </a:solidFill>
                <a:effectLst/>
                <a:latin typeface="+mn-lt"/>
                <a:ea typeface="+mn-ea"/>
                <a:cs typeface="+mn-cs"/>
              </a:rPr>
              <a:t>S</a:t>
            </a:r>
            <a:r>
              <a:rPr lang="en-US" sz="1600" b="0" i="0" kern="1200" baseline="0" dirty="0" err="1">
                <a:solidFill>
                  <a:schemeClr val="tx1"/>
                </a:solidFill>
                <a:effectLst/>
                <a:latin typeface="+mn-lt"/>
                <a:ea typeface="+mn-ea"/>
                <a:cs typeface="+mn-cs"/>
              </a:rPr>
              <a:t>ur</a:t>
            </a:r>
            <a:r>
              <a:rPr lang="en-US" sz="1600" b="0" i="0" kern="1200" baseline="0" dirty="0">
                <a:solidFill>
                  <a:schemeClr val="tx1"/>
                </a:solidFill>
                <a:effectLst/>
                <a:latin typeface="+mn-lt"/>
                <a:ea typeface="+mn-ea"/>
                <a:cs typeface="+mn-cs"/>
              </a:rPr>
              <a:t> la section </a:t>
            </a:r>
            <a:r>
              <a:rPr lang="en-US" sz="1600" b="1" i="0" kern="1200" baseline="0" dirty="0" err="1">
                <a:solidFill>
                  <a:schemeClr val="tx1"/>
                </a:solidFill>
                <a:effectLst/>
                <a:latin typeface="+mn-lt"/>
                <a:ea typeface="+mn-ea"/>
                <a:cs typeface="+mn-cs"/>
              </a:rPr>
              <a:t>Étudiants</a:t>
            </a:r>
            <a:r>
              <a:rPr lang="en-US" sz="1600" b="0" i="0" kern="1200" baseline="0" dirty="0">
                <a:solidFill>
                  <a:schemeClr val="tx1"/>
                </a:solidFill>
                <a:effectLst/>
                <a:latin typeface="+mn-lt"/>
                <a:ea typeface="+mn-ea"/>
                <a:cs typeface="+mn-cs"/>
              </a:rPr>
              <a:t>, </a:t>
            </a:r>
            <a:r>
              <a:rPr lang="en-US" sz="1600" b="0" i="0" kern="1200" baseline="0" dirty="0" err="1">
                <a:solidFill>
                  <a:schemeClr val="tx1"/>
                </a:solidFill>
                <a:effectLst/>
                <a:latin typeface="+mn-lt"/>
                <a:ea typeface="+mn-ea"/>
                <a:cs typeface="+mn-cs"/>
              </a:rPr>
              <a:t>vous</a:t>
            </a:r>
            <a:r>
              <a:rPr lang="en-US" sz="1600" b="0" i="0" kern="1200" baseline="0" dirty="0">
                <a:solidFill>
                  <a:schemeClr val="tx1"/>
                </a:solidFill>
                <a:effectLst/>
                <a:latin typeface="+mn-lt"/>
                <a:ea typeface="+mn-ea"/>
                <a:cs typeface="+mn-cs"/>
              </a:rPr>
              <a:t> </a:t>
            </a:r>
            <a:r>
              <a:rPr lang="en-US" sz="1600" b="0" i="0" kern="1200" baseline="0" dirty="0" err="1">
                <a:solidFill>
                  <a:schemeClr val="tx1"/>
                </a:solidFill>
                <a:effectLst/>
                <a:latin typeface="+mn-lt"/>
                <a:ea typeface="+mn-ea"/>
                <a:cs typeface="+mn-cs"/>
              </a:rPr>
              <a:t>trouverez</a:t>
            </a:r>
            <a:r>
              <a:rPr lang="en-US" sz="1600" b="0" i="0" kern="1200" baseline="0" dirty="0">
                <a:solidFill>
                  <a:schemeClr val="tx1"/>
                </a:solidFill>
                <a:effectLst/>
                <a:latin typeface="+mn-lt"/>
                <a:ea typeface="+mn-ea"/>
                <a:cs typeface="+mn-cs"/>
              </a:rPr>
              <a:t> des</a:t>
            </a:r>
            <a:r>
              <a:rPr lang="fr-FR" sz="1600" b="0" i="0" kern="1200" dirty="0">
                <a:solidFill>
                  <a:schemeClr val="tx1"/>
                </a:solidFill>
                <a:effectLst/>
                <a:latin typeface="+mn-lt"/>
                <a:ea typeface="+mn-ea"/>
                <a:cs typeface="+mn-cs"/>
              </a:rPr>
              <a:t> ressources éducatives</a:t>
            </a:r>
            <a:r>
              <a:rPr lang="fr-FR" sz="1600" b="0" i="0" kern="1200" baseline="0" dirty="0">
                <a:solidFill>
                  <a:schemeClr val="tx1"/>
                </a:solidFill>
                <a:effectLst/>
                <a:latin typeface="+mn-lt"/>
                <a:ea typeface="+mn-ea"/>
                <a:cs typeface="+mn-cs"/>
              </a:rPr>
              <a:t>, tel que des</a:t>
            </a:r>
            <a:r>
              <a:rPr lang="en-US" sz="1600" b="0" i="0" kern="1200" baseline="0" dirty="0">
                <a:solidFill>
                  <a:schemeClr val="tx1"/>
                </a:solidFill>
                <a:effectLst/>
                <a:latin typeface="+mn-lt"/>
                <a:ea typeface="+mn-ea"/>
                <a:cs typeface="+mn-cs"/>
              </a:rPr>
              <a:t> </a:t>
            </a:r>
            <a:r>
              <a:rPr lang="en-US" sz="1600" b="0" i="0" kern="1200" baseline="0" dirty="0" err="1">
                <a:solidFill>
                  <a:schemeClr val="tx1"/>
                </a:solidFill>
                <a:effectLst/>
                <a:latin typeface="+mn-lt"/>
                <a:ea typeface="+mn-ea"/>
                <a:cs typeface="+mn-cs"/>
              </a:rPr>
              <a:t>vidéos</a:t>
            </a:r>
            <a:r>
              <a:rPr lang="en-US" sz="1600" b="0" i="0" kern="1200" baseline="0" dirty="0">
                <a:solidFill>
                  <a:schemeClr val="tx1"/>
                </a:solidFill>
                <a:effectLst/>
                <a:latin typeface="+mn-lt"/>
                <a:ea typeface="+mn-ea"/>
                <a:cs typeface="+mn-cs"/>
              </a:rPr>
              <a:t> et des articles </a:t>
            </a:r>
            <a:r>
              <a:rPr lang="en-US" sz="1600" b="0" i="0" kern="1200" baseline="0" dirty="0" err="1">
                <a:solidFill>
                  <a:schemeClr val="tx1"/>
                </a:solidFill>
                <a:effectLst/>
                <a:latin typeface="+mn-lt"/>
                <a:ea typeface="+mn-ea"/>
                <a:cs typeface="+mn-cs"/>
              </a:rPr>
              <a:t>dentaires</a:t>
            </a:r>
            <a:r>
              <a:rPr lang="en-US" sz="1600" b="0" i="0" kern="1200" baseline="0" dirty="0">
                <a:solidFill>
                  <a:schemeClr val="tx1"/>
                </a:solidFill>
                <a:effectLst/>
                <a:latin typeface="+mn-lt"/>
                <a:ea typeface="+mn-ea"/>
                <a:cs typeface="+mn-cs"/>
              </a:rPr>
              <a:t> </a:t>
            </a:r>
            <a:r>
              <a:rPr lang="en-US" sz="1600" b="0" i="0" kern="1200" dirty="0" err="1">
                <a:solidFill>
                  <a:schemeClr val="tx1"/>
                </a:solidFill>
                <a:effectLst/>
                <a:latin typeface="+mn-lt"/>
                <a:ea typeface="+mn-ea"/>
                <a:cs typeface="+mn-cs"/>
              </a:rPr>
              <a:t>conçus</a:t>
            </a:r>
            <a:r>
              <a:rPr lang="en-US" sz="1600" b="0" i="0" kern="1200" dirty="0">
                <a:solidFill>
                  <a:schemeClr val="tx1"/>
                </a:solidFill>
                <a:effectLst/>
                <a:latin typeface="+mn-lt"/>
                <a:ea typeface="+mn-ea"/>
                <a:cs typeface="+mn-cs"/>
              </a:rPr>
              <a:t> </a:t>
            </a:r>
            <a:r>
              <a:rPr lang="en-US" sz="1600" b="0" i="0" kern="1200" baseline="0" dirty="0">
                <a:solidFill>
                  <a:schemeClr val="tx1"/>
                </a:solidFill>
                <a:effectLst/>
                <a:latin typeface="+mn-lt"/>
                <a:ea typeface="+mn-ea"/>
                <a:cs typeface="+mn-cs"/>
              </a:rPr>
              <a:t>pour les </a:t>
            </a:r>
            <a:r>
              <a:rPr lang="en-US" sz="1600" b="0" i="0" kern="1200" baseline="0" dirty="0" err="1">
                <a:solidFill>
                  <a:schemeClr val="tx1"/>
                </a:solidFill>
                <a:effectLst/>
                <a:latin typeface="+mn-lt"/>
                <a:ea typeface="+mn-ea"/>
                <a:cs typeface="+mn-cs"/>
              </a:rPr>
              <a:t>étudiants</a:t>
            </a:r>
            <a:r>
              <a:rPr lang="en-US" sz="1600" b="0" i="0"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i="0" kern="1200" baseline="0" dirty="0">
                <a:solidFill>
                  <a:schemeClr val="tx1"/>
                </a:solidFill>
                <a:effectLst/>
                <a:latin typeface="+mn-lt"/>
                <a:ea typeface="+mn-ea"/>
                <a:cs typeface="+mn-cs"/>
              </a:rPr>
              <a:t>[ </a:t>
            </a:r>
            <a:r>
              <a:rPr lang="en-US" sz="1600" b="1" i="0" kern="1200" baseline="0" dirty="0" err="1">
                <a:solidFill>
                  <a:schemeClr val="tx1"/>
                </a:solidFill>
                <a:effectLst/>
                <a:latin typeface="+mn-lt"/>
                <a:ea typeface="+mn-ea"/>
                <a:cs typeface="+mn-cs"/>
              </a:rPr>
              <a:t>Distribuez</a:t>
            </a:r>
            <a:r>
              <a:rPr lang="en-US" sz="1600" b="1" i="0" kern="1200" baseline="0" dirty="0">
                <a:solidFill>
                  <a:schemeClr val="tx1"/>
                </a:solidFill>
                <a:effectLst/>
                <a:latin typeface="+mn-lt"/>
                <a:ea typeface="+mn-ea"/>
                <a:cs typeface="+mn-cs"/>
              </a:rPr>
              <a:t> des </a:t>
            </a:r>
            <a:r>
              <a:rPr lang="en-US" sz="1600" b="1" i="0" kern="1200" baseline="0" dirty="0" err="1">
                <a:solidFill>
                  <a:schemeClr val="tx1"/>
                </a:solidFill>
                <a:effectLst/>
                <a:latin typeface="+mn-lt"/>
                <a:ea typeface="+mn-ea"/>
                <a:cs typeface="+mn-cs"/>
              </a:rPr>
              <a:t>échantillons</a:t>
            </a:r>
            <a:r>
              <a:rPr lang="en-US" sz="1600" b="1" i="0" kern="1200" baseline="0" dirty="0">
                <a:solidFill>
                  <a:schemeClr val="tx1"/>
                </a:solidFill>
                <a:effectLst/>
                <a:latin typeface="+mn-lt"/>
                <a:ea typeface="+mn-ea"/>
                <a:cs typeface="+mn-cs"/>
              </a:rPr>
              <a:t> de Colgate Total à </a:t>
            </a:r>
            <a:r>
              <a:rPr lang="en-US" sz="1600" b="1" i="0" kern="1200" baseline="0" dirty="0" err="1">
                <a:solidFill>
                  <a:schemeClr val="tx1"/>
                </a:solidFill>
                <a:effectLst/>
                <a:latin typeface="+mn-lt"/>
                <a:ea typeface="+mn-ea"/>
                <a:cs typeface="+mn-cs"/>
              </a:rPr>
              <a:t>chaque</a:t>
            </a:r>
            <a:r>
              <a:rPr lang="en-US" sz="1600" b="1" i="0" kern="1200" baseline="0" dirty="0">
                <a:solidFill>
                  <a:schemeClr val="tx1"/>
                </a:solidFill>
                <a:effectLst/>
                <a:latin typeface="+mn-lt"/>
                <a:ea typeface="+mn-ea"/>
                <a:cs typeface="+mn-cs"/>
              </a:rPr>
              <a:t> </a:t>
            </a:r>
            <a:r>
              <a:rPr lang="en-US" sz="1600" b="1" i="0" kern="1200" baseline="0" dirty="0" err="1">
                <a:solidFill>
                  <a:schemeClr val="tx1"/>
                </a:solidFill>
                <a:effectLst/>
                <a:latin typeface="+mn-lt"/>
                <a:ea typeface="+mn-ea"/>
                <a:cs typeface="+mn-cs"/>
              </a:rPr>
              <a:t>étudiant</a:t>
            </a:r>
            <a:r>
              <a:rPr lang="en-US" sz="1600" b="1" i="0" kern="1200" baseline="0" dirty="0">
                <a:solidFill>
                  <a:schemeClr val="tx1"/>
                </a:solidFill>
                <a:effectLst/>
                <a:latin typeface="+mn-lt"/>
                <a:ea typeface="+mn-ea"/>
                <a:cs typeface="+mn-cs"/>
              </a:rPr>
              <a:t>. ] </a:t>
            </a:r>
            <a:r>
              <a:rPr lang="en-US" sz="1600" b="0" i="0" kern="1200" baseline="0" dirty="0" err="1">
                <a:solidFill>
                  <a:schemeClr val="tx1"/>
                </a:solidFill>
                <a:effectLst/>
                <a:latin typeface="+mn-lt"/>
                <a:ea typeface="+mn-ea"/>
                <a:cs typeface="+mn-cs"/>
              </a:rPr>
              <a:t>J’aimerais</a:t>
            </a:r>
            <a:r>
              <a:rPr lang="en-US" sz="1600" b="0" i="0" kern="1200" baseline="0" dirty="0">
                <a:solidFill>
                  <a:schemeClr val="tx1"/>
                </a:solidFill>
                <a:effectLst/>
                <a:latin typeface="+mn-lt"/>
                <a:ea typeface="+mn-ea"/>
                <a:cs typeface="+mn-cs"/>
              </a:rPr>
              <a:t> que </a:t>
            </a:r>
            <a:r>
              <a:rPr lang="en-US" sz="1600" b="0" i="0" kern="1200" baseline="0" dirty="0" err="1">
                <a:solidFill>
                  <a:schemeClr val="tx1"/>
                </a:solidFill>
                <a:effectLst/>
                <a:latin typeface="+mn-lt"/>
                <a:ea typeface="+mn-ea"/>
                <a:cs typeface="+mn-cs"/>
              </a:rPr>
              <a:t>vous</a:t>
            </a:r>
            <a:r>
              <a:rPr lang="en-US" sz="1600" b="0" i="0" kern="1200" baseline="0" dirty="0">
                <a:solidFill>
                  <a:schemeClr val="tx1"/>
                </a:solidFill>
                <a:effectLst/>
                <a:latin typeface="+mn-lt"/>
                <a:ea typeface="+mn-ea"/>
                <a:cs typeface="+mn-cs"/>
              </a:rPr>
              <a:t> </a:t>
            </a:r>
            <a:r>
              <a:rPr lang="en-US" sz="1600" b="0" i="0" kern="1200" baseline="0" dirty="0" err="1">
                <a:solidFill>
                  <a:schemeClr val="tx1"/>
                </a:solidFill>
                <a:effectLst/>
                <a:latin typeface="+mn-lt"/>
                <a:ea typeface="+mn-ea"/>
                <a:cs typeface="+mn-cs"/>
              </a:rPr>
              <a:t>essayez</a:t>
            </a:r>
            <a:r>
              <a:rPr lang="en-US" sz="1600" b="0" i="0" kern="1200" baseline="0" dirty="0">
                <a:solidFill>
                  <a:schemeClr val="tx1"/>
                </a:solidFill>
                <a:effectLst/>
                <a:latin typeface="+mn-lt"/>
                <a:ea typeface="+mn-ea"/>
                <a:cs typeface="+mn-cs"/>
              </a:rPr>
              <a:t> le dentifrice Colgate Total </a:t>
            </a:r>
            <a:r>
              <a:rPr lang="en-US" sz="1600" b="0" i="0" kern="1200" baseline="0" dirty="0" err="1">
                <a:solidFill>
                  <a:schemeClr val="tx1"/>
                </a:solidFill>
                <a:effectLst/>
                <a:latin typeface="+mn-lt"/>
                <a:ea typeface="+mn-ea"/>
                <a:cs typeface="+mn-cs"/>
              </a:rPr>
              <a:t>dès</a:t>
            </a:r>
            <a:r>
              <a:rPr lang="en-US" sz="1600" b="0" i="0" kern="1200" baseline="0" dirty="0">
                <a:solidFill>
                  <a:schemeClr val="tx1"/>
                </a:solidFill>
                <a:effectLst/>
                <a:latin typeface="+mn-lt"/>
                <a:ea typeface="+mn-ea"/>
                <a:cs typeface="+mn-cs"/>
              </a:rPr>
              <a:t> </a:t>
            </a:r>
            <a:r>
              <a:rPr lang="en-US" sz="1600" b="0" i="0" kern="1200" baseline="0" dirty="0" err="1">
                <a:solidFill>
                  <a:schemeClr val="tx1"/>
                </a:solidFill>
                <a:effectLst/>
                <a:latin typeface="+mn-lt"/>
                <a:ea typeface="+mn-ea"/>
                <a:cs typeface="+mn-cs"/>
              </a:rPr>
              <a:t>aujourd’hui</a:t>
            </a:r>
            <a:r>
              <a:rPr lang="en-US" sz="1600" b="0" i="0" kern="1200" baseline="0" dirty="0">
                <a:solidFill>
                  <a:schemeClr val="tx1"/>
                </a:solidFill>
                <a:effectLst/>
                <a:latin typeface="+mn-lt"/>
                <a:ea typeface="+mn-ea"/>
                <a:cs typeface="+mn-cs"/>
              </a:rPr>
              <a:t>. La nouvelle Colgate Total </a:t>
            </a:r>
            <a:r>
              <a:rPr lang="fr-FR" sz="1600" b="0" i="0" kern="1200" baseline="0" dirty="0">
                <a:solidFill>
                  <a:schemeClr val="tx1"/>
                </a:solidFill>
                <a:effectLst/>
                <a:latin typeface="+mn-lt"/>
                <a:ea typeface="+mn-ea"/>
                <a:cs typeface="+mn-cs"/>
              </a:rPr>
              <a:t>r</a:t>
            </a:r>
            <a:r>
              <a:rPr lang="fr-FR" sz="1600" b="0" i="0" kern="1200" dirty="0">
                <a:solidFill>
                  <a:schemeClr val="tx1"/>
                </a:solidFill>
                <a:effectLst/>
                <a:latin typeface="+mn-lt"/>
                <a:ea typeface="+mn-ea"/>
                <a:cs typeface="+mn-cs"/>
              </a:rPr>
              <a:t>éduit les bactéries sur les dents, la langue, les joues et le</a:t>
            </a:r>
            <a:r>
              <a:rPr lang="fr-FR" sz="1600" b="0" i="0" kern="1200" baseline="0" dirty="0">
                <a:solidFill>
                  <a:schemeClr val="tx1"/>
                </a:solidFill>
                <a:effectLst/>
                <a:latin typeface="+mn-lt"/>
                <a:ea typeface="+mn-ea"/>
                <a:cs typeface="+mn-cs"/>
              </a:rPr>
              <a:t>s </a:t>
            </a:r>
            <a:r>
              <a:rPr lang="fr-FR" sz="1600" b="0" i="0" kern="1200" dirty="0">
                <a:solidFill>
                  <a:schemeClr val="tx1"/>
                </a:solidFill>
                <a:effectLst/>
                <a:latin typeface="+mn-lt"/>
                <a:ea typeface="+mn-ea"/>
                <a:cs typeface="+mn-cs"/>
              </a:rPr>
              <a:t>gencives; aide à prévenir la plaque et la gingivite, protège l’émail et soulage la sensibilité.</a:t>
            </a:r>
            <a:r>
              <a:rPr lang="en-US" sz="1600" b="0" i="0" kern="1200" baseline="0" dirty="0">
                <a:solidFill>
                  <a:schemeClr val="tx1"/>
                </a:solidFill>
                <a:effectLst/>
                <a:latin typeface="+mn-lt"/>
                <a:ea typeface="+mn-ea"/>
                <a:cs typeface="+mn-cs"/>
              </a:rPr>
              <a:t> </a:t>
            </a:r>
            <a:r>
              <a:rPr lang="en-US" sz="1600" b="0" i="0" kern="1200" baseline="0" dirty="0" err="1">
                <a:solidFill>
                  <a:schemeClr val="tx1"/>
                </a:solidFill>
                <a:effectLst/>
                <a:latin typeface="+mn-lt"/>
                <a:ea typeface="+mn-ea"/>
                <a:cs typeface="+mn-cs"/>
              </a:rPr>
              <a:t>Essayez</a:t>
            </a:r>
            <a:r>
              <a:rPr lang="en-US" sz="1600" b="0" i="0" kern="1200" baseline="0" dirty="0">
                <a:solidFill>
                  <a:schemeClr val="tx1"/>
                </a:solidFill>
                <a:effectLst/>
                <a:latin typeface="+mn-lt"/>
                <a:ea typeface="+mn-ea"/>
                <a:cs typeface="+mn-cs"/>
              </a:rPr>
              <a:t>-le pendant 4 </a:t>
            </a:r>
            <a:r>
              <a:rPr lang="en-US" sz="1600" b="0" i="0" kern="1200" baseline="0" dirty="0" err="1">
                <a:solidFill>
                  <a:schemeClr val="tx1"/>
                </a:solidFill>
                <a:effectLst/>
                <a:latin typeface="+mn-lt"/>
                <a:ea typeface="+mn-ea"/>
                <a:cs typeface="+mn-cs"/>
              </a:rPr>
              <a:t>semaines</a:t>
            </a:r>
            <a:r>
              <a:rPr lang="en-US" sz="1600" b="0" i="0" kern="1200" baseline="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CA285-DA22-4379-B199-DFF5764ABE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6343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0" i="0" kern="1200" dirty="0">
                <a:solidFill>
                  <a:schemeClr val="tx1"/>
                </a:solidFill>
                <a:effectLst/>
                <a:latin typeface="+mn-lt"/>
                <a:ea typeface="+mn-ea"/>
                <a:cs typeface="+mn-cs"/>
              </a:rPr>
              <a:t>2) </a:t>
            </a:r>
            <a:r>
              <a:rPr lang="fr-FR" sz="1600" b="0" i="0" u="sng" kern="1200" dirty="0">
                <a:solidFill>
                  <a:schemeClr val="tx1"/>
                </a:solidFill>
                <a:effectLst/>
                <a:latin typeface="+mn-lt"/>
                <a:ea typeface="+mn-ea"/>
                <a:cs typeface="+mn-cs"/>
              </a:rPr>
              <a:t>L'examen de santé des gencives</a:t>
            </a:r>
            <a:r>
              <a:rPr lang="fr-FR" sz="1600" b="0" i="0" kern="1200" dirty="0">
                <a:solidFill>
                  <a:schemeClr val="tx1"/>
                </a:solidFill>
                <a:effectLst/>
                <a:latin typeface="+mn-lt"/>
                <a:ea typeface="+mn-ea"/>
                <a:cs typeface="+mn-cs"/>
              </a:rPr>
              <a:t> est un nouvel outil numérique interactif que vous pouvez utiliser étant étudiant</a:t>
            </a:r>
            <a:r>
              <a:rPr lang="fr-FR" sz="1600" b="0" i="0" kern="1200" baseline="0" dirty="0">
                <a:solidFill>
                  <a:schemeClr val="tx1"/>
                </a:solidFill>
                <a:effectLst/>
                <a:latin typeface="+mn-lt"/>
                <a:ea typeface="+mn-ea"/>
                <a:cs typeface="+mn-cs"/>
              </a:rPr>
              <a:t> d’hygiène dentaire </a:t>
            </a:r>
            <a:r>
              <a:rPr lang="fr-FR" sz="1600" b="0" i="0" kern="1200" dirty="0">
                <a:solidFill>
                  <a:schemeClr val="tx1"/>
                </a:solidFill>
                <a:effectLst/>
                <a:latin typeface="+mn-lt"/>
                <a:ea typeface="+mn-ea"/>
                <a:cs typeface="+mn-cs"/>
              </a:rPr>
              <a:t>pour donner des recommandations</a:t>
            </a:r>
            <a:r>
              <a:rPr lang="fr-FR" sz="1600" b="0" i="0" kern="1200" baseline="0" dirty="0">
                <a:solidFill>
                  <a:schemeClr val="tx1"/>
                </a:solidFill>
                <a:effectLst/>
                <a:latin typeface="+mn-lt"/>
                <a:ea typeface="+mn-ea"/>
                <a:cs typeface="+mn-cs"/>
              </a:rPr>
              <a:t> personnalisées et pour partagez des vidéos de brossage et d’utilisation de la soie dentaire avec vos amis et votre famille. </a:t>
            </a:r>
            <a:endParaRPr lang="fr-FR" sz="16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6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600" b="1" i="0" kern="1200" baseline="0" dirty="0">
                <a:solidFill>
                  <a:schemeClr val="tx1"/>
                </a:solidFill>
                <a:effectLst/>
                <a:latin typeface="+mn-lt"/>
                <a:ea typeface="+mn-ea"/>
                <a:cs typeface="+mn-cs"/>
              </a:rPr>
              <a:t>[ </a:t>
            </a:r>
            <a:r>
              <a:rPr lang="fr-CA" sz="1600" b="1" dirty="0">
                <a:effectLst/>
                <a:latin typeface="+mn-lt"/>
                <a:ea typeface="Calibri" panose="020F0502020204030204" pitchFamily="34" charset="0"/>
                <a:cs typeface="Times New Roman" panose="02020603050405020304" pitchFamily="18" charset="0"/>
              </a:rPr>
              <a:t>De la part de Colgate au membre du corps enseignant </a:t>
            </a:r>
            <a:r>
              <a:rPr lang="fr-CA" sz="1600" b="1" i="0" kern="1200" baseline="0" dirty="0">
                <a:solidFill>
                  <a:schemeClr val="tx1"/>
                </a:solidFill>
                <a:effectLst/>
                <a:latin typeface="+mn-lt"/>
                <a:ea typeface="+mn-ea"/>
                <a:cs typeface="+mn-cs"/>
              </a:rPr>
              <a:t>: Partagez un rapport que vous avez fait pour un client et </a:t>
            </a:r>
            <a:r>
              <a:rPr lang="fr-CA" sz="1600" b="1" i="0" kern="1200" baseline="0" dirty="0" err="1">
                <a:solidFill>
                  <a:schemeClr val="tx1"/>
                </a:solidFill>
                <a:effectLst/>
                <a:latin typeface="+mn-lt"/>
                <a:ea typeface="+mn-ea"/>
                <a:cs typeface="+mn-cs"/>
              </a:rPr>
              <a:t>démandez</a:t>
            </a:r>
            <a:r>
              <a:rPr lang="fr-CA" sz="1600" b="1" i="0" kern="1200" baseline="0" dirty="0">
                <a:solidFill>
                  <a:schemeClr val="tx1"/>
                </a:solidFill>
                <a:effectLst/>
                <a:latin typeface="+mn-lt"/>
                <a:ea typeface="+mn-ea"/>
                <a:cs typeface="+mn-cs"/>
              </a:rPr>
              <a:t> aux étudiants de 1</a:t>
            </a:r>
            <a:r>
              <a:rPr lang="fr-CA" sz="1600" b="1" i="0" kern="1200" baseline="30000" dirty="0">
                <a:solidFill>
                  <a:schemeClr val="tx1"/>
                </a:solidFill>
                <a:effectLst/>
                <a:latin typeface="+mn-lt"/>
                <a:ea typeface="+mn-ea"/>
                <a:cs typeface="+mn-cs"/>
              </a:rPr>
              <a:t>e</a:t>
            </a:r>
            <a:r>
              <a:rPr lang="fr-CA" sz="1600" b="1" i="0" kern="1200" baseline="0" dirty="0">
                <a:solidFill>
                  <a:schemeClr val="tx1"/>
                </a:solidFill>
                <a:effectLst/>
                <a:latin typeface="+mn-lt"/>
                <a:ea typeface="+mn-ea"/>
                <a:cs typeface="+mn-cs"/>
              </a:rPr>
              <a:t> année à préparer un rapport.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CA285-DA22-4379-B199-DFF5764ABE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488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600" kern="1200" dirty="0">
                <a:solidFill>
                  <a:schemeClr val="tx1"/>
                </a:solidFill>
                <a:effectLst/>
                <a:latin typeface="+mn-lt"/>
                <a:ea typeface="MS PGothic" pitchFamily="34" charset="-128"/>
                <a:cs typeface="MS PGothic" charset="0"/>
              </a:rPr>
              <a:t>J’ai une autre question de jeu-questionnaire!</a:t>
            </a:r>
            <a:endParaRPr lang="en-CA" sz="1600" kern="1200" dirty="0">
              <a:solidFill>
                <a:schemeClr val="tx1"/>
              </a:solidFill>
              <a:effectLst/>
              <a:latin typeface="+mn-lt"/>
              <a:ea typeface="MS PGothic" pitchFamily="34" charset="-128"/>
              <a:cs typeface="MS PGothic" charset="0"/>
            </a:endParaRPr>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3126838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dirty="0"/>
              <a:t>Dans quel mois la Semaine nationale des hygiénistes dentaires a-t-elle lieu?</a:t>
            </a:r>
          </a:p>
          <a:p>
            <a:endParaRPr lang="en-CA" sz="1600" dirty="0"/>
          </a:p>
          <a:p>
            <a:r>
              <a:rPr lang="fr-CA" sz="1600" dirty="0"/>
              <a:t>La réponse est :</a:t>
            </a:r>
          </a:p>
          <a:p>
            <a:endParaRPr lang="en-CA" sz="1600" dirty="0"/>
          </a:p>
          <a:p>
            <a:r>
              <a:rPr lang="en-CA" sz="1600" b="1" dirty="0"/>
              <a:t>AVRIL. </a:t>
            </a:r>
            <a:r>
              <a:rPr lang="fr-CA" sz="1600" dirty="0"/>
              <a:t>Pour en savoir davantage sur tout ce qui se rapporte à la </a:t>
            </a:r>
            <a:r>
              <a:rPr lang="fr-CA" sz="1600" dirty="0" err="1"/>
              <a:t>SNHD</a:t>
            </a:r>
            <a:r>
              <a:rPr lang="fr-CA" sz="1600" dirty="0"/>
              <a:t>, visitez notre site Web.</a:t>
            </a:r>
            <a:endParaRPr lang="en-US" sz="1600" dirty="0"/>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27416354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kern="1200" dirty="0">
                <a:solidFill>
                  <a:schemeClr val="tx1"/>
                </a:solidFill>
                <a:effectLst/>
                <a:latin typeface="+mn-lt"/>
                <a:ea typeface="MS PGothic" pitchFamily="34" charset="-128"/>
                <a:cs typeface="MS PGothic" charset="0"/>
              </a:rPr>
              <a:t>Le site Web de 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est votre source primaire d’information et il est maintenant compatible avec les appareils mobiles!</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28</a:t>
            </a:fld>
            <a:endParaRPr lang="en-GB" altLang="en-US" dirty="0"/>
          </a:p>
        </p:txBody>
      </p:sp>
    </p:spTree>
    <p:extLst>
      <p:ext uri="{BB962C8B-B14F-4D97-AF65-F5344CB8AC3E}">
        <p14:creationId xmlns:p14="http://schemas.microsoft.com/office/powerpoint/2010/main" val="4263335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Vous pouvez vous rendre à la section </a:t>
            </a:r>
            <a:r>
              <a:rPr lang="fr-CA" sz="1600" b="1" kern="1200" dirty="0">
                <a:solidFill>
                  <a:schemeClr val="tx1"/>
                </a:solidFill>
                <a:effectLst/>
                <a:latin typeface="+mn-lt"/>
                <a:ea typeface="MS PGothic" pitchFamily="34" charset="-128"/>
                <a:cs typeface="MS PGothic" charset="0"/>
              </a:rPr>
              <a:t>guichet emploi</a:t>
            </a:r>
            <a:r>
              <a:rPr lang="fr-CA" sz="1600" kern="1200" dirty="0">
                <a:solidFill>
                  <a:schemeClr val="tx1"/>
                </a:solidFill>
                <a:effectLst/>
                <a:latin typeface="+mn-lt"/>
                <a:ea typeface="MS PGothic" pitchFamily="34" charset="-128"/>
                <a:cs typeface="MS PGothic" charset="0"/>
              </a:rPr>
              <a:t> du site Web de l’ACHD, c’est l’endroit idéal pour permettre aux nouveaux diplômés de trouver des possibilités d’emploi. C’est la page la plus populaire de notre site Web et seulement les membres y ont accès.</a:t>
            </a:r>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 </a:t>
            </a:r>
          </a:p>
          <a:p>
            <a:r>
              <a:rPr lang="fr-CA" sz="1600" kern="1200" dirty="0">
                <a:solidFill>
                  <a:schemeClr val="tx1"/>
                </a:solidFill>
                <a:effectLst/>
                <a:latin typeface="+mn-lt"/>
                <a:ea typeface="MS PGothic" pitchFamily="34" charset="-128"/>
                <a:cs typeface="MS PGothic" charset="0"/>
              </a:rPr>
              <a:t>Veuillez aussi visiter le site bilingue de l’ACHD à l’intention des consommateurs, à </a:t>
            </a:r>
            <a:r>
              <a:rPr lang="fr-CA" sz="1600" b="1" kern="1200" dirty="0">
                <a:solidFill>
                  <a:schemeClr val="tx1"/>
                </a:solidFill>
                <a:effectLst/>
                <a:latin typeface="+mn-lt"/>
                <a:ea typeface="MS PGothic" pitchFamily="34" charset="-128"/>
                <a:cs typeface="MS PGothic" charset="0"/>
              </a:rPr>
              <a:t>hygienedentairecanada.ca, </a:t>
            </a:r>
            <a:r>
              <a:rPr lang="fr-CA" sz="1600" kern="1200" dirty="0">
                <a:solidFill>
                  <a:schemeClr val="tx1"/>
                </a:solidFill>
                <a:effectLst/>
                <a:latin typeface="+mn-lt"/>
                <a:ea typeface="MS PGothic" pitchFamily="34" charset="-128"/>
                <a:cs typeface="MS PGothic" charset="0"/>
              </a:rPr>
              <a:t>afin d’accéder à de l’information précieuse sur la santé buccodentaire, à des activités amusantes et éducatives pour les enfants et à notre moteur de recherche « Trouver un hygiéniste dentaire en pratique autonome ».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29</a:t>
            </a:fld>
            <a:endParaRPr lang="en-GB" altLang="en-US" dirty="0"/>
          </a:p>
        </p:txBody>
      </p:sp>
    </p:spTree>
    <p:extLst>
      <p:ext uri="{BB962C8B-B14F-4D97-AF65-F5344CB8AC3E}">
        <p14:creationId xmlns:p14="http://schemas.microsoft.com/office/powerpoint/2010/main" val="1511364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Visionnons une courte vidéo d’accueil de la présidente de l’ACHD, Tiffany </a:t>
            </a:r>
            <a:r>
              <a:rPr lang="fr-CA" sz="1600" kern="1200" dirty="0" err="1">
                <a:solidFill>
                  <a:schemeClr val="tx1"/>
                </a:solidFill>
                <a:effectLst/>
                <a:latin typeface="+mn-lt"/>
                <a:ea typeface="MS PGothic" pitchFamily="34" charset="-128"/>
                <a:cs typeface="MS PGothic" charset="0"/>
              </a:rPr>
              <a:t>Ludwicki</a:t>
            </a:r>
            <a:r>
              <a:rPr lang="fr-CA" sz="1600" kern="1200" dirty="0">
                <a:solidFill>
                  <a:schemeClr val="tx1"/>
                </a:solidFill>
                <a:effectLst/>
                <a:latin typeface="+mn-lt"/>
                <a:ea typeface="MS PGothic" pitchFamily="34" charset="-128"/>
                <a:cs typeface="MS PGothic" charset="0"/>
              </a:rPr>
              <a:t>.  (en anglais)</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a:t>
            </a:fld>
            <a:endParaRPr lang="en-GB" altLang="en-US" dirty="0"/>
          </a:p>
        </p:txBody>
      </p:sp>
    </p:spTree>
    <p:extLst>
      <p:ext uri="{BB962C8B-B14F-4D97-AF65-F5344CB8AC3E}">
        <p14:creationId xmlns:p14="http://schemas.microsoft.com/office/powerpoint/2010/main" val="3407260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kern="1200" dirty="0">
                <a:solidFill>
                  <a:schemeClr val="tx1"/>
                </a:solidFill>
                <a:effectLst/>
                <a:latin typeface="+mn-lt"/>
                <a:ea typeface="MS PGothic" pitchFamily="34" charset="-128"/>
                <a:cs typeface="MS PGothic" charset="0"/>
              </a:rPr>
              <a:t>À titre de membre étudiant, vous avez accès à des webinaires GRATUITS illimités. </a:t>
            </a:r>
            <a:r>
              <a:rPr lang="fr-CA" sz="1600" dirty="0">
                <a:effectLst/>
                <a:latin typeface="+mn-lt"/>
                <a:ea typeface="Calibri" panose="020F0502020204030204" pitchFamily="34" charset="0"/>
                <a:cs typeface="Times New Roman" panose="02020603050405020304" pitchFamily="18" charset="0"/>
              </a:rPr>
              <a:t>Vous avez aussi accès à deux communautés en ligne pour vous aider à établir des liens, à communiquer et à collaborer avec d’autres qui ont des expériences et des intérêts semblables.</a:t>
            </a:r>
            <a:endParaRPr lang="en-CA" sz="1600" dirty="0">
              <a:effectLst/>
              <a:latin typeface="+mn-lt"/>
              <a:ea typeface="Calibri" panose="020F0502020204030204" pitchFamily="34" charset="0"/>
              <a:cs typeface="Times New Roman" panose="02020603050405020304" pitchFamily="18" charset="0"/>
            </a:endParaRPr>
          </a:p>
          <a:p>
            <a:endParaRPr lang="en-CA" sz="1200" b="1"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30</a:t>
            </a:fld>
            <a:endParaRPr lang="en-GB" altLang="en-US"/>
          </a:p>
        </p:txBody>
      </p:sp>
    </p:spTree>
    <p:extLst>
      <p:ext uri="{BB962C8B-B14F-4D97-AF65-F5344CB8AC3E}">
        <p14:creationId xmlns:p14="http://schemas.microsoft.com/office/powerpoint/2010/main" val="1923626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b="0" i="0" kern="1200" dirty="0">
                <a:solidFill>
                  <a:schemeClr val="tx1"/>
                </a:solidFill>
                <a:effectLst/>
                <a:latin typeface="+mn-lt"/>
                <a:ea typeface="MS PGothic" pitchFamily="34" charset="-128"/>
                <a:cs typeface="MS PGothic" charset="0"/>
              </a:rPr>
              <a:t>L’ACHD est très heureuse de continuer à vous offrir des économies sur les divertissements, les voyages, le magasinage, les restaurants et plus encore… maintenant grâce à </a:t>
            </a:r>
            <a:r>
              <a:rPr lang="fr-FR" sz="1600" b="0" i="0" kern="1200" dirty="0" err="1">
                <a:solidFill>
                  <a:schemeClr val="tx1"/>
                </a:solidFill>
                <a:effectLst/>
                <a:latin typeface="+mn-lt"/>
                <a:ea typeface="MS PGothic" pitchFamily="34" charset="-128"/>
                <a:cs typeface="MS PGothic" charset="0"/>
              </a:rPr>
              <a:t>Perkopolis</a:t>
            </a:r>
            <a:r>
              <a:rPr lang="fr-FR" sz="1600" b="0" i="0" kern="1200" dirty="0">
                <a:solidFill>
                  <a:schemeClr val="tx1"/>
                </a:solidFill>
                <a:effectLst/>
                <a:latin typeface="+mn-lt"/>
                <a:ea typeface="MS PGothic" pitchFamily="34" charset="-128"/>
                <a:cs typeface="MS PGothic" charset="0"/>
              </a:rPr>
              <a:t>.</a:t>
            </a:r>
          </a:p>
          <a:p>
            <a:endParaRPr lang="fr-FR" sz="1600" b="0" i="0" kern="1200" dirty="0">
              <a:solidFill>
                <a:schemeClr val="tx1"/>
              </a:solidFill>
              <a:effectLst/>
              <a:latin typeface="+mn-lt"/>
              <a:ea typeface="MS PGothic" pitchFamily="34" charset="-128"/>
              <a:cs typeface="MS PGothic" charset="0"/>
            </a:endParaRPr>
          </a:p>
          <a:p>
            <a:r>
              <a:rPr lang="fr-FR" sz="1600" b="0" i="0" kern="1200" dirty="0" err="1">
                <a:solidFill>
                  <a:schemeClr val="tx1"/>
                </a:solidFill>
                <a:effectLst/>
                <a:latin typeface="+mn-lt"/>
                <a:ea typeface="MS PGothic" pitchFamily="34" charset="-128"/>
                <a:cs typeface="MS PGothic" charset="0"/>
              </a:rPr>
              <a:t>Perkopolis</a:t>
            </a:r>
            <a:r>
              <a:rPr lang="fr-FR" sz="1600" b="0" i="0" kern="1200" dirty="0">
                <a:solidFill>
                  <a:schemeClr val="tx1"/>
                </a:solidFill>
                <a:effectLst/>
                <a:latin typeface="+mn-lt"/>
                <a:ea typeface="MS PGothic" pitchFamily="34" charset="-128"/>
                <a:cs typeface="MS PGothic" charset="0"/>
              </a:rPr>
              <a:t> est le plus grand fournisseur de programmes de privilèges au Canada, géré de façon intégrale et qui trouve continuellement des sources d’offres, de récompenses et d’avantages exclusifs et à valeur élevée. </a:t>
            </a:r>
          </a:p>
          <a:p>
            <a:endParaRPr lang="fr-FR" sz="1600" b="0" i="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dirty="0">
                <a:effectLst/>
                <a:latin typeface="+mn-lt"/>
                <a:ea typeface="Calibri" panose="020F0502020204030204" pitchFamily="34" charset="0"/>
                <a:cs typeface="Times New Roman" panose="02020603050405020304" pitchFamily="18" charset="0"/>
              </a:rPr>
              <a:t>Visitez le site Web de l’ACHD pour vous inscrire et télécharger l’application mobile!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600" kern="1200" dirty="0">
              <a:solidFill>
                <a:schemeClr val="tx1"/>
              </a:solidFill>
              <a:effectLst/>
              <a:latin typeface="+mn-lt"/>
              <a:ea typeface="MS PGothic" pitchFamily="34" charset="-128"/>
              <a:cs typeface="MS PGothic" charset="0"/>
            </a:endParaRPr>
          </a:p>
          <a:p>
            <a:r>
              <a:rPr lang="en-CA" sz="1600" kern="1200" dirty="0" err="1">
                <a:solidFill>
                  <a:schemeClr val="tx1"/>
                </a:solidFill>
                <a:effectLst/>
                <a:latin typeface="+mn-lt"/>
                <a:ea typeface="MS PGothic" pitchFamily="34" charset="-128"/>
                <a:cs typeface="MS PGothic" charset="0"/>
              </a:rPr>
              <a:t>Visionnons</a:t>
            </a:r>
            <a:r>
              <a:rPr lang="en-CA" sz="1600" kern="1200" dirty="0">
                <a:solidFill>
                  <a:schemeClr val="tx1"/>
                </a:solidFill>
                <a:effectLst/>
                <a:latin typeface="+mn-lt"/>
                <a:ea typeface="MS PGothic" pitchFamily="34" charset="-128"/>
                <a:cs typeface="MS PGothic" charset="0"/>
              </a:rPr>
              <a:t> </a:t>
            </a:r>
            <a:r>
              <a:rPr lang="en-CA" sz="1600" kern="1200" dirty="0" err="1">
                <a:solidFill>
                  <a:schemeClr val="tx1"/>
                </a:solidFill>
                <a:effectLst/>
                <a:latin typeface="+mn-lt"/>
                <a:ea typeface="MS PGothic" pitchFamily="34" charset="-128"/>
                <a:cs typeface="MS PGothic" charset="0"/>
              </a:rPr>
              <a:t>une</a:t>
            </a:r>
            <a:r>
              <a:rPr lang="en-CA" sz="1600" kern="1200" dirty="0">
                <a:solidFill>
                  <a:schemeClr val="tx1"/>
                </a:solidFill>
                <a:effectLst/>
                <a:latin typeface="+mn-lt"/>
                <a:ea typeface="MS PGothic" pitchFamily="34" charset="-128"/>
                <a:cs typeface="MS PGothic" charset="0"/>
              </a:rPr>
              <a:t> </a:t>
            </a:r>
            <a:r>
              <a:rPr lang="en-CA" sz="1600" kern="1200" dirty="0" err="1">
                <a:solidFill>
                  <a:schemeClr val="tx1"/>
                </a:solidFill>
                <a:effectLst/>
                <a:latin typeface="+mn-lt"/>
                <a:ea typeface="MS PGothic" pitchFamily="34" charset="-128"/>
                <a:cs typeface="MS PGothic" charset="0"/>
              </a:rPr>
              <a:t>courte</a:t>
            </a:r>
            <a:r>
              <a:rPr lang="en-CA" sz="1600" kern="1200" dirty="0">
                <a:solidFill>
                  <a:schemeClr val="tx1"/>
                </a:solidFill>
                <a:effectLst/>
                <a:latin typeface="+mn-lt"/>
                <a:ea typeface="MS PGothic" pitchFamily="34" charset="-128"/>
                <a:cs typeface="MS PGothic" charset="0"/>
              </a:rPr>
              <a:t> </a:t>
            </a:r>
            <a:r>
              <a:rPr lang="en-CA" sz="1600" kern="1200" dirty="0" err="1">
                <a:solidFill>
                  <a:schemeClr val="tx1"/>
                </a:solidFill>
                <a:effectLst/>
                <a:latin typeface="+mn-lt"/>
                <a:ea typeface="MS PGothic" pitchFamily="34" charset="-128"/>
                <a:cs typeface="MS PGothic" charset="0"/>
              </a:rPr>
              <a:t>vidéo</a:t>
            </a:r>
            <a:r>
              <a:rPr lang="en-CA" sz="1600" kern="1200" dirty="0">
                <a:solidFill>
                  <a:schemeClr val="tx1"/>
                </a:solidFill>
                <a:effectLst/>
                <a:latin typeface="+mn-lt"/>
                <a:ea typeface="MS PGothic" pitchFamily="34" charset="-128"/>
                <a:cs typeface="MS PGothic" charset="0"/>
              </a:rPr>
              <a:t> au </a:t>
            </a:r>
            <a:r>
              <a:rPr lang="en-CA" sz="1600" kern="1200" dirty="0" err="1">
                <a:solidFill>
                  <a:schemeClr val="tx1"/>
                </a:solidFill>
                <a:effectLst/>
                <a:latin typeface="+mn-lt"/>
                <a:ea typeface="MS PGothic" pitchFamily="34" charset="-128"/>
                <a:cs typeface="MS PGothic" charset="0"/>
              </a:rPr>
              <a:t>sujet</a:t>
            </a:r>
            <a:r>
              <a:rPr lang="en-CA" sz="1600" kern="1200" dirty="0">
                <a:solidFill>
                  <a:schemeClr val="tx1"/>
                </a:solidFill>
                <a:effectLst/>
                <a:latin typeface="+mn-lt"/>
                <a:ea typeface="MS PGothic" pitchFamily="34" charset="-128"/>
                <a:cs typeface="MS PGothic" charset="0"/>
              </a:rPr>
              <a:t> du programme.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31</a:t>
            </a:fld>
            <a:endParaRPr lang="en-GB" altLang="en-US" dirty="0"/>
          </a:p>
        </p:txBody>
      </p:sp>
    </p:spTree>
    <p:extLst>
      <p:ext uri="{BB962C8B-B14F-4D97-AF65-F5344CB8AC3E}">
        <p14:creationId xmlns:p14="http://schemas.microsoft.com/office/powerpoint/2010/main" val="3629672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600" kern="1200" dirty="0">
                <a:solidFill>
                  <a:schemeClr val="tx1"/>
                </a:solidFill>
                <a:effectLst/>
                <a:latin typeface="+mn-lt"/>
                <a:ea typeface="MS PGothic" pitchFamily="34" charset="-128"/>
                <a:cs typeface="MS PGothic" charset="0"/>
              </a:rPr>
              <a:t>L’</a:t>
            </a:r>
            <a:r>
              <a:rPr lang="fr-FR" sz="1600" kern="1200" dirty="0" err="1">
                <a:solidFill>
                  <a:schemeClr val="tx1"/>
                </a:solidFill>
                <a:effectLst/>
                <a:latin typeface="+mn-lt"/>
                <a:ea typeface="MS PGothic" pitchFamily="34" charset="-128"/>
                <a:cs typeface="MS PGothic" charset="0"/>
              </a:rPr>
              <a:t>ACHD</a:t>
            </a:r>
            <a:r>
              <a:rPr lang="fr-FR" sz="1600" kern="1200" dirty="0">
                <a:solidFill>
                  <a:schemeClr val="tx1"/>
                </a:solidFill>
                <a:effectLst/>
                <a:latin typeface="+mn-lt"/>
                <a:ea typeface="MS PGothic" pitchFamily="34" charset="-128"/>
                <a:cs typeface="MS PGothic" charset="0"/>
              </a:rPr>
              <a:t> vise constamment à améliorer la valeur de votre adhésion. L’association est heureuse d’offrir une multitude de programmes de rabais, y compris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panose="020B0604020202020204" pitchFamily="34" charset="0"/>
              <a:buChar char="•"/>
            </a:pPr>
            <a:r>
              <a:rPr lang="fr-CA" sz="1600" b="1" kern="1200" dirty="0" err="1">
                <a:solidFill>
                  <a:schemeClr val="tx1"/>
                </a:solidFill>
                <a:effectLst/>
                <a:latin typeface="+mn-lt"/>
                <a:ea typeface="MS PGothic" pitchFamily="34" charset="-128"/>
                <a:cs typeface="MS PGothic" charset="0"/>
              </a:rPr>
              <a:t>GoodLife</a:t>
            </a:r>
            <a:r>
              <a:rPr lang="fr-CA" sz="1600" b="1" kern="1200" dirty="0">
                <a:solidFill>
                  <a:schemeClr val="tx1"/>
                </a:solidFill>
                <a:effectLst/>
                <a:latin typeface="+mn-lt"/>
                <a:ea typeface="MS PGothic" pitchFamily="34" charset="-128"/>
                <a:cs typeface="MS PGothic" charset="0"/>
              </a:rPr>
              <a:t> Fitness </a:t>
            </a:r>
            <a:r>
              <a:rPr lang="fr-CA" sz="1600" kern="1200" dirty="0">
                <a:solidFill>
                  <a:schemeClr val="tx1"/>
                </a:solidFill>
                <a:effectLst/>
                <a:latin typeface="+mn-lt"/>
                <a:ea typeface="MS PGothic" pitchFamily="34" charset="-128"/>
                <a:cs typeface="MS PGothic" charset="0"/>
              </a:rPr>
              <a:t>— offre 50 % de rabais sur le prix d’un abonnement annuel;</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fr-FR" sz="1600" kern="1200" dirty="0">
                <a:solidFill>
                  <a:schemeClr val="tx1"/>
                </a:solidFill>
                <a:effectLst/>
                <a:latin typeface="+mn-lt"/>
                <a:ea typeface="MS PGothic" pitchFamily="34" charset="-128"/>
                <a:cs typeface="MS PGothic" charset="0"/>
              </a:rPr>
              <a:t>L’accès à un inventaire mondial </a:t>
            </a:r>
            <a:r>
              <a:rPr lang="fr-FR" sz="1600" b="1" kern="1200" dirty="0">
                <a:solidFill>
                  <a:schemeClr val="tx1"/>
                </a:solidFill>
                <a:effectLst/>
                <a:latin typeface="+mn-lt"/>
                <a:ea typeface="MS PGothic" pitchFamily="34" charset="-128"/>
                <a:cs typeface="MS PGothic" charset="0"/>
              </a:rPr>
              <a:t>d’hôtels à des tarifs imbattables</a:t>
            </a:r>
            <a:r>
              <a:rPr lang="fr-FR" sz="1600" kern="1200" dirty="0">
                <a:solidFill>
                  <a:schemeClr val="tx1"/>
                </a:solidFill>
                <a:effectLst/>
                <a:latin typeface="+mn-lt"/>
                <a:ea typeface="MS PGothic" pitchFamily="34" charset="-128"/>
                <a:cs typeface="MS PGothic" charset="0"/>
              </a:rPr>
              <a:t>;</a:t>
            </a:r>
          </a:p>
          <a:p>
            <a:pPr marL="171450" lvl="0" indent="-171450">
              <a:buFont typeface="Arial" panose="020B0604020202020204" pitchFamily="34" charset="0"/>
              <a:buChar char="•"/>
            </a:pPr>
            <a:r>
              <a:rPr lang="fr-FR" sz="1600" kern="1200" dirty="0">
                <a:solidFill>
                  <a:schemeClr val="tx1"/>
                </a:solidFill>
                <a:effectLst/>
                <a:latin typeface="+mn-lt"/>
                <a:ea typeface="MS PGothic" pitchFamily="34" charset="-128"/>
                <a:cs typeface="MS PGothic" charset="0"/>
              </a:rPr>
              <a:t>Et plus! </a:t>
            </a:r>
          </a:p>
          <a:p>
            <a:pPr marL="171450" lvl="0" indent="-171450">
              <a:buFont typeface="Arial" panose="020B0604020202020204" pitchFamily="34" charset="0"/>
              <a:buChar char="•"/>
            </a:pPr>
            <a:endParaRPr lang="fr-FR" sz="1600" kern="1200" dirty="0">
              <a:solidFill>
                <a:schemeClr val="tx1"/>
              </a:solidFill>
              <a:effectLst/>
              <a:latin typeface="+mn-lt"/>
              <a:ea typeface="MS PGothic" pitchFamily="34" charset="-128"/>
              <a:cs typeface="MS PGothic" charset="0"/>
            </a:endParaRPr>
          </a:p>
          <a:p>
            <a:pPr marL="0" marR="0">
              <a:lnSpc>
                <a:spcPct val="107000"/>
              </a:lnSpc>
              <a:spcBef>
                <a:spcPts val="0"/>
              </a:spcBef>
              <a:spcAft>
                <a:spcPts val="800"/>
              </a:spcAft>
            </a:pPr>
            <a:r>
              <a:rPr lang="fr-CA" sz="1600" dirty="0">
                <a:effectLst/>
                <a:latin typeface="+mn-lt"/>
                <a:ea typeface="Calibri" panose="020F0502020204030204" pitchFamily="34" charset="0"/>
                <a:cs typeface="Times New Roman" panose="02020603050405020304" pitchFamily="18" charset="0"/>
              </a:rPr>
              <a:t>Si vous avez de nouvelles idées en matière d’avantages, veuillez en faire part à l’ACHD!</a:t>
            </a:r>
            <a:endParaRPr lang="en-CA" sz="16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32</a:t>
            </a:fld>
            <a:endParaRPr lang="en-GB" altLang="en-US" dirty="0"/>
          </a:p>
        </p:txBody>
      </p:sp>
    </p:spTree>
    <p:extLst>
      <p:ext uri="{BB962C8B-B14F-4D97-AF65-F5344CB8AC3E}">
        <p14:creationId xmlns:p14="http://schemas.microsoft.com/office/powerpoint/2010/main" val="3944572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600" kern="1200" dirty="0">
                <a:solidFill>
                  <a:schemeClr val="tx1"/>
                </a:solidFill>
                <a:effectLst/>
                <a:latin typeface="+mn-lt"/>
                <a:ea typeface="MS PGothic" pitchFamily="34" charset="-128"/>
                <a:cs typeface="MS PGothic" charset="0"/>
              </a:rPr>
              <a:t>À titre de membre de l’ACHD, vous avez aussi </a:t>
            </a:r>
            <a:r>
              <a:rPr lang="fr-CA" sz="1600" u="sng" kern="1200" dirty="0">
                <a:solidFill>
                  <a:schemeClr val="tx1"/>
                </a:solidFill>
                <a:effectLst/>
                <a:latin typeface="+mn-lt"/>
                <a:ea typeface="MS PGothic" pitchFamily="34" charset="-128"/>
                <a:cs typeface="MS PGothic" charset="0"/>
              </a:rPr>
              <a:t>accès</a:t>
            </a:r>
            <a:r>
              <a:rPr lang="fr-CA" sz="1600" kern="1200" dirty="0">
                <a:solidFill>
                  <a:schemeClr val="tx1"/>
                </a:solidFill>
                <a:effectLst/>
                <a:latin typeface="+mn-lt"/>
                <a:ea typeface="MS PGothic" pitchFamily="34" charset="-128"/>
                <a:cs typeface="MS PGothic" charset="0"/>
              </a:rPr>
              <a:t> à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Des économies sur l’assurance habitation et l’assurance auto grâce à des tarifs de groupe préférentiels (notez que les tarifs de groupe sur l’assurance auto ne sont pas offerts au Manitoba, en Saskatchewan ou en Colombie-Britannique).</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Des services de conseillers financiers.</a:t>
            </a:r>
          </a:p>
          <a:p>
            <a:pPr lvl="0"/>
            <a:endParaRPr lang="en-CA" sz="1600" kern="1200" dirty="0">
              <a:solidFill>
                <a:schemeClr val="tx1"/>
              </a:solidFill>
              <a:effectLst/>
              <a:latin typeface="+mn-lt"/>
              <a:ea typeface="MS PGothic" pitchFamily="34" charset="-128"/>
              <a:cs typeface="MS PGothic" charset="0"/>
            </a:endParaRPr>
          </a:p>
          <a:p>
            <a:pPr marL="0" marR="0">
              <a:lnSpc>
                <a:spcPct val="107000"/>
              </a:lnSpc>
              <a:spcBef>
                <a:spcPts val="0"/>
              </a:spcBef>
              <a:spcAft>
                <a:spcPts val="800"/>
              </a:spcAft>
            </a:pPr>
            <a:r>
              <a:rPr lang="fr-CA" sz="1600" dirty="0">
                <a:effectLst/>
                <a:latin typeface="+mn-lt"/>
                <a:ea typeface="Calibri" panose="020F0502020204030204" pitchFamily="34" charset="0"/>
                <a:cs typeface="Times New Roman" panose="02020603050405020304" pitchFamily="18" charset="0"/>
              </a:rPr>
              <a:t>Une fois que vous aurez obtenu votre diplôme et que vous commencerez à travailler, l’ACHD a une variété d’avantages supplémentaires pour vous et quelques-uns sont énumérés ici.</a:t>
            </a:r>
            <a:endParaRPr lang="en-CA" sz="1600" dirty="0">
              <a:effectLst/>
              <a:latin typeface="+mn-lt"/>
              <a:ea typeface="Calibri" panose="020F0502020204030204" pitchFamily="34" charset="0"/>
              <a:cs typeface="Times New Roman" panose="02020603050405020304" pitchFamily="18" charset="0"/>
            </a:endParaRPr>
          </a:p>
          <a:p>
            <a:pPr lvl="0"/>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Pour plus de détails sur tous les avantages réservés aux membres, visitez le site Web de l’ACHD.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33</a:t>
            </a:fld>
            <a:endParaRPr lang="en-GB" altLang="en-US" dirty="0"/>
          </a:p>
        </p:txBody>
      </p:sp>
    </p:spTree>
    <p:extLst>
      <p:ext uri="{BB962C8B-B14F-4D97-AF65-F5344CB8AC3E}">
        <p14:creationId xmlns:p14="http://schemas.microsoft.com/office/powerpoint/2010/main" val="2393087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600" kern="1200" dirty="0">
                <a:solidFill>
                  <a:schemeClr val="tx1"/>
                </a:solidFill>
                <a:effectLst/>
                <a:latin typeface="+mn-lt"/>
                <a:ea typeface="MS PGothic" pitchFamily="34" charset="-128"/>
                <a:cs typeface="MS PGothic" charset="0"/>
              </a:rPr>
              <a:t>Lorsque vous serez diplômé de votre programme d’hygiène dentaire et que vous aurez réussi l’Examen national de certification en hygiène dentaire, vous pouvez passer de l’adhésion étudiante de l’</a:t>
            </a:r>
            <a:r>
              <a:rPr lang="fr-CA" sz="1600" kern="1200" dirty="0" err="1">
                <a:solidFill>
                  <a:schemeClr val="tx1"/>
                </a:solidFill>
                <a:effectLst/>
                <a:latin typeface="+mn-lt"/>
                <a:ea typeface="MS PGothic" pitchFamily="34" charset="-128"/>
                <a:cs typeface="MS PGothic" charset="0"/>
              </a:rPr>
              <a:t>ACHD</a:t>
            </a:r>
            <a:r>
              <a:rPr lang="fr-CA" sz="1600" kern="1200" dirty="0">
                <a:solidFill>
                  <a:schemeClr val="tx1"/>
                </a:solidFill>
                <a:effectLst/>
                <a:latin typeface="+mn-lt"/>
                <a:ea typeface="MS PGothic" pitchFamily="34" charset="-128"/>
                <a:cs typeface="MS PGothic" charset="0"/>
              </a:rPr>
              <a:t> à l’adhésion à titre de membre étudiant diplômé. </a:t>
            </a:r>
          </a:p>
          <a:p>
            <a:endParaRPr lang="fr-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Cette adhésion est </a:t>
            </a:r>
            <a:r>
              <a:rPr lang="fr-CA" sz="1600" b="1" kern="1200" dirty="0">
                <a:solidFill>
                  <a:schemeClr val="tx1"/>
                </a:solidFill>
                <a:effectLst/>
                <a:latin typeface="+mn-lt"/>
                <a:ea typeface="MS PGothic" pitchFamily="34" charset="-128"/>
                <a:cs typeface="MS PGothic" charset="0"/>
              </a:rPr>
              <a:t>GRATUITE</a:t>
            </a:r>
            <a:r>
              <a:rPr lang="fr-CA" sz="1600" kern="1200" dirty="0">
                <a:solidFill>
                  <a:schemeClr val="tx1"/>
                </a:solidFill>
                <a:effectLst/>
                <a:latin typeface="+mn-lt"/>
                <a:ea typeface="MS PGothic" pitchFamily="34" charset="-128"/>
                <a:cs typeface="MS PGothic" charset="0"/>
              </a:rPr>
              <a:t> aussi et maintenant elle comprend une assurance responsabilité professionnelle. Il est obligatoire de souscrire à une assurance responsabilité professionnelle pour pouvoir exercer la profession.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34</a:t>
            </a:fld>
            <a:endParaRPr lang="en-GB" altLang="en-US" dirty="0"/>
          </a:p>
        </p:txBody>
      </p:sp>
    </p:spTree>
    <p:extLst>
      <p:ext uri="{BB962C8B-B14F-4D97-AF65-F5344CB8AC3E}">
        <p14:creationId xmlns:p14="http://schemas.microsoft.com/office/powerpoint/2010/main" val="2625175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Il est facile d’adhérer à l’ACHD et c’est GRATUIT. Consultez le site </a:t>
            </a:r>
            <a:r>
              <a:rPr lang="fr-CA" sz="1600" b="1" u="sng" kern="1200" dirty="0">
                <a:solidFill>
                  <a:schemeClr val="tx1"/>
                </a:solidFill>
                <a:effectLst/>
                <a:latin typeface="+mn-lt"/>
                <a:ea typeface="MS PGothic" pitchFamily="34" charset="-128"/>
                <a:cs typeface="MS PGothic" charset="0"/>
                <a:hlinkClick r:id="" action="ppaction://noaction"/>
              </a:rPr>
              <a:t>achd.ca/</a:t>
            </a:r>
            <a:r>
              <a:rPr lang="fr-CA" sz="1600" b="1" u="sng" kern="1200" dirty="0" err="1">
                <a:solidFill>
                  <a:schemeClr val="tx1"/>
                </a:solidFill>
                <a:effectLst/>
                <a:latin typeface="+mn-lt"/>
                <a:ea typeface="MS PGothic" pitchFamily="34" charset="-128"/>
                <a:cs typeface="MS PGothic" charset="0"/>
                <a:hlinkClick r:id="" action="ppaction://noaction"/>
              </a:rPr>
              <a:t>adherer</a:t>
            </a:r>
            <a:r>
              <a:rPr lang="fr-CA" sz="1600" b="1" kern="1200" dirty="0">
                <a:solidFill>
                  <a:schemeClr val="tx1"/>
                </a:solidFill>
                <a:effectLst/>
                <a:latin typeface="+mn-lt"/>
                <a:ea typeface="MS PGothic" pitchFamily="34" charset="-128"/>
                <a:cs typeface="MS PGothic" charset="0"/>
              </a:rPr>
              <a:t> </a:t>
            </a:r>
            <a:r>
              <a:rPr lang="fr-CA" sz="1600" kern="1200" dirty="0">
                <a:solidFill>
                  <a:schemeClr val="tx1"/>
                </a:solidFill>
                <a:effectLst/>
                <a:latin typeface="+mn-lt"/>
                <a:ea typeface="MS PGothic" pitchFamily="34" charset="-128"/>
                <a:cs typeface="MS PGothic" charset="0"/>
              </a:rPr>
              <a:t>et cliquez sur l’onglet « Adhésion à titre de membre étudiant ». N’oubliez pas, ceux d’entre vous qui sont déjà membres étudiants de l’ACHD doivent renouveler leur adhésion en ligne avant le 31 octobre chaque année et ils doivent surveiller les rappels de renouvellement envoyés par courriel.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35</a:t>
            </a:fld>
            <a:endParaRPr lang="en-GB" altLang="en-US" dirty="0"/>
          </a:p>
        </p:txBody>
      </p:sp>
    </p:spTree>
    <p:extLst>
      <p:ext uri="{BB962C8B-B14F-4D97-AF65-F5344CB8AC3E}">
        <p14:creationId xmlns:p14="http://schemas.microsoft.com/office/powerpoint/2010/main" val="11835381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Les membres du personnel de l’ACHD peuvent vous aider avec une variété de questions portant sur l’hygiène dentaire, l’adhésion ou n’importe quelle autre question relatives.</a:t>
            </a:r>
          </a:p>
          <a:p>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Joignez-nous :</a:t>
            </a:r>
          </a:p>
          <a:p>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En visitant le site de l’ACHD; </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Par téléphone; ou</a:t>
            </a:r>
            <a:endParaRPr lang="en-CA" sz="1600" kern="1200" dirty="0">
              <a:solidFill>
                <a:schemeClr val="tx1"/>
              </a:solidFill>
              <a:effectLst/>
              <a:latin typeface="+mn-lt"/>
              <a:ea typeface="MS PGothic" pitchFamily="34" charset="-128"/>
              <a:cs typeface="MS PGothic" charset="0"/>
            </a:endParaRPr>
          </a:p>
          <a:p>
            <a:pPr marL="171450" lvl="0" indent="-171450">
              <a:buFont typeface="Arial"/>
              <a:buChar char="•"/>
            </a:pPr>
            <a:r>
              <a:rPr lang="fr-CA" sz="1600" kern="1200" dirty="0">
                <a:solidFill>
                  <a:schemeClr val="tx1"/>
                </a:solidFill>
                <a:effectLst/>
                <a:latin typeface="+mn-lt"/>
                <a:ea typeface="MS PGothic" pitchFamily="34" charset="-128"/>
                <a:cs typeface="MS PGothic" charset="0"/>
              </a:rPr>
              <a:t>Par courriel.</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36</a:t>
            </a:fld>
            <a:endParaRPr lang="en-GB" altLang="en-US" dirty="0"/>
          </a:p>
        </p:txBody>
      </p:sp>
    </p:spTree>
    <p:extLst>
      <p:ext uri="{BB962C8B-B14F-4D97-AF65-F5344CB8AC3E}">
        <p14:creationId xmlns:p14="http://schemas.microsoft.com/office/powerpoint/2010/main" val="2862587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sz="1600" kern="1200" dirty="0">
                <a:solidFill>
                  <a:schemeClr val="tx1"/>
                </a:solidFill>
                <a:effectLst/>
                <a:latin typeface="+mn-lt"/>
                <a:ea typeface="MS PGothic" pitchFamily="34" charset="-128"/>
                <a:cs typeface="MS PGothic" charset="0"/>
              </a:rPr>
              <a:t>Nous voulons nous assurer que vous ayez la chance de tisser des liens et d’échanger avec l’ACHD et avec vos collègues sur les diverses plateformes en ligne et de médias sociaux, y compris un groupe spécial de Facebook pour les étudiants. Demandez de vous joindre à ce groupe dès aujourd’hui!</a:t>
            </a:r>
          </a:p>
          <a:p>
            <a:endParaRPr lang="fr-FR" sz="1600" kern="1200" dirty="0">
              <a:solidFill>
                <a:schemeClr val="tx1"/>
              </a:solidFill>
              <a:effectLst/>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dirty="0">
                <a:effectLst/>
                <a:latin typeface="+mn-lt"/>
                <a:ea typeface="Calibri" panose="020F0502020204030204" pitchFamily="34" charset="0"/>
                <a:cs typeface="Times New Roman" panose="02020603050405020304" pitchFamily="18" charset="0"/>
              </a:rPr>
              <a:t>Veuillez noter qu’au début de la pandémie de la COVID-19, la page Facebook de l’ACHD avait été interrompue pour une raison inconnue et Facebook ne l’a toujours pas rétablie. L’ACHD a créé un groupe provisoire nommé « </a:t>
            </a:r>
            <a:r>
              <a:rPr lang="en-CA" sz="1600" b="1" dirty="0">
                <a:latin typeface="+mn-lt"/>
              </a:rPr>
              <a:t>News for Canadian Dental Hygienists</a:t>
            </a:r>
            <a:r>
              <a:rPr lang="fr-CA" sz="1600" dirty="0">
                <a:effectLst/>
                <a:latin typeface="+mn-lt"/>
                <a:ea typeface="Calibri" panose="020F0502020204030204" pitchFamily="34" charset="0"/>
                <a:cs typeface="Times New Roman" panose="02020603050405020304" pitchFamily="18" charset="0"/>
              </a:rPr>
              <a:t> » — vous pouvez aussi demander de joindre ce groupe aujourd’hui! </a:t>
            </a:r>
            <a:endParaRPr lang="en-CA" sz="16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3299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Dernière question de jeu-questionnaire!</a:t>
            </a:r>
            <a:endParaRPr lang="en-CA" sz="1600" kern="1200" dirty="0">
              <a:solidFill>
                <a:schemeClr val="tx1"/>
              </a:solidFill>
              <a:effectLst/>
              <a:latin typeface="+mn-lt"/>
              <a:ea typeface="MS PGothic" pitchFamily="34" charset="-128"/>
              <a:cs typeface="MS PGothic" charset="0"/>
            </a:endParaRPr>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424311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dirty="0"/>
              <a:t>Quel avantage de l’adhésion vous intéresse le plus?</a:t>
            </a:r>
          </a:p>
          <a:p>
            <a:endParaRPr lang="fr-CA" sz="16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fr-CA" sz="1600" b="1" i="1" kern="1200" dirty="0">
                <a:solidFill>
                  <a:schemeClr val="tx1"/>
                </a:solidFill>
                <a:effectLst/>
                <a:latin typeface="+mn-lt"/>
                <a:ea typeface="MS PGothic" pitchFamily="34" charset="-128"/>
                <a:cs typeface="MS PGothic" charset="0"/>
              </a:rPr>
              <a:t>[Note au présentateur  – c’est une question piège : il ne devrait pas y avoir de mauvaise réponse!]</a:t>
            </a:r>
            <a:endParaRPr lang="en-CA" sz="1600" b="1" kern="1200" dirty="0">
              <a:solidFill>
                <a:schemeClr val="tx1"/>
              </a:solidFill>
              <a:effectLst/>
              <a:latin typeface="+mn-lt"/>
              <a:ea typeface="MS PGothic" pitchFamily="34" charset="-128"/>
              <a:cs typeface="MS PGothic" charset="0"/>
            </a:endParaRPr>
          </a:p>
          <a:p>
            <a:endParaRPr lang="en-CA" sz="1600" dirty="0"/>
          </a:p>
          <a:p>
            <a:r>
              <a:rPr lang="fr-CA" sz="1600" dirty="0"/>
              <a:t>L’adhésion à l’</a:t>
            </a:r>
            <a:r>
              <a:rPr lang="fr-CA" sz="1600" dirty="0" err="1"/>
              <a:t>ACHD</a:t>
            </a:r>
            <a:r>
              <a:rPr lang="fr-CA" sz="1600" dirty="0"/>
              <a:t> vous offre plusieurs avantages! Certains de ces avantages sont énumérés ici et vous pourrez trouver plus d’information sur le site de l’</a:t>
            </a:r>
            <a:r>
              <a:rPr lang="fr-CA" sz="1600" dirty="0" err="1"/>
              <a:t>ACHD</a:t>
            </a:r>
            <a:r>
              <a:rPr lang="fr-CA" sz="1600" dirty="0"/>
              <a:t>.</a:t>
            </a:r>
            <a:endParaRPr lang="en-CA" sz="1600" dirty="0"/>
          </a:p>
        </p:txBody>
      </p:sp>
      <p:sp>
        <p:nvSpPr>
          <p:cNvPr id="4" name="Date Placeholder 3"/>
          <p:cNvSpPr>
            <a:spLocks noGrp="1"/>
          </p:cNvSpPr>
          <p:nvPr>
            <p:ph type="dt" idx="10"/>
          </p:nvPr>
        </p:nvSpPr>
        <p:spPr/>
        <p:txBody>
          <a:bodyPr/>
          <a:lstStyle/>
          <a:p>
            <a:endParaRPr lang="en-GB" altLang="en-US"/>
          </a:p>
        </p:txBody>
      </p:sp>
    </p:spTree>
    <p:extLst>
      <p:ext uri="{BB962C8B-B14F-4D97-AF65-F5344CB8AC3E}">
        <p14:creationId xmlns:p14="http://schemas.microsoft.com/office/powerpoint/2010/main" val="719266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L’ACHD est la voix nationale et collective de plus de 29 000 hygiénistes dentaires qui travaillent au Canada et représente directement plus de 20 000 membres comprenant 2 500 étudiants. Le rôle principal, ou le mandat de l’ACHD est de faire avancer la profession de l’hygiène dentaire, d’appuyer ses membres et de contribuer à la santé buccale et au bien-être général du public.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a:t>
            </a:fld>
            <a:endParaRPr lang="en-GB" altLang="en-US" dirty="0"/>
          </a:p>
        </p:txBody>
      </p:sp>
    </p:spTree>
    <p:extLst>
      <p:ext uri="{BB962C8B-B14F-4D97-AF65-F5344CB8AC3E}">
        <p14:creationId xmlns:p14="http://schemas.microsoft.com/office/powerpoint/2010/main" val="722064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Nous espérons que cette présentation a répondu à toutes vos questions sur l’ACHD. N’hésitez pas à communiquer avec nous ou avec votre représentant étudiant si vous avez d’autres questions.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40</a:t>
            </a:fld>
            <a:endParaRPr lang="en-GB" altLang="en-US" dirty="0"/>
          </a:p>
        </p:txBody>
      </p:sp>
    </p:spTree>
    <p:extLst>
      <p:ext uri="{BB962C8B-B14F-4D97-AF65-F5344CB8AC3E}">
        <p14:creationId xmlns:p14="http://schemas.microsoft.com/office/powerpoint/2010/main" val="1120383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Nous vous félicitons d’avoir choisi la carrière dynamique d’hygiéniste dentaire! Joignez-vous à la communauté de l’ACHD et faites-vous entendre. N’oubliez pas : l’adhésion étudiante est GRATUITE! </a:t>
            </a: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41</a:t>
            </a:fld>
            <a:endParaRPr lang="en-GB" altLang="en-US" dirty="0"/>
          </a:p>
        </p:txBody>
      </p:sp>
    </p:spTree>
    <p:extLst>
      <p:ext uri="{BB962C8B-B14F-4D97-AF65-F5344CB8AC3E}">
        <p14:creationId xmlns:p14="http://schemas.microsoft.com/office/powerpoint/2010/main" val="163262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sz="1600" kern="1200" dirty="0">
                <a:solidFill>
                  <a:schemeClr val="tx1"/>
                </a:solidFill>
                <a:effectLst/>
                <a:latin typeface="+mn-lt"/>
                <a:ea typeface="MS PGothic" pitchFamily="34" charset="-128"/>
                <a:cs typeface="MS PGothic" charset="0"/>
              </a:rPr>
              <a:t>Examinons le contexte historique sur le plan de la reconnaissance juridique de l’hygiène dentaire au Canada :</a:t>
            </a:r>
          </a:p>
          <a:p>
            <a:endParaRPr lang="en-CA" sz="1600" kern="1200" dirty="0">
              <a:solidFill>
                <a:schemeClr val="tx1"/>
              </a:solidFill>
              <a:effectLst/>
              <a:latin typeface="+mn-lt"/>
              <a:ea typeface="MS PGothic" pitchFamily="34" charset="-128"/>
              <a:cs typeface="MS PGothic" charset="0"/>
            </a:endParaRPr>
          </a:p>
          <a:p>
            <a:pPr marL="171450" indent="-1714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En 1947, l’hygiène dentaire a été reconnue en tant que profession de la santé en Ontario. </a:t>
            </a:r>
            <a:endParaRPr lang="en-CA" sz="1600" kern="1200" dirty="0">
              <a:solidFill>
                <a:schemeClr val="tx1"/>
              </a:solidFill>
              <a:effectLst/>
              <a:latin typeface="+mn-lt"/>
              <a:ea typeface="MS PGothic" pitchFamily="34" charset="-128"/>
              <a:cs typeface="MS PGothic" charset="0"/>
            </a:endParaRPr>
          </a:p>
          <a:p>
            <a:pPr marL="171450" indent="-1714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En 1963 l’Association canadienne des hygiénistes dentaires a été créée.</a:t>
            </a:r>
          </a:p>
          <a:p>
            <a:pPr marL="171450" indent="-171450">
              <a:buFont typeface="Arial" panose="020B0604020202020204" pitchFamily="34" charset="0"/>
              <a:buChar char="•"/>
            </a:pPr>
            <a:r>
              <a:rPr lang="fr-CA" sz="1600" kern="1200" dirty="0">
                <a:solidFill>
                  <a:schemeClr val="tx1"/>
                </a:solidFill>
                <a:effectLst/>
                <a:latin typeface="+mn-lt"/>
                <a:ea typeface="MS PGothic" pitchFamily="34" charset="-128"/>
                <a:cs typeface="MS PGothic" charset="0"/>
              </a:rPr>
              <a:t>Au milieu des années 1970 et particulièrement du début des années 1990 à aujourd’hui, l’hygiène dentaire a progressivement obtenu le droit à l’autoréglementation et le statut professionnel. </a:t>
            </a:r>
          </a:p>
          <a:p>
            <a:pPr marL="0" lvl="0" indent="0">
              <a:buFont typeface="Arial"/>
              <a:buNone/>
            </a:pPr>
            <a:r>
              <a:rPr lang="fr-CA" sz="1600" kern="1200" dirty="0">
                <a:solidFill>
                  <a:schemeClr val="tx1"/>
                </a:solidFill>
                <a:effectLst/>
                <a:latin typeface="+mn-lt"/>
                <a:ea typeface="MS PGothic" pitchFamily="34" charset="-128"/>
                <a:cs typeface="MS PGothic" charset="0"/>
              </a:rPr>
              <a:t> </a:t>
            </a:r>
            <a:endParaRPr lang="en-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Aujourd’hui, les hygiénistes dentaires peuvent exercer de manière autonome et sans supervision partout sauf à l’Î.-P.-É., dans les territoires du Nord et au Québec.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5</a:t>
            </a:fld>
            <a:endParaRPr lang="en-GB" altLang="en-US" dirty="0"/>
          </a:p>
        </p:txBody>
      </p:sp>
    </p:spTree>
    <p:extLst>
      <p:ext uri="{BB962C8B-B14F-4D97-AF65-F5344CB8AC3E}">
        <p14:creationId xmlns:p14="http://schemas.microsoft.com/office/powerpoint/2010/main" val="461866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fr-CA" sz="1600" kern="1200" dirty="0">
                <a:solidFill>
                  <a:schemeClr val="tx1"/>
                </a:solidFill>
                <a:effectLst/>
                <a:latin typeface="+mn-lt"/>
                <a:ea typeface="MS PGothic" pitchFamily="34" charset="-128"/>
                <a:cs typeface="MS PGothic" charset="0"/>
              </a:rPr>
              <a:t>L’ACHD est dirigée par un conseil d’administration composé de 11 hygiénistes dentaires qui représentent les dix provinces et les territoires du Nord et est gérée par les membres du personnel du bureau national à Ottawa. </a:t>
            </a:r>
            <a:endParaRPr lang="en-CA" sz="1600" kern="1200" dirty="0">
              <a:solidFill>
                <a:schemeClr val="tx1"/>
              </a:solidFill>
              <a:effectLst/>
              <a:latin typeface="+mn-lt"/>
              <a:ea typeface="MS PGothic" pitchFamily="34" charset="-128"/>
              <a:cs typeface="MS PGothic" charset="0"/>
            </a:endParaRPr>
          </a:p>
          <a:p>
            <a:endParaRPr lang="fr-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Le conseil et les membres du personnel mettent l’accent sur cinq grands domaines :</a:t>
            </a:r>
            <a:endParaRPr lang="en-CA" sz="1600" kern="1200" dirty="0">
              <a:solidFill>
                <a:schemeClr val="tx1"/>
              </a:solidFill>
              <a:effectLst/>
              <a:latin typeface="+mn-lt"/>
              <a:ea typeface="MS PGothic" pitchFamily="34" charset="-128"/>
              <a:cs typeface="MS PGothic" charset="0"/>
            </a:endParaRPr>
          </a:p>
          <a:p>
            <a:pPr marL="228600" lvl="0" indent="-228600">
              <a:buFont typeface="+mj-lt"/>
              <a:buAutoNum type="arabicPeriod"/>
            </a:pPr>
            <a:endParaRPr lang="fr-CA" sz="1600" kern="1200" dirty="0">
              <a:solidFill>
                <a:schemeClr val="tx1"/>
              </a:solidFill>
              <a:effectLst/>
              <a:latin typeface="+mn-lt"/>
              <a:ea typeface="MS PGothic" pitchFamily="34" charset="-128"/>
              <a:cs typeface="MS PGothic" charset="0"/>
            </a:endParaRPr>
          </a:p>
          <a:p>
            <a:pPr marL="228600" lvl="0" indent="-228600">
              <a:buFont typeface="+mj-lt"/>
              <a:buAutoNum type="arabicPeriod"/>
            </a:pPr>
            <a:r>
              <a:rPr lang="fr-CA" sz="1600" kern="1200" dirty="0">
                <a:solidFill>
                  <a:schemeClr val="tx1"/>
                </a:solidFill>
                <a:effectLst/>
                <a:latin typeface="+mn-lt"/>
                <a:ea typeface="MS PGothic" pitchFamily="34" charset="-128"/>
                <a:cs typeface="MS PGothic" charset="0"/>
              </a:rPr>
              <a:t>Le contexte de la politique gouvernementale </a:t>
            </a:r>
          </a:p>
          <a:p>
            <a:pPr marL="228600" lvl="0" indent="-228600">
              <a:buFont typeface="+mj-lt"/>
              <a:buAutoNum type="arabicPeriod"/>
            </a:pPr>
            <a:r>
              <a:rPr lang="fr-CA" sz="1800" dirty="0">
                <a:effectLst/>
                <a:latin typeface="Calibri" panose="020F0502020204030204" pitchFamily="34" charset="0"/>
                <a:ea typeface="Calibri" panose="020F0502020204030204" pitchFamily="34" charset="0"/>
                <a:cs typeface="Times New Roman" panose="02020603050405020304" pitchFamily="18" charset="0"/>
              </a:rPr>
              <a:t>L’exercice professionnel — qui comprend le Milieu de travail sain et respectueux et maintenant la Réponse à la pandémie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fr-CA" sz="1600" kern="1200" dirty="0">
                <a:solidFill>
                  <a:schemeClr val="tx1"/>
                </a:solidFill>
                <a:effectLst/>
                <a:latin typeface="+mn-lt"/>
                <a:ea typeface="MS PGothic" pitchFamily="34" charset="-128"/>
                <a:cs typeface="MS PGothic" charset="0"/>
              </a:rPr>
              <a:t>La reconnaissance publique</a:t>
            </a:r>
            <a:endParaRPr lang="en-CA" sz="1600" kern="1200" dirty="0">
              <a:solidFill>
                <a:schemeClr val="tx1"/>
              </a:solidFill>
              <a:effectLst/>
              <a:latin typeface="+mn-lt"/>
              <a:ea typeface="MS PGothic" pitchFamily="34" charset="-128"/>
              <a:cs typeface="MS PGothic" charset="0"/>
            </a:endParaRPr>
          </a:p>
          <a:p>
            <a:pPr marL="228600" lvl="0" indent="-228600">
              <a:buFont typeface="+mj-lt"/>
              <a:buAutoNum type="arabicPeriod"/>
            </a:pPr>
            <a:r>
              <a:rPr lang="fr-CA" sz="1600" kern="1200" dirty="0">
                <a:solidFill>
                  <a:schemeClr val="tx1"/>
                </a:solidFill>
                <a:effectLst/>
                <a:latin typeface="+mn-lt"/>
                <a:ea typeface="MS PGothic" pitchFamily="34" charset="-128"/>
                <a:cs typeface="MS PGothic" charset="0"/>
              </a:rPr>
              <a:t>Les connaissances professionnelles</a:t>
            </a:r>
          </a:p>
          <a:p>
            <a:pPr marL="228600" lvl="0" indent="-228600">
              <a:buFont typeface="+mj-lt"/>
              <a:buAutoNum type="arabicPeriod"/>
            </a:pPr>
            <a:r>
              <a:rPr lang="fr-CA" sz="1600" kern="1200" dirty="0">
                <a:solidFill>
                  <a:schemeClr val="tx1"/>
                </a:solidFill>
                <a:effectLst/>
                <a:latin typeface="+mn-lt"/>
                <a:ea typeface="MS PGothic" pitchFamily="34" charset="-128"/>
                <a:cs typeface="MS PGothic" charset="0"/>
              </a:rPr>
              <a:t>Leadership</a:t>
            </a:r>
            <a:endParaRPr lang="en-CA" sz="1600" kern="1200" dirty="0">
              <a:solidFill>
                <a:schemeClr val="tx1"/>
              </a:solidFill>
              <a:effectLst/>
              <a:latin typeface="+mn-lt"/>
              <a:ea typeface="MS PGothic" pitchFamily="34" charset="-128"/>
              <a:cs typeface="MS PGothic" charset="0"/>
            </a:endParaRPr>
          </a:p>
          <a:p>
            <a:endParaRPr lang="fr-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Les membres du personnel de l’ACHD ont pour mission de vous servir. Consultez notre site Web, communiquez avec nous par téléphone, par courriel ou par l’entremise des médias sociaux.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6</a:t>
            </a:fld>
            <a:endParaRPr lang="en-GB" altLang="en-US" dirty="0"/>
          </a:p>
        </p:txBody>
      </p:sp>
    </p:spTree>
    <p:extLst>
      <p:ext uri="{BB962C8B-B14F-4D97-AF65-F5344CB8AC3E}">
        <p14:creationId xmlns:p14="http://schemas.microsoft.com/office/powerpoint/2010/main" val="3564414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600" kern="1200" dirty="0">
                <a:solidFill>
                  <a:schemeClr val="tx1"/>
                </a:solidFill>
                <a:effectLst/>
                <a:latin typeface="+mn-lt"/>
                <a:ea typeface="MS PGothic" pitchFamily="34" charset="-128"/>
                <a:cs typeface="MS PGothic" charset="0"/>
              </a:rPr>
              <a:t>La profession comprend plusieurs organisations clés. Chaque organisation assume des responsabilités et des rôles différents. Penchons-nous sur le fonctionnement de chaque organisation au sein de la profession.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7</a:t>
            </a:fld>
            <a:endParaRPr lang="en-GB" altLang="en-US" dirty="0"/>
          </a:p>
        </p:txBody>
      </p:sp>
    </p:spTree>
    <p:extLst>
      <p:ext uri="{BB962C8B-B14F-4D97-AF65-F5344CB8AC3E}">
        <p14:creationId xmlns:p14="http://schemas.microsoft.com/office/powerpoint/2010/main" val="1069664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fr-CA" sz="1600" kern="1200" dirty="0">
                <a:solidFill>
                  <a:schemeClr val="tx1"/>
                </a:solidFill>
                <a:effectLst/>
                <a:latin typeface="+mn-lt"/>
                <a:ea typeface="MS PGothic" pitchFamily="34" charset="-128"/>
                <a:cs typeface="MS PGothic" charset="0"/>
              </a:rPr>
              <a:t>Les organisations nationales associées à l’hygiène dentaire comprennent :</a:t>
            </a:r>
          </a:p>
          <a:p>
            <a:endParaRPr lang="en-CA" sz="1600" kern="1200" dirty="0">
              <a:solidFill>
                <a:schemeClr val="tx1"/>
              </a:solidFill>
              <a:effectLst/>
              <a:latin typeface="+mn-lt"/>
              <a:ea typeface="MS PGothic" pitchFamily="34" charset="-128"/>
              <a:cs typeface="MS PGothic" charset="0"/>
            </a:endParaRPr>
          </a:p>
          <a:p>
            <a:pPr marL="228600" lvl="0" indent="-228600">
              <a:buFont typeface="Arial"/>
              <a:buChar char="•"/>
            </a:pPr>
            <a:r>
              <a:rPr lang="fr-CA" sz="1600" kern="1200" dirty="0">
                <a:solidFill>
                  <a:schemeClr val="tx1"/>
                </a:solidFill>
                <a:effectLst/>
                <a:latin typeface="+mn-lt"/>
                <a:ea typeface="MS PGothic" pitchFamily="34" charset="-128"/>
                <a:cs typeface="MS PGothic" charset="0"/>
              </a:rPr>
              <a:t>La </a:t>
            </a:r>
            <a:r>
              <a:rPr lang="fr-CA" sz="1600" b="1" kern="1200" dirty="0">
                <a:solidFill>
                  <a:schemeClr val="tx1"/>
                </a:solidFill>
                <a:effectLst/>
                <a:latin typeface="+mn-lt"/>
                <a:ea typeface="MS PGothic" pitchFamily="34" charset="-128"/>
                <a:cs typeface="MS PGothic" charset="0"/>
              </a:rPr>
              <a:t>Commission de l’agrément dentaire du Canada. </a:t>
            </a:r>
            <a:r>
              <a:rPr lang="fr-CA" sz="1600" kern="1200" dirty="0">
                <a:solidFill>
                  <a:schemeClr val="tx1"/>
                </a:solidFill>
                <a:effectLst/>
                <a:latin typeface="+mn-lt"/>
                <a:ea typeface="MS PGothic" pitchFamily="34" charset="-128"/>
                <a:cs typeface="MS PGothic" charset="0"/>
              </a:rPr>
              <a:t>Le rôle premier de la CADC est d’évaluer les programmes d’hygiène dentaire à travers le Canada afin d’assurer qu’ils soient conformes aux normes nationales en matière d’éducation de l’hygiène dentaire. </a:t>
            </a:r>
            <a:endParaRPr lang="en-CA" sz="1600" kern="1200" dirty="0">
              <a:solidFill>
                <a:schemeClr val="tx1"/>
              </a:solidFill>
              <a:effectLst/>
              <a:latin typeface="+mn-lt"/>
              <a:ea typeface="MS PGothic" pitchFamily="34" charset="-128"/>
              <a:cs typeface="MS PGothic" charset="0"/>
            </a:endParaRPr>
          </a:p>
          <a:p>
            <a:pPr marL="228600" lvl="0" indent="-228600">
              <a:buFont typeface="Arial"/>
              <a:buChar char="•"/>
            </a:pPr>
            <a:r>
              <a:rPr lang="fr-CA" sz="1600" kern="1200" dirty="0">
                <a:solidFill>
                  <a:schemeClr val="tx1"/>
                </a:solidFill>
                <a:effectLst/>
                <a:latin typeface="+mn-lt"/>
                <a:ea typeface="MS PGothic" pitchFamily="34" charset="-128"/>
                <a:cs typeface="MS PGothic" charset="0"/>
              </a:rPr>
              <a:t>Le </a:t>
            </a:r>
            <a:r>
              <a:rPr lang="fr-CA" sz="1600" b="1" kern="1200" dirty="0">
                <a:solidFill>
                  <a:schemeClr val="tx1"/>
                </a:solidFill>
                <a:effectLst/>
                <a:latin typeface="+mn-lt"/>
                <a:ea typeface="MS PGothic" pitchFamily="34" charset="-128"/>
                <a:cs typeface="MS PGothic" charset="0"/>
              </a:rPr>
              <a:t>Bureau national de la certification en hygiène dentaire</a:t>
            </a:r>
            <a:r>
              <a:rPr lang="fr-CA" sz="1600" kern="1200" dirty="0">
                <a:solidFill>
                  <a:schemeClr val="tx1"/>
                </a:solidFill>
                <a:effectLst/>
                <a:latin typeface="+mn-lt"/>
                <a:ea typeface="MS PGothic" pitchFamily="34" charset="-128"/>
                <a:cs typeface="MS PGothic" charset="0"/>
              </a:rPr>
              <a:t>. Le BDHCB élabore et gère l’examen national de certification en hygiène dentaire des diplômés de programmes d’hygiène dentaire.</a:t>
            </a:r>
          </a:p>
          <a:p>
            <a:pPr marL="228600" marR="0" lvl="0" indent="-228600" algn="l" defTabSz="914400" rtl="0" eaLnBrk="0" fontAlgn="base" latinLnBrk="0" hangingPunct="0">
              <a:lnSpc>
                <a:spcPct val="100000"/>
              </a:lnSpc>
              <a:spcBef>
                <a:spcPct val="30000"/>
              </a:spcBef>
              <a:spcAft>
                <a:spcPct val="0"/>
              </a:spcAft>
              <a:buClrTx/>
              <a:buSzTx/>
              <a:buFont typeface="Arial"/>
              <a:buChar char="•"/>
              <a:tabLst/>
              <a:defRPr/>
            </a:pPr>
            <a:r>
              <a:rPr lang="fr-FR" sz="1600" dirty="0"/>
              <a:t>La </a:t>
            </a:r>
            <a:r>
              <a:rPr lang="fr-FR" sz="1600" b="1" dirty="0"/>
              <a:t>Fédération des organismes de réglementation de l’hygiène dentaire du Canada</a:t>
            </a:r>
            <a:r>
              <a:rPr lang="fr-FR" sz="1600" dirty="0"/>
              <a:t>. La FDHRC est devenue une société en 2017 et sa mission est de fournir un leadership national en matière de réglementation de l’hygiène dentaire pour la protection de la population.</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8</a:t>
            </a:fld>
            <a:endParaRPr lang="en-GB" altLang="en-US" dirty="0"/>
          </a:p>
        </p:txBody>
      </p:sp>
    </p:spTree>
    <p:extLst>
      <p:ext uri="{BB962C8B-B14F-4D97-AF65-F5344CB8AC3E}">
        <p14:creationId xmlns:p14="http://schemas.microsoft.com/office/powerpoint/2010/main" val="273702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600" kern="1200" dirty="0">
                <a:solidFill>
                  <a:schemeClr val="tx1"/>
                </a:solidFill>
                <a:effectLst/>
                <a:latin typeface="+mn-lt"/>
                <a:ea typeface="MS PGothic" pitchFamily="34" charset="-128"/>
                <a:cs typeface="MS PGothic" charset="0"/>
              </a:rPr>
              <a:t>Les organisations provinciales comprennent les organismes provinciaux de réglementation en hygiène dentaire, qui réglementent la profession de l’hygiène dentaire et assurent que les hygiénistes dentaires ont satisfait aux critères de certification de leur province ou de leur territoire. L’organisme de réglementation s’intéresse principalement à la santé et à la sécurité globale du public. </a:t>
            </a:r>
            <a:endParaRPr lang="en-CA" sz="1600" kern="1200" dirty="0">
              <a:solidFill>
                <a:schemeClr val="tx1"/>
              </a:solidFill>
              <a:effectLst/>
              <a:latin typeface="+mn-lt"/>
              <a:ea typeface="MS PGothic" pitchFamily="34" charset="-128"/>
              <a:cs typeface="MS PGothic" charset="0"/>
            </a:endParaRPr>
          </a:p>
          <a:p>
            <a:endParaRPr lang="fr-CA" sz="1600" kern="1200" dirty="0">
              <a:solidFill>
                <a:schemeClr val="tx1"/>
              </a:solidFill>
              <a:effectLst/>
              <a:latin typeface="+mn-lt"/>
              <a:ea typeface="MS PGothic" pitchFamily="34" charset="-128"/>
              <a:cs typeface="MS PGothic" charset="0"/>
            </a:endParaRPr>
          </a:p>
          <a:p>
            <a:r>
              <a:rPr lang="fr-CA" sz="1600" kern="1200" dirty="0">
                <a:solidFill>
                  <a:schemeClr val="tx1"/>
                </a:solidFill>
                <a:effectLst/>
                <a:latin typeface="+mn-lt"/>
                <a:ea typeface="MS PGothic" pitchFamily="34" charset="-128"/>
                <a:cs typeface="MS PGothic" charset="0"/>
              </a:rPr>
              <a:t>Pour exercer au Canada, les hygiénistes dentaires doivent être certifiés ou autorisés par l’organisme provincial ou territorial de réglementation approprié. Les exigences de certification ou d’autorisation et les champs d’activités varient selon la province et le territoire. </a:t>
            </a:r>
            <a:endParaRPr lang="en-CA" sz="1600" kern="120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2922CD43-E934-4847-992E-37B0B5850983}" type="slidenum">
              <a:rPr lang="en-GB" altLang="en-US" smtClean="0"/>
              <a:pPr/>
              <a:t>9</a:t>
            </a:fld>
            <a:endParaRPr lang="en-GB" altLang="en-US" dirty="0"/>
          </a:p>
        </p:txBody>
      </p:sp>
    </p:spTree>
    <p:extLst>
      <p:ext uri="{BB962C8B-B14F-4D97-AF65-F5344CB8AC3E}">
        <p14:creationId xmlns:p14="http://schemas.microsoft.com/office/powerpoint/2010/main" val="3019471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CA"/>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249606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30492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49512"/>
            <a:ext cx="2925762" cy="6931744"/>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50875" y="2049512"/>
            <a:ext cx="8624888" cy="6931744"/>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191256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9253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9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059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106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913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605391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1379661"/>
            <a:ext cx="11703050" cy="1625600"/>
          </a:xfrm>
        </p:spPr>
        <p:txBody>
          <a:bodyPr/>
          <a:lstStyle>
            <a:lvl1pPr>
              <a:defRPr/>
            </a:lvl1pPr>
          </a:lstStyle>
          <a:p>
            <a:r>
              <a:rPr lang="en-GB" dirty="0"/>
              <a:t>Click to edit Master title style</a:t>
            </a:r>
            <a:endParaRPr lang="en-US" dirty="0"/>
          </a:p>
        </p:txBody>
      </p:sp>
      <p:sp>
        <p:nvSpPr>
          <p:cNvPr id="3" name="Text Placeholder 2"/>
          <p:cNvSpPr>
            <a:spLocks noGrp="1"/>
          </p:cNvSpPr>
          <p:nvPr>
            <p:ph type="body" idx="1"/>
          </p:nvPr>
        </p:nvSpPr>
        <p:spPr>
          <a:xfrm>
            <a:off x="650875" y="3171949"/>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50875" y="4081586"/>
            <a:ext cx="5745163"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605588" y="3171949"/>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05588" y="4081586"/>
            <a:ext cx="5748337" cy="518770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8790552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517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333656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E60C2C-F9D5-4966-A3F4-CBD24603F874}"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3AA8F-4ABD-4844-A637-BA8A5F4140F9}" type="slidenum">
              <a:rPr lang="en-US" smtClean="0"/>
              <a:t>‹#›</a:t>
            </a:fld>
            <a:endParaRPr lang="en-US"/>
          </a:p>
        </p:txBody>
      </p:sp>
    </p:spTree>
    <p:extLst>
      <p:ext uri="{BB962C8B-B14F-4D97-AF65-F5344CB8AC3E}">
        <p14:creationId xmlns:p14="http://schemas.microsoft.com/office/powerpoint/2010/main" val="2501988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E60C2C-F9D5-4966-A3F4-CBD24603F874}"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3AA8F-4ABD-4844-A637-BA8A5F4140F9}" type="slidenum">
              <a:rPr lang="en-US" smtClean="0"/>
              <a:t>‹#›</a:t>
            </a:fld>
            <a:endParaRPr lang="en-US"/>
          </a:p>
        </p:txBody>
      </p:sp>
    </p:spTree>
    <p:extLst>
      <p:ext uri="{BB962C8B-B14F-4D97-AF65-F5344CB8AC3E}">
        <p14:creationId xmlns:p14="http://schemas.microsoft.com/office/powerpoint/2010/main" val="427887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689" b="1" cap="all"/>
            </a:lvl1pPr>
          </a:lstStyle>
          <a:p>
            <a:r>
              <a:rPr lang="en-US"/>
              <a:t>Click to edit Master title style</a:t>
            </a:r>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E60C2C-F9D5-4966-A3F4-CBD24603F874}"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3AA8F-4ABD-4844-A637-BA8A5F4140F9}" type="slidenum">
              <a:rPr lang="en-US" smtClean="0"/>
              <a:t>‹#›</a:t>
            </a:fld>
            <a:endParaRPr lang="en-US"/>
          </a:p>
        </p:txBody>
      </p:sp>
    </p:spTree>
    <p:extLst>
      <p:ext uri="{BB962C8B-B14F-4D97-AF65-F5344CB8AC3E}">
        <p14:creationId xmlns:p14="http://schemas.microsoft.com/office/powerpoint/2010/main" val="1158396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240"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275841"/>
            <a:ext cx="5743787" cy="6436925"/>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E60C2C-F9D5-4966-A3F4-CBD24603F874}" type="datetimeFigureOut">
              <a:rPr lang="en-US" smtClean="0"/>
              <a:t>10/21/2020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3AA8F-4ABD-4844-A637-BA8A5F4140F9}" type="slidenum">
              <a:rPr lang="en-US" smtClean="0"/>
              <a:t>‹#›</a:t>
            </a:fld>
            <a:endParaRPr lang="en-US"/>
          </a:p>
        </p:txBody>
      </p:sp>
    </p:spTree>
    <p:extLst>
      <p:ext uri="{BB962C8B-B14F-4D97-AF65-F5344CB8AC3E}">
        <p14:creationId xmlns:p14="http://schemas.microsoft.com/office/powerpoint/2010/main" val="280504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E60C2C-F9D5-4966-A3F4-CBD24603F874}" type="datetimeFigureOut">
              <a:rPr lang="en-US" smtClean="0"/>
              <a:t>10/21/2020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E3AA8F-4ABD-4844-A637-BA8A5F4140F9}" type="slidenum">
              <a:rPr lang="en-US" smtClean="0"/>
              <a:t>‹#›</a:t>
            </a:fld>
            <a:endParaRPr lang="en-US"/>
          </a:p>
        </p:txBody>
      </p:sp>
    </p:spTree>
    <p:extLst>
      <p:ext uri="{BB962C8B-B14F-4D97-AF65-F5344CB8AC3E}">
        <p14:creationId xmlns:p14="http://schemas.microsoft.com/office/powerpoint/2010/main" val="2025757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E60C2C-F9D5-4966-A3F4-CBD24603F874}" type="datetimeFigureOut">
              <a:rPr lang="en-US" smtClean="0"/>
              <a:t>10/21/2020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E3AA8F-4ABD-4844-A637-BA8A5F4140F9}" type="slidenum">
              <a:rPr lang="en-US" smtClean="0"/>
              <a:t>‹#›</a:t>
            </a:fld>
            <a:endParaRPr lang="en-US"/>
          </a:p>
        </p:txBody>
      </p:sp>
    </p:spTree>
    <p:extLst>
      <p:ext uri="{BB962C8B-B14F-4D97-AF65-F5344CB8AC3E}">
        <p14:creationId xmlns:p14="http://schemas.microsoft.com/office/powerpoint/2010/main" val="1594543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60C2C-F9D5-4966-A3F4-CBD24603F874}" type="datetimeFigureOut">
              <a:rPr lang="en-US" smtClean="0"/>
              <a:t>10/21/2020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E3AA8F-4ABD-4844-A637-BA8A5F4140F9}" type="slidenum">
              <a:rPr lang="en-US" smtClean="0"/>
              <a:t>‹#›</a:t>
            </a:fld>
            <a:endParaRPr lang="en-US"/>
          </a:p>
        </p:txBody>
      </p:sp>
    </p:spTree>
    <p:extLst>
      <p:ext uri="{BB962C8B-B14F-4D97-AF65-F5344CB8AC3E}">
        <p14:creationId xmlns:p14="http://schemas.microsoft.com/office/powerpoint/2010/main" val="4263427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44" b="1"/>
            </a:lvl1pPr>
          </a:lstStyle>
          <a:p>
            <a:r>
              <a:rPr lang="en-US"/>
              <a:t>Click to edit Master title style</a:t>
            </a:r>
          </a:p>
        </p:txBody>
      </p:sp>
      <p:sp>
        <p:nvSpPr>
          <p:cNvPr id="3" name="Content Placeholder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0DE60C2C-F9D5-4966-A3F4-CBD24603F874}" type="datetimeFigureOut">
              <a:rPr lang="en-US" smtClean="0"/>
              <a:t>10/21/2020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3AA8F-4ABD-4844-A637-BA8A5F4140F9}" type="slidenum">
              <a:rPr lang="en-US" smtClean="0"/>
              <a:t>‹#›</a:t>
            </a:fld>
            <a:endParaRPr lang="en-US"/>
          </a:p>
        </p:txBody>
      </p:sp>
    </p:spTree>
    <p:extLst>
      <p:ext uri="{BB962C8B-B14F-4D97-AF65-F5344CB8AC3E}">
        <p14:creationId xmlns:p14="http://schemas.microsoft.com/office/powerpoint/2010/main" val="1774133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44" b="1"/>
            </a:lvl1pPr>
          </a:lstStyle>
          <a:p>
            <a:r>
              <a:rPr lang="en-US"/>
              <a:t>Click to edit Master title style</a:t>
            </a:r>
          </a:p>
        </p:txBody>
      </p:sp>
      <p:sp>
        <p:nvSpPr>
          <p:cNvPr id="3" name="Picture Placeholder 2"/>
          <p:cNvSpPr>
            <a:spLocks noGrp="1"/>
          </p:cNvSpPr>
          <p:nvPr>
            <p:ph type="pic" idx="1"/>
          </p:nvPr>
        </p:nvSpPr>
        <p:spPr>
          <a:xfrm>
            <a:off x="2549032" y="871502"/>
            <a:ext cx="7802880" cy="5852160"/>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Click to edit Master text styles</a:t>
            </a:r>
          </a:p>
        </p:txBody>
      </p:sp>
      <p:sp>
        <p:nvSpPr>
          <p:cNvPr id="5" name="Date Placeholder 4"/>
          <p:cNvSpPr>
            <a:spLocks noGrp="1"/>
          </p:cNvSpPr>
          <p:nvPr>
            <p:ph type="dt" sz="half" idx="10"/>
          </p:nvPr>
        </p:nvSpPr>
        <p:spPr/>
        <p:txBody>
          <a:bodyPr/>
          <a:lstStyle/>
          <a:p>
            <a:fld id="{0DE60C2C-F9D5-4966-A3F4-CBD24603F874}" type="datetimeFigureOut">
              <a:rPr lang="en-US" smtClean="0"/>
              <a:t>10/21/2020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3AA8F-4ABD-4844-A637-BA8A5F4140F9}" type="slidenum">
              <a:rPr lang="en-US" smtClean="0"/>
              <a:t>‹#›</a:t>
            </a:fld>
            <a:endParaRPr lang="en-US"/>
          </a:p>
        </p:txBody>
      </p:sp>
    </p:spTree>
    <p:extLst>
      <p:ext uri="{BB962C8B-B14F-4D97-AF65-F5344CB8AC3E}">
        <p14:creationId xmlns:p14="http://schemas.microsoft.com/office/powerpoint/2010/main" val="3039529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E60C2C-F9D5-4966-A3F4-CBD24603F874}"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3AA8F-4ABD-4844-A637-BA8A5F4140F9}" type="slidenum">
              <a:rPr lang="en-US" smtClean="0"/>
              <a:t>‹#›</a:t>
            </a:fld>
            <a:endParaRPr lang="en-US"/>
          </a:p>
        </p:txBody>
      </p:sp>
    </p:spTree>
    <p:extLst>
      <p:ext uri="{BB962C8B-B14F-4D97-AF65-F5344CB8AC3E}">
        <p14:creationId xmlns:p14="http://schemas.microsoft.com/office/powerpoint/2010/main" val="3291325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Tree>
    <p:extLst>
      <p:ext uri="{BB962C8B-B14F-4D97-AF65-F5344CB8AC3E}">
        <p14:creationId xmlns:p14="http://schemas.microsoft.com/office/powerpoint/2010/main" val="3381592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E60C2C-F9D5-4966-A3F4-CBD24603F874}" type="datetimeFigureOut">
              <a:rPr lang="en-US" smtClean="0"/>
              <a:t>10/21/2020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3AA8F-4ABD-4844-A637-BA8A5F4140F9}" type="slidenum">
              <a:rPr lang="en-US" smtClean="0"/>
              <a:t>‹#›</a:t>
            </a:fld>
            <a:endParaRPr lang="en-US"/>
          </a:p>
        </p:txBody>
      </p:sp>
    </p:spTree>
    <p:extLst>
      <p:ext uri="{BB962C8B-B14F-4D97-AF65-F5344CB8AC3E}">
        <p14:creationId xmlns:p14="http://schemas.microsoft.com/office/powerpoint/2010/main" val="8890572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6"/>
        <p:cNvGrpSpPr/>
        <p:nvPr/>
      </p:nvGrpSpPr>
      <p:grpSpPr>
        <a:xfrm>
          <a:off x="0" y="0"/>
          <a:ext cx="0" cy="0"/>
          <a:chOff x="0" y="0"/>
          <a:chExt cx="0" cy="0"/>
        </a:xfrm>
      </p:grpSpPr>
      <p:sp>
        <p:nvSpPr>
          <p:cNvPr id="17" name="Google Shape;17;p29"/>
          <p:cNvSpPr/>
          <p:nvPr/>
        </p:nvSpPr>
        <p:spPr>
          <a:xfrm>
            <a:off x="0" y="0"/>
            <a:ext cx="13014187" cy="9771947"/>
          </a:xfrm>
          <a:prstGeom prst="rect">
            <a:avLst/>
          </a:prstGeom>
          <a:solidFill>
            <a:srgbClr val="D2010D"/>
          </a:solidFill>
          <a:ln>
            <a:noFill/>
          </a:ln>
        </p:spPr>
        <p:txBody>
          <a:bodyPr spcFirstLastPara="1" wrap="square" lIns="50809" tIns="50809" rIns="50809" bIns="50809" anchor="ctr" anchorCtr="0">
            <a:noAutofit/>
          </a:bodyPr>
          <a:lstStyle/>
          <a:p>
            <a:pPr marL="0" marR="0" lvl="0" indent="0" algn="ctr" rtl="0">
              <a:lnSpc>
                <a:spcPct val="100000"/>
              </a:lnSpc>
              <a:spcBef>
                <a:spcPts val="0"/>
              </a:spcBef>
              <a:spcAft>
                <a:spcPts val="0"/>
              </a:spcAft>
              <a:buClr>
                <a:srgbClr val="000000"/>
              </a:buClr>
              <a:buSzPts val="1500"/>
              <a:buFont typeface="Helvetica Neue"/>
              <a:buNone/>
            </a:pPr>
            <a:endParaRPr sz="2133" b="0" i="0" u="none" strike="noStrike" cap="none">
              <a:solidFill>
                <a:srgbClr val="FFFFFF"/>
              </a:solidFill>
              <a:latin typeface="Helvetica Neue"/>
              <a:ea typeface="Helvetica Neue"/>
              <a:cs typeface="Helvetica Neue"/>
              <a:sym typeface="Helvetica Neue"/>
            </a:endParaRPr>
          </a:p>
        </p:txBody>
      </p:sp>
      <p:pic>
        <p:nvPicPr>
          <p:cNvPr id="18" name="Google Shape;18;p29" descr="pasted-image.pdf"/>
          <p:cNvPicPr preferRelativeResize="0"/>
          <p:nvPr/>
        </p:nvPicPr>
        <p:blipFill rotWithShape="1">
          <a:blip r:embed="rId2">
            <a:alphaModFix/>
          </a:blip>
          <a:srcRect/>
          <a:stretch/>
        </p:blipFill>
        <p:spPr>
          <a:xfrm>
            <a:off x="10532491" y="580712"/>
            <a:ext cx="1958239" cy="972294"/>
          </a:xfrm>
          <a:prstGeom prst="rect">
            <a:avLst/>
          </a:prstGeom>
          <a:noFill/>
          <a:ln>
            <a:noFill/>
          </a:ln>
        </p:spPr>
      </p:pic>
      <p:pic>
        <p:nvPicPr>
          <p:cNvPr id="19" name="Google Shape;19;p29" descr="smile_curve_top.psd"/>
          <p:cNvPicPr preferRelativeResize="0"/>
          <p:nvPr/>
        </p:nvPicPr>
        <p:blipFill rotWithShape="1">
          <a:blip r:embed="rId3">
            <a:alphaModFix/>
          </a:blip>
          <a:srcRect t="40019" r="25037" b="-1035"/>
          <a:stretch/>
        </p:blipFill>
        <p:spPr>
          <a:xfrm>
            <a:off x="1" y="1"/>
            <a:ext cx="13013943" cy="7626770"/>
          </a:xfrm>
          <a:prstGeom prst="rect">
            <a:avLst/>
          </a:prstGeom>
          <a:noFill/>
          <a:ln>
            <a:noFill/>
          </a:ln>
        </p:spPr>
      </p:pic>
      <p:pic>
        <p:nvPicPr>
          <p:cNvPr id="20" name="Google Shape;20;p29" descr="pasted-image.pdf"/>
          <p:cNvPicPr preferRelativeResize="0"/>
          <p:nvPr/>
        </p:nvPicPr>
        <p:blipFill rotWithShape="1">
          <a:blip r:embed="rId2">
            <a:alphaModFix/>
          </a:blip>
          <a:srcRect/>
          <a:stretch/>
        </p:blipFill>
        <p:spPr>
          <a:xfrm>
            <a:off x="82186" y="7621411"/>
            <a:ext cx="4296806" cy="2133426"/>
          </a:xfrm>
          <a:prstGeom prst="rect">
            <a:avLst/>
          </a:prstGeom>
          <a:noFill/>
          <a:ln>
            <a:noFill/>
          </a:ln>
        </p:spPr>
      </p:pic>
      <p:sp>
        <p:nvSpPr>
          <p:cNvPr id="21" name="Google Shape;21;p29"/>
          <p:cNvSpPr txBox="1">
            <a:spLocks noGrp="1"/>
          </p:cNvSpPr>
          <p:nvPr>
            <p:ph type="title"/>
          </p:nvPr>
        </p:nvSpPr>
        <p:spPr>
          <a:xfrm>
            <a:off x="3533864" y="1970419"/>
            <a:ext cx="8684800" cy="831147"/>
          </a:xfrm>
          <a:prstGeom prst="rect">
            <a:avLst/>
          </a:prstGeom>
          <a:noFill/>
          <a:ln>
            <a:noFill/>
          </a:ln>
        </p:spPr>
        <p:txBody>
          <a:bodyPr spcFirstLastPara="1" wrap="square" lIns="64275" tIns="32125" rIns="64275" bIns="32125" anchor="b" anchorCtr="0">
            <a:noAutofit/>
          </a:bodyPr>
          <a:lstStyle>
            <a:lvl1pPr lvl="0" algn="l">
              <a:lnSpc>
                <a:spcPct val="100000"/>
              </a:lnSpc>
              <a:spcBef>
                <a:spcPts val="0"/>
              </a:spcBef>
              <a:spcAft>
                <a:spcPts val="0"/>
              </a:spcAft>
              <a:buClr>
                <a:srgbClr val="D3010D"/>
              </a:buClr>
              <a:buSzPts val="4200"/>
              <a:buFont typeface="ColgateReady Light"/>
              <a:buNone/>
              <a:defRPr sz="5973"/>
            </a:lvl1pPr>
            <a:lvl2pPr lvl="1" algn="l">
              <a:lnSpc>
                <a:spcPct val="100000"/>
              </a:lnSpc>
              <a:spcBef>
                <a:spcPts val="0"/>
              </a:spcBef>
              <a:spcAft>
                <a:spcPts val="0"/>
              </a:spcAft>
              <a:buClr>
                <a:srgbClr val="D3010D"/>
              </a:buClr>
              <a:buSzPts val="1300"/>
              <a:buNone/>
              <a:defRPr/>
            </a:lvl2pPr>
            <a:lvl3pPr lvl="2" algn="l">
              <a:lnSpc>
                <a:spcPct val="100000"/>
              </a:lnSpc>
              <a:spcBef>
                <a:spcPts val="0"/>
              </a:spcBef>
              <a:spcAft>
                <a:spcPts val="0"/>
              </a:spcAft>
              <a:buClr>
                <a:srgbClr val="D3010D"/>
              </a:buClr>
              <a:buSzPts val="1300"/>
              <a:buNone/>
              <a:defRPr/>
            </a:lvl3pPr>
            <a:lvl4pPr lvl="3" algn="l">
              <a:lnSpc>
                <a:spcPct val="100000"/>
              </a:lnSpc>
              <a:spcBef>
                <a:spcPts val="0"/>
              </a:spcBef>
              <a:spcAft>
                <a:spcPts val="0"/>
              </a:spcAft>
              <a:buClr>
                <a:srgbClr val="D3010D"/>
              </a:buClr>
              <a:buSzPts val="1300"/>
              <a:buNone/>
              <a:defRPr/>
            </a:lvl4pPr>
            <a:lvl5pPr lvl="4" algn="l">
              <a:lnSpc>
                <a:spcPct val="100000"/>
              </a:lnSpc>
              <a:spcBef>
                <a:spcPts val="0"/>
              </a:spcBef>
              <a:spcAft>
                <a:spcPts val="0"/>
              </a:spcAft>
              <a:buClr>
                <a:srgbClr val="D3010D"/>
              </a:buClr>
              <a:buSzPts val="1300"/>
              <a:buNone/>
              <a:defRPr/>
            </a:lvl5pPr>
            <a:lvl6pPr lvl="5" algn="l">
              <a:lnSpc>
                <a:spcPct val="100000"/>
              </a:lnSpc>
              <a:spcBef>
                <a:spcPts val="0"/>
              </a:spcBef>
              <a:spcAft>
                <a:spcPts val="0"/>
              </a:spcAft>
              <a:buClr>
                <a:srgbClr val="D3010D"/>
              </a:buClr>
              <a:buSzPts val="1300"/>
              <a:buNone/>
              <a:defRPr/>
            </a:lvl6pPr>
            <a:lvl7pPr lvl="6" algn="l">
              <a:lnSpc>
                <a:spcPct val="100000"/>
              </a:lnSpc>
              <a:spcBef>
                <a:spcPts val="0"/>
              </a:spcBef>
              <a:spcAft>
                <a:spcPts val="0"/>
              </a:spcAft>
              <a:buClr>
                <a:srgbClr val="D3010D"/>
              </a:buClr>
              <a:buSzPts val="1300"/>
              <a:buNone/>
              <a:defRPr/>
            </a:lvl7pPr>
            <a:lvl8pPr lvl="7" algn="l">
              <a:lnSpc>
                <a:spcPct val="100000"/>
              </a:lnSpc>
              <a:spcBef>
                <a:spcPts val="0"/>
              </a:spcBef>
              <a:spcAft>
                <a:spcPts val="0"/>
              </a:spcAft>
              <a:buClr>
                <a:srgbClr val="D3010D"/>
              </a:buClr>
              <a:buSzPts val="1300"/>
              <a:buNone/>
              <a:defRPr/>
            </a:lvl8pPr>
            <a:lvl9pPr lvl="8" algn="l">
              <a:lnSpc>
                <a:spcPct val="100000"/>
              </a:lnSpc>
              <a:spcBef>
                <a:spcPts val="0"/>
              </a:spcBef>
              <a:spcAft>
                <a:spcPts val="0"/>
              </a:spcAft>
              <a:buClr>
                <a:srgbClr val="D3010D"/>
              </a:buClr>
              <a:buSzPts val="1300"/>
              <a:buNone/>
              <a:defRPr/>
            </a:lvl9pPr>
          </a:lstStyle>
          <a:p>
            <a:endParaRPr/>
          </a:p>
        </p:txBody>
      </p:sp>
      <p:sp>
        <p:nvSpPr>
          <p:cNvPr id="22" name="Google Shape;22;p29"/>
          <p:cNvSpPr txBox="1">
            <a:spLocks noGrp="1"/>
          </p:cNvSpPr>
          <p:nvPr>
            <p:ph type="body" idx="1"/>
          </p:nvPr>
        </p:nvSpPr>
        <p:spPr>
          <a:xfrm>
            <a:off x="3583184" y="2912542"/>
            <a:ext cx="1701973" cy="478293"/>
          </a:xfrm>
          <a:prstGeom prst="rect">
            <a:avLst/>
          </a:prstGeom>
          <a:noFill/>
          <a:ln>
            <a:noFill/>
          </a:ln>
        </p:spPr>
        <p:txBody>
          <a:bodyPr spcFirstLastPara="1" wrap="square" lIns="64275" tIns="32125" rIns="64275" bIns="32125" anchor="t" anchorCtr="0">
            <a:noAutofit/>
          </a:bodyPr>
          <a:lstStyle>
            <a:lvl1pPr marL="650230" lvl="0" indent="-478641" algn="l">
              <a:lnSpc>
                <a:spcPct val="100000"/>
              </a:lnSpc>
              <a:spcBef>
                <a:spcPts val="0"/>
              </a:spcBef>
              <a:spcAft>
                <a:spcPts val="0"/>
              </a:spcAft>
              <a:buClr>
                <a:schemeClr val="dk1"/>
              </a:buClr>
              <a:buSzPts val="1700"/>
              <a:buFont typeface="ColgateReady Light"/>
              <a:buChar char="•"/>
              <a:defRPr sz="2418">
                <a:solidFill>
                  <a:schemeClr val="dk1"/>
                </a:solidFill>
                <a:latin typeface="ColgateReady Light"/>
                <a:ea typeface="ColgateReady Light"/>
                <a:cs typeface="ColgateReady Light"/>
                <a:sym typeface="ColgateReady Light"/>
              </a:defRPr>
            </a:lvl1pPr>
            <a:lvl2pPr marL="1300460" lvl="1" indent="-442518" algn="l">
              <a:lnSpc>
                <a:spcPct val="100000"/>
              </a:lnSpc>
              <a:spcBef>
                <a:spcPts val="0"/>
              </a:spcBef>
              <a:spcAft>
                <a:spcPts val="0"/>
              </a:spcAft>
              <a:buClr>
                <a:srgbClr val="000000"/>
              </a:buClr>
              <a:buSzPts val="1300"/>
              <a:buChar char="–"/>
              <a:defRPr/>
            </a:lvl2pPr>
            <a:lvl3pPr marL="1950690" lvl="2" indent="-442518" algn="l">
              <a:lnSpc>
                <a:spcPct val="100000"/>
              </a:lnSpc>
              <a:spcBef>
                <a:spcPts val="0"/>
              </a:spcBef>
              <a:spcAft>
                <a:spcPts val="0"/>
              </a:spcAft>
              <a:buClr>
                <a:srgbClr val="666666"/>
              </a:buClr>
              <a:buSzPts val="1300"/>
              <a:buChar char="•"/>
              <a:defRPr/>
            </a:lvl3pPr>
            <a:lvl4pPr marL="2600919" lvl="3" indent="-442518" algn="l">
              <a:lnSpc>
                <a:spcPct val="100000"/>
              </a:lnSpc>
              <a:spcBef>
                <a:spcPts val="0"/>
              </a:spcBef>
              <a:spcAft>
                <a:spcPts val="0"/>
              </a:spcAft>
              <a:buClr>
                <a:srgbClr val="666666"/>
              </a:buClr>
              <a:buSzPts val="1300"/>
              <a:buChar char="–"/>
              <a:defRPr/>
            </a:lvl4pPr>
            <a:lvl5pPr marL="3251149" lvl="4" indent="-442518" algn="l">
              <a:lnSpc>
                <a:spcPct val="100000"/>
              </a:lnSpc>
              <a:spcBef>
                <a:spcPts val="0"/>
              </a:spcBef>
              <a:spcAft>
                <a:spcPts val="0"/>
              </a:spcAft>
              <a:buClr>
                <a:schemeClr val="dk2"/>
              </a:buClr>
              <a:buSzPts val="1300"/>
              <a:buChar char="»"/>
              <a:defRPr/>
            </a:lvl5pPr>
            <a:lvl6pPr marL="3901379" lvl="5" indent="-442518" algn="l">
              <a:lnSpc>
                <a:spcPct val="100000"/>
              </a:lnSpc>
              <a:spcBef>
                <a:spcPts val="0"/>
              </a:spcBef>
              <a:spcAft>
                <a:spcPts val="0"/>
              </a:spcAft>
              <a:buClr>
                <a:srgbClr val="969696"/>
              </a:buClr>
              <a:buSzPts val="1300"/>
              <a:buChar char="•"/>
              <a:defRPr/>
            </a:lvl6pPr>
            <a:lvl7pPr marL="4551609" lvl="6" indent="-442518" algn="l">
              <a:lnSpc>
                <a:spcPct val="100000"/>
              </a:lnSpc>
              <a:spcBef>
                <a:spcPts val="0"/>
              </a:spcBef>
              <a:spcAft>
                <a:spcPts val="0"/>
              </a:spcAft>
              <a:buClr>
                <a:srgbClr val="969696"/>
              </a:buClr>
              <a:buSzPts val="1300"/>
              <a:buChar char="•"/>
              <a:defRPr/>
            </a:lvl7pPr>
            <a:lvl8pPr marL="5201839" lvl="7" indent="-442518" algn="l">
              <a:lnSpc>
                <a:spcPct val="100000"/>
              </a:lnSpc>
              <a:spcBef>
                <a:spcPts val="0"/>
              </a:spcBef>
              <a:spcAft>
                <a:spcPts val="0"/>
              </a:spcAft>
              <a:buClr>
                <a:srgbClr val="969696"/>
              </a:buClr>
              <a:buSzPts val="1300"/>
              <a:buChar char="•"/>
              <a:defRPr/>
            </a:lvl8pPr>
            <a:lvl9pPr marL="5852069" lvl="8" indent="-442518" algn="l">
              <a:lnSpc>
                <a:spcPct val="100000"/>
              </a:lnSpc>
              <a:spcBef>
                <a:spcPts val="0"/>
              </a:spcBef>
              <a:spcAft>
                <a:spcPts val="0"/>
              </a:spcAft>
              <a:buClr>
                <a:srgbClr val="969696"/>
              </a:buClr>
              <a:buSzPts val="1300"/>
              <a:buChar char="•"/>
              <a:defRPr/>
            </a:lvl9pPr>
          </a:lstStyle>
          <a:p>
            <a:endParaRPr/>
          </a:p>
        </p:txBody>
      </p:sp>
    </p:spTree>
    <p:extLst>
      <p:ext uri="{BB962C8B-B14F-4D97-AF65-F5344CB8AC3E}">
        <p14:creationId xmlns:p14="http://schemas.microsoft.com/office/powerpoint/2010/main" val="3251465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50875"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578600" y="2276475"/>
            <a:ext cx="5775325" cy="6435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77609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135833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65986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189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1708448"/>
            <a:ext cx="4278313" cy="1652587"/>
          </a:xfrm>
        </p:spPr>
        <p:txBody>
          <a:bodyPr anchor="b"/>
          <a:lstStyle>
            <a:lvl1pPr algn="l">
              <a:defRPr sz="2000" b="1"/>
            </a:lvl1pPr>
          </a:lstStyle>
          <a:p>
            <a:r>
              <a:rPr lang="en-CA" dirty="0"/>
              <a:t>Click to edit Master title style</a:t>
            </a:r>
            <a:endParaRPr lang="en-US" dirty="0"/>
          </a:p>
        </p:txBody>
      </p:sp>
      <p:sp>
        <p:nvSpPr>
          <p:cNvPr id="3" name="Content Placeholder 2"/>
          <p:cNvSpPr>
            <a:spLocks noGrp="1"/>
          </p:cNvSpPr>
          <p:nvPr>
            <p:ph idx="1"/>
          </p:nvPr>
        </p:nvSpPr>
        <p:spPr>
          <a:xfrm>
            <a:off x="5084763" y="1708448"/>
            <a:ext cx="7269162" cy="7560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Placeholder 3"/>
          <p:cNvSpPr>
            <a:spLocks noGrp="1"/>
          </p:cNvSpPr>
          <p:nvPr>
            <p:ph type="body" sz="half" idx="2"/>
          </p:nvPr>
        </p:nvSpPr>
        <p:spPr>
          <a:xfrm>
            <a:off x="650875" y="3361035"/>
            <a:ext cx="4278313" cy="59082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2818631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7030219"/>
            <a:ext cx="7802563" cy="806450"/>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549525" y="1766813"/>
            <a:ext cx="7802563" cy="515863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549525" y="7836669"/>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1061699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15.xml"/><Relationship Id="rId5" Type="http://schemas.openxmlformats.org/officeDocument/2006/relationships/image" Target="../media/image1.png"/><Relationship Id="rId4" Type="http://schemas.openxmlformats.org/officeDocument/2006/relationships/image" Target="../media/image5.jp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image" Target="../media/image5.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9.xml"/><Relationship Id="rId4"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3910013"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ym typeface="Palatino" charset="0"/>
            </a:endParaRPr>
          </a:p>
        </p:txBody>
      </p:sp>
      <p:sp>
        <p:nvSpPr>
          <p:cNvPr id="8" name="Rectangle 7"/>
          <p:cNvSpPr/>
          <p:nvPr userDrawn="1"/>
        </p:nvSpPr>
        <p:spPr>
          <a:xfrm>
            <a:off x="3910013" y="0"/>
            <a:ext cx="9094787"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ym typeface="Palatino" charset="0"/>
            </a:endParaRPr>
          </a:p>
        </p:txBody>
      </p:sp>
      <p:sp>
        <p:nvSpPr>
          <p:cNvPr id="2052" name="Text Placeholder 2"/>
          <p:cNvSpPr>
            <a:spLocks noGrp="1"/>
          </p:cNvSpPr>
          <p:nvPr>
            <p:ph type="body" idx="1"/>
          </p:nvPr>
        </p:nvSpPr>
        <p:spPr bwMode="auto">
          <a:xfrm>
            <a:off x="650875" y="2276475"/>
            <a:ext cx="11703050" cy="643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CA" altLang="en-US" dirty="0"/>
              <a:t>Click to edit Master text styles</a:t>
            </a:r>
          </a:p>
          <a:p>
            <a:pPr lvl="1"/>
            <a:r>
              <a:rPr lang="en-CA" altLang="en-US" dirty="0"/>
              <a:t>Second level</a:t>
            </a:r>
          </a:p>
          <a:p>
            <a:pPr lvl="2"/>
            <a:r>
              <a:rPr lang="en-CA" altLang="en-US" dirty="0"/>
              <a:t>Third level</a:t>
            </a:r>
          </a:p>
          <a:p>
            <a:pPr lvl="3"/>
            <a:r>
              <a:rPr lang="en-CA" altLang="en-US" dirty="0"/>
              <a:t>Fourth level</a:t>
            </a:r>
          </a:p>
          <a:p>
            <a:pPr lvl="4"/>
            <a:r>
              <a:rPr lang="en-CA" altLang="en-US" dirty="0"/>
              <a:t>Fifth level</a:t>
            </a:r>
            <a:endParaRPr lang="en-US" altLang="en-US" dirty="0"/>
          </a:p>
        </p:txBody>
      </p:sp>
      <p:sp>
        <p:nvSpPr>
          <p:cNvPr id="2053" name="Title Placeholder 1"/>
          <p:cNvSpPr>
            <a:spLocks noGrp="1"/>
          </p:cNvSpPr>
          <p:nvPr>
            <p:ph type="title"/>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endParaRPr lang="en-US" altLang="en-US"/>
          </a:p>
        </p:txBody>
      </p:sp>
      <p:pic>
        <p:nvPicPr>
          <p:cNvPr id="2054" name="Picture 8" descr="cdha-logo.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79413" y="287338"/>
            <a:ext cx="309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l" defTabSz="457200" rtl="0" eaLnBrk="0" fontAlgn="base" hangingPunct="0">
        <a:spcBef>
          <a:spcPct val="0"/>
        </a:spcBef>
        <a:spcAft>
          <a:spcPct val="0"/>
        </a:spcAft>
        <a:defRPr sz="4000" kern="1200">
          <a:solidFill>
            <a:srgbClr val="5E2082"/>
          </a:solidFill>
          <a:latin typeface="Arial"/>
          <a:ea typeface="MS PGothic" pitchFamily="34" charset="-128"/>
          <a:cs typeface="Arial"/>
        </a:defRPr>
      </a:lvl1pPr>
      <a:lvl2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2pPr>
      <a:lvl3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3pPr>
      <a:lvl4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4pPr>
      <a:lvl5pPr algn="l" defTabSz="457200" rtl="0" eaLnBrk="0" fontAlgn="base" hangingPunct="0">
        <a:spcBef>
          <a:spcPct val="0"/>
        </a:spcBef>
        <a:spcAft>
          <a:spcPct val="0"/>
        </a:spcAft>
        <a:defRPr sz="4000">
          <a:solidFill>
            <a:srgbClr val="5E2082"/>
          </a:solidFill>
          <a:latin typeface="Arial" pitchFamily="34" charset="0"/>
          <a:ea typeface="MS PGothic" pitchFamily="34" charset="-128"/>
          <a:cs typeface="Arial" charset="0"/>
        </a:defRPr>
      </a:lvl5pPr>
      <a:lvl6pPr marL="457200" algn="l" defTabSz="457200" rtl="0" fontAlgn="base">
        <a:spcBef>
          <a:spcPct val="0"/>
        </a:spcBef>
        <a:spcAft>
          <a:spcPct val="0"/>
        </a:spcAft>
        <a:defRPr sz="4000">
          <a:solidFill>
            <a:srgbClr val="5E2082"/>
          </a:solidFill>
          <a:latin typeface="Arial" pitchFamily="34" charset="0"/>
          <a:ea typeface="MS PGothic" pitchFamily="34" charset="-128"/>
        </a:defRPr>
      </a:lvl6pPr>
      <a:lvl7pPr marL="914400" algn="l" defTabSz="457200" rtl="0" fontAlgn="base">
        <a:spcBef>
          <a:spcPct val="0"/>
        </a:spcBef>
        <a:spcAft>
          <a:spcPct val="0"/>
        </a:spcAft>
        <a:defRPr sz="4000">
          <a:solidFill>
            <a:srgbClr val="5E2082"/>
          </a:solidFill>
          <a:latin typeface="Arial" pitchFamily="34" charset="0"/>
          <a:ea typeface="MS PGothic" pitchFamily="34" charset="-128"/>
        </a:defRPr>
      </a:lvl7pPr>
      <a:lvl8pPr marL="1371600" algn="l" defTabSz="457200" rtl="0" fontAlgn="base">
        <a:spcBef>
          <a:spcPct val="0"/>
        </a:spcBef>
        <a:spcAft>
          <a:spcPct val="0"/>
        </a:spcAft>
        <a:defRPr sz="4000">
          <a:solidFill>
            <a:srgbClr val="5E2082"/>
          </a:solidFill>
          <a:latin typeface="Arial" pitchFamily="34" charset="0"/>
          <a:ea typeface="MS PGothic" pitchFamily="34" charset="-128"/>
        </a:defRPr>
      </a:lvl8pPr>
      <a:lvl9pPr marL="1828800" algn="l" defTabSz="457200" rtl="0" fontAlgn="base">
        <a:spcBef>
          <a:spcPct val="0"/>
        </a:spcBef>
        <a:spcAft>
          <a:spcPct val="0"/>
        </a:spcAft>
        <a:defRPr sz="4000">
          <a:solidFill>
            <a:srgbClr val="5E2082"/>
          </a:solidFill>
          <a:latin typeface="Arial"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rgbClr val="404040"/>
          </a:solidFill>
          <a:latin typeface="Arial"/>
          <a:ea typeface="MS PGothic" pitchFamily="34" charset="-128"/>
          <a:cs typeface="Arial"/>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404040"/>
          </a:solidFill>
          <a:latin typeface="Arial"/>
          <a:ea typeface="MS PGothic" pitchFamily="34" charset="-128"/>
          <a:cs typeface="Arial"/>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404040"/>
          </a:solidFill>
          <a:latin typeface="Arial"/>
          <a:ea typeface="MS PGothic" pitchFamily="34" charset="-128"/>
          <a:cs typeface="Arial"/>
        </a:defRPr>
      </a:lvl3pPr>
      <a:lvl4pPr marL="16002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4pPr>
      <a:lvl5pPr marL="2057400" indent="-228600" algn="l" defTabSz="457200" rtl="0" eaLnBrk="0" fontAlgn="base" hangingPunct="0">
        <a:spcBef>
          <a:spcPct val="20000"/>
        </a:spcBef>
        <a:spcAft>
          <a:spcPct val="0"/>
        </a:spcAft>
        <a:buFont typeface="Arial" pitchFamily="34" charset="0"/>
        <a:buChar char="»"/>
        <a:defRPr sz="2000" kern="1200">
          <a:solidFill>
            <a:srgbClr val="404040"/>
          </a:solidFill>
          <a:latin typeface="Arial"/>
          <a:ea typeface="MS PGothic" pitchFamily="34"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C08BE5-CCAD-ED4E-8E6A-11CEEB049031}"/>
              </a:ext>
            </a:extLst>
          </p:cNvPr>
          <p:cNvPicPr>
            <a:picLocks noChangeAspect="1"/>
          </p:cNvPicPr>
          <p:nvPr/>
        </p:nvPicPr>
        <p:blipFill>
          <a:blip r:embed="rId4"/>
          <a:stretch>
            <a:fillRect/>
          </a:stretch>
        </p:blipFill>
        <p:spPr>
          <a:xfrm>
            <a:off x="0" y="0"/>
            <a:ext cx="13004800" cy="9753600"/>
          </a:xfrm>
          <a:prstGeom prst="rect">
            <a:avLst/>
          </a:prstGeom>
        </p:spPr>
      </p:pic>
      <p:pic>
        <p:nvPicPr>
          <p:cNvPr id="6" name="Picture 8" descr="cdha-logo.png">
            <a:extLst>
              <a:ext uri="{FF2B5EF4-FFF2-40B4-BE49-F238E27FC236}">
                <a16:creationId xmlns:a16="http://schemas.microsoft.com/office/drawing/2014/main" id="{A909BBC3-7913-FF49-9FE7-07EDB16FF9D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635" y="471535"/>
            <a:ext cx="4191013" cy="948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377CCD68-BEE2-4760-96B6-EA4C71DD2D9F}"/>
              </a:ext>
            </a:extLst>
          </p:cNvPr>
          <p:cNvSpPr/>
          <p:nvPr userDrawn="1"/>
        </p:nvSpPr>
        <p:spPr>
          <a:xfrm>
            <a:off x="0" y="0"/>
            <a:ext cx="3910013" cy="1276350"/>
          </a:xfrm>
          <a:prstGeom prst="rect">
            <a:avLst/>
          </a:prstGeom>
          <a:solidFill>
            <a:srgbClr val="5E208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ym typeface="Palatino" charset="0"/>
            </a:endParaRPr>
          </a:p>
        </p:txBody>
      </p:sp>
      <p:sp>
        <p:nvSpPr>
          <p:cNvPr id="5" name="Rectangle 4">
            <a:extLst>
              <a:ext uri="{FF2B5EF4-FFF2-40B4-BE49-F238E27FC236}">
                <a16:creationId xmlns:a16="http://schemas.microsoft.com/office/drawing/2014/main" id="{6F43B910-1321-4E6D-805C-63F366591B5F}"/>
              </a:ext>
            </a:extLst>
          </p:cNvPr>
          <p:cNvSpPr/>
          <p:nvPr userDrawn="1"/>
        </p:nvSpPr>
        <p:spPr>
          <a:xfrm>
            <a:off x="3910013" y="0"/>
            <a:ext cx="9094787" cy="12763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ym typeface="Palatino" charset="0"/>
            </a:endParaRPr>
          </a:p>
        </p:txBody>
      </p:sp>
      <p:pic>
        <p:nvPicPr>
          <p:cNvPr id="8" name="Picture 8" descr="cdha-logo.png">
            <a:extLst>
              <a:ext uri="{FF2B5EF4-FFF2-40B4-BE49-F238E27FC236}">
                <a16:creationId xmlns:a16="http://schemas.microsoft.com/office/drawing/2014/main" id="{17E77EC1-AE26-42FB-B677-E93E5D643B8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79413" y="287338"/>
            <a:ext cx="309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759402"/>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215C93-64D2-AD42-9A99-9E0A5D1AB7C6}"/>
              </a:ext>
            </a:extLst>
          </p:cNvPr>
          <p:cNvPicPr>
            <a:picLocks noChangeAspect="1"/>
          </p:cNvPicPr>
          <p:nvPr/>
        </p:nvPicPr>
        <p:blipFill>
          <a:blip r:embed="rId3"/>
          <a:stretch>
            <a:fillRect/>
          </a:stretch>
        </p:blipFill>
        <p:spPr>
          <a:xfrm>
            <a:off x="0" y="0"/>
            <a:ext cx="13004800" cy="9753600"/>
          </a:xfrm>
          <a:prstGeom prst="rect">
            <a:avLst/>
          </a:prstGeom>
        </p:spPr>
      </p:pic>
    </p:spTree>
    <p:extLst>
      <p:ext uri="{BB962C8B-B14F-4D97-AF65-F5344CB8AC3E}">
        <p14:creationId xmlns:p14="http://schemas.microsoft.com/office/powerpoint/2010/main" val="3236049342"/>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61" y="-13712"/>
            <a:ext cx="12622306" cy="9753600"/>
          </a:xfrm>
          <a:prstGeom prst="rect">
            <a:avLst/>
          </a:prstGeom>
        </p:spPr>
      </p:pic>
      <p:pic>
        <p:nvPicPr>
          <p:cNvPr id="15" name="Picture 14">
            <a:extLst>
              <a:ext uri="{FF2B5EF4-FFF2-40B4-BE49-F238E27FC236}">
                <a16:creationId xmlns:a16="http://schemas.microsoft.com/office/drawing/2014/main" id="{C4FA5BA5-B01C-2341-931D-AE35FFB4C4D1}"/>
              </a:ext>
            </a:extLst>
          </p:cNvPr>
          <p:cNvPicPr>
            <a:picLocks noChangeAspect="1"/>
          </p:cNvPicPr>
          <p:nvPr/>
        </p:nvPicPr>
        <p:blipFill>
          <a:blip r:embed="rId4"/>
          <a:stretch>
            <a:fillRect/>
          </a:stretch>
        </p:blipFill>
        <p:spPr>
          <a:xfrm>
            <a:off x="0" y="0"/>
            <a:ext cx="13004800" cy="1354667"/>
          </a:xfrm>
          <a:prstGeom prst="rect">
            <a:avLst/>
          </a:prstGeom>
        </p:spPr>
      </p:pic>
      <p:pic>
        <p:nvPicPr>
          <p:cNvPr id="14" name="Picture 8" descr="cdha-logo.png">
            <a:extLst>
              <a:ext uri="{FF2B5EF4-FFF2-40B4-BE49-F238E27FC236}">
                <a16:creationId xmlns:a16="http://schemas.microsoft.com/office/drawing/2014/main" id="{23DECB8D-FC5D-E947-9DEE-D3ACD3837E1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6560" y="271461"/>
            <a:ext cx="3584902"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73071703"/>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764FD-83A6-8245-B983-58E9BF9FDDDA}"/>
              </a:ext>
            </a:extLst>
          </p:cNvPr>
          <p:cNvPicPr>
            <a:picLocks noChangeAspect="1"/>
          </p:cNvPicPr>
          <p:nvPr/>
        </p:nvPicPr>
        <p:blipFill>
          <a:blip r:embed="rId5"/>
          <a:stretch>
            <a:fillRect/>
          </a:stretch>
        </p:blipFill>
        <p:spPr>
          <a:xfrm>
            <a:off x="0" y="0"/>
            <a:ext cx="13004800" cy="1354667"/>
          </a:xfrm>
          <a:prstGeom prst="rect">
            <a:avLst/>
          </a:prstGeom>
        </p:spPr>
      </p:pic>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6560" y="271461"/>
            <a:ext cx="3584902"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42386783"/>
      </p:ext>
    </p:extLst>
  </p:cSld>
  <p:clrMap bg1="lt1" tx1="dk1" bg2="lt2" tx2="dk2" accent1="accent1" accent2="accent2" accent3="accent3" accent4="accent4" accent5="accent5" accent6="accent6" hlink="hlink" folHlink="folHlink"/>
  <p:sldLayoutIdLst>
    <p:sldLayoutId id="2147483691" r:id="rId1"/>
    <p:sldLayoutId id="2147483694" r:id="rId2"/>
    <p:sldLayoutId id="2147483695" r:id="rId3"/>
  </p:sldLayoutIdLst>
  <p:txStyles>
    <p:titleStyle>
      <a:lvl1pPr algn="ctr" defTabSz="65023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551"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3982"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13"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44"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44"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8" descr="cdha-logo.png">
            <a:extLst>
              <a:ext uri="{FF2B5EF4-FFF2-40B4-BE49-F238E27FC236}">
                <a16:creationId xmlns:a16="http://schemas.microsoft.com/office/drawing/2014/main" id="{AF5AB85E-285B-3744-BB2F-BB34B75711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560" y="271461"/>
            <a:ext cx="3584902"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19BD264E-2D97-694C-B52B-30ECD90AE811}"/>
              </a:ext>
            </a:extLst>
          </p:cNvPr>
          <p:cNvPicPr>
            <a:picLocks noChangeAspect="1"/>
          </p:cNvPicPr>
          <p:nvPr/>
        </p:nvPicPr>
        <p:blipFill>
          <a:blip r:embed="rId4"/>
          <a:stretch>
            <a:fillRect/>
          </a:stretch>
        </p:blipFill>
        <p:spPr>
          <a:xfrm>
            <a:off x="0" y="0"/>
            <a:ext cx="13004800" cy="1354667"/>
          </a:xfrm>
          <a:prstGeom prst="rect">
            <a:avLst/>
          </a:prstGeom>
        </p:spPr>
      </p:pic>
      <p:pic>
        <p:nvPicPr>
          <p:cNvPr id="6" name="Picture 8" descr="cdha-logo.png">
            <a:extLst>
              <a:ext uri="{FF2B5EF4-FFF2-40B4-BE49-F238E27FC236}">
                <a16:creationId xmlns:a16="http://schemas.microsoft.com/office/drawing/2014/main" id="{2F9EA9EB-E32B-A84D-9246-12951BAE2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0287" y="271461"/>
            <a:ext cx="3584902" cy="811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2990404"/>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65023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551"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3982"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13"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44"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44"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50240" y="2275841"/>
            <a:ext cx="11704320" cy="643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0240" y="9040143"/>
            <a:ext cx="3034453"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0DE60C2C-F9D5-4966-A3F4-CBD24603F874}" type="datetimeFigureOut">
              <a:rPr lang="en-US" smtClean="0"/>
              <a:t>10/21/2020</a:t>
            </a:fld>
            <a:endParaRPr lang="en-US"/>
          </a:p>
        </p:txBody>
      </p:sp>
      <p:sp>
        <p:nvSpPr>
          <p:cNvPr id="5" name="Footer Placeholder 4"/>
          <p:cNvSpPr>
            <a:spLocks noGrp="1"/>
          </p:cNvSpPr>
          <p:nvPr>
            <p:ph type="ftr" sz="quarter" idx="3"/>
          </p:nvPr>
        </p:nvSpPr>
        <p:spPr>
          <a:xfrm>
            <a:off x="4443307" y="9040143"/>
            <a:ext cx="4118187"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20107" y="9040143"/>
            <a:ext cx="3034453"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C0E3AA8F-4ABD-4844-A637-BA8A5F4140F9}" type="slidenum">
              <a:rPr lang="en-US" smtClean="0"/>
              <a:t>‹#›</a:t>
            </a:fld>
            <a:endParaRPr lang="en-US"/>
          </a:p>
        </p:txBody>
      </p:sp>
    </p:spTree>
    <p:extLst>
      <p:ext uri="{BB962C8B-B14F-4D97-AF65-F5344CB8AC3E}">
        <p14:creationId xmlns:p14="http://schemas.microsoft.com/office/powerpoint/2010/main" val="32692499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130046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itchFamily="34" charset="0"/>
        <a:buChar char="•"/>
        <a:defRPr sz="4551" kern="1200">
          <a:solidFill>
            <a:schemeClr val="tx1"/>
          </a:solidFill>
          <a:latin typeface="+mn-lt"/>
          <a:ea typeface="+mn-ea"/>
          <a:cs typeface="+mn-cs"/>
        </a:defRPr>
      </a:lvl1pPr>
      <a:lvl2pPr marL="1056623" indent="-406394" algn="l" defTabSz="1300460" rtl="0" eaLnBrk="1" latinLnBrk="0" hangingPunct="1">
        <a:spcBef>
          <a:spcPct val="20000"/>
        </a:spcBef>
        <a:buFont typeface="Arial" pitchFamily="34" charset="0"/>
        <a:buChar char="–"/>
        <a:defRPr sz="3982"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3413"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44"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7.jpeg"/><Relationship Id="rId11" Type="http://schemas.openxmlformats.org/officeDocument/2006/relationships/image" Target="../media/image29.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45.jpg"/><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48.jpg"/><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video" Target="https://www.youtube.com/embed/4TsTB1kjqRQ?feature=oembed" TargetMode="Externa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www.achd.ca/Adherer"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59.jpeg"/><Relationship Id="rId5" Type="http://schemas.openxmlformats.org/officeDocument/2006/relationships/image" Target="../media/image58.jpg"/><Relationship Id="rId4" Type="http://schemas.openxmlformats.org/officeDocument/2006/relationships/hyperlink" Target="http://www.cdha.ca/Educatio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video" Target="https://www.youtube.com/embed/r3Yeg_oFECM?feature=oembed" TargetMode="Externa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video" Target="https://www.youtube.com/embed/4-3ecOARvfs?feature=oembed" TargetMode="External"/><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8" Type="http://schemas.openxmlformats.org/officeDocument/2006/relationships/image" Target="../media/image72.gif"/><Relationship Id="rId3" Type="http://schemas.openxmlformats.org/officeDocument/2006/relationships/image" Target="../media/image68.jpeg"/><Relationship Id="rId7" Type="http://schemas.openxmlformats.org/officeDocument/2006/relationships/hyperlink" Target="http://www.cdha.ca/AM/Template.cfm?Section=Group_Discounts&amp;Template=/CM/HTMLDisplay.cfm&amp;ContentID=4098"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jp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hyperlink" Target="http://www.achd.ca/Adherer" TargetMode="External"/><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hyperlink" Target="http://www.cdha.ca/Team"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20.jp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in front of a computer screen&#10;&#10;Description automatically generated">
            <a:extLst>
              <a:ext uri="{FF2B5EF4-FFF2-40B4-BE49-F238E27FC236}">
                <a16:creationId xmlns:a16="http://schemas.microsoft.com/office/drawing/2014/main" id="{C36400FC-3690-4C23-AF6F-A59D1875525F}"/>
              </a:ext>
            </a:extLst>
          </p:cNvPr>
          <p:cNvPicPr>
            <a:picLocks noChangeAspect="1"/>
          </p:cNvPicPr>
          <p:nvPr/>
        </p:nvPicPr>
        <p:blipFill>
          <a:blip r:embed="rId3"/>
          <a:stretch>
            <a:fillRect/>
          </a:stretch>
        </p:blipFill>
        <p:spPr>
          <a:xfrm>
            <a:off x="0" y="0"/>
            <a:ext cx="13004800" cy="9753600"/>
          </a:xfrm>
          <a:prstGeom prst="rect">
            <a:avLst/>
          </a:prstGeom>
        </p:spPr>
      </p:pic>
    </p:spTree>
    <p:extLst>
      <p:ext uri="{BB962C8B-B14F-4D97-AF65-F5344CB8AC3E}">
        <p14:creationId xmlns:p14="http://schemas.microsoft.com/office/powerpoint/2010/main" val="1050358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054128" y="52264"/>
            <a:ext cx="8713191" cy="113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sz="3800" dirty="0">
                <a:solidFill>
                  <a:schemeClr val="bg1"/>
                </a:solidFill>
              </a:rPr>
              <a:t>Organisme provincial de réglementation </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Content Placeholder 5"/>
          <p:cNvSpPr>
            <a:spLocks noGrp="1"/>
          </p:cNvSpPr>
          <p:nvPr>
            <p:ph sz="half" idx="2"/>
          </p:nvPr>
        </p:nvSpPr>
        <p:spPr>
          <a:xfrm>
            <a:off x="280592" y="1615480"/>
            <a:ext cx="12673408" cy="3189312"/>
          </a:xfrm>
        </p:spPr>
        <p:txBody>
          <a:bodyPr/>
          <a:lstStyle/>
          <a:p>
            <a:pPr marL="0" indent="0" algn="ctr">
              <a:buNone/>
            </a:pPr>
            <a:r>
              <a:rPr lang="fr-CA" sz="4800" b="1" dirty="0">
                <a:latin typeface="Arial" panose="020B0604020202020204" pitchFamily="34" charset="0"/>
                <a:cs typeface="Arial" panose="020B0604020202020204" pitchFamily="34" charset="0"/>
              </a:rPr>
              <a:t>Organisme provincial de réglementation</a:t>
            </a:r>
            <a:endParaRPr lang="fr-CA" sz="4800" b="1" dirty="0">
              <a:solidFill>
                <a:schemeClr val="bg2">
                  <a:lumMod val="75000"/>
                </a:schemeClr>
              </a:solidFill>
              <a:latin typeface="Arial" panose="020B0604020202020204" pitchFamily="34" charset="0"/>
              <a:cs typeface="Arial" panose="020B0604020202020204" pitchFamily="34" charset="0"/>
            </a:endParaRPr>
          </a:p>
          <a:p>
            <a:pPr marL="0" indent="0" algn="ctr">
              <a:buNone/>
            </a:pPr>
            <a:r>
              <a:rPr lang="en-CA" sz="4400" b="1" kern="1200" dirty="0">
                <a:solidFill>
                  <a:srgbClr val="7030A0"/>
                </a:solidFill>
                <a:latin typeface="Arial" panose="020B0604020202020204" pitchFamily="34" charset="0"/>
                <a:cs typeface="Arial" panose="020B0604020202020204" pitchFamily="34" charset="0"/>
              </a:rPr>
              <a:t>achd.ca/</a:t>
            </a:r>
            <a:r>
              <a:rPr lang="en-CA" sz="4400" b="1" kern="1200" dirty="0" err="1">
                <a:solidFill>
                  <a:srgbClr val="7030A0"/>
                </a:solidFill>
                <a:latin typeface="Arial" panose="020B0604020202020204" pitchFamily="34" charset="0"/>
                <a:cs typeface="Arial" panose="020B0604020202020204" pitchFamily="34" charset="0"/>
              </a:rPr>
              <a:t>reglementation</a:t>
            </a:r>
            <a:endParaRPr lang="en-CA" sz="4400" b="1" kern="1200" dirty="0">
              <a:solidFill>
                <a:srgbClr val="7030A0"/>
              </a:solidFill>
              <a:latin typeface="Arial" panose="020B0604020202020204" pitchFamily="34" charset="0"/>
              <a:cs typeface="Arial" panose="020B0604020202020204" pitchFamily="34" charset="0"/>
            </a:endParaRPr>
          </a:p>
          <a:p>
            <a:pPr marL="0" indent="0" algn="ctr"/>
            <a:endParaRPr lang="fr-CA" b="1" dirty="0">
              <a:latin typeface="Arial" panose="020B0604020202020204" pitchFamily="34" charset="0"/>
              <a:cs typeface="Arial" panose="020B0604020202020204" pitchFamily="34" charset="0"/>
            </a:endParaRPr>
          </a:p>
          <a:p>
            <a:pPr marL="0" indent="0" algn="ctr"/>
            <a:endParaRPr lang="en-CA" sz="4600"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FCFDFF0-F3D9-4AD8-97D8-360B9F74901F}"/>
              </a:ext>
            </a:extLst>
          </p:cNvPr>
          <p:cNvPicPr>
            <a:picLocks noChangeAspect="1"/>
          </p:cNvPicPr>
          <p:nvPr/>
        </p:nvPicPr>
        <p:blipFill>
          <a:blip r:embed="rId3"/>
          <a:stretch>
            <a:fillRect/>
          </a:stretch>
        </p:blipFill>
        <p:spPr>
          <a:xfrm>
            <a:off x="2883074" y="3256170"/>
            <a:ext cx="7551557" cy="6161700"/>
          </a:xfrm>
          <a:prstGeom prst="rect">
            <a:avLst/>
          </a:prstGeom>
        </p:spPr>
      </p:pic>
      <p:cxnSp>
        <p:nvCxnSpPr>
          <p:cNvPr id="10" name="Curved Connector 13">
            <a:extLst>
              <a:ext uri="{FF2B5EF4-FFF2-40B4-BE49-F238E27FC236}">
                <a16:creationId xmlns:a16="http://schemas.microsoft.com/office/drawing/2014/main" id="{29B44FE6-B16A-425F-AE8F-53B4119334E8}"/>
              </a:ext>
            </a:extLst>
          </p:cNvPr>
          <p:cNvCxnSpPr/>
          <p:nvPr/>
        </p:nvCxnSpPr>
        <p:spPr bwMode="auto">
          <a:xfrm>
            <a:off x="627260" y="7035986"/>
            <a:ext cx="2255814" cy="2204267"/>
          </a:xfrm>
          <a:prstGeom prst="curvedConnector3">
            <a:avLst>
              <a:gd name="adj1" fmla="val 50000"/>
            </a:avLst>
          </a:prstGeom>
          <a:solidFill>
            <a:srgbClr val="6796EB">
              <a:alpha val="24901"/>
            </a:srgbClr>
          </a:solidFill>
          <a:ln w="7620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6879726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41761" y="2428529"/>
            <a:ext cx="11612164" cy="6097338"/>
          </a:xfrm>
        </p:spPr>
        <p:txBody>
          <a:bodyPr/>
          <a:lstStyle/>
          <a:p>
            <a:pPr algn="l">
              <a:buFont typeface="Arial" panose="020B0604020202020204" pitchFamily="34" charset="0"/>
              <a:buChar char="•"/>
            </a:pPr>
            <a:r>
              <a:rPr lang="fr-CA" sz="4600" b="1" dirty="0">
                <a:latin typeface="Arial" panose="020B0604020202020204" pitchFamily="34" charset="0"/>
                <a:cs typeface="Arial" panose="020B0604020202020204" pitchFamily="34" charset="0"/>
              </a:rPr>
              <a:t>Locales</a:t>
            </a:r>
          </a:p>
          <a:p>
            <a:pPr algn="l">
              <a:spcBef>
                <a:spcPts val="2000"/>
              </a:spcBef>
              <a:buFont typeface="Arial" panose="020B0604020202020204" pitchFamily="34" charset="0"/>
              <a:buChar char="•"/>
            </a:pPr>
            <a:r>
              <a:rPr lang="fr-CA" sz="4600" b="1" dirty="0">
                <a:latin typeface="Arial" panose="020B0604020202020204" pitchFamily="34" charset="0"/>
                <a:cs typeface="Arial" panose="020B0604020202020204" pitchFamily="34" charset="0"/>
              </a:rPr>
              <a:t>Provinciales</a:t>
            </a:r>
          </a:p>
          <a:p>
            <a:pPr algn="l">
              <a:spcBef>
                <a:spcPts val="2000"/>
              </a:spcBef>
              <a:buFont typeface="Arial" panose="020B0604020202020204" pitchFamily="34" charset="0"/>
              <a:buChar char="•"/>
            </a:pPr>
            <a:r>
              <a:rPr lang="fr-CA" sz="4600" b="1" dirty="0">
                <a:latin typeface="Arial" panose="020B0604020202020204" pitchFamily="34" charset="0"/>
                <a:cs typeface="Arial" panose="020B0604020202020204" pitchFamily="34" charset="0"/>
              </a:rPr>
              <a:t>Nationale : ACHD</a:t>
            </a:r>
          </a:p>
          <a:p>
            <a:pPr algn="l">
              <a:spcBef>
                <a:spcPts val="2000"/>
              </a:spcBef>
              <a:buFont typeface="Arial" panose="020B0604020202020204" pitchFamily="34" charset="0"/>
              <a:buChar char="•"/>
            </a:pPr>
            <a:r>
              <a:rPr lang="fr-CA" sz="4600" b="1" dirty="0">
                <a:latin typeface="Arial" panose="020B0604020202020204" pitchFamily="34" charset="0"/>
                <a:cs typeface="Arial" panose="020B0604020202020204" pitchFamily="34" charset="0"/>
              </a:rPr>
              <a:t>Internationale : IFDH</a:t>
            </a:r>
          </a:p>
          <a:p>
            <a:pPr algn="l">
              <a:buFont typeface="Arial" panose="020B0604020202020204" pitchFamily="34" charset="0"/>
              <a:buChar char="•"/>
            </a:pPr>
            <a:endParaRPr lang="en-CA" sz="4600" b="1" dirty="0">
              <a:latin typeface="Arial" panose="020B0604020202020204" pitchFamily="34" charset="0"/>
              <a:cs typeface="Arial" panose="020B0604020202020204" pitchFamily="34" charset="0"/>
            </a:endParaRPr>
          </a:p>
        </p:txBody>
      </p:sp>
      <p:sp>
        <p:nvSpPr>
          <p:cNvPr id="7" name="Title 1"/>
          <p:cNvSpPr txBox="1">
            <a:spLocks/>
          </p:cNvSpPr>
          <p:nvPr/>
        </p:nvSpPr>
        <p:spPr bwMode="auto">
          <a:xfrm>
            <a:off x="4270152" y="268288"/>
            <a:ext cx="822801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solidFill>
                  <a:schemeClr val="bg1"/>
                </a:solidFill>
              </a:rPr>
              <a:t>Associations professionnelles en hygiène dentaire </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336" y="6969552"/>
            <a:ext cx="5527856" cy="1728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7734"/>
          <a:stretch/>
        </p:blipFill>
        <p:spPr>
          <a:xfrm>
            <a:off x="7582520" y="2356520"/>
            <a:ext cx="5172134" cy="3024336"/>
          </a:xfrm>
          <a:prstGeom prst="rect">
            <a:avLst/>
          </a:prstGeom>
        </p:spPr>
      </p:pic>
      <p:pic>
        <p:nvPicPr>
          <p:cNvPr id="2" name="Picture 1" descr="A close up of a sign&#10;&#10;Description automatically generated">
            <a:extLst>
              <a:ext uri="{FF2B5EF4-FFF2-40B4-BE49-F238E27FC236}">
                <a16:creationId xmlns:a16="http://schemas.microsoft.com/office/drawing/2014/main" id="{F6B86D75-2E45-49B5-A7D6-E28BE035854C}"/>
              </a:ext>
            </a:extLst>
          </p:cNvPr>
          <p:cNvPicPr>
            <a:picLocks noChangeAspect="1"/>
          </p:cNvPicPr>
          <p:nvPr/>
        </p:nvPicPr>
        <p:blipFill>
          <a:blip r:embed="rId5"/>
          <a:stretch>
            <a:fillRect/>
          </a:stretch>
        </p:blipFill>
        <p:spPr>
          <a:xfrm>
            <a:off x="1527912" y="6797721"/>
            <a:ext cx="2939391" cy="1728146"/>
          </a:xfrm>
          <a:prstGeom prst="rect">
            <a:avLst/>
          </a:prstGeom>
        </p:spPr>
      </p:pic>
    </p:spTree>
    <p:extLst>
      <p:ext uri="{BB962C8B-B14F-4D97-AF65-F5344CB8AC3E}">
        <p14:creationId xmlns:p14="http://schemas.microsoft.com/office/powerpoint/2010/main" val="56370357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733909" y="5021207"/>
            <a:ext cx="11355858" cy="2353674"/>
            <a:chOff x="733909" y="1504201"/>
            <a:chExt cx="11355858" cy="2353674"/>
          </a:xfrm>
          <a:solidFill>
            <a:srgbClr val="606060"/>
          </a:solidFill>
        </p:grpSpPr>
        <p:sp>
          <p:nvSpPr>
            <p:cNvPr id="65" name="Rectangle 64"/>
            <p:cNvSpPr/>
            <p:nvPr/>
          </p:nvSpPr>
          <p:spPr bwMode="auto">
            <a:xfrm>
              <a:off x="733909" y="1504201"/>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66" name="Rectangle 65"/>
            <p:cNvSpPr/>
            <p:nvPr/>
          </p:nvSpPr>
          <p:spPr bwMode="auto">
            <a:xfrm>
              <a:off x="3039987" y="1504201"/>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67" name="Rectangle 66"/>
            <p:cNvSpPr/>
            <p:nvPr/>
          </p:nvSpPr>
          <p:spPr bwMode="auto">
            <a:xfrm>
              <a:off x="5367889" y="1504201"/>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68" name="Rectangle 67"/>
            <p:cNvSpPr/>
            <p:nvPr/>
          </p:nvSpPr>
          <p:spPr bwMode="auto">
            <a:xfrm>
              <a:off x="7690173" y="1504201"/>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69" name="Rectangle 68"/>
            <p:cNvSpPr/>
            <p:nvPr/>
          </p:nvSpPr>
          <p:spPr bwMode="auto">
            <a:xfrm>
              <a:off x="10016146" y="1513563"/>
              <a:ext cx="2073621" cy="2344312"/>
            </a:xfrm>
            <a:prstGeom prst="rect">
              <a:avLst/>
            </a:prstGeom>
            <a:grp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gr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solidFill>
                  <a:schemeClr val="bg1"/>
                </a:solidFill>
              </a:rPr>
              <a:t>Organisations provinciales</a:t>
            </a:r>
          </a:p>
        </p:txBody>
      </p:sp>
      <p:sp>
        <p:nvSpPr>
          <p:cNvPr id="71" name="Freeform 70"/>
          <p:cNvSpPr/>
          <p:nvPr/>
        </p:nvSpPr>
        <p:spPr>
          <a:xfrm>
            <a:off x="2967654" y="5103660"/>
            <a:ext cx="2132938" cy="547200"/>
          </a:xfrm>
          <a:custGeom>
            <a:avLst/>
            <a:gdLst>
              <a:gd name="connsiteX0" fmla="*/ 0 w 2132938"/>
              <a:gd name="connsiteY0" fmla="*/ 0 h 547200"/>
              <a:gd name="connsiteX1" fmla="*/ 2132938 w 2132938"/>
              <a:gd name="connsiteY1" fmla="*/ 0 h 547200"/>
              <a:gd name="connsiteX2" fmla="*/ 2132938 w 2132938"/>
              <a:gd name="connsiteY2" fmla="*/ 547200 h 547200"/>
              <a:gd name="connsiteX3" fmla="*/ 0 w 2132938"/>
              <a:gd name="connsiteY3" fmla="*/ 547200 h 547200"/>
              <a:gd name="connsiteX4" fmla="*/ 0 w 2132938"/>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547200">
                <a:moveTo>
                  <a:pt x="0" y="0"/>
                </a:moveTo>
                <a:lnTo>
                  <a:pt x="2132938" y="0"/>
                </a:lnTo>
                <a:lnTo>
                  <a:pt x="2132938"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05217" tIns="27181" rIns="65039" bIns="127251"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N.-B.</a:t>
            </a:r>
          </a:p>
        </p:txBody>
      </p:sp>
      <p:sp>
        <p:nvSpPr>
          <p:cNvPr id="72" name="Freeform 71"/>
          <p:cNvSpPr/>
          <p:nvPr/>
        </p:nvSpPr>
        <p:spPr>
          <a:xfrm>
            <a:off x="2940472" y="5640240"/>
            <a:ext cx="2132938" cy="1793572"/>
          </a:xfrm>
          <a:custGeom>
            <a:avLst/>
            <a:gdLst>
              <a:gd name="connsiteX0" fmla="*/ 0 w 2132938"/>
              <a:gd name="connsiteY0" fmla="*/ 0 h 1793572"/>
              <a:gd name="connsiteX1" fmla="*/ 2132938 w 2132938"/>
              <a:gd name="connsiteY1" fmla="*/ 0 h 1793572"/>
              <a:gd name="connsiteX2" fmla="*/ 2132938 w 2132938"/>
              <a:gd name="connsiteY2" fmla="*/ 1793572 h 1793572"/>
              <a:gd name="connsiteX3" fmla="*/ 0 w 2132938"/>
              <a:gd name="connsiteY3" fmla="*/ 1793572 h 1793572"/>
              <a:gd name="connsiteX4" fmla="*/ 0 w 2132938"/>
              <a:gd name="connsiteY4" fmla="*/ 0 h 179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1793572">
                <a:moveTo>
                  <a:pt x="0" y="0"/>
                </a:moveTo>
                <a:lnTo>
                  <a:pt x="2132938" y="0"/>
                </a:lnTo>
                <a:lnTo>
                  <a:pt x="2132938" y="1793572"/>
                </a:lnTo>
                <a:lnTo>
                  <a:pt x="0" y="17935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71435" tIns="51306" rIns="65039" bIns="202059"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du Nouveau-Brunswick </a:t>
            </a:r>
            <a:r>
              <a:rPr lang="en-CA" sz="185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(AHDNB)</a:t>
            </a:r>
          </a:p>
        </p:txBody>
      </p:sp>
      <p:sp>
        <p:nvSpPr>
          <p:cNvPr id="73" name="Freeform 72"/>
          <p:cNvSpPr/>
          <p:nvPr/>
        </p:nvSpPr>
        <p:spPr>
          <a:xfrm>
            <a:off x="5331235" y="5096457"/>
            <a:ext cx="2009620" cy="547200"/>
          </a:xfrm>
          <a:custGeom>
            <a:avLst/>
            <a:gdLst>
              <a:gd name="connsiteX0" fmla="*/ 0 w 2132938"/>
              <a:gd name="connsiteY0" fmla="*/ 0 h 547200"/>
              <a:gd name="connsiteX1" fmla="*/ 2132938 w 2132938"/>
              <a:gd name="connsiteY1" fmla="*/ 0 h 547200"/>
              <a:gd name="connsiteX2" fmla="*/ 2132938 w 2132938"/>
              <a:gd name="connsiteY2" fmla="*/ 547200 h 547200"/>
              <a:gd name="connsiteX3" fmla="*/ 0 w 2132938"/>
              <a:gd name="connsiteY3" fmla="*/ 547200 h 547200"/>
              <a:gd name="connsiteX4" fmla="*/ 0 w 2132938"/>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547200">
                <a:moveTo>
                  <a:pt x="0" y="0"/>
                </a:moveTo>
                <a:lnTo>
                  <a:pt x="2132938" y="0"/>
                </a:lnTo>
                <a:lnTo>
                  <a:pt x="2132938"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98425" tIns="39985" rIns="-28169" bIns="114447"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N.-É.</a:t>
            </a:r>
          </a:p>
        </p:txBody>
      </p:sp>
      <p:sp>
        <p:nvSpPr>
          <p:cNvPr id="74" name="Freeform 73"/>
          <p:cNvSpPr/>
          <p:nvPr/>
        </p:nvSpPr>
        <p:spPr>
          <a:xfrm>
            <a:off x="5193212" y="5609589"/>
            <a:ext cx="2009620" cy="1810378"/>
          </a:xfrm>
          <a:custGeom>
            <a:avLst/>
            <a:gdLst>
              <a:gd name="connsiteX0" fmla="*/ 0 w 2132938"/>
              <a:gd name="connsiteY0" fmla="*/ 0 h 1810378"/>
              <a:gd name="connsiteX1" fmla="*/ 2132938 w 2132938"/>
              <a:gd name="connsiteY1" fmla="*/ 0 h 1810378"/>
              <a:gd name="connsiteX2" fmla="*/ 2132938 w 2132938"/>
              <a:gd name="connsiteY2" fmla="*/ 1810378 h 1810378"/>
              <a:gd name="connsiteX3" fmla="*/ 0 w 2132938"/>
              <a:gd name="connsiteY3" fmla="*/ 1810378 h 1810378"/>
              <a:gd name="connsiteX4" fmla="*/ 0 w 2132938"/>
              <a:gd name="connsiteY4" fmla="*/ 0 h 1810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1810378">
                <a:moveTo>
                  <a:pt x="0" y="0"/>
                </a:moveTo>
                <a:lnTo>
                  <a:pt x="2132938" y="0"/>
                </a:lnTo>
                <a:lnTo>
                  <a:pt x="2132938" y="1810378"/>
                </a:lnTo>
                <a:lnTo>
                  <a:pt x="0" y="1810378"/>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92393" tIns="74065" rIns="-55919" bIns="179300"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Ordre des hygiénistes dentaires de la Nouvelle-Écosse </a:t>
            </a:r>
            <a:r>
              <a:rPr lang="en-CA" sz="185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(CDHNS)*</a:t>
            </a:r>
          </a:p>
        </p:txBody>
      </p:sp>
      <p:sp>
        <p:nvSpPr>
          <p:cNvPr id="75" name="Freeform 74"/>
          <p:cNvSpPr/>
          <p:nvPr/>
        </p:nvSpPr>
        <p:spPr>
          <a:xfrm>
            <a:off x="7677032" y="5029193"/>
            <a:ext cx="2132938" cy="547200"/>
          </a:xfrm>
          <a:custGeom>
            <a:avLst/>
            <a:gdLst>
              <a:gd name="connsiteX0" fmla="*/ 0 w 2132938"/>
              <a:gd name="connsiteY0" fmla="*/ 0 h 547200"/>
              <a:gd name="connsiteX1" fmla="*/ 2132938 w 2132938"/>
              <a:gd name="connsiteY1" fmla="*/ 0 h 547200"/>
              <a:gd name="connsiteX2" fmla="*/ 2132938 w 2132938"/>
              <a:gd name="connsiteY2" fmla="*/ 547200 h 547200"/>
              <a:gd name="connsiteX3" fmla="*/ 0 w 2132938"/>
              <a:gd name="connsiteY3" fmla="*/ 547200 h 547200"/>
              <a:gd name="connsiteX4" fmla="*/ 0 w 2132938"/>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547200">
                <a:moveTo>
                  <a:pt x="0" y="0"/>
                </a:moveTo>
                <a:lnTo>
                  <a:pt x="2132938" y="0"/>
                </a:lnTo>
                <a:lnTo>
                  <a:pt x="2132938"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1089" tIns="91230" rIns="39167" bIns="63202"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Ont.</a:t>
            </a:r>
          </a:p>
        </p:txBody>
      </p:sp>
      <p:sp>
        <p:nvSpPr>
          <p:cNvPr id="76" name="Freeform 75"/>
          <p:cNvSpPr/>
          <p:nvPr/>
        </p:nvSpPr>
        <p:spPr>
          <a:xfrm>
            <a:off x="7578450" y="5570527"/>
            <a:ext cx="2132938" cy="1793572"/>
          </a:xfrm>
          <a:custGeom>
            <a:avLst/>
            <a:gdLst>
              <a:gd name="connsiteX0" fmla="*/ 0 w 2132938"/>
              <a:gd name="connsiteY0" fmla="*/ 0 h 1793572"/>
              <a:gd name="connsiteX1" fmla="*/ 2132938 w 2132938"/>
              <a:gd name="connsiteY1" fmla="*/ 0 h 1793572"/>
              <a:gd name="connsiteX2" fmla="*/ 2132938 w 2132938"/>
              <a:gd name="connsiteY2" fmla="*/ 1793572 h 1793572"/>
              <a:gd name="connsiteX3" fmla="*/ 0 w 2132938"/>
              <a:gd name="connsiteY3" fmla="*/ 1793572 h 1793572"/>
              <a:gd name="connsiteX4" fmla="*/ 0 w 2132938"/>
              <a:gd name="connsiteY4" fmla="*/ 0 h 179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1793572">
                <a:moveTo>
                  <a:pt x="0" y="0"/>
                </a:moveTo>
                <a:lnTo>
                  <a:pt x="2132938" y="0"/>
                </a:lnTo>
                <a:lnTo>
                  <a:pt x="2132938" y="1793572"/>
                </a:lnTo>
                <a:lnTo>
                  <a:pt x="0" y="17935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5835" tIns="112126" rIns="40639" bIns="141239" numCol="1" spcCol="1270" anchor="t" anchorCtr="0">
            <a:noAutofit/>
          </a:bodyPr>
          <a:lstStyle/>
          <a:p>
            <a:pPr marL="171450" lvl="1" indent="-171450" algn="l" defTabSz="844550">
              <a:lnSpc>
                <a:spcPct val="90000"/>
              </a:lnSpc>
              <a:spcBef>
                <a:spcPct val="0"/>
              </a:spcBef>
              <a:spcAft>
                <a:spcPct val="15000"/>
              </a:spcAft>
              <a:buChar char="••"/>
            </a:pPr>
            <a:r>
              <a:rPr lang="fr-CA" sz="180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de l’Ontario </a:t>
            </a:r>
            <a:r>
              <a:rPr lang="en-CA" sz="18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(ODHA)</a:t>
            </a:r>
          </a:p>
        </p:txBody>
      </p:sp>
      <p:sp>
        <p:nvSpPr>
          <p:cNvPr id="77" name="Freeform 76"/>
          <p:cNvSpPr/>
          <p:nvPr/>
        </p:nvSpPr>
        <p:spPr>
          <a:xfrm>
            <a:off x="9956829" y="5064903"/>
            <a:ext cx="2132938" cy="547200"/>
          </a:xfrm>
          <a:custGeom>
            <a:avLst/>
            <a:gdLst>
              <a:gd name="connsiteX0" fmla="*/ 0 w 2132938"/>
              <a:gd name="connsiteY0" fmla="*/ 0 h 547200"/>
              <a:gd name="connsiteX1" fmla="*/ 2132938 w 2132938"/>
              <a:gd name="connsiteY1" fmla="*/ 0 h 547200"/>
              <a:gd name="connsiteX2" fmla="*/ 2132938 w 2132938"/>
              <a:gd name="connsiteY2" fmla="*/ 547200 h 547200"/>
              <a:gd name="connsiteX3" fmla="*/ 0 w 2132938"/>
              <a:gd name="connsiteY3" fmla="*/ 547200 h 547200"/>
              <a:gd name="connsiteX4" fmla="*/ 0 w 2132938"/>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547200">
                <a:moveTo>
                  <a:pt x="0" y="0"/>
                </a:moveTo>
                <a:lnTo>
                  <a:pt x="2132938" y="0"/>
                </a:lnTo>
                <a:lnTo>
                  <a:pt x="2132938"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8518" tIns="49932" rIns="11738" bIns="104500"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T.-N.-L.</a:t>
            </a:r>
          </a:p>
        </p:txBody>
      </p:sp>
      <p:sp>
        <p:nvSpPr>
          <p:cNvPr id="78" name="Freeform 77"/>
          <p:cNvSpPr/>
          <p:nvPr/>
        </p:nvSpPr>
        <p:spPr>
          <a:xfrm>
            <a:off x="9885323" y="5654976"/>
            <a:ext cx="2132938" cy="1793572"/>
          </a:xfrm>
          <a:custGeom>
            <a:avLst/>
            <a:gdLst>
              <a:gd name="connsiteX0" fmla="*/ 0 w 2132938"/>
              <a:gd name="connsiteY0" fmla="*/ 0 h 1793572"/>
              <a:gd name="connsiteX1" fmla="*/ 2132938 w 2132938"/>
              <a:gd name="connsiteY1" fmla="*/ 0 h 1793572"/>
              <a:gd name="connsiteX2" fmla="*/ 2132938 w 2132938"/>
              <a:gd name="connsiteY2" fmla="*/ 1793572 h 1793572"/>
              <a:gd name="connsiteX3" fmla="*/ 0 w 2132938"/>
              <a:gd name="connsiteY3" fmla="*/ 1793572 h 1793572"/>
              <a:gd name="connsiteX4" fmla="*/ 0 w 2132938"/>
              <a:gd name="connsiteY4" fmla="*/ 0 h 179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938" h="1793572">
                <a:moveTo>
                  <a:pt x="0" y="0"/>
                </a:moveTo>
                <a:lnTo>
                  <a:pt x="2132938" y="0"/>
                </a:lnTo>
                <a:lnTo>
                  <a:pt x="2132938" y="1793572"/>
                </a:lnTo>
                <a:lnTo>
                  <a:pt x="0" y="1793572"/>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24736" tIns="74066" rIns="11738" bIns="179299"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de Terre-Neuve-et-Labrador </a:t>
            </a:r>
            <a:r>
              <a:rPr lang="en-CA" sz="185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(NLDHA)</a:t>
            </a:r>
          </a:p>
        </p:txBody>
      </p:sp>
      <p:pic>
        <p:nvPicPr>
          <p:cNvPr id="13" name="Picture 3" descr="J:\Admin\Logos_&amp;_Graphics\Provincial logos\BCDHA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8203" y="3871946"/>
            <a:ext cx="1179861" cy="869774"/>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4" descr="J:\Admin\Logos_&amp;_Graphics\Provincial logos\MDHA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4168" y="3940696"/>
            <a:ext cx="1700188" cy="75418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6" descr="J:\Admin\Logos_&amp;_Graphics\Provincial logos\NFLD_logo_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9246" y="7499596"/>
            <a:ext cx="1963799" cy="752094"/>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8" descr="J:\Admin\Logos_&amp;_Graphics\Provincial logos\PEIDH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8261" b="12014"/>
          <a:stretch/>
        </p:blipFill>
        <p:spPr bwMode="auto">
          <a:xfrm>
            <a:off x="8806655" y="3921075"/>
            <a:ext cx="2376265" cy="649496"/>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3755" y="3921082"/>
            <a:ext cx="892821" cy="8837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4316" y="7460455"/>
            <a:ext cx="1822210" cy="652066"/>
          </a:xfrm>
          <a:prstGeom prst="rect">
            <a:avLst/>
          </a:prstGeom>
        </p:spPr>
      </p:pic>
      <p:grpSp>
        <p:nvGrpSpPr>
          <p:cNvPr id="22" name="Group 21"/>
          <p:cNvGrpSpPr/>
          <p:nvPr/>
        </p:nvGrpSpPr>
        <p:grpSpPr>
          <a:xfrm>
            <a:off x="637117" y="5036677"/>
            <a:ext cx="2073621" cy="547200"/>
            <a:chOff x="0" y="243921"/>
            <a:chExt cx="2073621" cy="547200"/>
          </a:xfrm>
          <a:noFill/>
        </p:grpSpPr>
        <p:sp>
          <p:nvSpPr>
            <p:cNvPr id="26" name="Rectangle 25"/>
            <p:cNvSpPr/>
            <p:nvPr/>
          </p:nvSpPr>
          <p:spPr>
            <a:xfrm>
              <a:off x="0" y="243921"/>
              <a:ext cx="2073621" cy="547200"/>
            </a:xfrm>
            <a:prstGeom prst="rect">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TextBox 26"/>
            <p:cNvSpPr txBox="1"/>
            <p:nvPr/>
          </p:nvSpPr>
          <p:spPr>
            <a:xfrm>
              <a:off x="0" y="243921"/>
              <a:ext cx="2073621" cy="54720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Qc</a:t>
              </a:r>
            </a:p>
          </p:txBody>
        </p:sp>
      </p:grpSp>
      <p:grpSp>
        <p:nvGrpSpPr>
          <p:cNvPr id="23" name="Group 22"/>
          <p:cNvGrpSpPr/>
          <p:nvPr/>
        </p:nvGrpSpPr>
        <p:grpSpPr>
          <a:xfrm>
            <a:off x="723639" y="5574650"/>
            <a:ext cx="2086518" cy="1906741"/>
            <a:chOff x="0" y="747445"/>
            <a:chExt cx="2086518" cy="1651721"/>
          </a:xfrm>
        </p:grpSpPr>
        <p:sp>
          <p:nvSpPr>
            <p:cNvPr id="24" name="Rectangle 23"/>
            <p:cNvSpPr/>
            <p:nvPr/>
          </p:nvSpPr>
          <p:spPr>
            <a:xfrm>
              <a:off x="0" y="747445"/>
              <a:ext cx="2073621" cy="1651721"/>
            </a:xfrm>
            <a:prstGeom prst="rect">
              <a:avLst/>
            </a:pr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5" name="TextBox 24"/>
            <p:cNvSpPr txBox="1"/>
            <p:nvPr/>
          </p:nvSpPr>
          <p:spPr>
            <a:xfrm>
              <a:off x="12897" y="758886"/>
              <a:ext cx="2073621" cy="1406855"/>
            </a:xfrm>
            <a:prstGeom prst="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1346" tIns="101346" rIns="135128" bIns="152019" numCol="1" spcCol="1270" anchor="t" anchorCtr="0">
              <a:noAutofit/>
            </a:bodyPr>
            <a:lstStyle/>
            <a:p>
              <a:pPr marL="171450" lvl="1" indent="-171450" defTabSz="844550">
                <a:lnSpc>
                  <a:spcPct val="90000"/>
                </a:lnSpc>
                <a:spcAft>
                  <a:spcPct val="15000"/>
                </a:spcAft>
                <a:buChar char="••"/>
              </a:pPr>
              <a:r>
                <a:rPr lang="fr-FR"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Fédération des hygiénistes dentaires du Québec (</a:t>
              </a:r>
              <a:r>
                <a:rPr lang="fr-FR" sz="1850" dirty="0" err="1">
                  <a:ln w="18415" cmpd="sng">
                    <a:solidFill>
                      <a:srgbClr val="FFFFFF"/>
                    </a:solidFill>
                    <a:prstDash val="solid"/>
                  </a:ln>
                  <a:solidFill>
                    <a:srgbClr val="FFFFFF"/>
                  </a:solidFill>
                  <a:latin typeface="Arial" panose="020B0604020202020204" pitchFamily="34" charset="0"/>
                  <a:cs typeface="Arial" panose="020B0604020202020204" pitchFamily="34" charset="0"/>
                </a:rPr>
                <a:t>FHDQ</a:t>
              </a:r>
              <a:r>
                <a:rPr lang="fr-FR" sz="1850" dirty="0">
                  <a:ln w="18415" cmpd="sng">
                    <a:solidFill>
                      <a:srgbClr val="FFFFFF"/>
                    </a:solidFill>
                    <a:prstDash val="solid"/>
                  </a:ln>
                  <a:solidFill>
                    <a:srgbClr val="FFFFFF"/>
                  </a:solidFill>
                  <a:latin typeface="Arial" panose="020B0604020202020204" pitchFamily="34" charset="0"/>
                  <a:cs typeface="Arial" panose="020B0604020202020204" pitchFamily="34" charset="0"/>
                </a:rPr>
                <a:t>)</a:t>
              </a:r>
              <a:endPar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endParaRPr>
            </a:p>
          </p:txBody>
        </p:sp>
      </p:grpSp>
      <p:grpSp>
        <p:nvGrpSpPr>
          <p:cNvPr id="90" name="Group 89"/>
          <p:cNvGrpSpPr/>
          <p:nvPr/>
        </p:nvGrpSpPr>
        <p:grpSpPr>
          <a:xfrm>
            <a:off x="1937011" y="1504201"/>
            <a:ext cx="9029885" cy="2344312"/>
            <a:chOff x="733909" y="1504201"/>
            <a:chExt cx="9029885" cy="2344312"/>
          </a:xfrm>
        </p:grpSpPr>
        <p:sp>
          <p:nvSpPr>
            <p:cNvPr id="44" name="Rectangle 43"/>
            <p:cNvSpPr/>
            <p:nvPr/>
          </p:nvSpPr>
          <p:spPr bwMode="auto">
            <a:xfrm>
              <a:off x="733909" y="1504201"/>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56" name="Rectangle 55"/>
            <p:cNvSpPr/>
            <p:nvPr/>
          </p:nvSpPr>
          <p:spPr bwMode="auto">
            <a:xfrm>
              <a:off x="3039987" y="1504201"/>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57" name="Rectangle 56"/>
            <p:cNvSpPr/>
            <p:nvPr/>
          </p:nvSpPr>
          <p:spPr bwMode="auto">
            <a:xfrm>
              <a:off x="5367889" y="1504201"/>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sp>
          <p:nvSpPr>
            <p:cNvPr id="58" name="Rectangle 57"/>
            <p:cNvSpPr/>
            <p:nvPr/>
          </p:nvSpPr>
          <p:spPr bwMode="auto">
            <a:xfrm>
              <a:off x="7690173" y="1504201"/>
              <a:ext cx="2073621" cy="2344312"/>
            </a:xfrm>
            <a:prstGeom prst="rect">
              <a:avLst/>
            </a:prstGeom>
            <a:solidFill>
              <a:srgbClr val="606060"/>
            </a:solidFill>
            <a:ln w="25400" cap="flat" cmpd="sng" algn="ctr">
              <a:solidFill>
                <a:schemeClr val="tx2">
                  <a:lumMod val="50000"/>
                  <a:lumOff val="50000"/>
                  <a:alpha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CA" sz="4000" b="0" i="0" u="none" strike="noStrike" cap="none" normalizeH="0" baseline="0">
                <a:ln>
                  <a:noFill/>
                </a:ln>
                <a:solidFill>
                  <a:srgbClr val="5F7BAE"/>
                </a:solidFill>
                <a:effectLst/>
                <a:latin typeface="Palatino" charset="0"/>
                <a:ea typeface="ヒラギノ明朝 ProN W3" charset="0"/>
                <a:cs typeface="ヒラギノ明朝 ProN W3" charset="0"/>
                <a:sym typeface="Palatino" charset="0"/>
              </a:endParaRPr>
            </a:p>
          </p:txBody>
        </p:sp>
      </p:grpSp>
      <p:sp>
        <p:nvSpPr>
          <p:cNvPr id="80" name="Freeform 79"/>
          <p:cNvSpPr/>
          <p:nvPr/>
        </p:nvSpPr>
        <p:spPr>
          <a:xfrm>
            <a:off x="1944862" y="1611788"/>
            <a:ext cx="2073621" cy="547200"/>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4395" tIns="33140" rIns="155861" bIns="121292"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C.-B.</a:t>
            </a:r>
          </a:p>
        </p:txBody>
      </p:sp>
      <p:sp>
        <p:nvSpPr>
          <p:cNvPr id="81" name="Freeform 80"/>
          <p:cNvSpPr/>
          <p:nvPr/>
        </p:nvSpPr>
        <p:spPr>
          <a:xfrm>
            <a:off x="1944862" y="2147806"/>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613" tIns="24776" rIns="155861" bIns="228589"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de la Colombie-Britannique (BCDHA)</a:t>
            </a:r>
          </a:p>
        </p:txBody>
      </p:sp>
      <p:sp>
        <p:nvSpPr>
          <p:cNvPr id="82" name="Freeform 81"/>
          <p:cNvSpPr/>
          <p:nvPr/>
        </p:nvSpPr>
        <p:spPr>
          <a:xfrm>
            <a:off x="4236899" y="1611788"/>
            <a:ext cx="2073621" cy="547200"/>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1696" tIns="33140" rIns="78560" bIns="121292"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Man.</a:t>
            </a:r>
          </a:p>
        </p:txBody>
      </p:sp>
      <p:sp>
        <p:nvSpPr>
          <p:cNvPr id="83" name="Freeform 82"/>
          <p:cNvSpPr/>
          <p:nvPr/>
        </p:nvSpPr>
        <p:spPr>
          <a:xfrm>
            <a:off x="4231414" y="2052462"/>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5006" tIns="124736" rIns="111468" bIns="128629"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du Manitoba </a:t>
            </a:r>
            <a:r>
              <a:rPr lang="en-CA" sz="185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(MDHA)</a:t>
            </a:r>
            <a:endPar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endParaRPr>
          </a:p>
        </p:txBody>
      </p:sp>
      <p:sp>
        <p:nvSpPr>
          <p:cNvPr id="84" name="Freeform 83"/>
          <p:cNvSpPr/>
          <p:nvPr/>
        </p:nvSpPr>
        <p:spPr>
          <a:xfrm>
            <a:off x="6562860" y="1611788"/>
            <a:ext cx="2073621" cy="547200"/>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29664" tIns="33140" rIns="40592" bIns="121292" numCol="1" spcCol="1270" anchor="ctr" anchorCtr="0">
            <a:noAutofit/>
          </a:bodyPr>
          <a:lstStyle/>
          <a:p>
            <a:pPr lvl="0" algn="ctr" defTabSz="844550">
              <a:lnSpc>
                <a:spcPct val="90000"/>
              </a:lnSpc>
              <a:spcBef>
                <a:spcPct val="0"/>
              </a:spcBef>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Sask.</a:t>
            </a:r>
          </a:p>
        </p:txBody>
      </p:sp>
      <p:sp>
        <p:nvSpPr>
          <p:cNvPr id="85" name="Freeform 84"/>
          <p:cNvSpPr/>
          <p:nvPr/>
        </p:nvSpPr>
        <p:spPr>
          <a:xfrm>
            <a:off x="6450635" y="2052462"/>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5882" tIns="112128" rIns="40592" bIns="141237" numCol="1" spcCol="1270" anchor="t" anchorCtr="0">
            <a:noAutofit/>
          </a:bodyPr>
          <a:lstStyle/>
          <a:p>
            <a:pPr marL="171450" lvl="1" indent="-171450" algn="l" defTabSz="844550">
              <a:lnSpc>
                <a:spcPct val="90000"/>
              </a:lnSpc>
              <a:spcBef>
                <a:spcPct val="0"/>
              </a:spcBef>
              <a:spcAft>
                <a:spcPct val="15000"/>
              </a:spcAft>
              <a:buChar char="••"/>
            </a:pPr>
            <a:r>
              <a:rPr lang="fr-CA" sz="187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de la Saskatchewan </a:t>
            </a:r>
            <a:r>
              <a:rPr lang="en-CA" sz="187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(SDHA)*</a:t>
            </a:r>
            <a:endParaRPr lang="en-CA" sz="1870" kern="1200" dirty="0">
              <a:latin typeface="Arial" panose="020B0604020202020204" pitchFamily="34" charset="0"/>
              <a:cs typeface="Arial" panose="020B0604020202020204" pitchFamily="34" charset="0"/>
            </a:endParaRPr>
          </a:p>
        </p:txBody>
      </p:sp>
      <p:sp>
        <p:nvSpPr>
          <p:cNvPr id="86" name="Freeform 85"/>
          <p:cNvSpPr/>
          <p:nvPr/>
        </p:nvSpPr>
        <p:spPr>
          <a:xfrm>
            <a:off x="8876669" y="1673156"/>
            <a:ext cx="2073621" cy="485831"/>
          </a:xfrm>
          <a:custGeom>
            <a:avLst/>
            <a:gdLst>
              <a:gd name="connsiteX0" fmla="*/ 0 w 2073621"/>
              <a:gd name="connsiteY0" fmla="*/ 0 h 547200"/>
              <a:gd name="connsiteX1" fmla="*/ 2073621 w 2073621"/>
              <a:gd name="connsiteY1" fmla="*/ 0 h 547200"/>
              <a:gd name="connsiteX2" fmla="*/ 2073621 w 2073621"/>
              <a:gd name="connsiteY2" fmla="*/ 547200 h 547200"/>
              <a:gd name="connsiteX3" fmla="*/ 0 w 2073621"/>
              <a:gd name="connsiteY3" fmla="*/ 547200 h 547200"/>
              <a:gd name="connsiteX4" fmla="*/ 0 w 2073621"/>
              <a:gd name="connsiteY4" fmla="*/ 0 h 54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547200">
                <a:moveTo>
                  <a:pt x="0" y="0"/>
                </a:moveTo>
                <a:lnTo>
                  <a:pt x="2073621" y="0"/>
                </a:lnTo>
                <a:lnTo>
                  <a:pt x="2073621" y="547200"/>
                </a:lnTo>
                <a:lnTo>
                  <a:pt x="0" y="547200"/>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79784" tIns="33140" rIns="-9528" bIns="121292" numCol="1" spcCol="1270" anchor="ctr" anchorCtr="0">
            <a:noAutofit/>
          </a:bodyPr>
          <a:lstStyle/>
          <a:p>
            <a:pPr algn="ctr" defTabSz="844550">
              <a:lnSpc>
                <a:spcPct val="90000"/>
              </a:lnSpc>
              <a:spcAft>
                <a:spcPct val="35000"/>
              </a:spcAft>
            </a:pPr>
            <a:r>
              <a:rPr lang="en-CA" sz="1900" b="0" kern="1200" cap="none" spc="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Î.-P.-É.</a:t>
            </a:r>
          </a:p>
        </p:txBody>
      </p:sp>
      <p:sp>
        <p:nvSpPr>
          <p:cNvPr id="87" name="Freeform 86"/>
          <p:cNvSpPr/>
          <p:nvPr/>
        </p:nvSpPr>
        <p:spPr>
          <a:xfrm>
            <a:off x="8755421" y="2044091"/>
            <a:ext cx="2073621" cy="1773269"/>
          </a:xfrm>
          <a:custGeom>
            <a:avLst/>
            <a:gdLst>
              <a:gd name="connsiteX0" fmla="*/ 0 w 2073621"/>
              <a:gd name="connsiteY0" fmla="*/ 0 h 1773269"/>
              <a:gd name="connsiteX1" fmla="*/ 2073621 w 2073621"/>
              <a:gd name="connsiteY1" fmla="*/ 0 h 1773269"/>
              <a:gd name="connsiteX2" fmla="*/ 2073621 w 2073621"/>
              <a:gd name="connsiteY2" fmla="*/ 1773269 h 1773269"/>
              <a:gd name="connsiteX3" fmla="*/ 0 w 2073621"/>
              <a:gd name="connsiteY3" fmla="*/ 1773269 h 1773269"/>
              <a:gd name="connsiteX4" fmla="*/ 0 w 2073621"/>
              <a:gd name="connsiteY4" fmla="*/ 0 h 177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621" h="1773269">
                <a:moveTo>
                  <a:pt x="0" y="0"/>
                </a:moveTo>
                <a:lnTo>
                  <a:pt x="2073621" y="0"/>
                </a:lnTo>
                <a:lnTo>
                  <a:pt x="2073621" y="1773269"/>
                </a:lnTo>
                <a:lnTo>
                  <a:pt x="0" y="1773269"/>
                </a:lnTo>
                <a:lnTo>
                  <a:pt x="0" y="0"/>
                </a:lnTo>
                <a:close/>
              </a:path>
            </a:pathLst>
          </a:custGeom>
          <a:no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6002" tIns="111507" rIns="-9528" bIns="141858" numCol="1" spcCol="1270" anchor="t" anchorCtr="0">
            <a:noAutofit/>
          </a:bodyPr>
          <a:lstStyle/>
          <a:p>
            <a:pPr marL="171450" lvl="1" indent="-171450" algn="l" defTabSz="844550">
              <a:lnSpc>
                <a:spcPct val="90000"/>
              </a:lnSpc>
              <a:spcBef>
                <a:spcPct val="0"/>
              </a:spcBef>
              <a:spcAft>
                <a:spcPct val="15000"/>
              </a:spcAft>
              <a:buChar char="••"/>
            </a:pPr>
            <a:r>
              <a:rPr lang="fr-CA" sz="1850" b="0" kern="1200" cap="none" spc="0" noProof="0" dirty="0">
                <a:ln w="18415" cmpd="sng">
                  <a:solidFill>
                    <a:srgbClr val="FFFFFF"/>
                  </a:solidFill>
                  <a:prstDash val="solid"/>
                </a:ln>
                <a:solidFill>
                  <a:srgbClr val="FFFFFF"/>
                </a:solidFill>
                <a:effectLst/>
                <a:latin typeface="Arial" panose="020B0604020202020204" pitchFamily="34" charset="0"/>
                <a:cs typeface="Arial" panose="020B0604020202020204" pitchFamily="34" charset="0"/>
              </a:rPr>
              <a:t>Association des hygiénistes dentaires de l’Île-du-Prince-Édouard (PEIDHA)</a:t>
            </a:r>
          </a:p>
        </p:txBody>
      </p:sp>
      <p:pic>
        <p:nvPicPr>
          <p:cNvPr id="50" name="Picture 4" descr="http://nbdha.ca/en/wp-content/uploads/2014/10/NB-Dental-Hygienists-Association-Logo-2.png">
            <a:extLst>
              <a:ext uri="{FF2B5EF4-FFF2-40B4-BE49-F238E27FC236}">
                <a16:creationId xmlns:a16="http://schemas.microsoft.com/office/drawing/2014/main" id="{704670D0-37D9-4EEB-A21C-B76705F6B1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2077" y="7467493"/>
            <a:ext cx="2267667" cy="79368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FÃ©dÃ©ration des hygiÃ©nistes dentaires du QuÃ©bec">
            <a:extLst>
              <a:ext uri="{FF2B5EF4-FFF2-40B4-BE49-F238E27FC236}">
                <a16:creationId xmlns:a16="http://schemas.microsoft.com/office/drawing/2014/main" id="{370DF780-2E1F-42CA-BBDB-DA6687A3ED3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73636"/>
          <a:stretch/>
        </p:blipFill>
        <p:spPr bwMode="auto">
          <a:xfrm>
            <a:off x="1056410" y="7496125"/>
            <a:ext cx="1383653" cy="981075"/>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20D35342-9CF8-4A69-B8E5-47558E44BABD}"/>
              </a:ext>
            </a:extLst>
          </p:cNvPr>
          <p:cNvSpPr txBox="1"/>
          <p:nvPr/>
        </p:nvSpPr>
        <p:spPr>
          <a:xfrm>
            <a:off x="732321" y="8827924"/>
            <a:ext cx="10800055" cy="400110"/>
          </a:xfrm>
          <a:prstGeom prst="rect">
            <a:avLst/>
          </a:prstGeom>
          <a:noFill/>
        </p:spPr>
        <p:txBody>
          <a:bodyPr wrap="square" rtlCol="0">
            <a:spAutoFit/>
          </a:bodyPr>
          <a:lstStyle/>
          <a:p>
            <a:r>
              <a:rPr lang="en-CA" sz="2000" i="1" dirty="0">
                <a:solidFill>
                  <a:schemeClr val="tx1"/>
                </a:solidFill>
                <a:latin typeface="Arial"/>
                <a:ea typeface="+mn-ea"/>
                <a:cs typeface="Arial"/>
              </a:rPr>
              <a:t>*</a:t>
            </a:r>
            <a:r>
              <a:rPr lang="fr-FR" sz="2000" i="1" dirty="0">
                <a:solidFill>
                  <a:schemeClr val="tx1"/>
                </a:solidFill>
                <a:latin typeface="Arial"/>
                <a:ea typeface="+mn-ea"/>
                <a:cs typeface="Arial"/>
              </a:rPr>
              <a:t>Ces organisations sont les autorités réglementaires.</a:t>
            </a:r>
            <a:endParaRPr lang="en-CA" sz="2000" i="1" dirty="0">
              <a:solidFill>
                <a:schemeClr val="tx1"/>
              </a:solidFill>
              <a:latin typeface="Arial"/>
              <a:ea typeface="+mn-ea"/>
              <a:cs typeface="Arial"/>
            </a:endParaRPr>
          </a:p>
        </p:txBody>
      </p:sp>
      <p:pic>
        <p:nvPicPr>
          <p:cNvPr id="2" name="Picture 2" descr="College of Dental Hygienists of Nova Scotia">
            <a:extLst>
              <a:ext uri="{FF2B5EF4-FFF2-40B4-BE49-F238E27FC236}">
                <a16:creationId xmlns:a16="http://schemas.microsoft.com/office/drawing/2014/main" id="{BA26CB30-D308-4FDA-BE89-5A32C8219F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357" t="1" r="10041" b="-3307"/>
          <a:stretch/>
        </p:blipFill>
        <p:spPr bwMode="auto">
          <a:xfrm>
            <a:off x="5462516" y="7486756"/>
            <a:ext cx="2132820" cy="649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6571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solidFill>
                  <a:schemeClr val="bg1"/>
                </a:solidFill>
              </a:rPr>
              <a:t>Associations provinciales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Content Placeholder 5"/>
          <p:cNvSpPr>
            <a:spLocks noGrp="1"/>
          </p:cNvSpPr>
          <p:nvPr>
            <p:ph sz="half" idx="2"/>
          </p:nvPr>
        </p:nvSpPr>
        <p:spPr>
          <a:xfrm>
            <a:off x="237704" y="2191544"/>
            <a:ext cx="12601400" cy="2973288"/>
          </a:xfrm>
        </p:spPr>
        <p:txBody>
          <a:bodyPr/>
          <a:lstStyle/>
          <a:p>
            <a:pPr marL="0" indent="0" algn="ctr">
              <a:buNone/>
            </a:pPr>
            <a:r>
              <a:rPr lang="fr-CA" sz="4000" b="1" dirty="0">
                <a:latin typeface="Arial" panose="020B0604020202020204" pitchFamily="34" charset="0"/>
                <a:cs typeface="Arial" panose="020B0604020202020204" pitchFamily="34" charset="0"/>
              </a:rPr>
              <a:t>Communiquez avec votre association provinciale</a:t>
            </a:r>
            <a:endParaRPr lang="fr-CA" sz="4000" b="1" dirty="0">
              <a:solidFill>
                <a:schemeClr val="bg2">
                  <a:lumMod val="75000"/>
                </a:schemeClr>
              </a:solidFill>
              <a:latin typeface="Arial" panose="020B0604020202020204" pitchFamily="34" charset="0"/>
              <a:cs typeface="Arial" panose="020B0604020202020204" pitchFamily="34" charset="0"/>
            </a:endParaRPr>
          </a:p>
          <a:p>
            <a:pPr marL="0" indent="0" algn="ctr">
              <a:buNone/>
            </a:pPr>
            <a:r>
              <a:rPr lang="en-CA" sz="4000" b="1" kern="1200" dirty="0">
                <a:solidFill>
                  <a:srgbClr val="7030A0"/>
                </a:solidFill>
                <a:latin typeface="Arial" panose="020B0604020202020204" pitchFamily="34" charset="0"/>
                <a:cs typeface="Arial" panose="020B0604020202020204" pitchFamily="34" charset="0"/>
              </a:rPr>
              <a:t>cdha.ca/</a:t>
            </a:r>
            <a:r>
              <a:rPr lang="en-CA" sz="4000" b="1" kern="1200" dirty="0" err="1">
                <a:solidFill>
                  <a:srgbClr val="7030A0"/>
                </a:solidFill>
                <a:latin typeface="Arial" panose="020B0604020202020204" pitchFamily="34" charset="0"/>
                <a:cs typeface="Arial" panose="020B0604020202020204" pitchFamily="34" charset="0"/>
              </a:rPr>
              <a:t>provincialassociations</a:t>
            </a:r>
            <a:endParaRPr lang="en-CA" sz="4000" b="1" kern="1200" dirty="0">
              <a:solidFill>
                <a:srgbClr val="7030A0"/>
              </a:solidFill>
              <a:latin typeface="Arial" panose="020B0604020202020204" pitchFamily="34" charset="0"/>
              <a:cs typeface="Arial" panose="020B0604020202020204" pitchFamily="34" charset="0"/>
            </a:endParaRPr>
          </a:p>
          <a:p>
            <a:pPr marL="0" indent="0" algn="ctr"/>
            <a:endParaRPr lang="en-CA" sz="4600" b="1" dirty="0">
              <a:latin typeface="Arial" panose="020B0604020202020204" pitchFamily="34" charset="0"/>
              <a:cs typeface="Arial" panose="020B0604020202020204" pitchFamily="34" charset="0"/>
            </a:endParaRPr>
          </a:p>
          <a:p>
            <a:pPr marL="0" indent="0" algn="ctr"/>
            <a:endParaRPr lang="en-CA" sz="4600" b="1" dirty="0">
              <a:latin typeface="Arial" panose="020B0604020202020204" pitchFamily="34" charset="0"/>
              <a:cs typeface="Arial" panose="020B0604020202020204" pitchFamily="34" charset="0"/>
            </a:endParaRPr>
          </a:p>
        </p:txBody>
      </p:sp>
      <p:cxnSp>
        <p:nvCxnSpPr>
          <p:cNvPr id="6" name="Curved Connector 5"/>
          <p:cNvCxnSpPr/>
          <p:nvPr/>
        </p:nvCxnSpPr>
        <p:spPr bwMode="auto">
          <a:xfrm>
            <a:off x="298504" y="4257715"/>
            <a:ext cx="1703896" cy="1607600"/>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 name="Picture 1">
            <a:extLst>
              <a:ext uri="{FF2B5EF4-FFF2-40B4-BE49-F238E27FC236}">
                <a16:creationId xmlns:a16="http://schemas.microsoft.com/office/drawing/2014/main" id="{C931822E-F945-4CCD-B55A-33C21A90C8DB}"/>
              </a:ext>
            </a:extLst>
          </p:cNvPr>
          <p:cNvPicPr>
            <a:picLocks noChangeAspect="1"/>
          </p:cNvPicPr>
          <p:nvPr/>
        </p:nvPicPr>
        <p:blipFill>
          <a:blip r:embed="rId3"/>
          <a:stretch>
            <a:fillRect/>
          </a:stretch>
        </p:blipFill>
        <p:spPr>
          <a:xfrm>
            <a:off x="2160213" y="4588768"/>
            <a:ext cx="8997280" cy="35062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919165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39864" y="3364631"/>
            <a:ext cx="11612165" cy="4680521"/>
          </a:xfrm>
        </p:spPr>
        <p:txBody>
          <a:bodyPr/>
          <a:lstStyle/>
          <a:p>
            <a:pPr marL="0" indent="0" algn="ctr">
              <a:spcAft>
                <a:spcPts val="0"/>
              </a:spcAft>
              <a:buNone/>
            </a:pPr>
            <a:r>
              <a:rPr lang="fr-CA" sz="8000" b="1" dirty="0">
                <a:latin typeface="Arial" panose="020B0604020202020204" pitchFamily="34" charset="0"/>
                <a:cs typeface="Arial" panose="020B0604020202020204" pitchFamily="34" charset="0"/>
              </a:rPr>
              <a:t>C’EST L’HEURE DU JEU-QUESTIONNAIRE!</a:t>
            </a:r>
            <a:br>
              <a:rPr lang="fr-CA" sz="8000" b="1" dirty="0">
                <a:latin typeface="Arial" panose="020B0604020202020204" pitchFamily="34" charset="0"/>
                <a:cs typeface="Arial" panose="020B0604020202020204" pitchFamily="34" charset="0"/>
              </a:rPr>
            </a:br>
            <a:r>
              <a:rPr lang="fr-CA" sz="8000" b="1" i="1" dirty="0">
                <a:solidFill>
                  <a:srgbClr val="7030A0"/>
                </a:solidFill>
                <a:latin typeface="Arial" panose="020B0604020202020204" pitchFamily="34" charset="0"/>
                <a:cs typeface="Arial" panose="020B0604020202020204" pitchFamily="34" charset="0"/>
              </a:rPr>
              <a:t>Prix à gagner </a:t>
            </a:r>
            <a:endParaRPr lang="en-CA" sz="9600" b="1" i="1" dirty="0">
              <a:solidFill>
                <a:srgbClr val="7030A0"/>
              </a:solidFill>
              <a:latin typeface="Arial" panose="020B0604020202020204" pitchFamily="34" charset="0"/>
              <a:cs typeface="Arial" panose="020B0604020202020204" pitchFamily="34" charset="0"/>
            </a:endParaRPr>
          </a:p>
        </p:txBody>
      </p:sp>
      <p:sp>
        <p:nvSpPr>
          <p:cNvPr id="8" name="Rectangle 7"/>
          <p:cNvSpPr/>
          <p:nvPr/>
        </p:nvSpPr>
        <p:spPr>
          <a:xfrm>
            <a:off x="6345947" y="4522857"/>
            <a:ext cx="312906" cy="707886"/>
          </a:xfrm>
          <a:prstGeom prst="rect">
            <a:avLst/>
          </a:prstGeom>
        </p:spPr>
        <p:txBody>
          <a:bodyPr wrap="none">
            <a:spAutoFit/>
          </a:bodyPr>
          <a:lstStyle/>
          <a:p>
            <a:r>
              <a:rPr lang="en-CA"/>
              <a:t> </a:t>
            </a:r>
          </a:p>
        </p:txBody>
      </p:sp>
    </p:spTree>
    <p:extLst>
      <p:ext uri="{BB962C8B-B14F-4D97-AF65-F5344CB8AC3E}">
        <p14:creationId xmlns:p14="http://schemas.microsoft.com/office/powerpoint/2010/main" val="137725594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solidFill>
                  <a:schemeClr val="bg1"/>
                </a:solidFill>
              </a:rPr>
              <a:t>Question</a:t>
            </a:r>
            <a:endParaRPr lang="en-CA" dirty="0">
              <a:solidFill>
                <a:schemeClr val="bg1"/>
              </a:solidFill>
            </a:endParaRPr>
          </a:p>
        </p:txBody>
      </p:sp>
      <p:sp>
        <p:nvSpPr>
          <p:cNvPr id="9" name="Content Placeholder 5"/>
          <p:cNvSpPr>
            <a:spLocks noGrp="1"/>
          </p:cNvSpPr>
          <p:nvPr>
            <p:ph sz="half" idx="2"/>
          </p:nvPr>
        </p:nvSpPr>
        <p:spPr>
          <a:xfrm>
            <a:off x="525737" y="5596881"/>
            <a:ext cx="11828188" cy="3024335"/>
          </a:xfrm>
        </p:spPr>
        <p:txBody>
          <a:bodyPr/>
          <a:lstStyle/>
          <a:p>
            <a:pPr marL="0" indent="0" algn="ctr">
              <a:spcAft>
                <a:spcPts val="1000"/>
              </a:spcAft>
            </a:pPr>
            <a:endParaRPr lang="en-CA" sz="1800" b="1" dirty="0">
              <a:latin typeface="Arial" panose="020B0604020202020204" pitchFamily="34" charset="0"/>
              <a:cs typeface="Arial" panose="020B0604020202020204" pitchFamily="34" charset="0"/>
            </a:endParaRPr>
          </a:p>
          <a:p>
            <a:pPr marL="0" indent="0" algn="ctr">
              <a:spcAft>
                <a:spcPts val="1000"/>
              </a:spcAft>
              <a:buNone/>
            </a:pPr>
            <a:r>
              <a:rPr lang="en-CA" sz="4800" b="1" dirty="0">
                <a:solidFill>
                  <a:srgbClr val="7030A0"/>
                </a:solidFill>
                <a:latin typeface="Arial" panose="020B0604020202020204" pitchFamily="34" charset="0"/>
                <a:cs typeface="Arial" panose="020B0604020202020204" pitchFamily="34" charset="0"/>
              </a:rPr>
              <a:t>FAUX :</a:t>
            </a:r>
            <a:r>
              <a:rPr lang="en-CA" sz="4800" b="1" dirty="0">
                <a:solidFill>
                  <a:srgbClr val="ED8A05"/>
                </a:solidFill>
                <a:latin typeface="Arial" panose="020B0604020202020204" pitchFamily="34" charset="0"/>
                <a:cs typeface="Arial" panose="020B0604020202020204" pitchFamily="34" charset="0"/>
              </a:rPr>
              <a:t> </a:t>
            </a:r>
            <a:r>
              <a:rPr lang="fr-FR" sz="4800" b="1" dirty="0">
                <a:latin typeface="Arial" panose="020B0604020202020204" pitchFamily="34" charset="0"/>
                <a:cs typeface="Arial" panose="020B0604020202020204" pitchFamily="34" charset="0"/>
              </a:rPr>
              <a:t>L’adhésion à titre de membre étudiant est GRATUIT.</a:t>
            </a:r>
            <a:endParaRPr lang="en-CA" sz="4800" dirty="0">
              <a:latin typeface="Arial" panose="020B0604020202020204" pitchFamily="34" charset="0"/>
              <a:cs typeface="Arial" panose="020B0604020202020204" pitchFamily="34" charset="0"/>
            </a:endParaRPr>
          </a:p>
        </p:txBody>
      </p:sp>
      <p:sp>
        <p:nvSpPr>
          <p:cNvPr id="8" name="Content Placeholder 5">
            <a:extLst>
              <a:ext uri="{FF2B5EF4-FFF2-40B4-BE49-F238E27FC236}">
                <a16:creationId xmlns:a16="http://schemas.microsoft.com/office/drawing/2014/main" id="{AB5F6827-F923-4B20-AA1C-1BC89B9527D9}"/>
              </a:ext>
            </a:extLst>
          </p:cNvPr>
          <p:cNvSpPr txBox="1">
            <a:spLocks/>
          </p:cNvSpPr>
          <p:nvPr/>
        </p:nvSpPr>
        <p:spPr bwMode="auto">
          <a:xfrm>
            <a:off x="525737" y="1420416"/>
            <a:ext cx="11828188" cy="302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r>
              <a:rPr lang="en-CA" sz="4800" b="1" kern="0" dirty="0" err="1">
                <a:solidFill>
                  <a:srgbClr val="7030A0"/>
                </a:solidFill>
              </a:rPr>
              <a:t>Vrai</a:t>
            </a:r>
            <a:r>
              <a:rPr lang="en-CA" sz="4800" b="1" kern="0" dirty="0">
                <a:solidFill>
                  <a:srgbClr val="7030A0"/>
                </a:solidFill>
              </a:rPr>
              <a:t> </a:t>
            </a:r>
            <a:r>
              <a:rPr lang="en-CA" sz="4800" b="1" kern="0" dirty="0" err="1">
                <a:solidFill>
                  <a:srgbClr val="7030A0"/>
                </a:solidFill>
              </a:rPr>
              <a:t>ou</a:t>
            </a:r>
            <a:r>
              <a:rPr lang="en-CA" sz="4800" b="1" kern="0" dirty="0">
                <a:solidFill>
                  <a:srgbClr val="7030A0"/>
                </a:solidFill>
              </a:rPr>
              <a:t> faux?</a:t>
            </a:r>
          </a:p>
          <a:p>
            <a:pPr marL="0" indent="0">
              <a:spcAft>
                <a:spcPts val="1000"/>
              </a:spcAft>
            </a:pPr>
            <a:r>
              <a:rPr lang="fr-FR" sz="4800" b="1" kern="0" dirty="0">
                <a:solidFill>
                  <a:schemeClr val="tx1"/>
                </a:solidFill>
              </a:rPr>
              <a:t>L’adhésion à titre de </a:t>
            </a:r>
            <a:br>
              <a:rPr lang="fr-FR" sz="4800" b="1" kern="0" dirty="0">
                <a:solidFill>
                  <a:schemeClr val="tx1"/>
                </a:solidFill>
              </a:rPr>
            </a:br>
            <a:r>
              <a:rPr lang="fr-FR" sz="4800" b="1" kern="0" dirty="0">
                <a:solidFill>
                  <a:schemeClr val="tx1"/>
                </a:solidFill>
              </a:rPr>
              <a:t>membre étudiant coût 100 $.</a:t>
            </a:r>
            <a:endParaRPr lang="en-CA" sz="4800" kern="0" dirty="0">
              <a:solidFill>
                <a:schemeClr val="tx1"/>
              </a:solidFill>
            </a:endParaRPr>
          </a:p>
        </p:txBody>
      </p:sp>
    </p:spTree>
    <p:extLst>
      <p:ext uri="{BB962C8B-B14F-4D97-AF65-F5344CB8AC3E}">
        <p14:creationId xmlns:p14="http://schemas.microsoft.com/office/powerpoint/2010/main" val="1900245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37703" y="1564432"/>
            <a:ext cx="6421149" cy="6673403"/>
          </a:xfrm>
        </p:spPr>
        <p:txBody>
          <a:bodyPr/>
          <a:lstStyle/>
          <a:p>
            <a:pPr marL="0" indent="0" algn="l">
              <a:buNone/>
            </a:pPr>
            <a:r>
              <a:rPr lang="fr-CA" sz="3400" b="1" dirty="0">
                <a:solidFill>
                  <a:srgbClr val="7030A0"/>
                </a:solidFill>
                <a:latin typeface="Arial" panose="020B0604020202020204" pitchFamily="34" charset="0"/>
                <a:cs typeface="Arial" panose="020B0604020202020204" pitchFamily="34" charset="0"/>
              </a:rPr>
              <a:t>Pourquoi adhérer à l’ACHD?</a:t>
            </a:r>
          </a:p>
          <a:p>
            <a:pPr algn="l">
              <a:spcBef>
                <a:spcPts val="1000"/>
              </a:spcBef>
              <a:spcAft>
                <a:spcPts val="2200"/>
              </a:spcAft>
              <a:buFont typeface="Arial" panose="020B0604020202020204" pitchFamily="34" charset="0"/>
              <a:buChar char="•"/>
            </a:pPr>
            <a:r>
              <a:rPr lang="fr-CA" sz="2800" b="1" dirty="0">
                <a:latin typeface="Arial" panose="020B0604020202020204" pitchFamily="34" charset="0"/>
                <a:cs typeface="Arial" panose="020B0604020202020204" pitchFamily="34" charset="0"/>
              </a:rPr>
              <a:t>Rabais </a:t>
            </a:r>
            <a:r>
              <a:rPr lang="fr-FR" sz="2800" b="1" dirty="0">
                <a:latin typeface="Arial" panose="020B0604020202020204" pitchFamily="34" charset="0"/>
                <a:cs typeface="Arial" panose="020B0604020202020204" pitchFamily="34" charset="0"/>
              </a:rPr>
              <a:t>et avantages réservés aux membres, y compris des </a:t>
            </a:r>
            <a:r>
              <a:rPr lang="fr-FR" sz="2800" b="1" dirty="0">
                <a:solidFill>
                  <a:srgbClr val="7030A0"/>
                </a:solidFill>
                <a:latin typeface="Arial" panose="020B0604020202020204" pitchFamily="34" charset="0"/>
                <a:cs typeface="Arial" panose="020B0604020202020204" pitchFamily="34" charset="0"/>
              </a:rPr>
              <a:t>webinaires GRATUITS</a:t>
            </a:r>
            <a:r>
              <a:rPr lang="fr-FR" sz="2800" b="1" dirty="0">
                <a:solidFill>
                  <a:srgbClr val="ED8A05"/>
                </a:solidFill>
                <a:latin typeface="Arial" panose="020B0604020202020204" pitchFamily="34" charset="0"/>
                <a:cs typeface="Arial" panose="020B0604020202020204" pitchFamily="34" charset="0"/>
              </a:rPr>
              <a:t> </a:t>
            </a:r>
            <a:r>
              <a:rPr lang="fr-FR" sz="2800" b="1" dirty="0">
                <a:latin typeface="Arial" panose="020B0604020202020204" pitchFamily="34" charset="0"/>
                <a:cs typeface="Arial" panose="020B0604020202020204" pitchFamily="34" charset="0"/>
              </a:rPr>
              <a:t>et CDHA </a:t>
            </a:r>
            <a:r>
              <a:rPr lang="fr-FR" sz="2800" b="1" dirty="0" err="1">
                <a:latin typeface="Arial" panose="020B0604020202020204" pitchFamily="34" charset="0"/>
                <a:cs typeface="Arial" panose="020B0604020202020204" pitchFamily="34" charset="0"/>
              </a:rPr>
              <a:t>Perks</a:t>
            </a:r>
            <a:endParaRPr lang="fr-CA" sz="2800" b="1" dirty="0">
              <a:latin typeface="Arial" panose="020B0604020202020204" pitchFamily="34" charset="0"/>
              <a:cs typeface="Arial" panose="020B0604020202020204" pitchFamily="34" charset="0"/>
            </a:endParaRPr>
          </a:p>
          <a:p>
            <a:pPr algn="l">
              <a:spcAft>
                <a:spcPts val="2200"/>
              </a:spcAft>
              <a:buFont typeface="Arial" panose="020B0604020202020204" pitchFamily="34" charset="0"/>
              <a:buChar char="•"/>
            </a:pPr>
            <a:r>
              <a:rPr lang="fr-FR" sz="2800" b="1" dirty="0">
                <a:latin typeface="Arial" panose="020B0604020202020204" pitchFamily="34" charset="0"/>
                <a:cs typeface="Arial" panose="020B0604020202020204" pitchFamily="34" charset="0"/>
              </a:rPr>
              <a:t>Programme de leadership étudiant comprenant un volet de bourses</a:t>
            </a:r>
          </a:p>
          <a:p>
            <a:pPr algn="l">
              <a:spcAft>
                <a:spcPts val="2200"/>
              </a:spcAft>
              <a:buFont typeface="Arial" panose="020B0604020202020204" pitchFamily="34" charset="0"/>
              <a:buChar char="•"/>
            </a:pPr>
            <a:r>
              <a:rPr lang="fr-CA" sz="2800" b="1" dirty="0">
                <a:latin typeface="Arial" panose="020B0604020202020204" pitchFamily="34" charset="0"/>
                <a:cs typeface="Arial" panose="020B0604020202020204" pitchFamily="34" charset="0"/>
              </a:rPr>
              <a:t>Réseautage et évènements</a:t>
            </a:r>
          </a:p>
          <a:p>
            <a:pPr algn="l">
              <a:spcAft>
                <a:spcPts val="2200"/>
              </a:spcAft>
              <a:buFont typeface="Arial" panose="020B0604020202020204" pitchFamily="34" charset="0"/>
              <a:buChar char="•"/>
            </a:pPr>
            <a:r>
              <a:rPr lang="fr-CA" sz="2800" b="1" dirty="0">
                <a:latin typeface="Arial" panose="020B0604020202020204" pitchFamily="34" charset="0"/>
                <a:cs typeface="Arial" panose="020B0604020202020204" pitchFamily="34" charset="0"/>
              </a:rPr>
              <a:t>Perfectionnement professionnel et ressources</a:t>
            </a:r>
          </a:p>
          <a:p>
            <a:pPr algn="l">
              <a:spcAft>
                <a:spcPts val="1400"/>
              </a:spcAft>
              <a:buFont typeface="Arial" panose="020B0604020202020204" pitchFamily="34" charset="0"/>
              <a:buChar char="•"/>
            </a:pPr>
            <a:r>
              <a:rPr lang="fr-CA" sz="2800" b="1" dirty="0">
                <a:latin typeface="Arial" panose="020B0604020202020204" pitchFamily="34" charset="0"/>
                <a:cs typeface="Arial" panose="020B0604020202020204" pitchFamily="34" charset="0"/>
              </a:rPr>
              <a:t>Prix et programme de reconnaissance</a:t>
            </a:r>
          </a:p>
          <a:p>
            <a:pPr marL="0" indent="0" algn="l">
              <a:buNone/>
            </a:pPr>
            <a:r>
              <a:rPr lang="fr-CA" sz="2800" b="1" dirty="0">
                <a:latin typeface="Arial" panose="020B0604020202020204" pitchFamily="34" charset="0"/>
                <a:cs typeface="Arial" panose="020B0604020202020204" pitchFamily="34" charset="0"/>
              </a:rPr>
              <a:t>… et beaucoup plus!</a:t>
            </a:r>
          </a:p>
          <a:p>
            <a:pPr algn="l">
              <a:buFont typeface="Arial" panose="020B0604020202020204" pitchFamily="34" charset="0"/>
              <a:buChar char="•"/>
            </a:pPr>
            <a:endParaRPr lang="en-CA" sz="4400" b="1" dirty="0">
              <a:latin typeface="Arial" panose="020B0604020202020204" pitchFamily="34" charset="0"/>
              <a:cs typeface="Arial" panose="020B0604020202020204" pitchFamily="34" charset="0"/>
            </a:endParaRPr>
          </a:p>
        </p:txBody>
      </p:sp>
      <p:sp>
        <p:nvSpPr>
          <p:cNvPr id="7" name="Title 1"/>
          <p:cNvSpPr txBox="1">
            <a:spLocks/>
          </p:cNvSpPr>
          <p:nvPr/>
        </p:nvSpPr>
        <p:spPr bwMode="auto">
          <a:xfrm>
            <a:off x="4054129" y="72008"/>
            <a:ext cx="8784976" cy="120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800" dirty="0">
                <a:solidFill>
                  <a:schemeClr val="bg1"/>
                </a:solidFill>
              </a:rPr>
              <a:t>L’ACHD : Votre association </a:t>
            </a:r>
          </a:p>
          <a:p>
            <a:r>
              <a:rPr lang="fr-CA" sz="3800" dirty="0">
                <a:solidFill>
                  <a:schemeClr val="bg1"/>
                </a:solidFill>
              </a:rPr>
              <a:t>professionnelle nationale</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11" name="Picture 10" descr="A person standing in front of a store&#10;&#10;Description automatically generated">
            <a:extLst>
              <a:ext uri="{FF2B5EF4-FFF2-40B4-BE49-F238E27FC236}">
                <a16:creationId xmlns:a16="http://schemas.microsoft.com/office/drawing/2014/main" id="{85785747-56A2-4B2F-81A0-F11299467A3F}"/>
              </a:ext>
            </a:extLst>
          </p:cNvPr>
          <p:cNvPicPr>
            <a:picLocks noChangeAspect="1"/>
          </p:cNvPicPr>
          <p:nvPr/>
        </p:nvPicPr>
        <p:blipFill rotWithShape="1">
          <a:blip r:embed="rId3"/>
          <a:srcRect t="24585" b="6728"/>
          <a:stretch/>
        </p:blipFill>
        <p:spPr>
          <a:xfrm>
            <a:off x="7074554" y="1414319"/>
            <a:ext cx="5043924" cy="2598385"/>
          </a:xfrm>
          <a:prstGeom prst="rect">
            <a:avLst/>
          </a:prstGeom>
          <a:effectLst>
            <a:outerShdw blurRad="50800" dist="38100" dir="2700000" algn="tl" rotWithShape="0">
              <a:prstClr val="black">
                <a:alpha val="40000"/>
              </a:prstClr>
            </a:outerShdw>
          </a:effectLst>
        </p:spPr>
      </p:pic>
      <p:pic>
        <p:nvPicPr>
          <p:cNvPr id="12" name="Picture 11" descr="Two people posing for a picture&#10;&#10;Description automatically generated">
            <a:extLst>
              <a:ext uri="{FF2B5EF4-FFF2-40B4-BE49-F238E27FC236}">
                <a16:creationId xmlns:a16="http://schemas.microsoft.com/office/drawing/2014/main" id="{AB27010E-1F42-46A9-85E5-9C08CD57ECD3}"/>
              </a:ext>
            </a:extLst>
          </p:cNvPr>
          <p:cNvPicPr>
            <a:picLocks noChangeAspect="1"/>
          </p:cNvPicPr>
          <p:nvPr/>
        </p:nvPicPr>
        <p:blipFill rotWithShape="1">
          <a:blip r:embed="rId4"/>
          <a:srcRect t="7788" b="12144"/>
          <a:stretch/>
        </p:blipFill>
        <p:spPr>
          <a:xfrm>
            <a:off x="7064086" y="4129261"/>
            <a:ext cx="5043924" cy="2691755"/>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18B8BB4C-5EA9-41C3-9A18-7B6A4FFBDC2C}"/>
              </a:ext>
            </a:extLst>
          </p:cNvPr>
          <p:cNvPicPr>
            <a:picLocks noChangeAspect="1"/>
          </p:cNvPicPr>
          <p:nvPr/>
        </p:nvPicPr>
        <p:blipFill rotWithShape="1">
          <a:blip r:embed="rId5"/>
          <a:srcRect t="17698" b="28936"/>
          <a:stretch/>
        </p:blipFill>
        <p:spPr>
          <a:xfrm>
            <a:off x="7054958" y="6937572"/>
            <a:ext cx="5043924" cy="2691756"/>
          </a:xfrm>
          <a:prstGeom prst="rect">
            <a:avLst/>
          </a:prstGeom>
        </p:spPr>
      </p:pic>
    </p:spTree>
    <p:extLst>
      <p:ext uri="{BB962C8B-B14F-4D97-AF65-F5344CB8AC3E}">
        <p14:creationId xmlns:p14="http://schemas.microsoft.com/office/powerpoint/2010/main" val="33796469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37704" y="1708448"/>
            <a:ext cx="7056784" cy="5544616"/>
          </a:xfrm>
        </p:spPr>
        <p:txBody>
          <a:bodyPr/>
          <a:lstStyle/>
          <a:p>
            <a:pPr algn="l">
              <a:spcAft>
                <a:spcPts val="1000"/>
              </a:spcAft>
              <a:buFont typeface="Arial" panose="020B0604020202020204" pitchFamily="34" charset="0"/>
              <a:buChar char="•"/>
            </a:pPr>
            <a:r>
              <a:rPr lang="fr-CA" sz="3000" b="1" dirty="0">
                <a:latin typeface="Arial" panose="020B0604020202020204" pitchFamily="34" charset="0"/>
                <a:cs typeface="Arial" panose="020B0604020202020204" pitchFamily="34" charset="0"/>
              </a:rPr>
              <a:t>Acquérir des aptitudes de leadership</a:t>
            </a:r>
          </a:p>
          <a:p>
            <a:pPr algn="l">
              <a:spcAft>
                <a:spcPts val="1000"/>
              </a:spcAft>
              <a:buFont typeface="Arial" panose="020B0604020202020204" pitchFamily="34" charset="0"/>
              <a:buChar char="•"/>
            </a:pPr>
            <a:r>
              <a:rPr lang="fr-FR" sz="3000" b="1" dirty="0">
                <a:latin typeface="Arial" panose="020B0604020202020204" pitchFamily="34" charset="0"/>
                <a:cs typeface="Arial" panose="020B0604020202020204" pitchFamily="34" charset="0"/>
              </a:rPr>
              <a:t>Établir des relations</a:t>
            </a:r>
          </a:p>
          <a:p>
            <a:pPr algn="l">
              <a:spcAft>
                <a:spcPts val="1000"/>
              </a:spcAft>
              <a:buFont typeface="Arial" panose="020B0604020202020204" pitchFamily="34" charset="0"/>
              <a:buChar char="•"/>
            </a:pPr>
            <a:r>
              <a:rPr lang="fr-CA" sz="3000" b="1" dirty="0">
                <a:latin typeface="Arial" panose="020B0604020202020204" pitchFamily="34" charset="0"/>
                <a:cs typeface="Arial" panose="020B0604020202020204" pitchFamily="34" charset="0"/>
              </a:rPr>
              <a:t>Faire entendre votre voix</a:t>
            </a:r>
          </a:p>
          <a:p>
            <a:pPr algn="l">
              <a:spcAft>
                <a:spcPts val="1000"/>
              </a:spcAft>
              <a:buFont typeface="Arial" panose="020B0604020202020204" pitchFamily="34" charset="0"/>
              <a:buChar char="•"/>
            </a:pPr>
            <a:r>
              <a:rPr lang="fr-CA" sz="3000" b="1" dirty="0">
                <a:latin typeface="Arial" panose="020B0604020202020204" pitchFamily="34" charset="0"/>
                <a:cs typeface="Arial" panose="020B0604020202020204" pitchFamily="34" charset="0"/>
              </a:rPr>
              <a:t>Améliorer votre carrière et aider à façonner l’avenir de votre profession!</a:t>
            </a:r>
          </a:p>
          <a:p>
            <a:pPr algn="l">
              <a:spcAft>
                <a:spcPts val="1000"/>
              </a:spcAft>
              <a:buFont typeface="Arial" panose="020B0604020202020204" pitchFamily="34" charset="0"/>
              <a:buChar char="•"/>
            </a:pPr>
            <a:r>
              <a:rPr lang="fr-CA" sz="3000" b="1" dirty="0">
                <a:latin typeface="Arial" panose="020B0604020202020204" pitchFamily="34" charset="0"/>
                <a:cs typeface="Arial" panose="020B0604020202020204" pitchFamily="34" charset="0"/>
              </a:rPr>
              <a:t>Représentant étudiant débutant – recrutement à l’automne</a:t>
            </a:r>
          </a:p>
          <a:p>
            <a:pPr algn="l">
              <a:spcAft>
                <a:spcPts val="1000"/>
              </a:spcAft>
              <a:buFont typeface="Arial" panose="020B0604020202020204" pitchFamily="34" charset="0"/>
              <a:buChar char="•"/>
            </a:pPr>
            <a:r>
              <a:rPr lang="fr-FR" sz="3000" b="1" dirty="0">
                <a:latin typeface="Arial" panose="020B0604020202020204" pitchFamily="34" charset="0"/>
                <a:cs typeface="Arial" panose="020B0604020202020204" pitchFamily="34" charset="0"/>
              </a:rPr>
              <a:t>Bourses offertes par Colgate</a:t>
            </a:r>
            <a:endParaRPr lang="en-CA" sz="3000" b="1" dirty="0">
              <a:latin typeface="Arial" panose="020B0604020202020204" pitchFamily="34" charset="0"/>
              <a:cs typeface="Arial" panose="020B0604020202020204" pitchFamily="34" charset="0"/>
            </a:endParaRPr>
          </a:p>
        </p:txBody>
      </p:sp>
      <p:sp>
        <p:nvSpPr>
          <p:cNvPr id="10" name="Content Placeholder 5"/>
          <p:cNvSpPr>
            <a:spLocks noGrp="1"/>
          </p:cNvSpPr>
          <p:nvPr>
            <p:ph sz="quarter" idx="4"/>
          </p:nvPr>
        </p:nvSpPr>
        <p:spPr>
          <a:xfrm>
            <a:off x="741760" y="7829128"/>
            <a:ext cx="11737304" cy="1368152"/>
          </a:xfrm>
        </p:spPr>
        <p:txBody>
          <a:bodyPr/>
          <a:lstStyle/>
          <a:p>
            <a:pPr marL="0" indent="0" algn="ctr">
              <a:buNone/>
            </a:pPr>
            <a:r>
              <a:rPr lang="fr-CA" sz="3200" b="1" i="1" dirty="0">
                <a:latin typeface="Arial" panose="020B0604020202020204" pitchFamily="34" charset="0"/>
                <a:cs typeface="Arial" panose="020B0604020202020204" pitchFamily="34" charset="0"/>
              </a:rPr>
              <a:t>Besoin d’informations supplémentaires?</a:t>
            </a:r>
          </a:p>
          <a:p>
            <a:pPr marL="0" indent="0" algn="ctr">
              <a:buNone/>
            </a:pPr>
            <a:r>
              <a:rPr lang="fr-CA" sz="3200" b="1" dirty="0">
                <a:latin typeface="Arial" panose="020B0604020202020204" pitchFamily="34" charset="0"/>
                <a:cs typeface="Arial" panose="020B0604020202020204" pitchFamily="34" charset="0"/>
              </a:rPr>
              <a:t>Communiquez avec votre </a:t>
            </a:r>
            <a:r>
              <a:rPr lang="fr-CA" sz="3200" b="1" dirty="0">
                <a:solidFill>
                  <a:srgbClr val="7030A0"/>
                </a:solidFill>
                <a:latin typeface="Arial" panose="020B0604020202020204" pitchFamily="34" charset="0"/>
                <a:cs typeface="Arial" panose="020B0604020202020204" pitchFamily="34" charset="0"/>
              </a:rPr>
              <a:t>représentant étudiant </a:t>
            </a:r>
          </a:p>
          <a:p>
            <a:pPr marL="0" indent="0" algn="ctr">
              <a:buNone/>
            </a:pPr>
            <a:r>
              <a:rPr lang="en-CA" sz="3200" b="1" dirty="0" err="1">
                <a:latin typeface="Arial" panose="020B0604020202020204" pitchFamily="34" charset="0"/>
                <a:cs typeface="Arial" panose="020B0604020202020204" pitchFamily="34" charset="0"/>
              </a:rPr>
              <a:t>ou</a:t>
            </a:r>
            <a:r>
              <a:rPr lang="en-CA" sz="3200" b="1" dirty="0">
                <a:latin typeface="Arial" panose="020B0604020202020204" pitchFamily="34" charset="0"/>
                <a:cs typeface="Arial" panose="020B0604020202020204" pitchFamily="34" charset="0"/>
              </a:rPr>
              <a:t> </a:t>
            </a:r>
            <a:r>
              <a:rPr lang="en-CA" sz="3200" b="1" dirty="0" err="1">
                <a:latin typeface="Arial" panose="020B0604020202020204" pitchFamily="34" charset="0"/>
                <a:cs typeface="Arial" panose="020B0604020202020204" pitchFamily="34" charset="0"/>
              </a:rPr>
              <a:t>visitez</a:t>
            </a:r>
            <a:r>
              <a:rPr lang="en-CA" sz="3200" b="1" dirty="0">
                <a:latin typeface="Arial" panose="020B0604020202020204" pitchFamily="34" charset="0"/>
                <a:cs typeface="Arial" panose="020B0604020202020204" pitchFamily="34" charset="0"/>
              </a:rPr>
              <a:t> </a:t>
            </a:r>
            <a:r>
              <a:rPr lang="en-CA" sz="3200" b="1" dirty="0">
                <a:solidFill>
                  <a:srgbClr val="7030A0"/>
                </a:solidFill>
                <a:latin typeface="Arial" panose="020B0604020202020204" pitchFamily="34" charset="0"/>
                <a:cs typeface="Arial" panose="020B0604020202020204" pitchFamily="34" charset="0"/>
              </a:rPr>
              <a:t>achd.ca/</a:t>
            </a:r>
            <a:r>
              <a:rPr lang="en-CA" sz="3200" b="1" dirty="0" err="1">
                <a:solidFill>
                  <a:srgbClr val="7030A0"/>
                </a:solidFill>
                <a:latin typeface="Arial" panose="020B0604020202020204" pitchFamily="34" charset="0"/>
                <a:cs typeface="Arial" panose="020B0604020202020204" pitchFamily="34" charset="0"/>
              </a:rPr>
              <a:t>etudiants</a:t>
            </a:r>
            <a:endParaRPr lang="en-CA" sz="3200" b="1" dirty="0">
              <a:solidFill>
                <a:srgbClr val="7030A0"/>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4126136" y="268214"/>
            <a:ext cx="864096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600" dirty="0">
                <a:solidFill>
                  <a:schemeClr val="bg1"/>
                </a:solidFill>
              </a:rPr>
              <a:t>Programme de leadership pour étudiants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11" name="Picture 10">
            <a:extLst>
              <a:ext uri="{FF2B5EF4-FFF2-40B4-BE49-F238E27FC236}">
                <a16:creationId xmlns:a16="http://schemas.microsoft.com/office/drawing/2014/main" id="{BDF8F919-69B0-4D99-9B51-794AECC87EFA}"/>
              </a:ext>
            </a:extLst>
          </p:cNvPr>
          <p:cNvPicPr>
            <a:picLocks noChangeAspect="1"/>
          </p:cNvPicPr>
          <p:nvPr/>
        </p:nvPicPr>
        <p:blipFill rotWithShape="1">
          <a:blip r:embed="rId3"/>
          <a:srcRect t="222"/>
          <a:stretch/>
        </p:blipFill>
        <p:spPr>
          <a:xfrm>
            <a:off x="6214368" y="6791794"/>
            <a:ext cx="1080120" cy="821310"/>
          </a:xfrm>
          <a:prstGeom prst="rect">
            <a:avLst/>
          </a:prstGeom>
        </p:spPr>
      </p:pic>
      <p:pic>
        <p:nvPicPr>
          <p:cNvPr id="2" name="Picture 1" descr="A group of people posing for the camera&#10;&#10;Description automatically generated">
            <a:extLst>
              <a:ext uri="{FF2B5EF4-FFF2-40B4-BE49-F238E27FC236}">
                <a16:creationId xmlns:a16="http://schemas.microsoft.com/office/drawing/2014/main" id="{15B718FF-70D4-4127-B53E-79CA0C86F8D8}"/>
              </a:ext>
            </a:extLst>
          </p:cNvPr>
          <p:cNvPicPr>
            <a:picLocks noChangeAspect="1"/>
          </p:cNvPicPr>
          <p:nvPr/>
        </p:nvPicPr>
        <p:blipFill>
          <a:blip r:embed="rId4"/>
          <a:stretch>
            <a:fillRect/>
          </a:stretch>
        </p:blipFill>
        <p:spPr>
          <a:xfrm>
            <a:off x="8544950" y="4588768"/>
            <a:ext cx="3600000" cy="2700000"/>
          </a:xfrm>
          <a:prstGeom prst="rect">
            <a:avLst/>
          </a:prstGeom>
          <a:effectLst>
            <a:outerShdw blurRad="50800" dist="38100" dir="2700000" algn="tl" rotWithShape="0">
              <a:prstClr val="black">
                <a:alpha val="40000"/>
              </a:prstClr>
            </a:outerShdw>
          </a:effectLst>
        </p:spPr>
      </p:pic>
      <p:pic>
        <p:nvPicPr>
          <p:cNvPr id="3" name="Picture 2" descr="A group of people posing for a photo&#10;&#10;Description automatically generated">
            <a:extLst>
              <a:ext uri="{FF2B5EF4-FFF2-40B4-BE49-F238E27FC236}">
                <a16:creationId xmlns:a16="http://schemas.microsoft.com/office/drawing/2014/main" id="{2508AEA1-F642-4A7E-AFB1-83A78D19FC5F}"/>
              </a:ext>
            </a:extLst>
          </p:cNvPr>
          <p:cNvPicPr>
            <a:picLocks noChangeAspect="1"/>
          </p:cNvPicPr>
          <p:nvPr/>
        </p:nvPicPr>
        <p:blipFill>
          <a:blip r:embed="rId5"/>
          <a:stretch>
            <a:fillRect/>
          </a:stretch>
        </p:blipFill>
        <p:spPr>
          <a:xfrm>
            <a:off x="8535862" y="1600736"/>
            <a:ext cx="3600000" cy="270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226165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2" y="268288"/>
            <a:ext cx="88788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600" dirty="0">
                <a:solidFill>
                  <a:schemeClr val="bg1"/>
                </a:solidFill>
              </a:rPr>
              <a:t>Programme de leadership pour étudiants</a:t>
            </a:r>
          </a:p>
        </p:txBody>
      </p:sp>
      <p:sp>
        <p:nvSpPr>
          <p:cNvPr id="8" name="Rectangle 7"/>
          <p:cNvSpPr/>
          <p:nvPr/>
        </p:nvSpPr>
        <p:spPr>
          <a:xfrm>
            <a:off x="6345947" y="4522857"/>
            <a:ext cx="312906" cy="707886"/>
          </a:xfrm>
          <a:prstGeom prst="rect">
            <a:avLst/>
          </a:prstGeom>
        </p:spPr>
        <p:txBody>
          <a:bodyPr wrap="none">
            <a:spAutoFit/>
          </a:bodyPr>
          <a:lstStyle/>
          <a:p>
            <a:r>
              <a:rPr lang="en-CA"/>
              <a:t> </a:t>
            </a:r>
          </a:p>
        </p:txBody>
      </p:sp>
      <p:pic>
        <p:nvPicPr>
          <p:cNvPr id="5" name="Online Media 1" title="CDHA Student Leadership Program: Message from Kalvin Lim">
            <a:hlinkClick r:id="" action="ppaction://media"/>
            <a:extLst>
              <a:ext uri="{FF2B5EF4-FFF2-40B4-BE49-F238E27FC236}">
                <a16:creationId xmlns:a16="http://schemas.microsoft.com/office/drawing/2014/main" id="{95D83575-BC9B-49C5-A3B8-D594B7A9DC20}"/>
              </a:ext>
            </a:extLst>
          </p:cNvPr>
          <p:cNvPicPr>
            <a:picLocks noRot="1" noChangeAspect="1"/>
          </p:cNvPicPr>
          <p:nvPr>
            <a:videoFile r:link="rId1"/>
          </p:nvPr>
        </p:nvPicPr>
        <p:blipFill>
          <a:blip r:embed="rId4"/>
          <a:stretch>
            <a:fillRect/>
          </a:stretch>
        </p:blipFill>
        <p:spPr>
          <a:xfrm>
            <a:off x="341715" y="2068488"/>
            <a:ext cx="12321369" cy="6930770"/>
          </a:xfrm>
          <a:prstGeom prst="rect">
            <a:avLst/>
          </a:prstGeom>
        </p:spPr>
      </p:pic>
    </p:spTree>
    <p:extLst>
      <p:ext uri="{BB962C8B-B14F-4D97-AF65-F5344CB8AC3E}">
        <p14:creationId xmlns:p14="http://schemas.microsoft.com/office/powerpoint/2010/main" val="7783150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3982120" y="268288"/>
            <a:ext cx="885698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700" dirty="0">
                <a:solidFill>
                  <a:schemeClr val="bg1"/>
                </a:solidFill>
              </a:rPr>
              <a:t>Programme de leadership pour étudiants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graphicFrame>
        <p:nvGraphicFramePr>
          <p:cNvPr id="2" name="Table 1">
            <a:extLst>
              <a:ext uri="{FF2B5EF4-FFF2-40B4-BE49-F238E27FC236}">
                <a16:creationId xmlns:a16="http://schemas.microsoft.com/office/drawing/2014/main" id="{1D5C0B4F-01F3-414C-86F3-CF99DDE3D1A4}"/>
              </a:ext>
            </a:extLst>
          </p:cNvPr>
          <p:cNvGraphicFramePr>
            <a:graphicFrameLocks noGrp="1"/>
          </p:cNvGraphicFramePr>
          <p:nvPr>
            <p:extLst>
              <p:ext uri="{D42A27DB-BD31-4B8C-83A1-F6EECF244321}">
                <p14:modId xmlns:p14="http://schemas.microsoft.com/office/powerpoint/2010/main" val="589107713"/>
              </p:ext>
            </p:extLst>
          </p:nvPr>
        </p:nvGraphicFramePr>
        <p:xfrm>
          <a:off x="525736" y="1636440"/>
          <a:ext cx="11953328" cy="7652861"/>
        </p:xfrm>
        <a:graphic>
          <a:graphicData uri="http://schemas.openxmlformats.org/drawingml/2006/table">
            <a:tbl>
              <a:tblPr>
                <a:tableStyleId>{D7AC3CCA-C797-4891-BE02-D94E43425B78}</a:tableStyleId>
              </a:tblPr>
              <a:tblGrid>
                <a:gridCol w="2880319">
                  <a:extLst>
                    <a:ext uri="{9D8B030D-6E8A-4147-A177-3AD203B41FA5}">
                      <a16:colId xmlns:a16="http://schemas.microsoft.com/office/drawing/2014/main" val="2718723535"/>
                    </a:ext>
                  </a:extLst>
                </a:gridCol>
                <a:gridCol w="2808313">
                  <a:extLst>
                    <a:ext uri="{9D8B030D-6E8A-4147-A177-3AD203B41FA5}">
                      <a16:colId xmlns:a16="http://schemas.microsoft.com/office/drawing/2014/main" val="3480065439"/>
                    </a:ext>
                  </a:extLst>
                </a:gridCol>
                <a:gridCol w="3744415">
                  <a:extLst>
                    <a:ext uri="{9D8B030D-6E8A-4147-A177-3AD203B41FA5}">
                      <a16:colId xmlns:a16="http://schemas.microsoft.com/office/drawing/2014/main" val="734248398"/>
                    </a:ext>
                  </a:extLst>
                </a:gridCol>
                <a:gridCol w="2520281">
                  <a:extLst>
                    <a:ext uri="{9D8B030D-6E8A-4147-A177-3AD203B41FA5}">
                      <a16:colId xmlns:a16="http://schemas.microsoft.com/office/drawing/2014/main" val="780541501"/>
                    </a:ext>
                  </a:extLst>
                </a:gridCol>
              </a:tblGrid>
              <a:tr h="354333">
                <a:tc>
                  <a:txBody>
                    <a:bodyPr/>
                    <a:lstStyle/>
                    <a:p>
                      <a:pPr algn="l" fontAlgn="b"/>
                      <a:r>
                        <a:rPr lang="fr-CA" sz="1600" b="1" noProof="0" dirty="0">
                          <a:solidFill>
                            <a:srgbClr val="FFFFFF"/>
                          </a:solidFill>
                          <a:latin typeface="Arial" panose="020B0604020202020204" pitchFamily="34" charset="0"/>
                          <a:cs typeface="Arial" panose="020B0604020202020204" pitchFamily="34" charset="0"/>
                        </a:rPr>
                        <a:t>Établissement</a:t>
                      </a:r>
                      <a:endParaRPr lang="en-CA" sz="1600" b="1" i="0" u="none" strike="noStrike" dirty="0">
                        <a:solidFill>
                          <a:srgbClr val="FFFFFF"/>
                        </a:solidFill>
                        <a:effectLst/>
                        <a:latin typeface="Arial" panose="020B0604020202020204" pitchFamily="34" charset="0"/>
                        <a:cs typeface="Arial" panose="020B0604020202020204" pitchFamily="34" charset="0"/>
                      </a:endParaRPr>
                    </a:p>
                  </a:txBody>
                  <a:tcPr marL="2411" marR="2411" marT="2411" marB="0" anchor="ctr">
                    <a:solidFill>
                      <a:schemeClr val="tx1">
                        <a:lumMod val="50000"/>
                        <a:lumOff val="50000"/>
                      </a:schemeClr>
                    </a:solidFill>
                  </a:tcPr>
                </a:tc>
                <a:tc>
                  <a:txBody>
                    <a:bodyPr/>
                    <a:lstStyle/>
                    <a:p>
                      <a:r>
                        <a:rPr lang="fr-CA" sz="1600" b="1" noProof="0" dirty="0">
                          <a:solidFill>
                            <a:srgbClr val="FFFFFF"/>
                          </a:solidFill>
                          <a:latin typeface="Arial" panose="020B0604020202020204" pitchFamily="34" charset="0"/>
                          <a:cs typeface="Arial" panose="020B0604020202020204" pitchFamily="34" charset="0"/>
                        </a:rPr>
                        <a:t>Représentant</a:t>
                      </a:r>
                      <a:r>
                        <a:rPr lang="fr-CA" sz="1600" b="1" baseline="0" noProof="0" dirty="0">
                          <a:solidFill>
                            <a:srgbClr val="FFFFFF"/>
                          </a:solidFill>
                          <a:latin typeface="Arial" panose="020B0604020202020204" pitchFamily="34" charset="0"/>
                          <a:cs typeface="Arial" panose="020B0604020202020204" pitchFamily="34" charset="0"/>
                        </a:rPr>
                        <a:t> étudiant </a:t>
                      </a:r>
                    </a:p>
                    <a:p>
                      <a:r>
                        <a:rPr lang="fr-CA" sz="1600" b="1" baseline="0" noProof="0" dirty="0">
                          <a:solidFill>
                            <a:srgbClr val="FFFFFF"/>
                          </a:solidFill>
                          <a:latin typeface="Arial" panose="020B0604020202020204" pitchFamily="34" charset="0"/>
                          <a:cs typeface="Arial" panose="020B0604020202020204" pitchFamily="34" charset="0"/>
                        </a:rPr>
                        <a:t>Principal</a:t>
                      </a:r>
                      <a:endParaRPr lang="fr-CA" sz="1600" b="1" noProof="0" dirty="0">
                        <a:solidFill>
                          <a:srgbClr val="FFFFFF"/>
                        </a:solidFill>
                        <a:latin typeface="Arial" panose="020B0604020202020204" pitchFamily="34" charset="0"/>
                        <a:cs typeface="Arial" panose="020B0604020202020204" pitchFamily="34" charset="0"/>
                      </a:endParaRPr>
                    </a:p>
                  </a:txBody>
                  <a:tcPr marL="2411" marR="2411" marT="2411" marB="0" anchor="b">
                    <a:solidFill>
                      <a:schemeClr val="tx1">
                        <a:lumMod val="50000"/>
                        <a:lumOff val="50000"/>
                      </a:schemeClr>
                    </a:solidFill>
                  </a:tcPr>
                </a:tc>
                <a:tc>
                  <a:txBody>
                    <a:bodyPr/>
                    <a:lstStyle/>
                    <a:p>
                      <a:pPr algn="l" fontAlgn="b"/>
                      <a:r>
                        <a:rPr lang="fr-CA" sz="1600" b="1" noProof="0" dirty="0">
                          <a:solidFill>
                            <a:srgbClr val="FFFFFF"/>
                          </a:solidFill>
                          <a:latin typeface="Arial" panose="020B0604020202020204" pitchFamily="34" charset="0"/>
                          <a:cs typeface="Arial" panose="020B0604020202020204" pitchFamily="34" charset="0"/>
                        </a:rPr>
                        <a:t>Établissement</a:t>
                      </a:r>
                      <a:endParaRPr lang="en-CA" sz="1600" b="1" i="0" u="none" strike="noStrike" dirty="0">
                        <a:solidFill>
                          <a:srgbClr val="FFFFFF"/>
                        </a:solidFill>
                        <a:effectLst/>
                        <a:latin typeface="Arial" panose="020B0604020202020204" pitchFamily="34" charset="0"/>
                        <a:cs typeface="Arial" panose="020B0604020202020204" pitchFamily="34" charset="0"/>
                      </a:endParaRPr>
                    </a:p>
                  </a:txBody>
                  <a:tcPr marL="2411" marR="2411" marT="2411" marB="0" anchor="ctr">
                    <a:solidFill>
                      <a:schemeClr val="tx1">
                        <a:lumMod val="50000"/>
                        <a:lumOff val="50000"/>
                      </a:schemeClr>
                    </a:solidFill>
                  </a:tcPr>
                </a:tc>
                <a:tc>
                  <a:txBody>
                    <a:bodyPr/>
                    <a:lstStyle/>
                    <a:p>
                      <a:r>
                        <a:rPr lang="fr-CA" sz="1600" b="1" noProof="0" dirty="0">
                          <a:solidFill>
                            <a:srgbClr val="FFFFFF"/>
                          </a:solidFill>
                          <a:latin typeface="Arial" panose="020B0604020202020204" pitchFamily="34" charset="0"/>
                          <a:cs typeface="Arial" panose="020B0604020202020204" pitchFamily="34" charset="0"/>
                        </a:rPr>
                        <a:t>Représentant</a:t>
                      </a:r>
                      <a:r>
                        <a:rPr lang="fr-CA" sz="1600" b="1" baseline="0" noProof="0" dirty="0">
                          <a:solidFill>
                            <a:srgbClr val="FFFFFF"/>
                          </a:solidFill>
                          <a:latin typeface="Arial" panose="020B0604020202020204" pitchFamily="34" charset="0"/>
                          <a:cs typeface="Arial" panose="020B0604020202020204" pitchFamily="34" charset="0"/>
                        </a:rPr>
                        <a:t> étudiant </a:t>
                      </a:r>
                    </a:p>
                    <a:p>
                      <a:r>
                        <a:rPr lang="fr-CA" sz="1600" b="1" baseline="0" noProof="0" dirty="0">
                          <a:solidFill>
                            <a:srgbClr val="FFFFFF"/>
                          </a:solidFill>
                          <a:latin typeface="Arial" panose="020B0604020202020204" pitchFamily="34" charset="0"/>
                          <a:cs typeface="Arial" panose="020B0604020202020204" pitchFamily="34" charset="0"/>
                        </a:rPr>
                        <a:t>principal</a:t>
                      </a:r>
                      <a:endParaRPr lang="fr-CA" sz="1600" b="1" noProof="0" dirty="0">
                        <a:solidFill>
                          <a:srgbClr val="FFFFFF"/>
                        </a:solidFill>
                        <a:latin typeface="Arial" panose="020B0604020202020204" pitchFamily="34" charset="0"/>
                        <a:cs typeface="Arial" panose="020B0604020202020204" pitchFamily="34" charset="0"/>
                      </a:endParaRPr>
                    </a:p>
                  </a:txBody>
                  <a:tcPr marL="2411" marR="2411" marT="2411" marB="0" anchor="b">
                    <a:solidFill>
                      <a:schemeClr val="tx1">
                        <a:lumMod val="50000"/>
                        <a:lumOff val="50000"/>
                      </a:schemeClr>
                    </a:solidFill>
                  </a:tcPr>
                </a:tc>
                <a:extLst>
                  <a:ext uri="{0D108BD9-81ED-4DB2-BD59-A6C34878D82A}">
                    <a16:rowId xmlns:a16="http://schemas.microsoft.com/office/drawing/2014/main" val="2010659466"/>
                  </a:ext>
                </a:extLst>
              </a:tr>
              <a:tr h="339572">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Algonquin College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Ravleen Badwal</a:t>
                      </a:r>
                    </a:p>
                  </a:txBody>
                  <a:tcPr marL="2411" marR="2411" marT="2411" marB="0" anchor="ctr"/>
                </a:tc>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Fanshawe College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Nikki Borghese</a:t>
                      </a:r>
                    </a:p>
                  </a:txBody>
                  <a:tcPr marL="2411" marR="2411" marT="2411" marB="0" anchor="ctr"/>
                </a:tc>
                <a:extLst>
                  <a:ext uri="{0D108BD9-81ED-4DB2-BD59-A6C34878D82A}">
                    <a16:rowId xmlns:a16="http://schemas.microsoft.com/office/drawing/2014/main" val="1333177781"/>
                  </a:ext>
                </a:extLst>
              </a:tr>
              <a:tr h="339572">
                <a:tc>
                  <a:txBody>
                    <a:bodyPr/>
                    <a:lstStyle/>
                    <a:p>
                      <a:pPr algn="l" fontAlgn="b"/>
                      <a:r>
                        <a:rPr lang="en-CA" sz="1600" b="1" u="none" strike="noStrike" dirty="0" err="1">
                          <a:solidFill>
                            <a:schemeClr val="tx1"/>
                          </a:solidFill>
                          <a:effectLst/>
                          <a:latin typeface="Arial" panose="020B0604020202020204" pitchFamily="34" charset="0"/>
                          <a:cs typeface="Arial" panose="020B0604020202020204" pitchFamily="34" charset="0"/>
                        </a:rPr>
                        <a:t>APLUS</a:t>
                      </a:r>
                      <a:r>
                        <a:rPr lang="en-CA" sz="1600" b="1" u="none" strike="noStrike" dirty="0">
                          <a:solidFill>
                            <a:schemeClr val="tx1"/>
                          </a:solidFill>
                          <a:effectLst/>
                          <a:latin typeface="Arial" panose="020B0604020202020204" pitchFamily="34" charset="0"/>
                          <a:cs typeface="Arial" panose="020B0604020202020204" pitchFamily="34" charset="0"/>
                        </a:rPr>
                        <a:t> Institute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Kate Papadopoulos</a:t>
                      </a:r>
                      <a:endParaRPr lang="pl-PL" sz="1600" b="0"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George Brown College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Rachel Lai</a:t>
                      </a:r>
                    </a:p>
                  </a:txBody>
                  <a:tcPr marL="2411" marR="2411" marT="2411" marB="0" anchor="ctr"/>
                </a:tc>
                <a:extLst>
                  <a:ext uri="{0D108BD9-81ED-4DB2-BD59-A6C34878D82A}">
                    <a16:rowId xmlns:a16="http://schemas.microsoft.com/office/drawing/2014/main" val="2137915054"/>
                  </a:ext>
                </a:extLst>
              </a:tr>
              <a:tr h="339572">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CADH</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Jenna </a:t>
                      </a:r>
                      <a:r>
                        <a:rPr lang="en-CA" sz="1600" b="0" i="0" u="none" strike="noStrike" dirty="0" err="1">
                          <a:solidFill>
                            <a:schemeClr val="tx1"/>
                          </a:solidFill>
                          <a:effectLst/>
                          <a:latin typeface="Arial" panose="020B0604020202020204" pitchFamily="34" charset="0"/>
                          <a:cs typeface="Arial" panose="020B0604020202020204" pitchFamily="34" charset="0"/>
                        </a:rPr>
                        <a:t>McFie</a:t>
                      </a:r>
                      <a:endParaRPr lang="en-CA" sz="1600" b="0"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Georgian College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Alexis </a:t>
                      </a:r>
                      <a:r>
                        <a:rPr lang="en-CA" sz="1600" b="0" i="0" u="none" strike="noStrike" dirty="0" err="1">
                          <a:solidFill>
                            <a:schemeClr val="tx1"/>
                          </a:solidFill>
                          <a:effectLst/>
                          <a:latin typeface="Arial" panose="020B0604020202020204" pitchFamily="34" charset="0"/>
                          <a:cs typeface="Arial" panose="020B0604020202020204" pitchFamily="34" charset="0"/>
                        </a:rPr>
                        <a:t>DeBruge</a:t>
                      </a:r>
                      <a:endParaRPr lang="en-CA" sz="1600" b="0"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3623432847"/>
                  </a:ext>
                </a:extLst>
              </a:tr>
              <a:tr h="339572">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Cambrian College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dirty="0" err="1">
                          <a:solidFill>
                            <a:schemeClr val="tx1"/>
                          </a:solidFill>
                          <a:effectLst/>
                          <a:latin typeface="Arial" panose="020B0604020202020204" pitchFamily="34" charset="0"/>
                          <a:cs typeface="Arial" panose="020B0604020202020204" pitchFamily="34" charset="0"/>
                        </a:rPr>
                        <a:t>Aucun</a:t>
                      </a:r>
                      <a:endParaRPr lang="en-CA" sz="1600" b="0"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John Abbott College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kern="1200" dirty="0">
                          <a:solidFill>
                            <a:schemeClr val="tx1"/>
                          </a:solidFill>
                          <a:effectLst/>
                          <a:latin typeface="Arial" panose="020B0604020202020204" pitchFamily="34" charset="0"/>
                          <a:ea typeface="+mn-ea"/>
                          <a:cs typeface="Arial" panose="020B0604020202020204" pitchFamily="34" charset="0"/>
                        </a:rPr>
                        <a:t>Rebecca Contrino</a:t>
                      </a:r>
                    </a:p>
                  </a:txBody>
                  <a:tcPr marL="2411" marR="2411" marT="2411" marB="0" anchor="ctr"/>
                </a:tc>
                <a:extLst>
                  <a:ext uri="{0D108BD9-81ED-4DB2-BD59-A6C34878D82A}">
                    <a16:rowId xmlns:a16="http://schemas.microsoft.com/office/drawing/2014/main" val="4269699960"/>
                  </a:ext>
                </a:extLst>
              </a:tr>
              <a:tr h="339572">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Camosun College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Destiny Lemarquand</a:t>
                      </a:r>
                    </a:p>
                  </a:txBody>
                  <a:tcPr marL="2411" marR="2411" marT="2411" marB="0" anchor="ctr"/>
                </a:tc>
                <a:tc>
                  <a:txBody>
                    <a:bodyPr/>
                    <a:lstStyle/>
                    <a:p>
                      <a:pPr algn="l" fontAlgn="ctr"/>
                      <a:r>
                        <a:rPr lang="en-CA" sz="1600" b="1" u="none" strike="noStrike" dirty="0">
                          <a:solidFill>
                            <a:schemeClr val="tx1"/>
                          </a:solidFill>
                          <a:effectLst/>
                          <a:latin typeface="Arial" panose="020B0604020202020204" pitchFamily="34" charset="0"/>
                          <a:cs typeface="Arial" panose="020B0604020202020204" pitchFamily="34" charset="0"/>
                        </a:rPr>
                        <a:t>La </a:t>
                      </a:r>
                      <a:r>
                        <a:rPr lang="en-CA" sz="1600" b="1" u="none" strike="noStrike" dirty="0" err="1">
                          <a:solidFill>
                            <a:schemeClr val="tx1"/>
                          </a:solidFill>
                          <a:effectLst/>
                          <a:latin typeface="Arial" panose="020B0604020202020204" pitchFamily="34" charset="0"/>
                          <a:cs typeface="Arial" panose="020B0604020202020204" pitchFamily="34" charset="0"/>
                        </a:rPr>
                        <a:t>Cité</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kern="1200" dirty="0">
                          <a:solidFill>
                            <a:schemeClr val="tx1"/>
                          </a:solidFill>
                          <a:effectLst/>
                          <a:latin typeface="Arial" panose="020B0604020202020204" pitchFamily="34" charset="0"/>
                          <a:ea typeface="+mn-ea"/>
                          <a:cs typeface="Arial" panose="020B0604020202020204" pitchFamily="34" charset="0"/>
                        </a:rPr>
                        <a:t>Nada </a:t>
                      </a:r>
                      <a:r>
                        <a:rPr lang="en-CA" sz="1600" b="0" i="0" u="none" strike="noStrike" kern="1200" dirty="0" err="1">
                          <a:solidFill>
                            <a:schemeClr val="tx1"/>
                          </a:solidFill>
                          <a:effectLst/>
                          <a:latin typeface="Arial" panose="020B0604020202020204" pitchFamily="34" charset="0"/>
                          <a:ea typeface="+mn-ea"/>
                          <a:cs typeface="Arial" panose="020B0604020202020204" pitchFamily="34" charset="0"/>
                        </a:rPr>
                        <a:t>Hrichi</a:t>
                      </a:r>
                      <a:endParaRPr lang="en-CA" sz="16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2411" marR="2411" marT="2411" marB="0" anchor="ctr"/>
                </a:tc>
                <a:extLst>
                  <a:ext uri="{0D108BD9-81ED-4DB2-BD59-A6C34878D82A}">
                    <a16:rowId xmlns:a16="http://schemas.microsoft.com/office/drawing/2014/main" val="1254061975"/>
                  </a:ext>
                </a:extLst>
              </a:tr>
              <a:tr h="339572">
                <a:tc>
                  <a:txBody>
                    <a:bodyPr/>
                    <a:lstStyle/>
                    <a:p>
                      <a:pPr algn="l" fontAlgn="b"/>
                      <a:r>
                        <a:rPr lang="en-CA" sz="1600" b="1" u="none" strike="noStrike" dirty="0" err="1">
                          <a:solidFill>
                            <a:schemeClr val="tx1"/>
                          </a:solidFill>
                          <a:effectLst/>
                          <a:latin typeface="Arial" panose="020B0604020202020204" pitchFamily="34" charset="0"/>
                          <a:cs typeface="Arial" panose="020B0604020202020204" pitchFamily="34" charset="0"/>
                        </a:rPr>
                        <a:t>Canadore</a:t>
                      </a:r>
                      <a:r>
                        <a:rPr lang="en-CA" sz="1600" b="1" u="none" strike="noStrike" dirty="0">
                          <a:solidFill>
                            <a:schemeClr val="tx1"/>
                          </a:solidFill>
                          <a:effectLst/>
                          <a:latin typeface="Arial" panose="020B0604020202020204" pitchFamily="34" charset="0"/>
                          <a:cs typeface="Arial" panose="020B0604020202020204" pitchFamily="34" charset="0"/>
                        </a:rPr>
                        <a:t> College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kern="1200" dirty="0">
                          <a:solidFill>
                            <a:schemeClr val="tx1"/>
                          </a:solidFill>
                          <a:effectLst/>
                          <a:latin typeface="Arial" panose="020B0604020202020204" pitchFamily="34" charset="0"/>
                          <a:ea typeface="+mn-ea"/>
                          <a:cs typeface="Arial" panose="020B0604020202020204" pitchFamily="34" charset="0"/>
                        </a:rPr>
                        <a:t>Srishti Nawal</a:t>
                      </a:r>
                    </a:p>
                  </a:txBody>
                  <a:tcPr marL="2411" marR="2411" marT="2411" marB="0" anchor="ctr"/>
                </a:tc>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Niagara College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Emma Shand</a:t>
                      </a:r>
                    </a:p>
                  </a:txBody>
                  <a:tcPr marL="2411" marR="2411" marT="2411" marB="0" anchor="ctr"/>
                </a:tc>
                <a:extLst>
                  <a:ext uri="{0D108BD9-81ED-4DB2-BD59-A6C34878D82A}">
                    <a16:rowId xmlns:a16="http://schemas.microsoft.com/office/drawing/2014/main" val="2396882968"/>
                  </a:ext>
                </a:extLst>
              </a:tr>
              <a:tr h="354333">
                <a:tc>
                  <a:txBody>
                    <a:bodyPr/>
                    <a:lstStyle/>
                    <a:p>
                      <a:pPr algn="l" fontAlgn="b"/>
                      <a:r>
                        <a:rPr lang="en-CA" sz="1600" b="1" u="none" strike="noStrike" dirty="0" err="1">
                          <a:solidFill>
                            <a:schemeClr val="tx1"/>
                          </a:solidFill>
                          <a:effectLst/>
                          <a:latin typeface="Arial" panose="020B0604020202020204" pitchFamily="34" charset="0"/>
                          <a:cs typeface="Arial" panose="020B0604020202020204" pitchFamily="34" charset="0"/>
                        </a:rPr>
                        <a:t>Cégep</a:t>
                      </a:r>
                      <a:r>
                        <a:rPr lang="en-CA" sz="1600" b="1" u="none" strike="noStrike" dirty="0">
                          <a:solidFill>
                            <a:schemeClr val="tx1"/>
                          </a:solidFill>
                          <a:effectLst/>
                          <a:latin typeface="Arial" panose="020B0604020202020204" pitchFamily="34" charset="0"/>
                          <a:cs typeface="Arial" panose="020B0604020202020204" pitchFamily="34" charset="0"/>
                        </a:rPr>
                        <a:t> de Chicoutimi</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dirty="0" err="1">
                          <a:solidFill>
                            <a:schemeClr val="tx1"/>
                          </a:solidFill>
                          <a:effectLst/>
                          <a:latin typeface="Arial" panose="020B0604020202020204" pitchFamily="34" charset="0"/>
                          <a:cs typeface="Arial" panose="020B0604020202020204" pitchFamily="34" charset="0"/>
                        </a:rPr>
                        <a:t>Aucun</a:t>
                      </a:r>
                      <a:endParaRPr lang="en-CA" sz="1600" b="0" i="1"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Oulton College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Megan Boyer</a:t>
                      </a:r>
                      <a:endParaRPr lang="en-CA" sz="1600" b="0"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2411" marR="2411" marT="2411" marB="0" anchor="ctr"/>
                </a:tc>
                <a:extLst>
                  <a:ext uri="{0D108BD9-81ED-4DB2-BD59-A6C34878D82A}">
                    <a16:rowId xmlns:a16="http://schemas.microsoft.com/office/drawing/2014/main" val="4043699443"/>
                  </a:ext>
                </a:extLst>
              </a:tr>
              <a:tr h="354333">
                <a:tc>
                  <a:txBody>
                    <a:bodyPr/>
                    <a:lstStyle/>
                    <a:p>
                      <a:pPr algn="l" fontAlgn="b"/>
                      <a:r>
                        <a:rPr lang="en-CA" sz="1600" b="1" u="none" strike="noStrike" dirty="0" err="1">
                          <a:solidFill>
                            <a:schemeClr val="tx1"/>
                          </a:solidFill>
                          <a:effectLst/>
                          <a:latin typeface="Arial" panose="020B0604020202020204" pitchFamily="34" charset="0"/>
                          <a:cs typeface="Arial" panose="020B0604020202020204" pitchFamily="34" charset="0"/>
                        </a:rPr>
                        <a:t>Cégep</a:t>
                      </a:r>
                      <a:r>
                        <a:rPr lang="en-CA" sz="1600" b="1" u="none" strike="noStrike" dirty="0">
                          <a:solidFill>
                            <a:schemeClr val="tx1"/>
                          </a:solidFill>
                          <a:effectLst/>
                          <a:latin typeface="Arial" panose="020B0604020202020204" pitchFamily="34" charset="0"/>
                          <a:cs typeface="Arial" panose="020B0604020202020204" pitchFamily="34" charset="0"/>
                        </a:rPr>
                        <a:t> de </a:t>
                      </a:r>
                      <a:r>
                        <a:rPr lang="en-CA" sz="1600" b="1" u="none" strike="noStrike" dirty="0" err="1">
                          <a:solidFill>
                            <a:schemeClr val="tx1"/>
                          </a:solidFill>
                          <a:effectLst/>
                          <a:latin typeface="Arial" panose="020B0604020202020204" pitchFamily="34" charset="0"/>
                          <a:cs typeface="Arial" panose="020B0604020202020204" pitchFamily="34" charset="0"/>
                        </a:rPr>
                        <a:t>l'Outaouais</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dirty="0" err="1">
                          <a:solidFill>
                            <a:schemeClr val="tx1"/>
                          </a:solidFill>
                          <a:effectLst/>
                          <a:latin typeface="Arial" panose="020B0604020202020204" pitchFamily="34" charset="0"/>
                          <a:cs typeface="Arial" panose="020B0604020202020204" pitchFamily="34" charset="0"/>
                        </a:rPr>
                        <a:t>Aucun</a:t>
                      </a:r>
                      <a:endParaRPr lang="en-CA" sz="1600" b="0" i="1"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Oxford College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kern="1200" dirty="0">
                          <a:solidFill>
                            <a:schemeClr val="tx1"/>
                          </a:solidFill>
                          <a:effectLst/>
                          <a:latin typeface="Arial" panose="020B0604020202020204" pitchFamily="34" charset="0"/>
                          <a:ea typeface="+mn-ea"/>
                          <a:cs typeface="Arial" panose="020B0604020202020204" pitchFamily="34" charset="0"/>
                        </a:rPr>
                        <a:t>Sarah Collier</a:t>
                      </a:r>
                    </a:p>
                  </a:txBody>
                  <a:tcPr marL="2411" marR="2411" marT="2411" marB="0" anchor="ctr"/>
                </a:tc>
                <a:extLst>
                  <a:ext uri="{0D108BD9-81ED-4DB2-BD59-A6C34878D82A}">
                    <a16:rowId xmlns:a16="http://schemas.microsoft.com/office/drawing/2014/main" val="1127722324"/>
                  </a:ext>
                </a:extLst>
              </a:tr>
              <a:tr h="354333">
                <a:tc>
                  <a:txBody>
                    <a:bodyPr/>
                    <a:lstStyle/>
                    <a:p>
                      <a:pPr algn="l" fontAlgn="b"/>
                      <a:r>
                        <a:rPr lang="en-CA" sz="1600" b="1" u="none" strike="noStrike" dirty="0" err="1">
                          <a:solidFill>
                            <a:schemeClr val="tx1"/>
                          </a:solidFill>
                          <a:effectLst/>
                          <a:latin typeface="Arial" panose="020B0604020202020204" pitchFamily="34" charset="0"/>
                          <a:cs typeface="Arial" panose="020B0604020202020204" pitchFamily="34" charset="0"/>
                        </a:rPr>
                        <a:t>Cégep</a:t>
                      </a:r>
                      <a:r>
                        <a:rPr lang="en-CA" sz="1600" b="1" u="none" strike="noStrike" dirty="0">
                          <a:solidFill>
                            <a:schemeClr val="tx1"/>
                          </a:solidFill>
                          <a:effectLst/>
                          <a:latin typeface="Arial" panose="020B0604020202020204" pitchFamily="34" charset="0"/>
                          <a:cs typeface="Arial" panose="020B0604020202020204" pitchFamily="34" charset="0"/>
                        </a:rPr>
                        <a:t> de Trois-</a:t>
                      </a:r>
                      <a:r>
                        <a:rPr lang="en-CA" sz="1600" b="1" u="none" strike="noStrike" dirty="0" err="1">
                          <a:solidFill>
                            <a:schemeClr val="tx1"/>
                          </a:solidFill>
                          <a:effectLst/>
                          <a:latin typeface="Arial" panose="020B0604020202020204" pitchFamily="34" charset="0"/>
                          <a:cs typeface="Arial" panose="020B0604020202020204" pitchFamily="34" charset="0"/>
                        </a:rPr>
                        <a:t>Rivières</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dirty="0" err="1">
                          <a:solidFill>
                            <a:schemeClr val="tx1"/>
                          </a:solidFill>
                          <a:effectLst/>
                          <a:latin typeface="Arial" panose="020B0604020202020204" pitchFamily="34" charset="0"/>
                          <a:cs typeface="Arial" panose="020B0604020202020204" pitchFamily="34" charset="0"/>
                        </a:rPr>
                        <a:t>Aucun</a:t>
                      </a:r>
                      <a:endParaRPr lang="en-CA" sz="1600" b="0" i="1"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Saskatchewan Polytechnic</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Bryn Olson</a:t>
                      </a:r>
                    </a:p>
                  </a:txBody>
                  <a:tcPr marL="2411" marR="2411" marT="2411" marB="0" anchor="ctr"/>
                </a:tc>
                <a:extLst>
                  <a:ext uri="{0D108BD9-81ED-4DB2-BD59-A6C34878D82A}">
                    <a16:rowId xmlns:a16="http://schemas.microsoft.com/office/drawing/2014/main" val="831163430"/>
                  </a:ext>
                </a:extLst>
              </a:tr>
              <a:tr h="468339">
                <a:tc>
                  <a:txBody>
                    <a:bodyPr/>
                    <a:lstStyle/>
                    <a:p>
                      <a:pPr algn="l" fontAlgn="b"/>
                      <a:r>
                        <a:rPr lang="en-CA" sz="1600" b="1" u="none" strike="noStrike" dirty="0" err="1">
                          <a:solidFill>
                            <a:schemeClr val="tx1"/>
                          </a:solidFill>
                          <a:effectLst/>
                          <a:latin typeface="Arial" panose="020B0604020202020204" pitchFamily="34" charset="0"/>
                          <a:cs typeface="Arial" panose="020B0604020202020204" pitchFamily="34" charset="0"/>
                        </a:rPr>
                        <a:t>Cégep</a:t>
                      </a:r>
                      <a:r>
                        <a:rPr lang="en-CA" sz="1600" b="1" u="none" strike="noStrike" dirty="0">
                          <a:solidFill>
                            <a:schemeClr val="tx1"/>
                          </a:solidFill>
                          <a:effectLst/>
                          <a:latin typeface="Arial" panose="020B0604020202020204" pitchFamily="34" charset="0"/>
                          <a:cs typeface="Arial" panose="020B0604020202020204" pitchFamily="34" charset="0"/>
                        </a:rPr>
                        <a:t> Edouard-</a:t>
                      </a:r>
                      <a:r>
                        <a:rPr lang="en-CA" sz="1600" b="1" u="none" strike="noStrike" dirty="0" err="1">
                          <a:solidFill>
                            <a:schemeClr val="tx1"/>
                          </a:solidFill>
                          <a:effectLst/>
                          <a:latin typeface="Arial" panose="020B0604020202020204" pitchFamily="34" charset="0"/>
                          <a:cs typeface="Arial" panose="020B0604020202020204" pitchFamily="34" charset="0"/>
                        </a:rPr>
                        <a:t>Montpetit</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dirty="0" err="1">
                          <a:solidFill>
                            <a:schemeClr val="tx1"/>
                          </a:solidFill>
                          <a:effectLst/>
                          <a:latin typeface="Arial" panose="020B0604020202020204" pitchFamily="34" charset="0"/>
                          <a:cs typeface="Arial" panose="020B0604020202020204" pitchFamily="34" charset="0"/>
                        </a:rPr>
                        <a:t>Aucun</a:t>
                      </a:r>
                      <a:endParaRPr lang="en-CA" sz="1600" b="0" i="1"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Southern Ontario Dental College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Genevieve Marsh</a:t>
                      </a:r>
                    </a:p>
                  </a:txBody>
                  <a:tcPr marL="2411" marR="2411" marT="2411" marB="0" anchor="ctr"/>
                </a:tc>
                <a:extLst>
                  <a:ext uri="{0D108BD9-81ED-4DB2-BD59-A6C34878D82A}">
                    <a16:rowId xmlns:a16="http://schemas.microsoft.com/office/drawing/2014/main" val="3195278742"/>
                  </a:ext>
                </a:extLst>
              </a:tr>
              <a:tr h="339572">
                <a:tc>
                  <a:txBody>
                    <a:bodyPr/>
                    <a:lstStyle/>
                    <a:p>
                      <a:pPr algn="l" fontAlgn="b"/>
                      <a:r>
                        <a:rPr lang="en-CA" sz="1600" b="1" u="none" strike="noStrike" dirty="0" err="1">
                          <a:solidFill>
                            <a:schemeClr val="tx1"/>
                          </a:solidFill>
                          <a:effectLst/>
                          <a:latin typeface="Arial" panose="020B0604020202020204" pitchFamily="34" charset="0"/>
                          <a:cs typeface="Arial" panose="020B0604020202020204" pitchFamily="34" charset="0"/>
                        </a:rPr>
                        <a:t>Cégep</a:t>
                      </a:r>
                      <a:r>
                        <a:rPr lang="en-CA" sz="1600" b="1" u="none" strike="noStrike" dirty="0">
                          <a:solidFill>
                            <a:schemeClr val="tx1"/>
                          </a:solidFill>
                          <a:effectLst/>
                          <a:latin typeface="Arial" panose="020B0604020202020204" pitchFamily="34" charset="0"/>
                          <a:cs typeface="Arial" panose="020B0604020202020204" pitchFamily="34" charset="0"/>
                        </a:rPr>
                        <a:t> Garneau</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0" u="none" strike="noStrike" dirty="0">
                          <a:solidFill>
                            <a:schemeClr val="tx1"/>
                          </a:solidFill>
                          <a:effectLst/>
                          <a:latin typeface="Arial" panose="020B0604020202020204" pitchFamily="34" charset="0"/>
                          <a:cs typeface="Arial" panose="020B0604020202020204" pitchFamily="34" charset="0"/>
                        </a:rPr>
                        <a:t>Amélie Ringuette</a:t>
                      </a:r>
                      <a:endParaRPr lang="en-CA" sz="1600" b="0"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St. Clair College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Terri Smith</a:t>
                      </a:r>
                    </a:p>
                  </a:txBody>
                  <a:tcPr marL="2411" marR="2411" marT="2411" marB="0" anchor="ctr"/>
                </a:tc>
                <a:extLst>
                  <a:ext uri="{0D108BD9-81ED-4DB2-BD59-A6C34878D82A}">
                    <a16:rowId xmlns:a16="http://schemas.microsoft.com/office/drawing/2014/main" val="1698826340"/>
                  </a:ext>
                </a:extLst>
              </a:tr>
              <a:tr h="347592">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CNIH</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Madison Smith</a:t>
                      </a:r>
                    </a:p>
                  </a:txBody>
                  <a:tcPr marL="2411" marR="2411" marT="2411" marB="0" anchor="ctr"/>
                </a:tc>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Toronto College of Dental Hygiene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Jimmy Ngo </a:t>
                      </a:r>
                      <a:r>
                        <a:rPr lang="en-CA" sz="1400" b="0" i="0" u="none" strike="noStrike" dirty="0">
                          <a:solidFill>
                            <a:schemeClr val="tx1"/>
                          </a:solidFill>
                          <a:effectLst/>
                          <a:latin typeface="Arial" panose="020B0604020202020204" pitchFamily="34" charset="0"/>
                          <a:cs typeface="Arial" panose="020B0604020202020204" pitchFamily="34" charset="0"/>
                        </a:rPr>
                        <a:t>(principal)</a:t>
                      </a:r>
                    </a:p>
                    <a:p>
                      <a:pPr algn="l" fontAlgn="b"/>
                      <a:r>
                        <a:rPr lang="en-CA" sz="1600" b="0" i="0" u="none" strike="noStrike" dirty="0" err="1">
                          <a:solidFill>
                            <a:schemeClr val="tx1"/>
                          </a:solidFill>
                          <a:effectLst/>
                          <a:latin typeface="Arial" panose="020B0604020202020204" pitchFamily="34" charset="0"/>
                          <a:cs typeface="Arial" panose="020B0604020202020204" pitchFamily="34" charset="0"/>
                        </a:rPr>
                        <a:t>Pranoy</a:t>
                      </a:r>
                      <a:r>
                        <a:rPr lang="en-CA" sz="1600" b="0" i="0" u="none" strike="noStrike" dirty="0">
                          <a:solidFill>
                            <a:schemeClr val="tx1"/>
                          </a:solidFill>
                          <a:effectLst/>
                          <a:latin typeface="Arial" panose="020B0604020202020204" pitchFamily="34" charset="0"/>
                          <a:cs typeface="Arial" panose="020B0604020202020204" pitchFamily="34" charset="0"/>
                        </a:rPr>
                        <a:t> Mukherjee </a:t>
                      </a:r>
                      <a:r>
                        <a:rPr lang="en-CA" sz="1400" b="0" i="0" u="none" strike="noStrike" dirty="0">
                          <a:solidFill>
                            <a:schemeClr val="tx1"/>
                          </a:solidFill>
                          <a:effectLst/>
                          <a:latin typeface="Arial" panose="020B0604020202020204" pitchFamily="34" charset="0"/>
                          <a:cs typeface="Arial" panose="020B0604020202020204" pitchFamily="34" charset="0"/>
                        </a:rPr>
                        <a:t>(</a:t>
                      </a:r>
                      <a:r>
                        <a:rPr lang="en-CA" sz="1400" b="0" i="0" u="none" strike="noStrike" dirty="0" err="1">
                          <a:solidFill>
                            <a:schemeClr val="tx1"/>
                          </a:solidFill>
                          <a:effectLst/>
                          <a:latin typeface="Arial" panose="020B0604020202020204" pitchFamily="34" charset="0"/>
                          <a:cs typeface="Arial" panose="020B0604020202020204" pitchFamily="34" charset="0"/>
                        </a:rPr>
                        <a:t>débutant</a:t>
                      </a:r>
                      <a:r>
                        <a:rPr lang="en-CA" sz="1400" b="0" i="0" u="none" strike="noStrike" dirty="0">
                          <a:solidFill>
                            <a:schemeClr val="tx1"/>
                          </a:solidFill>
                          <a:effectLst/>
                          <a:latin typeface="Arial" panose="020B0604020202020204" pitchFamily="34" charset="0"/>
                          <a:cs typeface="Arial" panose="020B0604020202020204" pitchFamily="34" charset="0"/>
                        </a:rPr>
                        <a:t>)</a:t>
                      </a:r>
                      <a:endParaRPr lang="en-CA" sz="1600" b="0"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2417688324"/>
                  </a:ext>
                </a:extLst>
              </a:tr>
              <a:tr h="354333">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Collège </a:t>
                      </a:r>
                      <a:r>
                        <a:rPr lang="en-CA" sz="1600" b="1" u="none" strike="noStrike" dirty="0" err="1">
                          <a:solidFill>
                            <a:schemeClr val="tx1"/>
                          </a:solidFill>
                          <a:effectLst/>
                          <a:latin typeface="Arial" panose="020B0604020202020204" pitchFamily="34" charset="0"/>
                          <a:cs typeface="Arial" panose="020B0604020202020204" pitchFamily="34" charset="0"/>
                        </a:rPr>
                        <a:t>Boréal</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dirty="0" err="1">
                          <a:solidFill>
                            <a:schemeClr val="tx1"/>
                          </a:solidFill>
                          <a:effectLst/>
                          <a:latin typeface="Arial" panose="020B0604020202020204" pitchFamily="34" charset="0"/>
                          <a:cs typeface="Arial" panose="020B0604020202020204" pitchFamily="34" charset="0"/>
                        </a:rPr>
                        <a:t>Aucun</a:t>
                      </a:r>
                      <a:endParaRPr lang="en-CA" sz="1600" i="1" u="none" strike="noStrike" kern="1200" dirty="0">
                        <a:solidFill>
                          <a:schemeClr val="tx1"/>
                        </a:solidFill>
                        <a:effectLst/>
                        <a:latin typeface="Arial" panose="020B0604020202020204" pitchFamily="34" charset="0"/>
                        <a:ea typeface="+mn-ea"/>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University of Alberta</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Terri Ward</a:t>
                      </a:r>
                    </a:p>
                  </a:txBody>
                  <a:tcPr marL="2411" marR="2411" marT="2411" marB="0" anchor="ctr"/>
                </a:tc>
                <a:extLst>
                  <a:ext uri="{0D108BD9-81ED-4DB2-BD59-A6C34878D82A}">
                    <a16:rowId xmlns:a16="http://schemas.microsoft.com/office/drawing/2014/main" val="3225033402"/>
                  </a:ext>
                </a:extLst>
              </a:tr>
              <a:tr h="354333">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Collège de Maisonneuve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1" u="none" strike="noStrike" dirty="0" err="1">
                          <a:solidFill>
                            <a:schemeClr val="tx1"/>
                          </a:solidFill>
                          <a:effectLst/>
                          <a:latin typeface="Arial" panose="020B0604020202020204" pitchFamily="34" charset="0"/>
                          <a:cs typeface="Arial" panose="020B0604020202020204" pitchFamily="34" charset="0"/>
                        </a:rPr>
                        <a:t>Aucun</a:t>
                      </a:r>
                      <a:endParaRPr lang="en-CA" sz="1600" b="0" i="1" u="none" strike="noStrike" kern="1200" dirty="0">
                        <a:solidFill>
                          <a:schemeClr val="tx1"/>
                        </a:solidFill>
                        <a:effectLst/>
                        <a:latin typeface="Arial" panose="020B0604020202020204" pitchFamily="34" charset="0"/>
                        <a:ea typeface="+mn-ea"/>
                        <a:cs typeface="Arial" panose="020B0604020202020204" pitchFamily="34" charset="0"/>
                      </a:endParaRPr>
                    </a:p>
                  </a:txBody>
                  <a:tcPr marL="2411" marR="2411" marT="2411" marB="0" anchor="ctr"/>
                </a:tc>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University of British Columbia</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Kalvin Lim, Alison Chen &amp; Maria Shaughnessy</a:t>
                      </a:r>
                    </a:p>
                  </a:txBody>
                  <a:tcPr marL="2411" marR="2411" marT="2411" marB="0" anchor="ctr"/>
                </a:tc>
                <a:extLst>
                  <a:ext uri="{0D108BD9-81ED-4DB2-BD59-A6C34878D82A}">
                    <a16:rowId xmlns:a16="http://schemas.microsoft.com/office/drawing/2014/main" val="3273555802"/>
                  </a:ext>
                </a:extLst>
              </a:tr>
              <a:tr h="659486">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College of New Caledonia</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kern="1200" dirty="0">
                          <a:solidFill>
                            <a:schemeClr val="tx1"/>
                          </a:solidFill>
                          <a:effectLst/>
                          <a:latin typeface="Arial" panose="020B0604020202020204" pitchFamily="34" charset="0"/>
                          <a:ea typeface="+mn-ea"/>
                          <a:cs typeface="Arial" panose="020B0604020202020204" pitchFamily="34" charset="0"/>
                        </a:rPr>
                        <a:t>Jenna Pollock</a:t>
                      </a:r>
                    </a:p>
                  </a:txBody>
                  <a:tcPr marL="2411" marR="2411" marT="2411" marB="0" anchor="ctr"/>
                </a:tc>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University of Manitoba</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i="0" u="none" strike="noStrike" dirty="0">
                          <a:solidFill>
                            <a:schemeClr val="tx1"/>
                          </a:solidFill>
                          <a:effectLst/>
                          <a:latin typeface="Arial" panose="020B0604020202020204" pitchFamily="34" charset="0"/>
                          <a:cs typeface="Arial" panose="020B0604020202020204" pitchFamily="34" charset="0"/>
                        </a:rPr>
                        <a:t>Lauren Enns</a:t>
                      </a:r>
                      <a:endParaRPr lang="en-CA" sz="1600" b="0"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extLst>
                  <a:ext uri="{0D108BD9-81ED-4DB2-BD59-A6C34878D82A}">
                    <a16:rowId xmlns:a16="http://schemas.microsoft.com/office/drawing/2014/main" val="79591832"/>
                  </a:ext>
                </a:extLst>
              </a:tr>
              <a:tr h="432048">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Confederation College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Chinmay Shukla</a:t>
                      </a:r>
                    </a:p>
                  </a:txBody>
                  <a:tcPr marL="2411" marR="2411" marT="2411" marB="0" anchor="ctr"/>
                </a:tc>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VCC/Vancouver Community College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Erica Cristobal</a:t>
                      </a:r>
                    </a:p>
                  </a:txBody>
                  <a:tcPr marL="2411" marR="2411" marT="2411" marB="0" anchor="ctr"/>
                </a:tc>
                <a:extLst>
                  <a:ext uri="{0D108BD9-81ED-4DB2-BD59-A6C34878D82A}">
                    <a16:rowId xmlns:a16="http://schemas.microsoft.com/office/drawing/2014/main" val="1801145572"/>
                  </a:ext>
                </a:extLst>
              </a:tr>
              <a:tr h="360040">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Dalhousie University</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Elise Mah &amp; Jennifer Johnson</a:t>
                      </a:r>
                    </a:p>
                  </a:txBody>
                  <a:tcPr marL="2411" marR="2411" marT="2411" marB="0" anchor="ctr"/>
                </a:tc>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Vancouver College of Dental Hygiene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Marylin Rivas</a:t>
                      </a:r>
                    </a:p>
                  </a:txBody>
                  <a:tcPr marL="2411" marR="2411" marT="2411" marB="0" anchor="ctr"/>
                </a:tc>
                <a:extLst>
                  <a:ext uri="{0D108BD9-81ED-4DB2-BD59-A6C34878D82A}">
                    <a16:rowId xmlns:a16="http://schemas.microsoft.com/office/drawing/2014/main" val="2893653923"/>
                  </a:ext>
                </a:extLst>
              </a:tr>
              <a:tr h="468339">
                <a:tc>
                  <a:txBody>
                    <a:bodyPr/>
                    <a:lstStyle/>
                    <a:p>
                      <a:pPr algn="l" fontAlgn="b"/>
                      <a:r>
                        <a:rPr lang="en-CA" sz="1600" b="1" u="none" strike="noStrike" dirty="0">
                          <a:solidFill>
                            <a:schemeClr val="tx1"/>
                          </a:solidFill>
                          <a:effectLst/>
                          <a:latin typeface="Arial" panose="020B0604020202020204" pitchFamily="34" charset="0"/>
                          <a:cs typeface="Arial" panose="020B0604020202020204" pitchFamily="34" charset="0"/>
                        </a:rPr>
                        <a:t>Durham College</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Katrina Reynolds</a:t>
                      </a:r>
                    </a:p>
                  </a:txBody>
                  <a:tcPr marL="2411" marR="2411" marT="2411" marB="0" anchor="ctr"/>
                </a:tc>
                <a:tc>
                  <a:txBody>
                    <a:bodyPr/>
                    <a:lstStyle/>
                    <a:p>
                      <a:pPr algn="l" fontAlgn="b"/>
                      <a:r>
                        <a:rPr lang="en-CA" sz="1600" b="1" u="none" strike="noStrike" dirty="0" err="1">
                          <a:solidFill>
                            <a:schemeClr val="tx1"/>
                          </a:solidFill>
                          <a:effectLst/>
                          <a:latin typeface="Arial" panose="020B0604020202020204" pitchFamily="34" charset="0"/>
                          <a:cs typeface="Arial" panose="020B0604020202020204" pitchFamily="34" charset="0"/>
                        </a:rPr>
                        <a:t>VIU</a:t>
                      </a:r>
                      <a:r>
                        <a:rPr lang="en-CA" sz="1600" b="1" u="none" strike="noStrike" dirty="0">
                          <a:solidFill>
                            <a:schemeClr val="tx1"/>
                          </a:solidFill>
                          <a:effectLst/>
                          <a:latin typeface="Arial" panose="020B0604020202020204" pitchFamily="34" charset="0"/>
                          <a:cs typeface="Arial" panose="020B0604020202020204" pitchFamily="34" charset="0"/>
                        </a:rPr>
                        <a:t>/Vancouver Island University</a:t>
                      </a:r>
                      <a:endParaRPr lang="en-CA" sz="1600" b="1" i="0" u="none" strike="noStrike" dirty="0">
                        <a:solidFill>
                          <a:schemeClr val="tx1"/>
                        </a:solidFill>
                        <a:effectLst/>
                        <a:latin typeface="Arial" panose="020B0604020202020204" pitchFamily="34" charset="0"/>
                        <a:cs typeface="Arial" panose="020B0604020202020204" pitchFamily="34" charset="0"/>
                      </a:endParaRPr>
                    </a:p>
                  </a:txBody>
                  <a:tcPr marL="2411" marR="2411" marT="2411" marB="0" anchor="ctr"/>
                </a:tc>
                <a:tc>
                  <a:txBody>
                    <a:bodyPr/>
                    <a:lstStyle/>
                    <a:p>
                      <a:pPr algn="l" fontAlgn="b"/>
                      <a:r>
                        <a:rPr lang="en-CA" sz="1600" b="0" i="0" u="none" strike="noStrike" dirty="0">
                          <a:solidFill>
                            <a:schemeClr val="tx1"/>
                          </a:solidFill>
                          <a:effectLst/>
                          <a:latin typeface="Arial" panose="020B0604020202020204" pitchFamily="34" charset="0"/>
                          <a:cs typeface="Arial" panose="020B0604020202020204" pitchFamily="34" charset="0"/>
                        </a:rPr>
                        <a:t>Taylor Sarnecki</a:t>
                      </a:r>
                    </a:p>
                  </a:txBody>
                  <a:tcPr marL="2411" marR="2411" marT="2411" marB="0" anchor="ctr"/>
                </a:tc>
                <a:extLst>
                  <a:ext uri="{0D108BD9-81ED-4DB2-BD59-A6C34878D82A}">
                    <a16:rowId xmlns:a16="http://schemas.microsoft.com/office/drawing/2014/main" val="243664452"/>
                  </a:ext>
                </a:extLst>
              </a:tr>
            </a:tbl>
          </a:graphicData>
        </a:graphic>
      </p:graphicFrame>
    </p:spTree>
    <p:extLst>
      <p:ext uri="{BB962C8B-B14F-4D97-AF65-F5344CB8AC3E}">
        <p14:creationId xmlns:p14="http://schemas.microsoft.com/office/powerpoint/2010/main" val="88237858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900" dirty="0">
                <a:solidFill>
                  <a:schemeClr val="bg1"/>
                </a:solidFill>
              </a:rPr>
              <a:t>Adhésion à titre de membre étudiant</a:t>
            </a:r>
          </a:p>
        </p:txBody>
      </p:sp>
      <p:sp>
        <p:nvSpPr>
          <p:cNvPr id="6" name="Title 1"/>
          <p:cNvSpPr>
            <a:spLocks noGrp="1"/>
          </p:cNvSpPr>
          <p:nvPr>
            <p:ph type="title"/>
          </p:nvPr>
        </p:nvSpPr>
        <p:spPr>
          <a:xfrm>
            <a:off x="444500" y="1348408"/>
            <a:ext cx="12115800" cy="172819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algn="ctr"/>
            <a:r>
              <a:rPr lang="fr-CA" sz="5200" b="1" dirty="0">
                <a:solidFill>
                  <a:srgbClr val="3F3F3F"/>
                </a:solidFill>
                <a:latin typeface="Arial" panose="020B0604020202020204" pitchFamily="34" charset="0"/>
                <a:cs typeface="Arial" panose="020B0604020202020204" pitchFamily="34" charset="0"/>
                <a:sym typeface="Herculanum" pitchFamily="-84" charset="0"/>
              </a:rPr>
              <a:t>L’Adhésion étudiante est </a:t>
            </a:r>
            <a:r>
              <a:rPr lang="fr-CA" sz="5400" b="1" dirty="0">
                <a:solidFill>
                  <a:srgbClr val="7030A0"/>
                </a:solidFill>
                <a:latin typeface="Arial" panose="020B0604020202020204" pitchFamily="34" charset="0"/>
                <a:ea typeface="+mn-ea"/>
                <a:cs typeface="Arial" panose="020B0604020202020204" pitchFamily="34" charset="0"/>
              </a:rPr>
              <a:t>GRATUITE!</a:t>
            </a:r>
          </a:p>
        </p:txBody>
      </p:sp>
      <p:sp>
        <p:nvSpPr>
          <p:cNvPr id="8" name="Content Placeholder 2"/>
          <p:cNvSpPr>
            <a:spLocks noGrp="1"/>
          </p:cNvSpPr>
          <p:nvPr>
            <p:ph idx="1"/>
          </p:nvPr>
        </p:nvSpPr>
        <p:spPr>
          <a:xfrm>
            <a:off x="4125914" y="4240382"/>
            <a:ext cx="8434386" cy="17167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algn="ctr">
              <a:spcBef>
                <a:spcPct val="0"/>
              </a:spcBef>
              <a:buNone/>
            </a:pPr>
            <a:r>
              <a:rPr lang="fr-CA" sz="4400" b="1" dirty="0">
                <a:latin typeface="Arial" panose="020B0604020202020204" pitchFamily="34" charset="0"/>
                <a:cs typeface="Arial" panose="020B0604020202020204" pitchFamily="34" charset="0"/>
                <a:sym typeface="Palatino" pitchFamily="-84" charset="0"/>
              </a:rPr>
              <a:t>Nouveaux membres étudiants </a:t>
            </a:r>
          </a:p>
          <a:p>
            <a:pPr marL="0" indent="0" algn="ctr">
              <a:buNone/>
            </a:pPr>
            <a:r>
              <a:rPr lang="fr-CA" sz="4400" b="1" dirty="0">
                <a:solidFill>
                  <a:srgbClr val="7030A0"/>
                </a:solidFill>
                <a:latin typeface="Arial" panose="020B0604020202020204" pitchFamily="34" charset="0"/>
                <a:cs typeface="Arial" panose="020B0604020202020204" pitchFamily="34" charset="0"/>
              </a:rPr>
              <a:t>achd.ca/</a:t>
            </a:r>
            <a:r>
              <a:rPr lang="fr-CA" sz="4400" b="1" dirty="0" err="1">
                <a:solidFill>
                  <a:srgbClr val="7030A0"/>
                </a:solidFill>
                <a:latin typeface="Arial" panose="020B0604020202020204" pitchFamily="34" charset="0"/>
                <a:cs typeface="Arial" panose="020B0604020202020204" pitchFamily="34" charset="0"/>
              </a:rPr>
              <a:t>adherer</a:t>
            </a:r>
            <a:endParaRPr lang="fr-CA" sz="4400" b="1" dirty="0">
              <a:solidFill>
                <a:srgbClr val="7030A0"/>
              </a:solidFill>
              <a:latin typeface="Arial" panose="020B0604020202020204" pitchFamily="34" charset="0"/>
              <a:cs typeface="Arial" panose="020B0604020202020204" pitchFamily="34" charset="0"/>
            </a:endParaRPr>
          </a:p>
          <a:p>
            <a:pPr algn="ctr">
              <a:spcBef>
                <a:spcPct val="0"/>
              </a:spcBef>
              <a:buNone/>
            </a:pPr>
            <a:endParaRPr lang="fr-CA" sz="4400" b="1" dirty="0">
              <a:solidFill>
                <a:srgbClr val="7030A0"/>
              </a:solidFill>
              <a:latin typeface="Arial" panose="020B0604020202020204" pitchFamily="34" charset="0"/>
              <a:cs typeface="Arial" panose="020B0604020202020204" pitchFamily="34" charset="0"/>
              <a:sym typeface="Palatino" pitchFamily="-84" charset="0"/>
            </a:endParaRPr>
          </a:p>
          <a:p>
            <a:pPr algn="ctr">
              <a:spcBef>
                <a:spcPct val="0"/>
              </a:spcBef>
              <a:buNone/>
            </a:pPr>
            <a:r>
              <a:rPr lang="fr-CA" sz="4400" b="1" dirty="0">
                <a:latin typeface="Arial" panose="020B0604020202020204" pitchFamily="34" charset="0"/>
                <a:cs typeface="Arial" panose="020B0604020202020204" pitchFamily="34" charset="0"/>
                <a:sym typeface="Palatino" pitchFamily="-84" charset="0"/>
              </a:rPr>
              <a:t>Membres étudiants actuels</a:t>
            </a:r>
            <a:r>
              <a:rPr lang="fr-CA" sz="4400" b="1" dirty="0">
                <a:solidFill>
                  <a:srgbClr val="7030A0"/>
                </a:solidFill>
                <a:latin typeface="Arial" panose="020B0604020202020204" pitchFamily="34" charset="0"/>
                <a:cs typeface="Arial" panose="020B0604020202020204" pitchFamily="34" charset="0"/>
                <a:sym typeface="Palatino" pitchFamily="-84" charset="0"/>
              </a:rPr>
              <a:t> </a:t>
            </a:r>
          </a:p>
          <a:p>
            <a:pPr algn="ctr">
              <a:spcBef>
                <a:spcPct val="0"/>
              </a:spcBef>
              <a:buNone/>
            </a:pPr>
            <a:r>
              <a:rPr lang="fr-CA" sz="4400" b="1" dirty="0">
                <a:solidFill>
                  <a:srgbClr val="7030A0"/>
                </a:solidFill>
                <a:latin typeface="Arial" panose="020B0604020202020204" pitchFamily="34" charset="0"/>
                <a:cs typeface="Arial" panose="020B0604020202020204" pitchFamily="34" charset="0"/>
              </a:rPr>
              <a:t>achd.ca/renouveler</a:t>
            </a:r>
            <a:r>
              <a:rPr lang="fr-CA" sz="4400" b="1" dirty="0">
                <a:solidFill>
                  <a:srgbClr val="7030A0"/>
                </a:solidFill>
                <a:latin typeface="Arial" panose="020B0604020202020204" pitchFamily="34" charset="0"/>
                <a:cs typeface="Arial" panose="020B0604020202020204" pitchFamily="34" charset="0"/>
                <a:sym typeface="Palatino" pitchFamily="-84" charset="0"/>
              </a:rPr>
              <a:t> </a:t>
            </a:r>
          </a:p>
        </p:txBody>
      </p:sp>
      <p:cxnSp>
        <p:nvCxnSpPr>
          <p:cNvPr id="10" name="Curved Connector 9"/>
          <p:cNvCxnSpPr/>
          <p:nvPr/>
        </p:nvCxnSpPr>
        <p:spPr bwMode="auto">
          <a:xfrm rot="10800000" flipV="1">
            <a:off x="3406056" y="5358861"/>
            <a:ext cx="1728304" cy="1411621"/>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 name="Picture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216" y="3724672"/>
            <a:ext cx="2260800" cy="50310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4744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37704" y="1564432"/>
            <a:ext cx="8712968" cy="7992888"/>
          </a:xfrm>
        </p:spPr>
        <p:txBody>
          <a:bodyPr/>
          <a:lstStyle/>
          <a:p>
            <a:pPr algn="l">
              <a:spcAft>
                <a:spcPts val="2200"/>
              </a:spcAft>
              <a:buFont typeface="Arial" panose="020B0604020202020204" pitchFamily="34" charset="0"/>
              <a:buChar char="•"/>
            </a:pPr>
            <a:r>
              <a:rPr lang="fr-FR" sz="3300" b="1" dirty="0">
                <a:latin typeface="Arial" panose="020B0604020202020204" pitchFamily="34" charset="0"/>
                <a:cs typeface="Arial" panose="020B0604020202020204" pitchFamily="34" charset="0"/>
              </a:rPr>
              <a:t>Conférence de l’ACHD : </a:t>
            </a:r>
            <a:r>
              <a:rPr lang="fr-FR" sz="3300" dirty="0">
                <a:latin typeface="Arial" panose="020B0604020202020204" pitchFamily="34" charset="0"/>
                <a:cs typeface="Arial" panose="020B0604020202020204" pitchFamily="34" charset="0"/>
              </a:rPr>
              <a:t>du 28 au 30 octobre 2021 à Niagara </a:t>
            </a:r>
            <a:r>
              <a:rPr lang="fr-FR" sz="3300" dirty="0" err="1">
                <a:latin typeface="Arial" panose="020B0604020202020204" pitchFamily="34" charset="0"/>
                <a:cs typeface="Arial" panose="020B0604020202020204" pitchFamily="34" charset="0"/>
              </a:rPr>
              <a:t>Falls</a:t>
            </a:r>
            <a:r>
              <a:rPr lang="fr-FR" sz="3300" dirty="0">
                <a:latin typeface="Arial" panose="020B0604020202020204" pitchFamily="34" charset="0"/>
                <a:cs typeface="Arial" panose="020B0604020202020204" pitchFamily="34" charset="0"/>
              </a:rPr>
              <a:t>, Ontario</a:t>
            </a:r>
          </a:p>
          <a:p>
            <a:pPr algn="l">
              <a:spcAft>
                <a:spcPts val="2200"/>
              </a:spcAft>
              <a:buFont typeface="Arial" panose="020B0604020202020204" pitchFamily="34" charset="0"/>
              <a:buChar char="•"/>
            </a:pPr>
            <a:r>
              <a:rPr lang="fr-CA" sz="3300" b="1" dirty="0">
                <a:latin typeface="Arial" panose="020B0604020202020204" pitchFamily="34" charset="0"/>
                <a:cs typeface="Arial" panose="020B0604020202020204" pitchFamily="34" charset="0"/>
              </a:rPr>
              <a:t>Semaine nationale des hygiénistes </a:t>
            </a:r>
            <a:r>
              <a:rPr lang="fr-CA" sz="3300" b="1" dirty="0" err="1">
                <a:latin typeface="Arial" panose="020B0604020202020204" pitchFamily="34" charset="0"/>
                <a:cs typeface="Arial" panose="020B0604020202020204" pitchFamily="34" charset="0"/>
              </a:rPr>
              <a:t>dentaires</a:t>
            </a:r>
            <a:r>
              <a:rPr lang="fr-CA" sz="3300" baseline="30000" dirty="0" err="1">
                <a:latin typeface="Arial" panose="020B0604020202020204" pitchFamily="34" charset="0"/>
                <a:cs typeface="Arial" panose="020B0604020202020204" pitchFamily="34" charset="0"/>
              </a:rPr>
              <a:t>MC</a:t>
            </a:r>
            <a:r>
              <a:rPr lang="fr-CA" sz="3300" baseline="30000" dirty="0">
                <a:latin typeface="Arial" panose="020B0604020202020204" pitchFamily="34" charset="0"/>
                <a:cs typeface="Arial" panose="020B0604020202020204" pitchFamily="34" charset="0"/>
              </a:rPr>
              <a:t> </a:t>
            </a:r>
            <a:r>
              <a:rPr lang="fr-CA" sz="3300" b="1" dirty="0">
                <a:latin typeface="Arial" panose="020B0604020202020204" pitchFamily="34" charset="0"/>
                <a:cs typeface="Arial" panose="020B0604020202020204" pitchFamily="34" charset="0"/>
              </a:rPr>
              <a:t>: </a:t>
            </a:r>
            <a:r>
              <a:rPr lang="fr-CA" sz="3300" dirty="0">
                <a:latin typeface="Arial" panose="020B0604020202020204" pitchFamily="34" charset="0"/>
                <a:cs typeface="Arial" panose="020B0604020202020204" pitchFamily="34" charset="0"/>
              </a:rPr>
              <a:t>du 4 au 10 avril</a:t>
            </a:r>
          </a:p>
          <a:p>
            <a:pPr algn="l">
              <a:spcAft>
                <a:spcPts val="2200"/>
              </a:spcAft>
              <a:buFont typeface="Arial" panose="020B0604020202020204" pitchFamily="34" charset="0"/>
              <a:buChar char="•"/>
            </a:pPr>
            <a:r>
              <a:rPr lang="fr-CA" sz="3300" b="1" dirty="0">
                <a:latin typeface="Arial" panose="020B0604020202020204" pitchFamily="34" charset="0"/>
                <a:cs typeface="Arial" panose="020B0604020202020204" pitchFamily="34" charset="0"/>
              </a:rPr>
              <a:t>AGA provinciales et salons professionnels tout au long de l’année</a:t>
            </a:r>
          </a:p>
          <a:p>
            <a:pPr algn="l">
              <a:spcAft>
                <a:spcPts val="1000"/>
              </a:spcAft>
              <a:buFont typeface="Arial" panose="020B0604020202020204" pitchFamily="34" charset="0"/>
              <a:buChar char="•"/>
            </a:pPr>
            <a:r>
              <a:rPr lang="fr-CA" sz="3300" b="1" dirty="0">
                <a:latin typeface="Arial" panose="020B0604020202020204" pitchFamily="34" charset="0"/>
                <a:cs typeface="Arial" panose="020B0604020202020204" pitchFamily="34" charset="0"/>
              </a:rPr>
              <a:t>Activités de sensibilisation des communautés :</a:t>
            </a:r>
          </a:p>
          <a:p>
            <a:pPr lvl="1" algn="l">
              <a:spcAft>
                <a:spcPts val="2200"/>
              </a:spcAft>
              <a:buFont typeface="Arial" panose="020B0604020202020204" pitchFamily="34" charset="0"/>
              <a:buChar char="•"/>
            </a:pPr>
            <a:r>
              <a:rPr lang="fr-CA" sz="2800" b="1" dirty="0">
                <a:latin typeface="Arial" panose="020B0604020202020204" pitchFamily="34" charset="0"/>
                <a:cs typeface="Arial" panose="020B0604020202020204" pitchFamily="34" charset="0"/>
              </a:rPr>
              <a:t>Gift from the </a:t>
            </a:r>
            <a:r>
              <a:rPr lang="fr-CA" sz="2800" b="1" dirty="0" err="1">
                <a:latin typeface="Arial" panose="020B0604020202020204" pitchFamily="34" charset="0"/>
                <a:cs typeface="Arial" panose="020B0604020202020204" pitchFamily="34" charset="0"/>
              </a:rPr>
              <a:t>Heart</a:t>
            </a:r>
            <a:r>
              <a:rPr lang="fr-CA" sz="2800" b="1" dirty="0">
                <a:latin typeface="Arial" panose="020B0604020202020204" pitchFamily="34" charset="0"/>
                <a:cs typeface="Arial" panose="020B0604020202020204" pitchFamily="34" charset="0"/>
              </a:rPr>
              <a:t> </a:t>
            </a:r>
            <a:r>
              <a:rPr lang="fr-CA" sz="2800" dirty="0">
                <a:latin typeface="Arial" panose="020B0604020202020204" pitchFamily="34" charset="0"/>
                <a:cs typeface="Arial" panose="020B0604020202020204" pitchFamily="34" charset="0"/>
              </a:rPr>
              <a:t>– le 10 avril 2021</a:t>
            </a:r>
          </a:p>
          <a:p>
            <a:pPr algn="l">
              <a:spcAft>
                <a:spcPts val="2200"/>
              </a:spcAft>
              <a:buFont typeface="Arial" panose="020B0604020202020204" pitchFamily="34" charset="0"/>
              <a:buChar char="•"/>
            </a:pPr>
            <a:r>
              <a:rPr lang="fr-FR" sz="3300" b="1" dirty="0">
                <a:latin typeface="Arial" panose="020B0604020202020204" pitchFamily="34" charset="0"/>
                <a:cs typeface="Arial" panose="020B0604020202020204" pitchFamily="34" charset="0"/>
              </a:rPr>
              <a:t>Sommet de l’ACHD : </a:t>
            </a:r>
            <a:r>
              <a:rPr lang="fr-FR" sz="3300" dirty="0">
                <a:latin typeface="Arial" panose="020B0604020202020204" pitchFamily="34" charset="0"/>
                <a:cs typeface="Arial" panose="020B0604020202020204" pitchFamily="34" charset="0"/>
              </a:rPr>
              <a:t>du 30 septembre au 1</a:t>
            </a:r>
            <a:r>
              <a:rPr lang="fr-FR" sz="3300" baseline="30000" dirty="0">
                <a:latin typeface="Arial" panose="020B0604020202020204" pitchFamily="34" charset="0"/>
                <a:cs typeface="Arial" panose="020B0604020202020204" pitchFamily="34" charset="0"/>
              </a:rPr>
              <a:t>er</a:t>
            </a:r>
            <a:r>
              <a:rPr lang="fr-FR" sz="3300" dirty="0">
                <a:latin typeface="Arial" panose="020B0604020202020204" pitchFamily="34" charset="0"/>
                <a:cs typeface="Arial" panose="020B0604020202020204" pitchFamily="34" charset="0"/>
              </a:rPr>
              <a:t> octobre 2022 à Whitehorse, Yukon</a:t>
            </a: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dirty="0">
                <a:solidFill>
                  <a:schemeClr val="bg1"/>
                </a:solidFill>
              </a:rPr>
              <a:t>Réseautage et évènements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4" name="Picture 3" descr="A close up of a logo&#10;&#10;Description generated with very high confidence">
            <a:extLst>
              <a:ext uri="{FF2B5EF4-FFF2-40B4-BE49-F238E27FC236}">
                <a16:creationId xmlns:a16="http://schemas.microsoft.com/office/drawing/2014/main" id="{0EFC5F49-AF49-45BC-90AA-C7899C27675F}"/>
              </a:ext>
            </a:extLst>
          </p:cNvPr>
          <p:cNvPicPr>
            <a:picLocks noChangeAspect="1"/>
          </p:cNvPicPr>
          <p:nvPr/>
        </p:nvPicPr>
        <p:blipFill>
          <a:blip r:embed="rId3"/>
          <a:stretch>
            <a:fillRect/>
          </a:stretch>
        </p:blipFill>
        <p:spPr>
          <a:xfrm>
            <a:off x="9523586" y="4876800"/>
            <a:ext cx="2452955" cy="2191761"/>
          </a:xfrm>
          <a:prstGeom prst="rect">
            <a:avLst/>
          </a:prstGeom>
        </p:spPr>
      </p:pic>
      <p:pic>
        <p:nvPicPr>
          <p:cNvPr id="2" name="Picture 1">
            <a:extLst>
              <a:ext uri="{FF2B5EF4-FFF2-40B4-BE49-F238E27FC236}">
                <a16:creationId xmlns:a16="http://schemas.microsoft.com/office/drawing/2014/main" id="{BA269911-4F4C-440F-8CC4-AA3A15A45F32}"/>
              </a:ext>
            </a:extLst>
          </p:cNvPr>
          <p:cNvPicPr>
            <a:picLocks noChangeAspect="1"/>
          </p:cNvPicPr>
          <p:nvPr/>
        </p:nvPicPr>
        <p:blipFill rotWithShape="1">
          <a:blip r:embed="rId4"/>
          <a:srcRect b="37228"/>
          <a:stretch/>
        </p:blipFill>
        <p:spPr>
          <a:xfrm>
            <a:off x="9354148" y="1750762"/>
            <a:ext cx="2791829" cy="2665240"/>
          </a:xfrm>
          <a:prstGeom prst="rect">
            <a:avLst/>
          </a:prstGeom>
          <a:effectLst>
            <a:outerShdw blurRad="50800" dist="38100" dir="2700000" algn="tl" rotWithShape="0">
              <a:prstClr val="black">
                <a:alpha val="40000"/>
              </a:prstClr>
            </a:outerShdw>
          </a:effectLst>
        </p:spPr>
      </p:pic>
      <p:pic>
        <p:nvPicPr>
          <p:cNvPr id="11" name="Picture 10" descr="A picture containing drawing, food, light&#10;&#10;Description automatically generated">
            <a:extLst>
              <a:ext uri="{FF2B5EF4-FFF2-40B4-BE49-F238E27FC236}">
                <a16:creationId xmlns:a16="http://schemas.microsoft.com/office/drawing/2014/main" id="{E0DC48CB-5082-4789-9930-B8EEB71B7842}"/>
              </a:ext>
            </a:extLst>
          </p:cNvPr>
          <p:cNvPicPr>
            <a:picLocks noChangeAspect="1"/>
          </p:cNvPicPr>
          <p:nvPr/>
        </p:nvPicPr>
        <p:blipFill>
          <a:blip r:embed="rId5"/>
          <a:stretch>
            <a:fillRect/>
          </a:stretch>
        </p:blipFill>
        <p:spPr>
          <a:xfrm>
            <a:off x="9562096" y="7529359"/>
            <a:ext cx="2791829" cy="1078389"/>
          </a:xfrm>
          <a:prstGeom prst="rect">
            <a:avLst/>
          </a:prstGeom>
        </p:spPr>
      </p:pic>
    </p:spTree>
    <p:extLst>
      <p:ext uri="{BB962C8B-B14F-4D97-AF65-F5344CB8AC3E}">
        <p14:creationId xmlns:p14="http://schemas.microsoft.com/office/powerpoint/2010/main" val="8058796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37705" y="1420416"/>
            <a:ext cx="8280920" cy="6673403"/>
          </a:xfrm>
        </p:spPr>
        <p:txBody>
          <a:bodyPr/>
          <a:lstStyle/>
          <a:p>
            <a:pPr marL="0" indent="0" algn="l">
              <a:spcAft>
                <a:spcPts val="1000"/>
              </a:spcAft>
              <a:buNone/>
            </a:pPr>
            <a:r>
              <a:rPr lang="fr-CA" sz="4400" b="1" dirty="0">
                <a:latin typeface="Arial" panose="020B0604020202020204" pitchFamily="34" charset="0"/>
                <a:cs typeface="Arial" panose="020B0604020202020204" pitchFamily="34" charset="0"/>
              </a:rPr>
              <a:t>Publications </a:t>
            </a:r>
            <a:endParaRPr lang="fr-CA" sz="6000" b="1" dirty="0">
              <a:latin typeface="Arial" panose="020B0604020202020204" pitchFamily="34" charset="0"/>
              <a:cs typeface="Arial" panose="020B0604020202020204" pitchFamily="34" charset="0"/>
            </a:endParaRPr>
          </a:p>
          <a:p>
            <a:pPr marL="1314450" lvl="1" indent="-857250" algn="l">
              <a:spcBef>
                <a:spcPts val="1000"/>
              </a:spcBef>
              <a:spcAft>
                <a:spcPts val="0"/>
              </a:spcAft>
              <a:buFont typeface="Arial" panose="020B0604020202020204" pitchFamily="34" charset="0"/>
              <a:buChar char="•"/>
            </a:pPr>
            <a:r>
              <a:rPr lang="fr-CA" sz="2800" b="1" i="1" dirty="0">
                <a:latin typeface="Arial" panose="020B0604020202020204" pitchFamily="34" charset="0"/>
                <a:cs typeface="Arial" panose="020B0604020202020204" pitchFamily="34" charset="0"/>
              </a:rPr>
              <a:t>Oh Canada! </a:t>
            </a:r>
          </a:p>
          <a:p>
            <a:pPr marL="1314450" lvl="1" indent="-857250" algn="l">
              <a:spcBef>
                <a:spcPts val="1000"/>
              </a:spcBef>
              <a:spcAft>
                <a:spcPts val="0"/>
              </a:spcAft>
              <a:buFont typeface="Arial" panose="020B0604020202020204" pitchFamily="34" charset="0"/>
              <a:buChar char="•"/>
            </a:pPr>
            <a:r>
              <a:rPr lang="fr-CA" sz="2800" b="1" dirty="0">
                <a:latin typeface="Arial" panose="020B0604020202020204" pitchFamily="34" charset="0"/>
                <a:cs typeface="Arial" panose="020B0604020202020204" pitchFamily="34" charset="0"/>
              </a:rPr>
              <a:t>JCHD  </a:t>
            </a:r>
          </a:p>
          <a:p>
            <a:pPr marL="1314450" lvl="1" indent="-857250" algn="l">
              <a:spcBef>
                <a:spcPts val="1000"/>
              </a:spcBef>
              <a:spcAft>
                <a:spcPts val="0"/>
              </a:spcAft>
              <a:buFont typeface="Arial" panose="020B0604020202020204" pitchFamily="34" charset="0"/>
              <a:buChar char="•"/>
            </a:pPr>
            <a:r>
              <a:rPr lang="fr-CA" sz="2800" b="1" dirty="0">
                <a:latin typeface="Arial" panose="020B0604020202020204" pitchFamily="34" charset="0"/>
                <a:cs typeface="Arial" panose="020B0604020202020204" pitchFamily="34" charset="0"/>
              </a:rPr>
              <a:t>Nouvelles en ligne</a:t>
            </a:r>
          </a:p>
          <a:p>
            <a:pPr marL="1314450" lvl="1" indent="-857250" algn="l">
              <a:spcBef>
                <a:spcPts val="1000"/>
              </a:spcBef>
              <a:spcAft>
                <a:spcPts val="0"/>
              </a:spcAft>
              <a:buFont typeface="Arial" panose="020B0604020202020204" pitchFamily="34" charset="0"/>
              <a:buChar char="•"/>
            </a:pPr>
            <a:r>
              <a:rPr lang="fr-CA" sz="2800" b="1" dirty="0">
                <a:latin typeface="Arial" panose="020B0604020202020204" pitchFamily="34" charset="0"/>
                <a:cs typeface="Arial" panose="020B0604020202020204" pitchFamily="34" charset="0"/>
              </a:rPr>
              <a:t>Fiches de renseignements</a:t>
            </a:r>
          </a:p>
          <a:p>
            <a:pPr marL="1314450" lvl="1" indent="-857250" algn="l">
              <a:spcBef>
                <a:spcPts val="1000"/>
              </a:spcBef>
              <a:spcAft>
                <a:spcPts val="0"/>
              </a:spcAft>
              <a:buFont typeface="Arial" panose="020B0604020202020204" pitchFamily="34" charset="0"/>
              <a:buChar char="•"/>
            </a:pPr>
            <a:r>
              <a:rPr lang="fr-CA" sz="2800" b="1" dirty="0">
                <a:latin typeface="Arial" panose="020B0604020202020204" pitchFamily="34" charset="0"/>
                <a:cs typeface="Arial" panose="020B0604020202020204" pitchFamily="34" charset="0"/>
              </a:rPr>
              <a:t>Code de déontologie</a:t>
            </a:r>
          </a:p>
          <a:p>
            <a:pPr marL="1314450" lvl="1" indent="-857250" algn="l">
              <a:spcBef>
                <a:spcPts val="1000"/>
              </a:spcBef>
              <a:spcAft>
                <a:spcPts val="0"/>
              </a:spcAft>
              <a:buFont typeface="Arial" panose="020B0604020202020204" pitchFamily="34" charset="0"/>
              <a:buChar char="•"/>
            </a:pPr>
            <a:r>
              <a:rPr lang="fr-CA" sz="2800" b="1" dirty="0">
                <a:latin typeface="Arial" panose="020B0604020202020204" pitchFamily="34" charset="0"/>
                <a:cs typeface="Arial" panose="020B0604020202020204" pitchFamily="34" charset="0"/>
              </a:rPr>
              <a:t>Document sur les compétences d’entrée en pratique et les normes nationales </a:t>
            </a:r>
          </a:p>
          <a:p>
            <a:pPr marL="1314450" lvl="1" indent="-857250" algn="l">
              <a:spcBef>
                <a:spcPts val="1000"/>
              </a:spcBef>
              <a:spcAft>
                <a:spcPts val="0"/>
              </a:spcAft>
              <a:buFont typeface="Arial" panose="020B0604020202020204" pitchFamily="34" charset="0"/>
              <a:buChar char="•"/>
            </a:pPr>
            <a:r>
              <a:rPr lang="fr-CA" sz="2800" b="1" dirty="0">
                <a:latin typeface="Arial" panose="020B0604020202020204" pitchFamily="34" charset="0"/>
                <a:cs typeface="Arial" panose="020B0604020202020204" pitchFamily="34" charset="0"/>
              </a:rPr>
              <a:t>Marché de l’emploi et enquêtes sur l’emploi</a:t>
            </a:r>
          </a:p>
          <a:p>
            <a:pPr marL="1314450" lvl="1" indent="-857250" algn="l">
              <a:spcBef>
                <a:spcPts val="1000"/>
              </a:spcBef>
              <a:spcAft>
                <a:spcPts val="0"/>
              </a:spcAft>
              <a:buFont typeface="Arial" panose="020B0604020202020204" pitchFamily="34" charset="0"/>
              <a:buChar char="•"/>
            </a:pPr>
            <a:r>
              <a:rPr lang="fr-CA" sz="2800" b="1" dirty="0">
                <a:latin typeface="Arial" panose="020B0604020202020204" pitchFamily="34" charset="0"/>
                <a:cs typeface="Arial" panose="020B0604020202020204" pitchFamily="34" charset="0"/>
              </a:rPr>
              <a:t>Lignes directrices de la pratique clinique</a:t>
            </a:r>
          </a:p>
          <a:p>
            <a:pPr marL="1314450" lvl="1" indent="-857250" algn="l">
              <a:spcBef>
                <a:spcPts val="1000"/>
              </a:spcBef>
              <a:spcAft>
                <a:spcPts val="1000"/>
              </a:spcAft>
              <a:buFont typeface="Arial" panose="020B0604020202020204" pitchFamily="34" charset="0"/>
              <a:buChar char="•"/>
            </a:pPr>
            <a:r>
              <a:rPr lang="fr-CA" sz="2800" b="1" dirty="0">
                <a:latin typeface="Arial" panose="020B0604020202020204" pitchFamily="34" charset="0"/>
                <a:cs typeface="Arial" panose="020B0604020202020204" pitchFamily="34" charset="0"/>
              </a:rPr>
              <a:t>Exposés de position/Déclarations</a:t>
            </a:r>
          </a:p>
          <a:p>
            <a:pPr marL="457200" lvl="1" indent="0" algn="l">
              <a:spcBef>
                <a:spcPts val="1000"/>
              </a:spcBef>
              <a:spcAft>
                <a:spcPts val="0"/>
              </a:spcAft>
              <a:buNone/>
            </a:pPr>
            <a:r>
              <a:rPr lang="fr-CA" sz="2800" b="1" dirty="0">
                <a:latin typeface="Arial" panose="020B0604020202020204" pitchFamily="34" charset="0"/>
                <a:cs typeface="Arial" panose="020B0604020202020204" pitchFamily="34" charset="0"/>
              </a:rPr>
              <a:t>… et beaucoup plus!</a:t>
            </a:r>
          </a:p>
        </p:txBody>
      </p:sp>
      <p:sp>
        <p:nvSpPr>
          <p:cNvPr id="7" name="Title 1"/>
          <p:cNvSpPr txBox="1">
            <a:spLocks/>
          </p:cNvSpPr>
          <p:nvPr/>
        </p:nvSpPr>
        <p:spPr bwMode="auto">
          <a:xfrm>
            <a:off x="4126136" y="268288"/>
            <a:ext cx="8424936"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solidFill>
                  <a:schemeClr val="bg1"/>
                </a:solidFill>
              </a:rPr>
              <a:t>Perfectionnement professionnel et ressources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11" name="Picture 2">
            <a:extLst>
              <a:ext uri="{FF2B5EF4-FFF2-40B4-BE49-F238E27FC236}">
                <a16:creationId xmlns:a16="http://schemas.microsoft.com/office/drawing/2014/main" id="{23FC1E96-D4E6-4BFF-9E14-0973085371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7" t="4616" r="4750" b="4467"/>
          <a:stretch/>
        </p:blipFill>
        <p:spPr bwMode="auto">
          <a:xfrm>
            <a:off x="9900433" y="3620268"/>
            <a:ext cx="2650639" cy="1805177"/>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 name="Picture 2" descr="https://files.cdha.ca/images/home/inthechair_fr.jpg">
            <a:extLst>
              <a:ext uri="{FF2B5EF4-FFF2-40B4-BE49-F238E27FC236}">
                <a16:creationId xmlns:a16="http://schemas.microsoft.com/office/drawing/2014/main" id="{AD5AFD00-E54D-4C00-B3A2-44B492E53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5815" y="7620383"/>
            <a:ext cx="2950277" cy="16505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E73DDFA-A869-4D60-AD47-ED9DCAE9E3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9215" y="5851514"/>
            <a:ext cx="3666877" cy="1342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769E3320-1017-4CD5-BB01-298DDAE91E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5113" y="1941068"/>
            <a:ext cx="4385959" cy="12531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03721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46CE69-02E6-4D2C-A4F9-FE6E69F38751}"/>
              </a:ext>
            </a:extLst>
          </p:cNvPr>
          <p:cNvPicPr>
            <a:picLocks noChangeAspect="1"/>
          </p:cNvPicPr>
          <p:nvPr/>
        </p:nvPicPr>
        <p:blipFill>
          <a:blip r:embed="rId3"/>
          <a:stretch>
            <a:fillRect/>
          </a:stretch>
        </p:blipFill>
        <p:spPr>
          <a:xfrm>
            <a:off x="5278264" y="5740896"/>
            <a:ext cx="5233796" cy="1909230"/>
          </a:xfrm>
          <a:prstGeom prst="rect">
            <a:avLst/>
          </a:prstGeom>
          <a:effectLst>
            <a:outerShdw blurRad="50800" dist="38100" dir="2700000" algn="tl" rotWithShape="0">
              <a:prstClr val="black">
                <a:alpha val="40000"/>
              </a:prstClr>
            </a:outerShdw>
          </a:effectLst>
        </p:spPr>
      </p:pic>
      <p:sp>
        <p:nvSpPr>
          <p:cNvPr id="6" name="Content Placeholder 5"/>
          <p:cNvSpPr>
            <a:spLocks noGrp="1"/>
          </p:cNvSpPr>
          <p:nvPr>
            <p:ph sz="half" idx="2"/>
          </p:nvPr>
        </p:nvSpPr>
        <p:spPr>
          <a:xfrm>
            <a:off x="741761" y="1636440"/>
            <a:ext cx="6912767" cy="6673403"/>
          </a:xfrm>
        </p:spPr>
        <p:txBody>
          <a:bodyPr/>
          <a:lstStyle/>
          <a:p>
            <a:pPr marL="0" indent="0" algn="l">
              <a:spcAft>
                <a:spcPts val="1000"/>
              </a:spcAft>
              <a:buNone/>
            </a:pPr>
            <a:r>
              <a:rPr lang="fr-CA" sz="4400" b="1" dirty="0">
                <a:latin typeface="Arial" panose="020B0604020202020204" pitchFamily="34" charset="0"/>
                <a:cs typeface="Arial" panose="020B0604020202020204" pitchFamily="34" charset="0"/>
              </a:rPr>
              <a:t>Perfectionnement professionnel</a:t>
            </a:r>
          </a:p>
          <a:p>
            <a:pPr marL="1314450" lvl="1" indent="-857250" algn="l">
              <a:spcBef>
                <a:spcPts val="1000"/>
              </a:spcBef>
              <a:spcAft>
                <a:spcPts val="1600"/>
              </a:spcAft>
              <a:buFont typeface="Arial" panose="020B0604020202020204" pitchFamily="34" charset="0"/>
              <a:buChar char="•"/>
            </a:pPr>
            <a:r>
              <a:rPr lang="fr-FR" sz="4000" b="1" dirty="0">
                <a:latin typeface="Arial" panose="020B0604020202020204" pitchFamily="34" charset="0"/>
                <a:cs typeface="Arial" panose="020B0604020202020204" pitchFamily="34" charset="0"/>
              </a:rPr>
              <a:t>Tous les webinaires sont </a:t>
            </a:r>
            <a:r>
              <a:rPr lang="fr-FR" sz="4000" b="1" kern="1200" dirty="0">
                <a:solidFill>
                  <a:srgbClr val="7030A0"/>
                </a:solidFill>
                <a:latin typeface="Arial" panose="020B0604020202020204" pitchFamily="34" charset="0"/>
                <a:cs typeface="Arial" panose="020B0604020202020204" pitchFamily="34" charset="0"/>
              </a:rPr>
              <a:t>GRATUITS</a:t>
            </a:r>
            <a:endParaRPr lang="fr-CA" sz="4000" b="1" kern="1200" dirty="0">
              <a:solidFill>
                <a:srgbClr val="7030A0"/>
              </a:solidFill>
              <a:latin typeface="Arial" panose="020B0604020202020204" pitchFamily="34" charset="0"/>
              <a:cs typeface="Arial" panose="020B0604020202020204" pitchFamily="34" charset="0"/>
            </a:endParaRPr>
          </a:p>
          <a:p>
            <a:pPr marL="1314450" lvl="1" indent="-857250" algn="l">
              <a:spcBef>
                <a:spcPts val="1000"/>
              </a:spcBef>
              <a:spcAft>
                <a:spcPts val="1600"/>
              </a:spcAft>
              <a:buFont typeface="Arial" panose="020B0604020202020204" pitchFamily="34" charset="0"/>
              <a:buChar char="•"/>
            </a:pPr>
            <a:r>
              <a:rPr lang="fr-CA" sz="4000" b="1" dirty="0">
                <a:latin typeface="Arial" panose="020B0604020202020204" pitchFamily="34" charset="0"/>
                <a:cs typeface="Arial" panose="020B0604020202020204" pitchFamily="34" charset="0"/>
              </a:rPr>
              <a:t>Conférences </a:t>
            </a:r>
          </a:p>
          <a:p>
            <a:pPr marL="1314450" lvl="1" indent="-857250" algn="l">
              <a:spcBef>
                <a:spcPts val="1000"/>
              </a:spcBef>
              <a:spcAft>
                <a:spcPts val="1600"/>
              </a:spcAft>
              <a:buFont typeface="Arial" panose="020B0604020202020204" pitchFamily="34" charset="0"/>
              <a:buChar char="•"/>
            </a:pPr>
            <a:r>
              <a:rPr lang="fr-CA" sz="4000" b="1" dirty="0">
                <a:latin typeface="Arial" panose="020B0604020202020204" pitchFamily="34" charset="0"/>
                <a:cs typeface="Arial" panose="020B0604020202020204" pitchFamily="34" charset="0"/>
              </a:rPr>
              <a:t>Cours</a:t>
            </a:r>
          </a:p>
          <a:p>
            <a:pPr marL="1314450" lvl="1" indent="-857250" algn="l">
              <a:spcBef>
                <a:spcPts val="1000"/>
              </a:spcBef>
              <a:spcAft>
                <a:spcPts val="1600"/>
              </a:spcAft>
              <a:buFont typeface="Arial" panose="020B0604020202020204" pitchFamily="34" charset="0"/>
              <a:buChar char="•"/>
            </a:pPr>
            <a:r>
              <a:rPr lang="fr-CA" sz="4000" b="1" dirty="0">
                <a:latin typeface="Arial" panose="020B0604020202020204" pitchFamily="34" charset="0"/>
                <a:cs typeface="Arial" panose="020B0604020202020204" pitchFamily="34" charset="0"/>
              </a:rPr>
              <a:t>Ateliers</a:t>
            </a:r>
            <a:endParaRPr lang="fr-CA" sz="3600" b="1" dirty="0">
              <a:solidFill>
                <a:schemeClr val="bg2">
                  <a:lumMod val="75000"/>
                </a:schemeClr>
              </a:solidFill>
              <a:latin typeface="Arial" panose="020B0604020202020204" pitchFamily="34" charset="0"/>
              <a:cs typeface="Arial" panose="020B0604020202020204" pitchFamily="34" charset="0"/>
            </a:endParaRPr>
          </a:p>
        </p:txBody>
      </p:sp>
      <p:sp>
        <p:nvSpPr>
          <p:cNvPr id="10" name="Content Placeholder 5"/>
          <p:cNvSpPr>
            <a:spLocks noGrp="1"/>
          </p:cNvSpPr>
          <p:nvPr>
            <p:ph sz="quarter" idx="4"/>
          </p:nvPr>
        </p:nvSpPr>
        <p:spPr>
          <a:xfrm>
            <a:off x="669752" y="8477200"/>
            <a:ext cx="11737304" cy="792088"/>
          </a:xfrm>
        </p:spPr>
        <p:txBody>
          <a:bodyPr/>
          <a:lstStyle/>
          <a:p>
            <a:pPr marL="0" indent="0" algn="ctr">
              <a:buNone/>
            </a:pPr>
            <a:r>
              <a:rPr lang="en-CA" sz="4400" b="1" kern="1200" dirty="0">
                <a:latin typeface="Arial" panose="020B0604020202020204" pitchFamily="34" charset="0"/>
                <a:cs typeface="Arial" panose="020B0604020202020204" pitchFamily="34" charset="0"/>
              </a:rPr>
              <a:t>achd.ca/formation    </a:t>
            </a:r>
            <a:r>
              <a:rPr lang="en-CA" sz="4400" b="1" kern="1200" dirty="0">
                <a:solidFill>
                  <a:srgbClr val="7030A0"/>
                </a:solidFill>
                <a:latin typeface="Arial" panose="020B0604020202020204" pitchFamily="34" charset="0"/>
                <a:cs typeface="Arial" panose="020B0604020202020204" pitchFamily="34" charset="0"/>
              </a:rPr>
              <a:t>|</a:t>
            </a:r>
            <a:r>
              <a:rPr lang="en-CA" sz="4400" b="1" kern="1200" dirty="0">
                <a:latin typeface="Arial" panose="020B0604020202020204" pitchFamily="34" charset="0"/>
                <a:cs typeface="Arial" panose="020B0604020202020204" pitchFamily="34" charset="0"/>
              </a:rPr>
              <a:t>    cdha.ca/education</a:t>
            </a:r>
            <a:endParaRPr lang="en-CA" sz="4400" b="1" kern="12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p:txBody>
      </p:sp>
      <p:sp>
        <p:nvSpPr>
          <p:cNvPr id="7" name="Title 1"/>
          <p:cNvSpPr txBox="1">
            <a:spLocks/>
          </p:cNvSpPr>
          <p:nvPr/>
        </p:nvSpPr>
        <p:spPr bwMode="auto">
          <a:xfrm>
            <a:off x="3982120" y="124272"/>
            <a:ext cx="8228012" cy="113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solidFill>
                  <a:schemeClr val="bg1"/>
                </a:solidFill>
              </a:rPr>
              <a:t>Perfectionnement professionnel et ressources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3" name="Picture 2" descr="A picture containing meter&#10;&#10;Description automatically generated">
            <a:extLst>
              <a:ext uri="{FF2B5EF4-FFF2-40B4-BE49-F238E27FC236}">
                <a16:creationId xmlns:a16="http://schemas.microsoft.com/office/drawing/2014/main" id="{B0AA09EA-44D9-4C2B-A0A8-E30DE09E5B3E}"/>
              </a:ext>
            </a:extLst>
          </p:cNvPr>
          <p:cNvPicPr>
            <a:picLocks noChangeAspect="1"/>
          </p:cNvPicPr>
          <p:nvPr/>
        </p:nvPicPr>
        <p:blipFill>
          <a:blip r:embed="rId5"/>
          <a:stretch>
            <a:fillRect/>
          </a:stretch>
        </p:blipFill>
        <p:spPr>
          <a:xfrm>
            <a:off x="6718424" y="4272331"/>
            <a:ext cx="5234400" cy="1916823"/>
          </a:xfrm>
          <a:prstGeom prst="rect">
            <a:avLst/>
          </a:prstGeom>
          <a:effectLst>
            <a:outerShdw blurRad="50800" dist="38100" dir="2700000" algn="tl" rotWithShape="0">
              <a:prstClr val="black">
                <a:alpha val="40000"/>
              </a:prstClr>
            </a:outerShdw>
          </a:effectLst>
        </p:spPr>
      </p:pic>
      <p:pic>
        <p:nvPicPr>
          <p:cNvPr id="1026" name="Picture 2" descr="CDHA_Perks">
            <a:extLst>
              <a:ext uri="{FF2B5EF4-FFF2-40B4-BE49-F238E27FC236}">
                <a16:creationId xmlns:a16="http://schemas.microsoft.com/office/drawing/2014/main" id="{E470CAEA-1B20-4D91-B22D-EE6E637859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7260" y="2604619"/>
            <a:ext cx="4680000" cy="171380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08280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
          <p:cNvSpPr txBox="1">
            <a:spLocks noGrp="1"/>
          </p:cNvSpPr>
          <p:nvPr>
            <p:ph type="title"/>
          </p:nvPr>
        </p:nvSpPr>
        <p:spPr>
          <a:xfrm>
            <a:off x="309712" y="52264"/>
            <a:ext cx="12217600" cy="901227"/>
          </a:xfrm>
          <a:prstGeom prst="rect">
            <a:avLst/>
          </a:prstGeom>
          <a:noFill/>
          <a:ln>
            <a:noFill/>
          </a:ln>
        </p:spPr>
        <p:txBody>
          <a:bodyPr spcFirstLastPara="1" vert="horz" wrap="square" lIns="91413" tIns="45689" rIns="91413" bIns="45689" rtlCol="0" anchor="b" anchorCtr="0">
            <a:noAutofit/>
          </a:bodyPr>
          <a:lstStyle/>
          <a:p>
            <a:pPr>
              <a:buClr>
                <a:schemeClr val="dk1"/>
              </a:buClr>
            </a:pPr>
            <a:r>
              <a:rPr lang="en-US" sz="4400" b="1" dirty="0" err="1">
                <a:solidFill>
                  <a:srgbClr val="FF0000"/>
                </a:solidFill>
                <a:latin typeface="Arial" panose="020B0604020202020204" pitchFamily="34" charset="0"/>
                <a:ea typeface="Colgate Ready"/>
                <a:cs typeface="Arial" panose="020B0604020202020204" pitchFamily="34" charset="0"/>
                <a:sym typeface="Colgate Ready"/>
              </a:rPr>
              <a:t>Ressources</a:t>
            </a:r>
            <a:r>
              <a:rPr lang="en-US" sz="4400" b="1" dirty="0">
                <a:solidFill>
                  <a:srgbClr val="FF0000"/>
                </a:solidFill>
                <a:latin typeface="Arial" panose="020B0604020202020204" pitchFamily="34" charset="0"/>
                <a:ea typeface="Colgate Ready"/>
                <a:cs typeface="Arial" panose="020B0604020202020204" pitchFamily="34" charset="0"/>
                <a:sym typeface="Colgate Ready"/>
              </a:rPr>
              <a:t> </a:t>
            </a:r>
            <a:r>
              <a:rPr lang="fr-CA" sz="4400" b="1" dirty="0">
                <a:solidFill>
                  <a:srgbClr val="FF0000"/>
                </a:solidFill>
                <a:latin typeface="Arial" panose="020B0604020202020204" pitchFamily="34" charset="0"/>
                <a:ea typeface="Colgate Ready"/>
                <a:cs typeface="Arial" panose="020B0604020202020204" pitchFamily="34" charset="0"/>
                <a:sym typeface="Colgate Ready"/>
              </a:rPr>
              <a:t>éducatives</a:t>
            </a:r>
            <a:endParaRPr sz="4400" dirty="0">
              <a:latin typeface="Arial" panose="020B0604020202020204" pitchFamily="34" charset="0"/>
              <a:cs typeface="Arial" panose="020B0604020202020204" pitchFamily="34" charset="0"/>
            </a:endParaRPr>
          </a:p>
        </p:txBody>
      </p:sp>
      <p:pic>
        <p:nvPicPr>
          <p:cNvPr id="4" name="Google Shape;434;p6"/>
          <p:cNvPicPr preferRelativeResize="0"/>
          <p:nvPr/>
        </p:nvPicPr>
        <p:blipFill>
          <a:blip r:embed="rId3">
            <a:alphaModFix/>
          </a:blip>
          <a:stretch>
            <a:fillRect/>
          </a:stretch>
        </p:blipFill>
        <p:spPr>
          <a:xfrm>
            <a:off x="3034453" y="1300480"/>
            <a:ext cx="7980206" cy="5635413"/>
          </a:xfrm>
          <a:prstGeom prst="ellipse">
            <a:avLst/>
          </a:prstGeom>
          <a:ln>
            <a:noFill/>
          </a:ln>
          <a:effectLst>
            <a:softEdge rad="112500"/>
          </a:effectLst>
        </p:spPr>
      </p:pic>
    </p:spTree>
    <p:extLst>
      <p:ext uri="{BB962C8B-B14F-4D97-AF65-F5344CB8AC3E}">
        <p14:creationId xmlns:p14="http://schemas.microsoft.com/office/powerpoint/2010/main" val="429414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8404" y="7772071"/>
            <a:ext cx="11207993" cy="830997"/>
          </a:xfrm>
          <a:prstGeom prst="rect">
            <a:avLst/>
          </a:prstGeom>
        </p:spPr>
        <p:txBody>
          <a:bodyPr wrap="square">
            <a:spAutoFit/>
          </a:bodyPr>
          <a:lstStyle/>
          <a:p>
            <a:pPr algn="ctr" defTabSz="1300460" fontAlgn="auto">
              <a:spcBef>
                <a:spcPts val="0"/>
              </a:spcBef>
              <a:spcAft>
                <a:spcPts val="0"/>
              </a:spcAft>
            </a:pPr>
            <a:r>
              <a:rPr lang="en-US" sz="4800" b="1" dirty="0">
                <a:solidFill>
                  <a:prstClr val="black"/>
                </a:solidFill>
                <a:latin typeface="Arial" panose="020B0604020202020204" pitchFamily="34" charset="0"/>
                <a:ea typeface="+mn-ea"/>
                <a:cs typeface="Arial" panose="020B0604020202020204" pitchFamily="34" charset="0"/>
              </a:rPr>
              <a:t>colgateprofessional.ca/</a:t>
            </a:r>
            <a:r>
              <a:rPr lang="en-US" sz="4800" b="1" dirty="0" err="1">
                <a:solidFill>
                  <a:prstClr val="black"/>
                </a:solidFill>
                <a:latin typeface="Arial" panose="020B0604020202020204" pitchFamily="34" charset="0"/>
                <a:ea typeface="+mn-ea"/>
                <a:cs typeface="Arial" panose="020B0604020202020204" pitchFamily="34" charset="0"/>
              </a:rPr>
              <a:t>fr-ca</a:t>
            </a:r>
            <a:endParaRPr lang="en-US" sz="4800" b="1" dirty="0">
              <a:solidFill>
                <a:srgbClr val="0000FF"/>
              </a:solidFill>
              <a:latin typeface="Arial" panose="020B0604020202020204" pitchFamily="34" charset="0"/>
              <a:ea typeface="+mn-ea"/>
              <a:cs typeface="Arial" panose="020B0604020202020204" pitchFamily="34" charset="0"/>
            </a:endParaRPr>
          </a:p>
        </p:txBody>
      </p:sp>
      <p:sp>
        <p:nvSpPr>
          <p:cNvPr id="6" name="Rectangle 5"/>
          <p:cNvSpPr/>
          <p:nvPr/>
        </p:nvSpPr>
        <p:spPr>
          <a:xfrm>
            <a:off x="246281" y="196280"/>
            <a:ext cx="12376799" cy="792653"/>
          </a:xfrm>
          <a:prstGeom prst="rect">
            <a:avLst/>
          </a:prstGeom>
        </p:spPr>
        <p:txBody>
          <a:bodyPr wrap="square">
            <a:spAutoFit/>
          </a:bodyPr>
          <a:lstStyle/>
          <a:p>
            <a:pPr defTabSz="1300460">
              <a:spcBef>
                <a:spcPts val="0"/>
              </a:spcBef>
              <a:spcAft>
                <a:spcPts val="0"/>
              </a:spcAft>
            </a:pPr>
            <a:r>
              <a:rPr lang="en-US" sz="4400" b="1" dirty="0">
                <a:solidFill>
                  <a:srgbClr val="FF0000"/>
                </a:solidFill>
                <a:latin typeface="Arial" panose="020B0604020202020204" pitchFamily="34" charset="0"/>
                <a:ea typeface="+mn-ea"/>
                <a:cs typeface="Arial" panose="020B0604020202020204" pitchFamily="34" charset="0"/>
              </a:rPr>
              <a:t>Colgate Professional pour </a:t>
            </a:r>
            <a:r>
              <a:rPr lang="en-US" sz="4400" b="1" dirty="0" err="1">
                <a:solidFill>
                  <a:srgbClr val="FF0000"/>
                </a:solidFill>
                <a:latin typeface="Arial" panose="020B0604020202020204" pitchFamily="34" charset="0"/>
                <a:ea typeface="+mn-ea"/>
                <a:cs typeface="Arial" panose="020B0604020202020204" pitchFamily="34" charset="0"/>
              </a:rPr>
              <a:t>étudiants</a:t>
            </a:r>
            <a:endParaRPr lang="en-US" sz="4400" b="1" dirty="0">
              <a:solidFill>
                <a:srgbClr val="FF0000"/>
              </a:solidFill>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3752ADD1-C6FF-4925-9669-A1E3ABF3C67F}"/>
              </a:ext>
            </a:extLst>
          </p:cNvPr>
          <p:cNvGrpSpPr/>
          <p:nvPr/>
        </p:nvGrpSpPr>
        <p:grpSpPr>
          <a:xfrm>
            <a:off x="0" y="1348408"/>
            <a:ext cx="13004800" cy="6121659"/>
            <a:chOff x="0" y="1348408"/>
            <a:chExt cx="13004800" cy="6121659"/>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712"/>
            <a:stretch/>
          </p:blipFill>
          <p:spPr bwMode="auto">
            <a:xfrm>
              <a:off x="0" y="1500503"/>
              <a:ext cx="13004800" cy="596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Google Shape;1179;p180"/>
            <p:cNvSpPr/>
            <p:nvPr/>
          </p:nvSpPr>
          <p:spPr>
            <a:xfrm>
              <a:off x="8914737" y="1348408"/>
              <a:ext cx="900031" cy="808501"/>
            </a:xfrm>
            <a:prstGeom prst="rect">
              <a:avLst/>
            </a:prstGeom>
            <a:noFill/>
            <a:ln w="38100" cap="flat" cmpd="sng">
              <a:solidFill>
                <a:schemeClr val="bg1">
                  <a:lumMod val="65000"/>
                </a:schemeClr>
              </a:solidFill>
              <a:prstDash val="solid"/>
              <a:round/>
              <a:headEnd type="none" w="sm" len="sm"/>
              <a:tailEnd type="none" w="sm" len="sm"/>
            </a:ln>
          </p:spPr>
          <p:txBody>
            <a:bodyPr spcFirstLastPara="1" wrap="square" lIns="130027" tIns="64996" rIns="130027" bIns="64996" anchor="t" anchorCtr="0">
              <a:noAutofit/>
            </a:bodyPr>
            <a:lstStyle/>
            <a:p>
              <a:pPr defTabSz="1300460" fontAlgn="auto">
                <a:lnSpc>
                  <a:spcPct val="90833"/>
                </a:lnSpc>
                <a:spcBef>
                  <a:spcPts val="0"/>
                </a:spcBef>
                <a:spcAft>
                  <a:spcPts val="0"/>
                </a:spcAft>
                <a:buClr>
                  <a:srgbClr val="000000"/>
                </a:buClr>
                <a:buSzPts val="2400"/>
              </a:pPr>
              <a:endParaRPr sz="2276" b="1" i="1" dirty="0">
                <a:solidFill>
                  <a:srgbClr val="595959"/>
                </a:solidFill>
                <a:latin typeface="Arial"/>
                <a:ea typeface="Arial"/>
                <a:cs typeface="Arial"/>
                <a:sym typeface="Arial"/>
              </a:endParaRPr>
            </a:p>
          </p:txBody>
        </p:sp>
      </p:grpSp>
    </p:spTree>
    <p:extLst>
      <p:ext uri="{BB962C8B-B14F-4D97-AF65-F5344CB8AC3E}">
        <p14:creationId xmlns:p14="http://schemas.microsoft.com/office/powerpoint/2010/main" val="1327140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4114" y="196280"/>
            <a:ext cx="12402982" cy="792653"/>
          </a:xfrm>
          <a:prstGeom prst="rect">
            <a:avLst/>
          </a:prstGeom>
        </p:spPr>
        <p:txBody>
          <a:bodyPr wrap="square">
            <a:spAutoFit/>
          </a:bodyPr>
          <a:lstStyle/>
          <a:p>
            <a:pPr defTabSz="1300460">
              <a:spcBef>
                <a:spcPts val="0"/>
              </a:spcBef>
              <a:spcAft>
                <a:spcPts val="0"/>
              </a:spcAft>
            </a:pPr>
            <a:r>
              <a:rPr lang="en-US" sz="4400" b="1" dirty="0">
                <a:solidFill>
                  <a:srgbClr val="FF0000"/>
                </a:solidFill>
                <a:latin typeface="Arial" panose="020B0604020202020204" pitchFamily="34" charset="0"/>
                <a:ea typeface="+mn-ea"/>
                <a:cs typeface="Arial" panose="020B0604020202020204" pitchFamily="34" charset="0"/>
              </a:rPr>
              <a:t>Des </a:t>
            </a:r>
            <a:r>
              <a:rPr lang="en-US" sz="4400" b="1" dirty="0" err="1">
                <a:solidFill>
                  <a:srgbClr val="FF0000"/>
                </a:solidFill>
                <a:latin typeface="Arial" panose="020B0604020202020204" pitchFamily="34" charset="0"/>
                <a:ea typeface="+mn-ea"/>
                <a:cs typeface="Arial" panose="020B0604020202020204" pitchFamily="34" charset="0"/>
              </a:rPr>
              <a:t>recommandations</a:t>
            </a:r>
            <a:r>
              <a:rPr lang="en-US" sz="4400" b="1" dirty="0">
                <a:solidFill>
                  <a:srgbClr val="FF0000"/>
                </a:solidFill>
                <a:latin typeface="Arial" panose="020B0604020202020204" pitchFamily="34" charset="0"/>
                <a:ea typeface="+mn-ea"/>
                <a:cs typeface="Arial" panose="020B0604020202020204" pitchFamily="34" charset="0"/>
              </a:rPr>
              <a:t> en </a:t>
            </a:r>
            <a:r>
              <a:rPr lang="en-US" sz="4400" b="1" dirty="0" err="1">
                <a:solidFill>
                  <a:srgbClr val="FF0000"/>
                </a:solidFill>
                <a:latin typeface="Arial" panose="020B0604020202020204" pitchFamily="34" charset="0"/>
                <a:ea typeface="+mn-ea"/>
                <a:cs typeface="Arial" panose="020B0604020202020204" pitchFamily="34" charset="0"/>
              </a:rPr>
              <a:t>ligne</a:t>
            </a:r>
            <a:r>
              <a:rPr lang="en-US" sz="4400" b="1" dirty="0">
                <a:solidFill>
                  <a:srgbClr val="FF0000"/>
                </a:solidFill>
                <a:latin typeface="Arial" panose="020B0604020202020204" pitchFamily="34" charset="0"/>
                <a:ea typeface="+mn-ea"/>
                <a:cs typeface="Arial" panose="020B0604020202020204" pitchFamily="34" charset="0"/>
              </a:rPr>
              <a:t> </a:t>
            </a:r>
          </a:p>
        </p:txBody>
      </p:sp>
      <p:sp>
        <p:nvSpPr>
          <p:cNvPr id="5" name="Rectangle 4"/>
          <p:cNvSpPr/>
          <p:nvPr/>
        </p:nvSpPr>
        <p:spPr>
          <a:xfrm>
            <a:off x="162560" y="8793245"/>
            <a:ext cx="12571307" cy="523220"/>
          </a:xfrm>
          <a:prstGeom prst="rect">
            <a:avLst/>
          </a:prstGeom>
        </p:spPr>
        <p:txBody>
          <a:bodyPr wrap="square">
            <a:spAutoFit/>
          </a:bodyPr>
          <a:lstStyle/>
          <a:p>
            <a:pPr algn="ctr" defTabSz="1300460" fontAlgn="auto">
              <a:spcBef>
                <a:spcPts val="0"/>
              </a:spcBef>
              <a:spcAft>
                <a:spcPts val="0"/>
              </a:spcAft>
            </a:pPr>
            <a:r>
              <a:rPr lang="en-US" sz="2800" b="1" dirty="0">
                <a:solidFill>
                  <a:prstClr val="black"/>
                </a:solidFill>
                <a:latin typeface="Arial" panose="020B0604020202020204" pitchFamily="34" charset="0"/>
                <a:ea typeface="+mn-ea"/>
                <a:cs typeface="Arial" panose="020B0604020202020204" pitchFamily="34" charset="0"/>
              </a:rPr>
              <a:t>colgateprofessional.ca/fr-ca/introducing-gum-health-physical/ghp</a:t>
            </a:r>
          </a:p>
        </p:txBody>
      </p:sp>
      <p:pic>
        <p:nvPicPr>
          <p:cNvPr id="3074" name="Picture 2" descr="https://lh5.googleusercontent.com/BXNKeVKEYpsnXFdRWGVseHpgKn_5w-6TB200OQml-yajAcp1xe4DjnEb6Sy0zRTIu5sapXmo7I3IzSjJpD10ETCPgzVCJob23cscQMYEDg8CtrvlE_bgJigCB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20" y="1517226"/>
            <a:ext cx="12246187" cy="707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207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5947" y="4522857"/>
            <a:ext cx="312906" cy="707886"/>
          </a:xfrm>
          <a:prstGeom prst="rect">
            <a:avLst/>
          </a:prstGeom>
        </p:spPr>
        <p:txBody>
          <a:bodyPr wrap="none">
            <a:spAutoFit/>
          </a:bodyPr>
          <a:lstStyle/>
          <a:p>
            <a:r>
              <a:rPr lang="en-CA"/>
              <a:t> </a:t>
            </a:r>
          </a:p>
        </p:txBody>
      </p:sp>
      <p:sp>
        <p:nvSpPr>
          <p:cNvPr id="5" name="Content Placeholder 5">
            <a:extLst>
              <a:ext uri="{FF2B5EF4-FFF2-40B4-BE49-F238E27FC236}">
                <a16:creationId xmlns:a16="http://schemas.microsoft.com/office/drawing/2014/main" id="{CC6BE003-3F45-4D52-9430-AB05BC16EEED}"/>
              </a:ext>
            </a:extLst>
          </p:cNvPr>
          <p:cNvSpPr txBox="1">
            <a:spLocks/>
          </p:cNvSpPr>
          <p:nvPr/>
        </p:nvSpPr>
        <p:spPr bwMode="auto">
          <a:xfrm>
            <a:off x="539864" y="3364631"/>
            <a:ext cx="11612165" cy="468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0"/>
              </a:spcAft>
            </a:pPr>
            <a:r>
              <a:rPr lang="fr-CA" sz="8000" b="1" kern="0" dirty="0">
                <a:solidFill>
                  <a:schemeClr val="tx1"/>
                </a:solidFill>
              </a:rPr>
              <a:t>C’EST L’HEURE DU JEU-QUESTIONNAIRE!</a:t>
            </a:r>
            <a:br>
              <a:rPr lang="fr-CA" sz="8000" b="1" kern="0" dirty="0"/>
            </a:br>
            <a:r>
              <a:rPr lang="fr-CA" sz="8000" b="1" i="1" kern="0" dirty="0">
                <a:solidFill>
                  <a:srgbClr val="7030A0"/>
                </a:solidFill>
              </a:rPr>
              <a:t>Prix à gagner </a:t>
            </a:r>
            <a:endParaRPr lang="en-CA" sz="9600" b="1" i="1" kern="0" dirty="0">
              <a:solidFill>
                <a:srgbClr val="7030A0"/>
              </a:solidFill>
            </a:endParaRPr>
          </a:p>
        </p:txBody>
      </p:sp>
    </p:spTree>
    <p:extLst>
      <p:ext uri="{BB962C8B-B14F-4D97-AF65-F5344CB8AC3E}">
        <p14:creationId xmlns:p14="http://schemas.microsoft.com/office/powerpoint/2010/main" val="119505946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solidFill>
                  <a:schemeClr val="bg1"/>
                </a:solidFill>
              </a:rPr>
              <a:t>Question</a:t>
            </a:r>
            <a:endParaRPr lang="en-CA" dirty="0">
              <a:solidFill>
                <a:schemeClr val="bg1"/>
              </a:solidFill>
            </a:endParaRPr>
          </a:p>
        </p:txBody>
      </p:sp>
      <p:sp>
        <p:nvSpPr>
          <p:cNvPr id="8" name="Content Placeholder 5">
            <a:extLst>
              <a:ext uri="{FF2B5EF4-FFF2-40B4-BE49-F238E27FC236}">
                <a16:creationId xmlns:a16="http://schemas.microsoft.com/office/drawing/2014/main" id="{AB5F6827-F923-4B20-AA1C-1BC89B9527D9}"/>
              </a:ext>
            </a:extLst>
          </p:cNvPr>
          <p:cNvSpPr txBox="1">
            <a:spLocks/>
          </p:cNvSpPr>
          <p:nvPr/>
        </p:nvSpPr>
        <p:spPr bwMode="auto">
          <a:xfrm>
            <a:off x="525737" y="1708449"/>
            <a:ext cx="11828188" cy="302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0"/>
              </a:spcAft>
            </a:pPr>
            <a:r>
              <a:rPr lang="fr-FR" sz="5400" b="1" dirty="0">
                <a:solidFill>
                  <a:schemeClr val="tx1"/>
                </a:solidFill>
              </a:rPr>
              <a:t>Dans quel </a:t>
            </a:r>
            <a:r>
              <a:rPr lang="fr-FR" sz="5400" b="1" u="sng" dirty="0">
                <a:solidFill>
                  <a:schemeClr val="tx1"/>
                </a:solidFill>
              </a:rPr>
              <a:t>mois</a:t>
            </a:r>
            <a:r>
              <a:rPr lang="fr-FR" sz="5400" b="1" dirty="0">
                <a:solidFill>
                  <a:schemeClr val="tx1"/>
                </a:solidFill>
              </a:rPr>
              <a:t> la Semaine nationale des hygiénistes </a:t>
            </a:r>
            <a:r>
              <a:rPr lang="fr-FR" sz="5400" b="1" dirty="0" err="1">
                <a:solidFill>
                  <a:schemeClr val="tx1"/>
                </a:solidFill>
              </a:rPr>
              <a:t>dentaires</a:t>
            </a:r>
            <a:r>
              <a:rPr lang="fr-FR" sz="5400" baseline="30000" dirty="0" err="1">
                <a:solidFill>
                  <a:schemeClr val="tx1"/>
                </a:solidFill>
              </a:rPr>
              <a:t>MD</a:t>
            </a:r>
            <a:r>
              <a:rPr lang="fr-FR" sz="5400" b="1" dirty="0">
                <a:solidFill>
                  <a:schemeClr val="tx1"/>
                </a:solidFill>
              </a:rPr>
              <a:t> a-t-elle lieu</a:t>
            </a:r>
            <a:r>
              <a:rPr lang="en-CA" sz="5400" b="1" dirty="0">
                <a:solidFill>
                  <a:schemeClr val="tx1"/>
                </a:solidFill>
              </a:rPr>
              <a:t>?</a:t>
            </a:r>
            <a:endParaRPr lang="en-CA" sz="5400" dirty="0">
              <a:solidFill>
                <a:schemeClr val="tx1"/>
              </a:solidFill>
            </a:endParaRPr>
          </a:p>
        </p:txBody>
      </p:sp>
      <p:sp>
        <p:nvSpPr>
          <p:cNvPr id="10" name="Content Placeholder 5">
            <a:extLst>
              <a:ext uri="{FF2B5EF4-FFF2-40B4-BE49-F238E27FC236}">
                <a16:creationId xmlns:a16="http://schemas.microsoft.com/office/drawing/2014/main" id="{1DB50807-DFD8-495F-9342-F195828F185B}"/>
              </a:ext>
            </a:extLst>
          </p:cNvPr>
          <p:cNvSpPr txBox="1">
            <a:spLocks/>
          </p:cNvSpPr>
          <p:nvPr/>
        </p:nvSpPr>
        <p:spPr bwMode="auto">
          <a:xfrm>
            <a:off x="3046016" y="4732785"/>
            <a:ext cx="6408712"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endParaRPr lang="en-CA" sz="2000" b="1" kern="0" dirty="0"/>
          </a:p>
          <a:p>
            <a:pPr marL="0" indent="0">
              <a:spcAft>
                <a:spcPts val="2400"/>
              </a:spcAft>
            </a:pPr>
            <a:r>
              <a:rPr lang="en-CA" sz="5400" b="1" kern="0" dirty="0">
                <a:solidFill>
                  <a:schemeClr val="tx1"/>
                </a:solidFill>
              </a:rPr>
              <a:t>AVRIL</a:t>
            </a:r>
            <a:br>
              <a:rPr lang="en-CA" sz="5400" b="1" kern="0" dirty="0"/>
            </a:br>
            <a:r>
              <a:rPr lang="en-CA" sz="5400" b="1" kern="0" dirty="0">
                <a:solidFill>
                  <a:srgbClr val="7030A0"/>
                </a:solidFill>
              </a:rPr>
              <a:t>achd.ca/SNHD</a:t>
            </a:r>
            <a:br>
              <a:rPr lang="en-CA" sz="5400" b="1" kern="0" dirty="0">
                <a:solidFill>
                  <a:srgbClr val="7030A0"/>
                </a:solidFill>
              </a:rPr>
            </a:br>
            <a:r>
              <a:rPr lang="en-CA" sz="5400" b="1" kern="0" dirty="0">
                <a:solidFill>
                  <a:srgbClr val="7030A0"/>
                </a:solidFill>
              </a:rPr>
              <a:t>cdha.ca/NDHW</a:t>
            </a:r>
          </a:p>
        </p:txBody>
      </p:sp>
    </p:spTree>
    <p:extLst>
      <p:ext uri="{BB962C8B-B14F-4D97-AF65-F5344CB8AC3E}">
        <p14:creationId xmlns:p14="http://schemas.microsoft.com/office/powerpoint/2010/main" val="3071846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09712" y="1636440"/>
            <a:ext cx="6480721" cy="6673403"/>
          </a:xfrm>
        </p:spPr>
        <p:txBody>
          <a:bodyPr/>
          <a:lstStyle/>
          <a:p>
            <a:pPr marL="0" indent="0" algn="ctr">
              <a:spcAft>
                <a:spcPts val="1000"/>
              </a:spcAft>
              <a:buNone/>
            </a:pPr>
            <a:r>
              <a:rPr lang="fr-CA" sz="7200" b="1" dirty="0">
                <a:solidFill>
                  <a:srgbClr val="7030A0"/>
                </a:solidFill>
                <a:latin typeface="Arial" panose="020B0604020202020204" pitchFamily="34" charset="0"/>
                <a:cs typeface="Arial" panose="020B0604020202020204" pitchFamily="34" charset="0"/>
              </a:rPr>
              <a:t>achd.ca</a:t>
            </a:r>
            <a:br>
              <a:rPr lang="fr-CA" sz="7200" b="1" dirty="0">
                <a:solidFill>
                  <a:srgbClr val="7030A0"/>
                </a:solidFill>
                <a:latin typeface="Arial" panose="020B0604020202020204" pitchFamily="34" charset="0"/>
                <a:cs typeface="Arial" panose="020B0604020202020204" pitchFamily="34" charset="0"/>
              </a:rPr>
            </a:br>
            <a:r>
              <a:rPr lang="fr-CA" sz="7200" b="1" dirty="0">
                <a:solidFill>
                  <a:srgbClr val="7030A0"/>
                </a:solidFill>
                <a:latin typeface="Arial" panose="020B0604020202020204" pitchFamily="34" charset="0"/>
                <a:cs typeface="Arial" panose="020B0604020202020204" pitchFamily="34" charset="0"/>
              </a:rPr>
              <a:t>cdha.ca</a:t>
            </a:r>
          </a:p>
          <a:p>
            <a:pPr marL="0" indent="0" algn="ctr">
              <a:spcBef>
                <a:spcPts val="1000"/>
              </a:spcBef>
              <a:spcAft>
                <a:spcPts val="0"/>
              </a:spcAft>
              <a:buNone/>
            </a:pPr>
            <a:endParaRPr lang="fr-CA" sz="2000" b="1" dirty="0">
              <a:latin typeface="Arial" panose="020B0604020202020204" pitchFamily="34" charset="0"/>
              <a:cs typeface="Arial" panose="020B0604020202020204" pitchFamily="34" charset="0"/>
            </a:endParaRPr>
          </a:p>
          <a:p>
            <a:pPr marL="0" indent="0" algn="ctr">
              <a:spcBef>
                <a:spcPts val="0"/>
              </a:spcBef>
              <a:spcAft>
                <a:spcPts val="0"/>
              </a:spcAft>
              <a:buNone/>
            </a:pPr>
            <a:r>
              <a:rPr lang="fr-CA" sz="4400" b="1" dirty="0">
                <a:latin typeface="Arial" panose="020B0604020202020204" pitchFamily="34" charset="0"/>
                <a:cs typeface="Arial" panose="020B0604020202020204" pitchFamily="34" charset="0"/>
              </a:rPr>
              <a:t>Votre principale source d’information</a:t>
            </a:r>
          </a:p>
          <a:p>
            <a:pPr marL="0" indent="0" algn="ctr">
              <a:spcBef>
                <a:spcPts val="1000"/>
              </a:spcBef>
              <a:spcAft>
                <a:spcPts val="1600"/>
              </a:spcAft>
              <a:buNone/>
            </a:pPr>
            <a:endParaRPr lang="fr-FR" sz="2000" b="1" dirty="0">
              <a:latin typeface="Arial" panose="020B0604020202020204" pitchFamily="34" charset="0"/>
              <a:cs typeface="Arial" panose="020B0604020202020204" pitchFamily="34" charset="0"/>
            </a:endParaRPr>
          </a:p>
          <a:p>
            <a:pPr marL="0" indent="0" algn="ctr">
              <a:spcBef>
                <a:spcPts val="1000"/>
              </a:spcBef>
              <a:spcAft>
                <a:spcPts val="1600"/>
              </a:spcAft>
              <a:buNone/>
            </a:pPr>
            <a:r>
              <a:rPr lang="fr-FR" sz="4400" b="1" dirty="0">
                <a:latin typeface="Arial" panose="020B0604020202020204" pitchFamily="34" charset="0"/>
                <a:cs typeface="Arial" panose="020B0604020202020204" pitchFamily="34" charset="0"/>
              </a:rPr>
              <a:t>…et elle est compatible avec les appareils mobiles!</a:t>
            </a:r>
            <a:endParaRPr lang="fr-CA" sz="4400" b="1" dirty="0">
              <a:latin typeface="Arial" panose="020B0604020202020204" pitchFamily="34" charset="0"/>
              <a:cs typeface="Arial" panose="020B0604020202020204" pitchFamily="34" charset="0"/>
            </a:endParaRPr>
          </a:p>
        </p:txBody>
      </p:sp>
      <p:sp>
        <p:nvSpPr>
          <p:cNvPr id="7" name="Title 1"/>
          <p:cNvSpPr txBox="1">
            <a:spLocks/>
          </p:cNvSpPr>
          <p:nvPr/>
        </p:nvSpPr>
        <p:spPr bwMode="auto">
          <a:xfrm>
            <a:off x="4125913" y="196280"/>
            <a:ext cx="8228012" cy="86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dirty="0">
                <a:solidFill>
                  <a:schemeClr val="bg1"/>
                </a:solidFill>
              </a:rPr>
              <a:t>ACHD </a:t>
            </a:r>
            <a:r>
              <a:rPr lang="en-CA" dirty="0" err="1">
                <a:solidFill>
                  <a:schemeClr val="bg1"/>
                </a:solidFill>
              </a:rPr>
              <a:t>en</a:t>
            </a:r>
            <a:r>
              <a:rPr lang="en-CA" dirty="0">
                <a:solidFill>
                  <a:schemeClr val="bg1"/>
                </a:solidFill>
              </a:rPr>
              <a:t> </a:t>
            </a:r>
            <a:r>
              <a:rPr lang="en-CA" dirty="0" err="1">
                <a:solidFill>
                  <a:schemeClr val="bg1"/>
                </a:solidFill>
              </a:rPr>
              <a:t>ligne</a:t>
            </a:r>
            <a:endParaRPr lang="en-CA" dirty="0">
              <a:solidFill>
                <a:schemeClr val="bg1"/>
              </a:solidFill>
            </a:endParaRP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3" name="Picture 2">
            <a:extLst>
              <a:ext uri="{FF2B5EF4-FFF2-40B4-BE49-F238E27FC236}">
                <a16:creationId xmlns:a16="http://schemas.microsoft.com/office/drawing/2014/main" id="{A2FC76CB-5920-49C8-ACF7-C5CC1B937B91}"/>
              </a:ext>
            </a:extLst>
          </p:cNvPr>
          <p:cNvPicPr>
            <a:picLocks noChangeAspect="1"/>
          </p:cNvPicPr>
          <p:nvPr/>
        </p:nvPicPr>
        <p:blipFill>
          <a:blip r:embed="rId3"/>
          <a:stretch>
            <a:fillRect/>
          </a:stretch>
        </p:blipFill>
        <p:spPr>
          <a:xfrm>
            <a:off x="6863080" y="1831677"/>
            <a:ext cx="5760000" cy="62829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0418853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25736" y="1875805"/>
            <a:ext cx="11612165" cy="6673403"/>
          </a:xfrm>
        </p:spPr>
        <p:txBody>
          <a:bodyPr/>
          <a:lstStyle/>
          <a:p>
            <a:pPr marL="571500" indent="-571500" algn="l">
              <a:spcBef>
                <a:spcPts val="1000"/>
              </a:spcBef>
              <a:spcAft>
                <a:spcPts val="2200"/>
              </a:spcAft>
              <a:buFont typeface="Arial" panose="020B0604020202020204" pitchFamily="34" charset="0"/>
              <a:buChar char="•"/>
            </a:pPr>
            <a:r>
              <a:rPr lang="fr-CA" sz="4400" b="1" dirty="0">
                <a:latin typeface="Arial" panose="020B0604020202020204" pitchFamily="34" charset="0"/>
                <a:cs typeface="Arial" panose="020B0604020202020204" pitchFamily="34" charset="0"/>
              </a:rPr>
              <a:t>Guichet emplois </a:t>
            </a:r>
            <a:br>
              <a:rPr lang="fr-CA" sz="4400" b="1" dirty="0">
                <a:latin typeface="Arial" panose="020B0604020202020204" pitchFamily="34" charset="0"/>
                <a:cs typeface="Arial" panose="020B0604020202020204" pitchFamily="34" charset="0"/>
              </a:rPr>
            </a:br>
            <a:r>
              <a:rPr lang="en-CA" sz="4400" b="1" kern="1200" dirty="0">
                <a:solidFill>
                  <a:srgbClr val="7030A0"/>
                </a:solidFill>
                <a:latin typeface="Arial" panose="020B0604020202020204" pitchFamily="34" charset="0"/>
                <a:cs typeface="Arial" panose="020B0604020202020204" pitchFamily="34" charset="0"/>
              </a:rPr>
              <a:t>achd.ca/</a:t>
            </a:r>
            <a:r>
              <a:rPr lang="en-CA" sz="4400" b="1" kern="1200" dirty="0" err="1">
                <a:solidFill>
                  <a:srgbClr val="7030A0"/>
                </a:solidFill>
                <a:latin typeface="Arial" panose="020B0604020202020204" pitchFamily="34" charset="0"/>
                <a:cs typeface="Arial" panose="020B0604020202020204" pitchFamily="34" charset="0"/>
              </a:rPr>
              <a:t>emplois</a:t>
            </a:r>
            <a:r>
              <a:rPr lang="fr-CA" sz="4400" b="1" dirty="0">
                <a:solidFill>
                  <a:srgbClr val="7030A0"/>
                </a:solidFill>
                <a:latin typeface="Arial" panose="020B0604020202020204" pitchFamily="34" charset="0"/>
                <a:cs typeface="Arial" panose="020B0604020202020204" pitchFamily="34" charset="0"/>
              </a:rPr>
              <a:t> </a:t>
            </a:r>
          </a:p>
          <a:p>
            <a:pPr marL="571500" indent="-571500" algn="l">
              <a:spcBef>
                <a:spcPts val="1000"/>
              </a:spcBef>
              <a:spcAft>
                <a:spcPts val="2200"/>
              </a:spcAft>
              <a:buFont typeface="Arial" panose="020B0604020202020204" pitchFamily="34" charset="0"/>
              <a:buChar char="•"/>
            </a:pPr>
            <a:endParaRPr lang="fr-CA" sz="4400" b="1" dirty="0">
              <a:solidFill>
                <a:srgbClr val="7030A0"/>
              </a:solidFill>
              <a:latin typeface="Arial" panose="020B0604020202020204" pitchFamily="34" charset="0"/>
              <a:cs typeface="Arial" panose="020B0604020202020204" pitchFamily="34" charset="0"/>
            </a:endParaRPr>
          </a:p>
          <a:p>
            <a:pPr marL="571500" indent="-571500" algn="l">
              <a:spcBef>
                <a:spcPts val="1000"/>
              </a:spcBef>
              <a:spcAft>
                <a:spcPts val="2200"/>
              </a:spcAft>
              <a:buFont typeface="Arial" panose="020B0604020202020204" pitchFamily="34" charset="0"/>
              <a:buChar char="•"/>
            </a:pPr>
            <a:r>
              <a:rPr lang="fr-CA" sz="4400" b="1" dirty="0">
                <a:latin typeface="Arial" panose="020B0604020202020204" pitchFamily="34" charset="0"/>
                <a:cs typeface="Arial" panose="020B0604020202020204" pitchFamily="34" charset="0"/>
              </a:rPr>
              <a:t>Site Web à l’intention des </a:t>
            </a:r>
            <a:br>
              <a:rPr lang="fr-CA" sz="4400" b="1" dirty="0">
                <a:latin typeface="Arial" panose="020B0604020202020204" pitchFamily="34" charset="0"/>
                <a:cs typeface="Arial" panose="020B0604020202020204" pitchFamily="34" charset="0"/>
              </a:rPr>
            </a:br>
            <a:r>
              <a:rPr lang="fr-CA" sz="4400" b="1" dirty="0">
                <a:latin typeface="Arial" panose="020B0604020202020204" pitchFamily="34" charset="0"/>
                <a:cs typeface="Arial" panose="020B0604020202020204" pitchFamily="34" charset="0"/>
              </a:rPr>
              <a:t>consommateurs</a:t>
            </a:r>
            <a:br>
              <a:rPr lang="fr-CA" sz="4400" b="1" dirty="0">
                <a:latin typeface="Arial" panose="020B0604020202020204" pitchFamily="34" charset="0"/>
                <a:cs typeface="Arial" panose="020B0604020202020204" pitchFamily="34" charset="0"/>
              </a:rPr>
            </a:br>
            <a:r>
              <a:rPr lang="fr-CA" sz="4400" b="1" kern="1200" dirty="0">
                <a:solidFill>
                  <a:srgbClr val="7030A0"/>
                </a:solidFill>
                <a:latin typeface="Arial" panose="020B0604020202020204" pitchFamily="34" charset="0"/>
                <a:cs typeface="Arial" panose="020B0604020202020204" pitchFamily="34" charset="0"/>
              </a:rPr>
              <a:t>hygienedentairecanada.ca</a:t>
            </a:r>
          </a:p>
          <a:p>
            <a:pPr marL="571500" indent="-571500" algn="l">
              <a:spcBef>
                <a:spcPts val="1000"/>
              </a:spcBef>
              <a:spcAft>
                <a:spcPts val="2200"/>
              </a:spcAft>
              <a:buFont typeface="Arial" panose="020B0604020202020204" pitchFamily="34" charset="0"/>
              <a:buChar char="•"/>
            </a:pPr>
            <a:endParaRPr lang="fr-CA" sz="4800" b="1" kern="1200" dirty="0">
              <a:solidFill>
                <a:srgbClr val="ED8A05"/>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solidFill>
                  <a:schemeClr val="bg1"/>
                </a:solidFill>
              </a:rPr>
              <a:t>ACHD en ligne</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1026" name="Picture 2" descr="http://files.cdha.ca/images/careereducation/job_board_fr.jpg">
            <a:extLst>
              <a:ext uri="{FF2B5EF4-FFF2-40B4-BE49-F238E27FC236}">
                <a16:creationId xmlns:a16="http://schemas.microsoft.com/office/drawing/2014/main" id="{AC903B28-E9EE-4DF2-8431-122C7E5E8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496" y="1725618"/>
            <a:ext cx="5251623" cy="20710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descr="Dental Hygiene Logo">
            <a:extLst>
              <a:ext uri="{FF2B5EF4-FFF2-40B4-BE49-F238E27FC236}">
                <a16:creationId xmlns:a16="http://schemas.microsoft.com/office/drawing/2014/main" id="{971713B6-B270-4AEC-9F9F-873B66A6DE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4648" y="4692292"/>
            <a:ext cx="3852974" cy="1840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0322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125912" y="268288"/>
            <a:ext cx="85691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solidFill>
                  <a:schemeClr val="bg1"/>
                </a:solidFill>
              </a:rPr>
              <a:t>Message de la présidente</a:t>
            </a:r>
          </a:p>
        </p:txBody>
      </p:sp>
      <p:sp>
        <p:nvSpPr>
          <p:cNvPr id="3" name="Rectangle 2"/>
          <p:cNvSpPr/>
          <p:nvPr/>
        </p:nvSpPr>
        <p:spPr>
          <a:xfrm>
            <a:off x="1101800" y="1636440"/>
            <a:ext cx="10801200" cy="1697901"/>
          </a:xfrm>
          <a:prstGeom prst="rect">
            <a:avLst/>
          </a:prstGeom>
        </p:spPr>
        <p:txBody>
          <a:bodyPr wrap="square">
            <a:normAutofit/>
          </a:bodyPr>
          <a:lstStyle/>
          <a:p>
            <a:pPr marL="57150" lvl="1" indent="0" algn="ctr">
              <a:spcAft>
                <a:spcPts val="1000"/>
              </a:spcAft>
            </a:pPr>
            <a:r>
              <a:rPr lang="fr-CA" sz="3200" b="1" dirty="0">
                <a:solidFill>
                  <a:schemeClr val="tx1"/>
                </a:solidFill>
                <a:latin typeface="Arial"/>
                <a:ea typeface="+mn-ea"/>
                <a:cs typeface="Arial"/>
              </a:rPr>
              <a:t>Cliquez sur l’image ci-dessous pour visionner </a:t>
            </a:r>
          </a:p>
          <a:p>
            <a:pPr marL="57150" lvl="1" indent="0" algn="ctr">
              <a:spcAft>
                <a:spcPts val="1000"/>
              </a:spcAft>
            </a:pPr>
            <a:r>
              <a:rPr lang="fr-CA" sz="3200" b="1" dirty="0">
                <a:solidFill>
                  <a:schemeClr val="tx1"/>
                </a:solidFill>
                <a:latin typeface="Arial"/>
                <a:ea typeface="+mn-ea"/>
                <a:cs typeface="Arial"/>
              </a:rPr>
              <a:t>une courte vidéo de Tiffany </a:t>
            </a:r>
            <a:r>
              <a:rPr lang="fr-CA" sz="3200" b="1" dirty="0" err="1">
                <a:solidFill>
                  <a:schemeClr val="tx1"/>
                </a:solidFill>
                <a:latin typeface="Arial"/>
                <a:ea typeface="+mn-ea"/>
                <a:cs typeface="Arial"/>
              </a:rPr>
              <a:t>Ludwicki</a:t>
            </a:r>
            <a:endParaRPr lang="fr-CA" sz="3200" b="1" dirty="0">
              <a:solidFill>
                <a:schemeClr val="tx1"/>
              </a:solidFill>
              <a:latin typeface="Arial"/>
              <a:ea typeface="+mn-ea"/>
              <a:cs typeface="Arial"/>
            </a:endParaRPr>
          </a:p>
        </p:txBody>
      </p:sp>
      <p:pic>
        <p:nvPicPr>
          <p:cNvPr id="7" name="Online Media 1" title="Welcome to CDHA from 2020–2021 President Tiffany Ludwicki">
            <a:hlinkClick r:id="" action="ppaction://media"/>
            <a:extLst>
              <a:ext uri="{FF2B5EF4-FFF2-40B4-BE49-F238E27FC236}">
                <a16:creationId xmlns:a16="http://schemas.microsoft.com/office/drawing/2014/main" id="{1EC57069-7718-4530-9F85-88AA19AC368B}"/>
              </a:ext>
            </a:extLst>
          </p:cNvPr>
          <p:cNvPicPr>
            <a:picLocks noRot="1" noChangeAspect="1"/>
          </p:cNvPicPr>
          <p:nvPr>
            <a:videoFile r:link="rId1"/>
          </p:nvPr>
        </p:nvPicPr>
        <p:blipFill>
          <a:blip r:embed="rId4"/>
          <a:stretch>
            <a:fillRect/>
          </a:stretch>
        </p:blipFill>
        <p:spPr>
          <a:xfrm>
            <a:off x="741761" y="3004592"/>
            <a:ext cx="11521278" cy="6480720"/>
          </a:xfrm>
          <a:prstGeom prst="rect">
            <a:avLst/>
          </a:prstGeom>
        </p:spPr>
      </p:pic>
    </p:spTree>
    <p:extLst>
      <p:ext uri="{BB962C8B-B14F-4D97-AF65-F5344CB8AC3E}">
        <p14:creationId xmlns:p14="http://schemas.microsoft.com/office/powerpoint/2010/main" val="344423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dirty="0">
                <a:solidFill>
                  <a:schemeClr val="bg1"/>
                </a:solidFill>
              </a:rPr>
              <a:t>Gratuit avec votre adhésion</a:t>
            </a:r>
          </a:p>
        </p:txBody>
      </p:sp>
      <p:sp>
        <p:nvSpPr>
          <p:cNvPr id="8" name="Rectangle 7"/>
          <p:cNvSpPr/>
          <p:nvPr/>
        </p:nvSpPr>
        <p:spPr>
          <a:xfrm>
            <a:off x="6345947" y="4522857"/>
            <a:ext cx="312906" cy="707886"/>
          </a:xfrm>
          <a:prstGeom prst="rect">
            <a:avLst/>
          </a:prstGeom>
        </p:spPr>
        <p:txBody>
          <a:bodyPr wrap="none">
            <a:spAutoFit/>
          </a:bodyPr>
          <a:lstStyle/>
          <a:p>
            <a:r>
              <a:rPr lang="en-CA"/>
              <a:t> </a:t>
            </a:r>
          </a:p>
        </p:txBody>
      </p:sp>
      <p:pic>
        <p:nvPicPr>
          <p:cNvPr id="9" name="Picture 2" descr="CDHA_Perks">
            <a:extLst>
              <a:ext uri="{FF2B5EF4-FFF2-40B4-BE49-F238E27FC236}">
                <a16:creationId xmlns:a16="http://schemas.microsoft.com/office/drawing/2014/main" id="{3358B50C-4438-4E0B-936F-91FF35E426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0472" y="1996480"/>
            <a:ext cx="5040000" cy="1845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Content Placeholder 5">
            <a:extLst>
              <a:ext uri="{FF2B5EF4-FFF2-40B4-BE49-F238E27FC236}">
                <a16:creationId xmlns:a16="http://schemas.microsoft.com/office/drawing/2014/main" id="{DF045993-9832-4A37-8F79-1A50D7319185}"/>
              </a:ext>
            </a:extLst>
          </p:cNvPr>
          <p:cNvSpPr txBox="1">
            <a:spLocks/>
          </p:cNvSpPr>
          <p:nvPr/>
        </p:nvSpPr>
        <p:spPr>
          <a:xfrm>
            <a:off x="381721" y="1852464"/>
            <a:ext cx="7056784" cy="6673403"/>
          </a:xfrm>
        </p:spPr>
        <p:txBody>
          <a:bodyPr/>
          <a:lstStyle>
            <a:lvl1pPr marL="487672" indent="-487672" algn="l" defTabSz="650230" rtl="0" eaLnBrk="1" latinLnBrk="0" hangingPunct="1">
              <a:spcBef>
                <a:spcPct val="20000"/>
              </a:spcBef>
              <a:buFont typeface="Arial"/>
              <a:buChar char="•"/>
              <a:defRPr sz="2400"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2000"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1800"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1600"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1600"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1600"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1600"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1600"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1600" kern="1200">
                <a:solidFill>
                  <a:schemeClr val="tx1"/>
                </a:solidFill>
                <a:latin typeface="+mn-lt"/>
                <a:ea typeface="+mn-ea"/>
                <a:cs typeface="+mn-cs"/>
              </a:defRPr>
            </a:lvl9pPr>
          </a:lstStyle>
          <a:p>
            <a:pPr marL="571500" indent="-571500" fontAlgn="auto">
              <a:spcBef>
                <a:spcPts val="1000"/>
              </a:spcBef>
              <a:spcAft>
                <a:spcPts val="0"/>
              </a:spcAft>
              <a:buFont typeface="Arial" panose="020B0604020202020204" pitchFamily="34" charset="0"/>
              <a:buChar char="•"/>
            </a:pPr>
            <a:r>
              <a:rPr lang="en-CA" sz="4400" b="1" dirty="0" err="1">
                <a:latin typeface="Arial" panose="020B0604020202020204" pitchFamily="34" charset="0"/>
                <a:cs typeface="Arial" panose="020B0604020202020204" pitchFamily="34" charset="0"/>
              </a:rPr>
              <a:t>Webinaires</a:t>
            </a:r>
            <a:r>
              <a:rPr lang="en-CA" sz="4400" b="1" dirty="0">
                <a:latin typeface="Arial" panose="020B0604020202020204" pitchFamily="34" charset="0"/>
                <a:cs typeface="Arial" panose="020B0604020202020204" pitchFamily="34" charset="0"/>
              </a:rPr>
              <a:t> </a:t>
            </a:r>
          </a:p>
          <a:p>
            <a:pPr marL="0" indent="0" fontAlgn="auto">
              <a:spcBef>
                <a:spcPts val="1000"/>
              </a:spcBef>
              <a:spcAft>
                <a:spcPts val="3000"/>
              </a:spcAft>
              <a:buFont typeface="Arial"/>
              <a:buNone/>
            </a:pPr>
            <a:r>
              <a:rPr lang="en-CA" sz="4400" b="1" dirty="0">
                <a:solidFill>
                  <a:srgbClr val="ED8A05"/>
                </a:solidFill>
                <a:latin typeface="Arial" panose="020B0604020202020204" pitchFamily="34" charset="0"/>
                <a:cs typeface="Arial" panose="020B0604020202020204" pitchFamily="34" charset="0"/>
              </a:rPr>
              <a:t>    </a:t>
            </a:r>
            <a:r>
              <a:rPr lang="en-CA" sz="4400" b="1" dirty="0">
                <a:solidFill>
                  <a:srgbClr val="7030A0"/>
                </a:solidFill>
                <a:latin typeface="Arial" panose="020B0604020202020204" pitchFamily="34" charset="0"/>
                <a:cs typeface="Arial" panose="020B0604020202020204" pitchFamily="34" charset="0"/>
              </a:rPr>
              <a:t>cdha.ca/webinars</a:t>
            </a:r>
          </a:p>
          <a:p>
            <a:pPr marL="0" indent="0" fontAlgn="auto">
              <a:spcBef>
                <a:spcPts val="1000"/>
              </a:spcBef>
              <a:spcAft>
                <a:spcPts val="3000"/>
              </a:spcAft>
              <a:buFont typeface="Arial"/>
              <a:buNone/>
            </a:pPr>
            <a:endParaRPr lang="en-CA" sz="4400" b="1" dirty="0">
              <a:solidFill>
                <a:srgbClr val="7030A0"/>
              </a:solidFill>
              <a:latin typeface="Arial" panose="020B0604020202020204" pitchFamily="34" charset="0"/>
              <a:cs typeface="Arial" panose="020B0604020202020204" pitchFamily="34" charset="0"/>
            </a:endParaRPr>
          </a:p>
          <a:p>
            <a:pPr marL="571500" indent="-571500" fontAlgn="auto">
              <a:spcBef>
                <a:spcPts val="1000"/>
              </a:spcBef>
              <a:spcAft>
                <a:spcPts val="0"/>
              </a:spcAft>
              <a:buFont typeface="Arial" panose="020B0604020202020204" pitchFamily="34" charset="0"/>
              <a:buChar char="•"/>
            </a:pPr>
            <a:r>
              <a:rPr lang="en-CA" sz="4400" b="1" dirty="0" err="1">
                <a:latin typeface="Arial" panose="020B0604020202020204" pitchFamily="34" charset="0"/>
                <a:cs typeface="Arial" panose="020B0604020202020204" pitchFamily="34" charset="0"/>
              </a:rPr>
              <a:t>Communautés</a:t>
            </a:r>
            <a:r>
              <a:rPr lang="en-CA" sz="4400" b="1" dirty="0">
                <a:latin typeface="Arial" panose="020B0604020202020204" pitchFamily="34" charset="0"/>
                <a:cs typeface="Arial" panose="020B0604020202020204" pitchFamily="34" charset="0"/>
              </a:rPr>
              <a:t> </a:t>
            </a:r>
            <a:r>
              <a:rPr lang="en-CA" sz="4400" b="1" dirty="0" err="1">
                <a:latin typeface="Arial" panose="020B0604020202020204" pitchFamily="34" charset="0"/>
                <a:cs typeface="Arial" panose="020B0604020202020204" pitchFamily="34" charset="0"/>
              </a:rPr>
              <a:t>en</a:t>
            </a:r>
            <a:r>
              <a:rPr lang="en-CA" sz="4400" b="1" dirty="0">
                <a:latin typeface="Arial" panose="020B0604020202020204" pitchFamily="34" charset="0"/>
                <a:cs typeface="Arial" panose="020B0604020202020204" pitchFamily="34" charset="0"/>
              </a:rPr>
              <a:t> </a:t>
            </a:r>
            <a:r>
              <a:rPr lang="en-CA" sz="4400" b="1" dirty="0" err="1">
                <a:latin typeface="Arial" panose="020B0604020202020204" pitchFamily="34" charset="0"/>
                <a:cs typeface="Arial" panose="020B0604020202020204" pitchFamily="34" charset="0"/>
              </a:rPr>
              <a:t>ligne</a:t>
            </a:r>
            <a:endParaRPr lang="en-CA" sz="4400" b="1" dirty="0">
              <a:latin typeface="Arial" panose="020B0604020202020204" pitchFamily="34" charset="0"/>
              <a:cs typeface="Arial" panose="020B0604020202020204" pitchFamily="34" charset="0"/>
            </a:endParaRPr>
          </a:p>
          <a:p>
            <a:pPr marL="1140451" lvl="1" indent="-571500" fontAlgn="auto">
              <a:spcBef>
                <a:spcPts val="1000"/>
              </a:spcBef>
              <a:spcAft>
                <a:spcPts val="0"/>
              </a:spcAft>
              <a:buFont typeface="Arial" panose="020B0604020202020204" pitchFamily="34" charset="0"/>
              <a:buChar char="•"/>
            </a:pPr>
            <a:r>
              <a:rPr lang="en-CA" sz="4000" dirty="0">
                <a:latin typeface="Arial" panose="020B0604020202020204" pitchFamily="34" charset="0"/>
                <a:cs typeface="Arial" panose="020B0604020202020204" pitchFamily="34" charset="0"/>
              </a:rPr>
              <a:t>COVID-19</a:t>
            </a:r>
          </a:p>
          <a:p>
            <a:pPr marL="1140451" lvl="1" indent="-571500" fontAlgn="auto">
              <a:spcBef>
                <a:spcPts val="1000"/>
              </a:spcBef>
              <a:spcAft>
                <a:spcPts val="0"/>
              </a:spcAft>
              <a:buFont typeface="Arial" panose="020B0604020202020204" pitchFamily="34" charset="0"/>
              <a:buChar char="•"/>
            </a:pPr>
            <a:r>
              <a:rPr lang="fr-FR" sz="4000" dirty="0">
                <a:latin typeface="Arial" panose="020B0604020202020204" pitchFamily="34" charset="0"/>
                <a:cs typeface="Arial" panose="020B0604020202020204" pitchFamily="34" charset="0"/>
              </a:rPr>
              <a:t>Milieu de travail sain </a:t>
            </a:r>
            <a:br>
              <a:rPr lang="fr-FR" sz="4000" dirty="0">
                <a:latin typeface="Arial" panose="020B0604020202020204" pitchFamily="34" charset="0"/>
                <a:cs typeface="Arial" panose="020B0604020202020204" pitchFamily="34" charset="0"/>
              </a:rPr>
            </a:br>
            <a:r>
              <a:rPr lang="fr-FR" sz="4000" dirty="0">
                <a:latin typeface="Arial" panose="020B0604020202020204" pitchFamily="34" charset="0"/>
                <a:cs typeface="Arial" panose="020B0604020202020204" pitchFamily="34" charset="0"/>
              </a:rPr>
              <a:t>et respectueux</a:t>
            </a:r>
            <a:r>
              <a:rPr lang="en-CA" sz="4000" dirty="0">
                <a:latin typeface="Arial" panose="020B0604020202020204" pitchFamily="34" charset="0"/>
                <a:cs typeface="Arial" panose="020B0604020202020204" pitchFamily="34" charset="0"/>
              </a:rPr>
              <a:t> </a:t>
            </a:r>
          </a:p>
          <a:p>
            <a:pPr marL="0" indent="0" fontAlgn="auto">
              <a:spcBef>
                <a:spcPts val="1000"/>
              </a:spcBef>
              <a:spcAft>
                <a:spcPts val="3000"/>
              </a:spcAft>
              <a:buFont typeface="Arial"/>
              <a:buNone/>
            </a:pPr>
            <a:r>
              <a:rPr lang="en-CA" sz="4400" b="1" dirty="0">
                <a:solidFill>
                  <a:srgbClr val="7030A0"/>
                </a:solidFill>
                <a:latin typeface="Arial" panose="020B0604020202020204" pitchFamily="34" charset="0"/>
                <a:cs typeface="Arial" panose="020B0604020202020204" pitchFamily="34" charset="0"/>
              </a:rPr>
              <a:t>    cdha.ca/community</a:t>
            </a:r>
            <a:endParaRPr lang="en-CA" sz="4000" b="1" dirty="0">
              <a:solidFill>
                <a:srgbClr val="7030A0"/>
              </a:solidFill>
              <a:latin typeface="Arial" panose="020B0604020202020204" pitchFamily="34" charset="0"/>
              <a:cs typeface="Arial" panose="020B0604020202020204" pitchFamily="34" charset="0"/>
            </a:endParaRPr>
          </a:p>
          <a:p>
            <a:pPr marL="0" indent="0" fontAlgn="auto">
              <a:spcBef>
                <a:spcPts val="1000"/>
              </a:spcBef>
              <a:spcAft>
                <a:spcPts val="3000"/>
              </a:spcAft>
              <a:buFont typeface="Arial"/>
              <a:buNone/>
            </a:pPr>
            <a:endParaRPr lang="en-CA" sz="4000" b="1" dirty="0">
              <a:solidFill>
                <a:srgbClr val="7030A0"/>
              </a:solidFill>
              <a:latin typeface="Arial" panose="020B0604020202020204" pitchFamily="34" charset="0"/>
              <a:cs typeface="Arial" panose="020B0604020202020204" pitchFamily="34" charset="0"/>
            </a:endParaRPr>
          </a:p>
          <a:p>
            <a:pPr marL="0" indent="0" fontAlgn="auto">
              <a:spcBef>
                <a:spcPts val="1000"/>
              </a:spcBef>
              <a:spcAft>
                <a:spcPts val="2200"/>
              </a:spcAft>
              <a:buFont typeface="Arial"/>
              <a:buNone/>
            </a:pPr>
            <a:endParaRPr lang="en-CA" sz="4000" b="1" dirty="0">
              <a:solidFill>
                <a:srgbClr val="ED8A05"/>
              </a:solidFill>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385F6C75-657A-43E1-BB30-2DBF31091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1072" y="5236840"/>
            <a:ext cx="5040000" cy="18456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41410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41759" y="1420416"/>
            <a:ext cx="11612165" cy="2785690"/>
          </a:xfrm>
        </p:spPr>
        <p:txBody>
          <a:bodyPr/>
          <a:lstStyle/>
          <a:p>
            <a:pPr marL="0" indent="0" algn="l">
              <a:spcAft>
                <a:spcPts val="1000"/>
              </a:spcAft>
              <a:buNone/>
            </a:pPr>
            <a:r>
              <a:rPr lang="en-CA" sz="4000" b="1" dirty="0">
                <a:latin typeface="Arial" panose="020B0604020202020204" pitchFamily="34" charset="0"/>
                <a:cs typeface="Arial" panose="020B0604020202020204" pitchFamily="34" charset="0"/>
              </a:rPr>
              <a:t>CDHA Perks</a:t>
            </a:r>
          </a:p>
          <a:p>
            <a:pPr algn="l">
              <a:spcAft>
                <a:spcPts val="1000"/>
              </a:spcAft>
              <a:buFont typeface="Arial" panose="020B0604020202020204" pitchFamily="34" charset="0"/>
              <a:buChar char="•"/>
            </a:pPr>
            <a:r>
              <a:rPr lang="fr-FR" sz="3600" dirty="0">
                <a:latin typeface="Arial" panose="020B0604020202020204" pitchFamily="34" charset="0"/>
                <a:cs typeface="Arial" panose="020B0604020202020204" pitchFamily="34" charset="0"/>
              </a:rPr>
              <a:t>Profitez d’économies sur des films, des évènements, des achats, des restaurants et encore plus</a:t>
            </a:r>
            <a:r>
              <a:rPr lang="en-US" sz="3600" dirty="0">
                <a:latin typeface="Arial" panose="020B0604020202020204" pitchFamily="34" charset="0"/>
                <a:cs typeface="Arial" panose="020B0604020202020204" pitchFamily="34" charset="0"/>
              </a:rPr>
              <a:t>… avec </a:t>
            </a:r>
            <a:r>
              <a:rPr lang="en-US" sz="3600" dirty="0" err="1">
                <a:latin typeface="Arial" panose="020B0604020202020204" pitchFamily="34" charset="0"/>
                <a:cs typeface="Arial" panose="020B0604020202020204" pitchFamily="34" charset="0"/>
              </a:rPr>
              <a:t>Perkopolis</a:t>
            </a:r>
            <a:r>
              <a:rPr lang="en-US" sz="3600" dirty="0">
                <a:latin typeface="Arial" panose="020B0604020202020204" pitchFamily="34" charset="0"/>
                <a:cs typeface="Arial" panose="020B0604020202020204" pitchFamily="34" charset="0"/>
              </a:rPr>
              <a:t>!</a:t>
            </a:r>
            <a:endParaRPr lang="en-CA" sz="3600" dirty="0">
              <a:latin typeface="Arial" panose="020B0604020202020204" pitchFamily="34" charset="0"/>
              <a:cs typeface="Arial" panose="020B0604020202020204" pitchFamily="34" charset="0"/>
            </a:endParaRPr>
          </a:p>
        </p:txBody>
      </p:sp>
      <p:sp>
        <p:nvSpPr>
          <p:cNvPr id="11" name="Content Placeholder 5"/>
          <p:cNvSpPr>
            <a:spLocks noGrp="1"/>
          </p:cNvSpPr>
          <p:nvPr>
            <p:ph sz="quarter" idx="4"/>
          </p:nvPr>
        </p:nvSpPr>
        <p:spPr>
          <a:xfrm>
            <a:off x="741760" y="8549208"/>
            <a:ext cx="11737304" cy="792088"/>
          </a:xfrm>
        </p:spPr>
        <p:txBody>
          <a:bodyPr/>
          <a:lstStyle/>
          <a:p>
            <a:pPr marL="0" indent="0" algn="ctr">
              <a:buNone/>
            </a:pPr>
            <a:r>
              <a:rPr lang="en-CA" sz="5400" b="1" kern="1200" dirty="0">
                <a:latin typeface="Arial" panose="020B0604020202020204" pitchFamily="34" charset="0"/>
                <a:cs typeface="Arial" panose="020B0604020202020204" pitchFamily="34" charset="0"/>
              </a:rPr>
              <a:t>achd.ca/</a:t>
            </a:r>
            <a:r>
              <a:rPr lang="en-CA" sz="5400" b="1" kern="1200" dirty="0" err="1">
                <a:latin typeface="Arial" panose="020B0604020202020204" pitchFamily="34" charset="0"/>
                <a:cs typeface="Arial" panose="020B0604020202020204" pitchFamily="34" charset="0"/>
              </a:rPr>
              <a:t>CDHAperks</a:t>
            </a:r>
            <a:endParaRPr lang="en-CA" sz="5400" b="1" kern="1200" dirty="0">
              <a:latin typeface="Arial" panose="020B0604020202020204" pitchFamily="34" charset="0"/>
              <a:cs typeface="Arial" panose="020B0604020202020204" pitchFamily="34" charset="0"/>
            </a:endParaRP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Title 1">
            <a:extLst>
              <a:ext uri="{FF2B5EF4-FFF2-40B4-BE49-F238E27FC236}">
                <a16:creationId xmlns:a16="http://schemas.microsoft.com/office/drawing/2014/main" id="{B5919990-55D3-4F39-B201-0C2BB712CBFF}"/>
              </a:ext>
            </a:extLst>
          </p:cNvPr>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dirty="0">
                <a:solidFill>
                  <a:schemeClr val="bg1"/>
                </a:solidFill>
              </a:rPr>
              <a:t>Rabais</a:t>
            </a:r>
          </a:p>
        </p:txBody>
      </p:sp>
      <p:pic>
        <p:nvPicPr>
          <p:cNvPr id="2" name="Online Media 1" title="Perkopolis Video FR">
            <a:hlinkClick r:id="" action="ppaction://media"/>
            <a:extLst>
              <a:ext uri="{FF2B5EF4-FFF2-40B4-BE49-F238E27FC236}">
                <a16:creationId xmlns:a16="http://schemas.microsoft.com/office/drawing/2014/main" id="{CC8BE462-FD17-4523-84C0-0C48ED583521}"/>
              </a:ext>
            </a:extLst>
          </p:cNvPr>
          <p:cNvPicPr>
            <a:picLocks noRot="1" noChangeAspect="1"/>
          </p:cNvPicPr>
          <p:nvPr>
            <a:videoFile r:link="rId1"/>
          </p:nvPr>
        </p:nvPicPr>
        <p:blipFill>
          <a:blip r:embed="rId4"/>
          <a:stretch>
            <a:fillRect/>
          </a:stretch>
        </p:blipFill>
        <p:spPr>
          <a:xfrm>
            <a:off x="2788423" y="4173125"/>
            <a:ext cx="7740860" cy="4354234"/>
          </a:xfrm>
          <a:prstGeom prst="rect">
            <a:avLst/>
          </a:prstGeom>
        </p:spPr>
      </p:pic>
    </p:spTree>
    <p:extLst>
      <p:ext uri="{BB962C8B-B14F-4D97-AF65-F5344CB8AC3E}">
        <p14:creationId xmlns:p14="http://schemas.microsoft.com/office/powerpoint/2010/main" val="2839308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37704" y="1636440"/>
            <a:ext cx="8920808" cy="6048672"/>
          </a:xfrm>
        </p:spPr>
        <p:txBody>
          <a:bodyPr/>
          <a:lstStyle/>
          <a:p>
            <a:pPr algn="l">
              <a:spcAft>
                <a:spcPts val="1600"/>
              </a:spcAft>
              <a:buFont typeface="Arial" panose="020B0604020202020204" pitchFamily="34" charset="0"/>
              <a:buChar char="•"/>
            </a:pPr>
            <a:r>
              <a:rPr lang="fr-FR" sz="4400" b="1" dirty="0" err="1">
                <a:latin typeface="Arial" panose="020B0604020202020204" pitchFamily="34" charset="0"/>
                <a:cs typeface="Arial" panose="020B0604020202020204" pitchFamily="34" charset="0"/>
              </a:rPr>
              <a:t>GoodLife</a:t>
            </a:r>
            <a:r>
              <a:rPr lang="fr-FR" sz="4400" b="1" dirty="0">
                <a:latin typeface="Arial" panose="020B0604020202020204" pitchFamily="34" charset="0"/>
                <a:cs typeface="Arial" panose="020B0604020202020204" pitchFamily="34" charset="0"/>
              </a:rPr>
              <a:t> Fitness : </a:t>
            </a:r>
            <a:r>
              <a:rPr lang="fr-FR" sz="4400" b="1" dirty="0">
                <a:solidFill>
                  <a:srgbClr val="7030A0"/>
                </a:solidFill>
                <a:latin typeface="Arial" panose="020B0604020202020204" pitchFamily="34" charset="0"/>
                <a:cs typeface="Arial" panose="020B0604020202020204" pitchFamily="34" charset="0"/>
              </a:rPr>
              <a:t>50 % de rabais</a:t>
            </a:r>
            <a:r>
              <a:rPr lang="fr-FR" sz="4400" b="1" dirty="0">
                <a:solidFill>
                  <a:srgbClr val="ED8A05"/>
                </a:solidFill>
                <a:latin typeface="Arial" panose="020B0604020202020204" pitchFamily="34" charset="0"/>
                <a:cs typeface="Arial" panose="020B0604020202020204" pitchFamily="34" charset="0"/>
              </a:rPr>
              <a:t> </a:t>
            </a:r>
            <a:r>
              <a:rPr lang="fr-FR" sz="4400" dirty="0">
                <a:latin typeface="Arial" panose="020B0604020202020204" pitchFamily="34" charset="0"/>
                <a:cs typeface="Arial" panose="020B0604020202020204" pitchFamily="34" charset="0"/>
              </a:rPr>
              <a:t>sur l’abonnement</a:t>
            </a:r>
          </a:p>
          <a:p>
            <a:pPr algn="l">
              <a:spcBef>
                <a:spcPts val="1000"/>
              </a:spcBef>
              <a:spcAft>
                <a:spcPts val="1600"/>
              </a:spcAft>
              <a:buFont typeface="Arial" panose="020B0604020202020204" pitchFamily="34" charset="0"/>
              <a:buChar char="•"/>
            </a:pPr>
            <a:r>
              <a:rPr lang="fr-FR" sz="4400" b="1" dirty="0">
                <a:latin typeface="Arial" panose="020B0604020202020204" pitchFamily="34" charset="0"/>
                <a:cs typeface="Arial" panose="020B0604020202020204" pitchFamily="34" charset="0"/>
              </a:rPr>
              <a:t>Rabais sur des hôtels dans le monde entier : </a:t>
            </a:r>
            <a:r>
              <a:rPr lang="fr-FR" sz="4400" dirty="0">
                <a:latin typeface="Arial" panose="020B0604020202020204" pitchFamily="34" charset="0"/>
                <a:cs typeface="Arial" panose="020B0604020202020204" pitchFamily="34" charset="0"/>
              </a:rPr>
              <a:t>jusqu’à</a:t>
            </a:r>
            <a:r>
              <a:rPr lang="fr-FR" sz="4400" b="1" dirty="0">
                <a:latin typeface="Arial" panose="020B0604020202020204" pitchFamily="34" charset="0"/>
                <a:cs typeface="Arial" panose="020B0604020202020204" pitchFamily="34" charset="0"/>
              </a:rPr>
              <a:t> </a:t>
            </a:r>
            <a:r>
              <a:rPr lang="fr-FR" sz="4400" b="1" dirty="0">
                <a:solidFill>
                  <a:srgbClr val="7030A0"/>
                </a:solidFill>
                <a:latin typeface="Arial" panose="020B0604020202020204" pitchFamily="34" charset="0"/>
                <a:cs typeface="Arial" panose="020B0604020202020204" pitchFamily="34" charset="0"/>
              </a:rPr>
              <a:t>50 % de rabais </a:t>
            </a:r>
          </a:p>
          <a:p>
            <a:pPr algn="l">
              <a:spcBef>
                <a:spcPts val="1000"/>
              </a:spcBef>
              <a:spcAft>
                <a:spcPts val="1600"/>
              </a:spcAft>
              <a:buFont typeface="Arial" panose="020B0604020202020204" pitchFamily="34" charset="0"/>
              <a:buChar char="•"/>
            </a:pPr>
            <a:r>
              <a:rPr lang="fr-CA" sz="4400" b="1" dirty="0">
                <a:latin typeface="Arial" panose="020B0604020202020204" pitchFamily="34" charset="0"/>
                <a:cs typeface="Arial" panose="020B0604020202020204" pitchFamily="34" charset="0"/>
              </a:rPr>
              <a:t>Rabais : </a:t>
            </a:r>
            <a:r>
              <a:rPr lang="fr-CA" sz="4400" dirty="0">
                <a:latin typeface="Arial" panose="020B0604020202020204" pitchFamily="34" charset="0"/>
                <a:cs typeface="Arial" panose="020B0604020202020204" pitchFamily="34" charset="0"/>
              </a:rPr>
              <a:t>National Car </a:t>
            </a:r>
            <a:r>
              <a:rPr lang="fr-CA" sz="4400" dirty="0" err="1">
                <a:latin typeface="Arial" panose="020B0604020202020204" pitchFamily="34" charset="0"/>
                <a:cs typeface="Arial" panose="020B0604020202020204" pitchFamily="34" charset="0"/>
              </a:rPr>
              <a:t>Rental</a:t>
            </a:r>
            <a:r>
              <a:rPr lang="fr-CA" sz="4400" dirty="0">
                <a:latin typeface="Arial" panose="020B0604020202020204" pitchFamily="34" charset="0"/>
                <a:cs typeface="Arial" panose="020B0604020202020204" pitchFamily="34" charset="0"/>
              </a:rPr>
              <a:t>, librairie en ligne de l’ACHD, FedEx</a:t>
            </a:r>
          </a:p>
          <a:p>
            <a:pPr algn="l">
              <a:spcAft>
                <a:spcPts val="1600"/>
              </a:spcAft>
              <a:buFont typeface="Arial" panose="020B0604020202020204" pitchFamily="34" charset="0"/>
              <a:buChar char="•"/>
            </a:pPr>
            <a:endParaRPr lang="fr-CA" sz="4400" b="1" dirty="0">
              <a:latin typeface="Arial" panose="020B0604020202020204" pitchFamily="34" charset="0"/>
              <a:cs typeface="Arial" panose="020B0604020202020204" pitchFamily="34" charset="0"/>
            </a:endParaRPr>
          </a:p>
        </p:txBody>
      </p:sp>
      <p:sp>
        <p:nvSpPr>
          <p:cNvPr id="9" name="Content Placeholder 5"/>
          <p:cNvSpPr>
            <a:spLocks noGrp="1"/>
          </p:cNvSpPr>
          <p:nvPr>
            <p:ph sz="quarter" idx="4"/>
          </p:nvPr>
        </p:nvSpPr>
        <p:spPr>
          <a:xfrm>
            <a:off x="741760" y="8405192"/>
            <a:ext cx="11737304" cy="792088"/>
          </a:xfrm>
        </p:spPr>
        <p:txBody>
          <a:bodyPr/>
          <a:lstStyle/>
          <a:p>
            <a:pPr marL="0" indent="0" algn="ctr">
              <a:buNone/>
            </a:pPr>
            <a:r>
              <a:rPr lang="fr-CA" sz="5400" b="1" kern="1200" dirty="0">
                <a:latin typeface="Arial" panose="020B0604020202020204" pitchFamily="34" charset="0"/>
                <a:cs typeface="Arial" panose="020B0604020202020204" pitchFamily="34" charset="0"/>
              </a:rPr>
              <a:t>achd.ca/avantages</a:t>
            </a: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solidFill>
                  <a:schemeClr val="bg1"/>
                </a:solidFill>
              </a:rPr>
              <a:t>Rabais</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10" name="Picture 2" descr="http://files.cdha.ca/images/joinToday/benefits/worldwide_hotel.jpg">
            <a:extLst>
              <a:ext uri="{FF2B5EF4-FFF2-40B4-BE49-F238E27FC236}">
                <a16:creationId xmlns:a16="http://schemas.microsoft.com/office/drawing/2014/main" id="{D0776872-1A93-4825-9C9A-B6F2BA16F3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785" b="-3541"/>
          <a:stretch/>
        </p:blipFill>
        <p:spPr bwMode="auto">
          <a:xfrm>
            <a:off x="9730025" y="3685031"/>
            <a:ext cx="2533015" cy="98623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1D6AC289-95CB-4306-94BE-E731DC879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3748" y="6528978"/>
            <a:ext cx="1720231" cy="101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a:extLst>
              <a:ext uri="{FF2B5EF4-FFF2-40B4-BE49-F238E27FC236}">
                <a16:creationId xmlns:a16="http://schemas.microsoft.com/office/drawing/2014/main" id="{010C5D56-8F90-4371-AADC-36D372BB8F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6893" y="5164832"/>
            <a:ext cx="3592171"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a:extLst>
              <a:ext uri="{FF2B5EF4-FFF2-40B4-BE49-F238E27FC236}">
                <a16:creationId xmlns:a16="http://schemas.microsoft.com/office/drawing/2014/main" id="{89CA58C9-238C-4B56-AA69-6F7CCEE2FC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9434" y="6903510"/>
            <a:ext cx="1720230" cy="486152"/>
          </a:xfrm>
          <a:prstGeom prst="rect">
            <a:avLst/>
          </a:prstGeom>
        </p:spPr>
      </p:pic>
      <p:pic>
        <p:nvPicPr>
          <p:cNvPr id="16" name="Picture 4" descr="Goodlife Fitness">
            <a:hlinkClick r:id="rId7"/>
            <a:extLst>
              <a:ext uri="{FF2B5EF4-FFF2-40B4-BE49-F238E27FC236}">
                <a16:creationId xmlns:a16="http://schemas.microsoft.com/office/drawing/2014/main" id="{83AAD530-18FE-4516-979C-2B69A106A206}"/>
              </a:ext>
            </a:extLst>
          </p:cNvPr>
          <p:cNvPicPr>
            <a:picLocks noChangeAspect="1" noChangeArrowheads="1"/>
          </p:cNvPicPr>
          <p:nvPr/>
        </p:nvPicPr>
        <p:blipFill>
          <a:blip r:embed="rId8" cstate="print"/>
          <a:srcRect/>
          <a:stretch>
            <a:fillRect/>
          </a:stretch>
        </p:blipFill>
        <p:spPr bwMode="auto">
          <a:xfrm>
            <a:off x="9730025" y="1749944"/>
            <a:ext cx="2419032" cy="1182640"/>
          </a:xfrm>
          <a:prstGeom prst="rect">
            <a:avLst/>
          </a:prstGeom>
          <a:noFill/>
        </p:spPr>
      </p:pic>
    </p:spTree>
    <p:extLst>
      <p:ext uri="{BB962C8B-B14F-4D97-AF65-F5344CB8AC3E}">
        <p14:creationId xmlns:p14="http://schemas.microsoft.com/office/powerpoint/2010/main" val="47465563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97745" y="1492424"/>
            <a:ext cx="8712967" cy="5976664"/>
          </a:xfrm>
        </p:spPr>
        <p:txBody>
          <a:bodyPr/>
          <a:lstStyle/>
          <a:p>
            <a:pPr marL="0" indent="0" algn="l">
              <a:spcAft>
                <a:spcPts val="1000"/>
              </a:spcAft>
              <a:buNone/>
            </a:pPr>
            <a:r>
              <a:rPr lang="fr-CA" sz="3600" b="1" dirty="0">
                <a:latin typeface="Arial" panose="020B0604020202020204" pitchFamily="34" charset="0"/>
                <a:cs typeface="Arial" panose="020B0604020202020204" pitchFamily="34" charset="0"/>
              </a:rPr>
              <a:t>Les membres étudiants ont accès à :</a:t>
            </a:r>
          </a:p>
          <a:p>
            <a:pPr algn="l">
              <a:spcAft>
                <a:spcPts val="1000"/>
              </a:spcAft>
              <a:buFont typeface="Arial" panose="020B0604020202020204" pitchFamily="34" charset="0"/>
              <a:buChar char="•"/>
            </a:pPr>
            <a:r>
              <a:rPr lang="fr-CA" sz="2800" dirty="0">
                <a:latin typeface="Arial" panose="020B0604020202020204" pitchFamily="34" charset="0"/>
                <a:cs typeface="Arial" panose="020B0604020202020204" pitchFamily="34" charset="0"/>
              </a:rPr>
              <a:t>Des économies sur l’assurance habitation et l’assurance automobile</a:t>
            </a:r>
          </a:p>
          <a:p>
            <a:pPr algn="l">
              <a:spcAft>
                <a:spcPts val="1000"/>
              </a:spcAft>
              <a:buFont typeface="Arial" panose="020B0604020202020204" pitchFamily="34" charset="0"/>
              <a:buChar char="•"/>
            </a:pPr>
            <a:r>
              <a:rPr lang="fr-CA" sz="2800" dirty="0">
                <a:latin typeface="Arial" panose="020B0604020202020204" pitchFamily="34" charset="0"/>
                <a:cs typeface="Arial" panose="020B0604020202020204" pitchFamily="34" charset="0"/>
              </a:rPr>
              <a:t>Les services d’un conseiller financier</a:t>
            </a:r>
          </a:p>
          <a:p>
            <a:pPr marL="0" indent="0" algn="l">
              <a:spcAft>
                <a:spcPts val="1000"/>
              </a:spcAft>
            </a:pPr>
            <a:endParaRPr lang="fr-CA" sz="1000" b="1" dirty="0">
              <a:latin typeface="Arial" panose="020B0604020202020204" pitchFamily="34" charset="0"/>
              <a:cs typeface="Arial" panose="020B0604020202020204" pitchFamily="34" charset="0"/>
            </a:endParaRPr>
          </a:p>
          <a:p>
            <a:pPr marL="0" indent="0" algn="l">
              <a:spcAft>
                <a:spcPts val="1000"/>
              </a:spcAft>
              <a:buNone/>
            </a:pPr>
            <a:r>
              <a:rPr lang="fr-CA" sz="3600" b="1" dirty="0">
                <a:latin typeface="Arial" panose="020B0604020202020204" pitchFamily="34" charset="0"/>
                <a:cs typeface="Arial" panose="020B0604020202020204" pitchFamily="34" charset="0"/>
              </a:rPr>
              <a:t>Les avantages futurs dont vous pourriez bénéficier :</a:t>
            </a:r>
          </a:p>
          <a:p>
            <a:pPr marL="457200" indent="-457200" algn="l">
              <a:spcAft>
                <a:spcPts val="1000"/>
              </a:spcAft>
              <a:buFont typeface="Arial" panose="020B0604020202020204" pitchFamily="34" charset="0"/>
              <a:buChar char="•"/>
            </a:pPr>
            <a:r>
              <a:rPr lang="fr-FR" sz="2800" dirty="0">
                <a:latin typeface="Arial" panose="020B0604020202020204" pitchFamily="34" charset="0"/>
                <a:cs typeface="Arial" panose="020B0604020202020204" pitchFamily="34" charset="0"/>
              </a:rPr>
              <a:t>CDHA </a:t>
            </a:r>
            <a:r>
              <a:rPr lang="fr-FR" sz="2800" dirty="0" err="1">
                <a:latin typeface="Arial" panose="020B0604020202020204" pitchFamily="34" charset="0"/>
                <a:cs typeface="Arial" panose="020B0604020202020204" pitchFamily="34" charset="0"/>
              </a:rPr>
              <a:t>Protect</a:t>
            </a:r>
            <a:r>
              <a:rPr lang="fr-FR" sz="2800" dirty="0">
                <a:latin typeface="Arial" panose="020B0604020202020204" pitchFamily="34" charset="0"/>
                <a:cs typeface="Arial" panose="020B0604020202020204" pitchFamily="34" charset="0"/>
              </a:rPr>
              <a:t> : programme d’assurance responsabilité professionnelle individuelle</a:t>
            </a:r>
          </a:p>
          <a:p>
            <a:pPr marL="457200" indent="-457200" algn="l">
              <a:spcAft>
                <a:spcPts val="1000"/>
              </a:spcAft>
              <a:buFont typeface="Arial" panose="020B0604020202020204" pitchFamily="34" charset="0"/>
              <a:buChar char="•"/>
            </a:pPr>
            <a:r>
              <a:rPr lang="fr-CA" sz="2800" dirty="0">
                <a:latin typeface="Arial" panose="020B0604020202020204" pitchFamily="34" charset="0"/>
                <a:cs typeface="Arial" panose="020B0604020202020204" pitchFamily="34" charset="0"/>
              </a:rPr>
              <a:t>L’assurance invalidité, l’assurance vie et l’assurance en cas de décès par accident</a:t>
            </a:r>
          </a:p>
          <a:p>
            <a:pPr marL="457200" indent="-457200" algn="l">
              <a:spcAft>
                <a:spcPts val="1000"/>
              </a:spcAft>
              <a:buFont typeface="Arial" panose="020B0604020202020204" pitchFamily="34" charset="0"/>
              <a:buChar char="•"/>
            </a:pPr>
            <a:r>
              <a:rPr lang="fr-CA" sz="2800" dirty="0">
                <a:latin typeface="Arial" panose="020B0604020202020204" pitchFamily="34" charset="0"/>
                <a:cs typeface="Arial" panose="020B0604020202020204" pitchFamily="34" charset="0"/>
              </a:rPr>
              <a:t>Le programme d’assurance à l’intention des entreprises  </a:t>
            </a: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dirty="0">
                <a:solidFill>
                  <a:schemeClr val="bg1"/>
                </a:solidFill>
              </a:rPr>
              <a:t>Programmes d’assurance</a:t>
            </a:r>
          </a:p>
        </p:txBody>
      </p:sp>
      <p:sp>
        <p:nvSpPr>
          <p:cNvPr id="10" name="Content Placeholder 5"/>
          <p:cNvSpPr txBox="1">
            <a:spLocks/>
          </p:cNvSpPr>
          <p:nvPr/>
        </p:nvSpPr>
        <p:spPr>
          <a:xfrm>
            <a:off x="597744" y="8549208"/>
            <a:ext cx="11881319" cy="792088"/>
          </a:xfrm>
          <a:prstGeom prst="rect">
            <a:avLst/>
          </a:prstGeom>
        </p:spPr>
        <p:txBody>
          <a:bodyPr/>
          <a:lstStyle>
            <a:lvl1pPr marL="342900" indent="-342900" algn="ctr" rtl="0" eaLnBrk="0" fontAlgn="base" hangingPunct="0">
              <a:spcBef>
                <a:spcPct val="0"/>
              </a:spcBef>
              <a:spcAft>
                <a:spcPct val="0"/>
              </a:spcAft>
              <a:defRPr sz="3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34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5pPr>
            <a:lvl6pPr marL="457200" algn="ctr" rtl="0" fontAlgn="base">
              <a:spcBef>
                <a:spcPct val="0"/>
              </a:spcBef>
              <a:spcAft>
                <a:spcPct val="0"/>
              </a:spcAft>
              <a:defRPr sz="3400">
                <a:solidFill>
                  <a:schemeClr val="tx1"/>
                </a:solidFill>
                <a:latin typeface="+mn-lt"/>
                <a:ea typeface="+mn-ea"/>
                <a:cs typeface="+mn-cs"/>
                <a:sym typeface="Palatino" charset="0"/>
              </a:defRPr>
            </a:lvl6pPr>
            <a:lvl7pPr marL="914400" algn="ctr" rtl="0" fontAlgn="base">
              <a:spcBef>
                <a:spcPct val="0"/>
              </a:spcBef>
              <a:spcAft>
                <a:spcPct val="0"/>
              </a:spcAft>
              <a:defRPr sz="3400">
                <a:solidFill>
                  <a:schemeClr val="tx1"/>
                </a:solidFill>
                <a:latin typeface="+mn-lt"/>
                <a:ea typeface="+mn-ea"/>
                <a:cs typeface="+mn-cs"/>
                <a:sym typeface="Palatino" charset="0"/>
              </a:defRPr>
            </a:lvl7pPr>
            <a:lvl8pPr marL="1371600" algn="ctr" rtl="0" fontAlgn="base">
              <a:spcBef>
                <a:spcPct val="0"/>
              </a:spcBef>
              <a:spcAft>
                <a:spcPct val="0"/>
              </a:spcAft>
              <a:defRPr sz="3400">
                <a:solidFill>
                  <a:schemeClr val="tx1"/>
                </a:solidFill>
                <a:latin typeface="+mn-lt"/>
                <a:ea typeface="+mn-ea"/>
                <a:cs typeface="+mn-cs"/>
                <a:sym typeface="Palatino" charset="0"/>
              </a:defRPr>
            </a:lvl8pPr>
            <a:lvl9pPr marL="1828800" algn="ctr" rtl="0" fontAlgn="base">
              <a:spcBef>
                <a:spcPct val="0"/>
              </a:spcBef>
              <a:spcAft>
                <a:spcPct val="0"/>
              </a:spcAft>
              <a:defRPr sz="3400">
                <a:solidFill>
                  <a:schemeClr val="tx1"/>
                </a:solidFill>
                <a:latin typeface="+mn-lt"/>
                <a:ea typeface="+mn-ea"/>
                <a:cs typeface="+mn-cs"/>
                <a:sym typeface="Palatino" charset="0"/>
              </a:defRPr>
            </a:lvl9pPr>
          </a:lstStyle>
          <a:p>
            <a:pPr marL="0" indent="0"/>
            <a:r>
              <a:rPr lang="en-CA" sz="5400" b="1" dirty="0">
                <a:solidFill>
                  <a:schemeClr val="tx1"/>
                </a:solidFill>
              </a:rPr>
              <a:t>achd.ca/</a:t>
            </a:r>
            <a:r>
              <a:rPr lang="en-CA" sz="5400" b="1" dirty="0" err="1">
                <a:solidFill>
                  <a:schemeClr val="tx1"/>
                </a:solidFill>
              </a:rPr>
              <a:t>avantages</a:t>
            </a:r>
            <a:endParaRPr lang="en-CA" sz="5400" b="1" dirty="0">
              <a:solidFill>
                <a:schemeClr val="tx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5368" y="6460976"/>
            <a:ext cx="2581809" cy="1309613"/>
          </a:xfrm>
          <a:prstGeom prst="rect">
            <a:avLst/>
          </a:prstGeom>
        </p:spPr>
      </p:pic>
      <p:pic>
        <p:nvPicPr>
          <p:cNvPr id="12" name="Picture 11"/>
          <p:cNvPicPr>
            <a:picLocks noChangeAspect="1"/>
          </p:cNvPicPr>
          <p:nvPr/>
        </p:nvPicPr>
        <p:blipFill>
          <a:blip r:embed="rId4"/>
          <a:stretch>
            <a:fillRect/>
          </a:stretch>
        </p:blipFill>
        <p:spPr>
          <a:xfrm>
            <a:off x="10246816" y="5318264"/>
            <a:ext cx="1825722" cy="710664"/>
          </a:xfrm>
          <a:prstGeom prst="rect">
            <a:avLst/>
          </a:prstGeom>
        </p:spPr>
      </p:pic>
      <p:pic>
        <p:nvPicPr>
          <p:cNvPr id="13" name="Picture 12"/>
          <p:cNvPicPr>
            <a:picLocks noChangeAspect="1"/>
          </p:cNvPicPr>
          <p:nvPr/>
        </p:nvPicPr>
        <p:blipFill>
          <a:blip r:embed="rId5"/>
          <a:stretch>
            <a:fillRect/>
          </a:stretch>
        </p:blipFill>
        <p:spPr>
          <a:xfrm>
            <a:off x="9238704" y="3580656"/>
            <a:ext cx="3681194" cy="1082704"/>
          </a:xfrm>
          <a:prstGeom prst="rect">
            <a:avLst/>
          </a:prstGeom>
        </p:spPr>
      </p:pic>
      <p:pic>
        <p:nvPicPr>
          <p:cNvPr id="2050" name="Picture 2">
            <a:extLst>
              <a:ext uri="{FF2B5EF4-FFF2-40B4-BE49-F238E27FC236}">
                <a16:creationId xmlns:a16="http://schemas.microsoft.com/office/drawing/2014/main" id="{6A7D75B3-BBD9-4AA6-846B-66EE418838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0427" y="2268116"/>
            <a:ext cx="3238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97677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04" y="1564432"/>
            <a:ext cx="12115800" cy="1656184"/>
          </a:xfrm>
        </p:spPr>
        <p:txBody>
          <a:bodyPr/>
          <a:lstStyle/>
          <a:p>
            <a:r>
              <a:rPr lang="fr-CA" sz="5400" b="1" dirty="0">
                <a:latin typeface="Arial" panose="020B0604020202020204" pitchFamily="34" charset="0"/>
                <a:cs typeface="Arial" panose="020B0604020202020204" pitchFamily="34" charset="0"/>
              </a:rPr>
              <a:t>Adhésion à titre d’étudiant diplômé</a:t>
            </a:r>
          </a:p>
        </p:txBody>
      </p:sp>
      <p:sp>
        <p:nvSpPr>
          <p:cNvPr id="3" name="Content Placeholder 2"/>
          <p:cNvSpPr>
            <a:spLocks noGrp="1"/>
          </p:cNvSpPr>
          <p:nvPr>
            <p:ph idx="1"/>
          </p:nvPr>
        </p:nvSpPr>
        <p:spPr>
          <a:xfrm>
            <a:off x="3910112" y="3220616"/>
            <a:ext cx="8136904" cy="1872208"/>
          </a:xfrm>
        </p:spPr>
        <p:txBody>
          <a:bodyPr/>
          <a:lstStyle/>
          <a:p>
            <a:pPr marL="0" indent="0" algn="ctr">
              <a:buNone/>
            </a:pPr>
            <a:r>
              <a:rPr lang="fr-CA" sz="4400" b="1" dirty="0">
                <a:latin typeface="Arial" panose="020B0604020202020204" pitchFamily="34" charset="0"/>
                <a:cs typeface="Arial" panose="020B0604020202020204" pitchFamily="34" charset="0"/>
              </a:rPr>
              <a:t>L’adhésion </a:t>
            </a:r>
            <a:r>
              <a:rPr lang="fr-CA" sz="4400" b="1" kern="1200" dirty="0">
                <a:solidFill>
                  <a:srgbClr val="7030A0"/>
                </a:solidFill>
                <a:latin typeface="Arial" panose="020B0604020202020204" pitchFamily="34" charset="0"/>
                <a:cs typeface="Arial" panose="020B0604020202020204" pitchFamily="34" charset="0"/>
              </a:rPr>
              <a:t>GRATUITE</a:t>
            </a:r>
            <a:r>
              <a:rPr lang="fr-CA" sz="4400" b="1" dirty="0">
                <a:solidFill>
                  <a:srgbClr val="FF0000"/>
                </a:solidFill>
                <a:latin typeface="Arial" panose="020B0604020202020204" pitchFamily="34" charset="0"/>
                <a:cs typeface="Arial" panose="020B0604020202020204" pitchFamily="34" charset="0"/>
              </a:rPr>
              <a:t> </a:t>
            </a:r>
            <a:r>
              <a:rPr lang="fr-CA" sz="4400" b="1" dirty="0">
                <a:latin typeface="Arial" panose="020B0604020202020204" pitchFamily="34" charset="0"/>
                <a:cs typeface="Arial" panose="020B0604020202020204" pitchFamily="34" charset="0"/>
              </a:rPr>
              <a:t>à l’ACHD à titre d’étudiant diplômé comprend l’assurance responsabilité professionnelle </a:t>
            </a:r>
          </a:p>
          <a:p>
            <a:pPr algn="ctr"/>
            <a:endParaRPr lang="en-CA" sz="4400" b="1" dirty="0">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126136" y="268214"/>
            <a:ext cx="864118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700" dirty="0">
                <a:solidFill>
                  <a:schemeClr val="bg1"/>
                </a:solidFill>
              </a:rPr>
              <a:t>Les prochaines étapes de votre carrière après l’obtention de votre diplôme</a:t>
            </a:r>
          </a:p>
        </p:txBody>
      </p:sp>
      <p:cxnSp>
        <p:nvCxnSpPr>
          <p:cNvPr id="9" name="Curved Connector 8"/>
          <p:cNvCxnSpPr/>
          <p:nvPr/>
        </p:nvCxnSpPr>
        <p:spPr bwMode="auto">
          <a:xfrm rot="10800000" flipV="1">
            <a:off x="3478064" y="6460974"/>
            <a:ext cx="2232248" cy="1296145"/>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5" name="Picture 4"/>
          <p:cNvPicPr>
            <a:picLocks noChangeAspect="1"/>
          </p:cNvPicPr>
          <p:nvPr/>
        </p:nvPicPr>
        <p:blipFill>
          <a:blip r:embed="rId3"/>
          <a:stretch>
            <a:fillRect/>
          </a:stretch>
        </p:blipFill>
        <p:spPr>
          <a:xfrm>
            <a:off x="1030024" y="2912164"/>
            <a:ext cx="2088000" cy="5421020"/>
          </a:xfrm>
          <a:prstGeom prst="rect">
            <a:avLst/>
          </a:prstGeom>
          <a:effectLst>
            <a:outerShdw blurRad="50800" dist="38100" dir="2700000" algn="tl" rotWithShape="0">
              <a:prstClr val="black">
                <a:alpha val="40000"/>
              </a:prstClr>
            </a:outerShdw>
          </a:effectLst>
        </p:spPr>
      </p:pic>
      <p:sp>
        <p:nvSpPr>
          <p:cNvPr id="8" name="Content Placeholder 5"/>
          <p:cNvSpPr txBox="1">
            <a:spLocks/>
          </p:cNvSpPr>
          <p:nvPr/>
        </p:nvSpPr>
        <p:spPr>
          <a:xfrm>
            <a:off x="597744" y="8549208"/>
            <a:ext cx="11881319" cy="792088"/>
          </a:xfrm>
          <a:prstGeom prst="rect">
            <a:avLst/>
          </a:prstGeom>
        </p:spPr>
        <p:txBody>
          <a:bodyPr/>
          <a:lstStyle>
            <a:lvl1pPr marL="342900" indent="-342900" algn="ctr" rtl="0" eaLnBrk="0" fontAlgn="base" hangingPunct="0">
              <a:spcBef>
                <a:spcPct val="0"/>
              </a:spcBef>
              <a:spcAft>
                <a:spcPct val="0"/>
              </a:spcAft>
              <a:defRPr sz="3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34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3400">
                <a:solidFill>
                  <a:srgbClr val="5E2082"/>
                </a:solidFill>
                <a:latin typeface="Arial"/>
                <a:ea typeface="+mn-ea"/>
                <a:cs typeface="Arial"/>
                <a:sym typeface="Palatino" pitchFamily="-84" charset="0"/>
              </a:defRPr>
            </a:lvl5pPr>
            <a:lvl6pPr marL="457200" algn="ctr" rtl="0" fontAlgn="base">
              <a:spcBef>
                <a:spcPct val="0"/>
              </a:spcBef>
              <a:spcAft>
                <a:spcPct val="0"/>
              </a:spcAft>
              <a:defRPr sz="3400">
                <a:solidFill>
                  <a:schemeClr val="tx1"/>
                </a:solidFill>
                <a:latin typeface="+mn-lt"/>
                <a:ea typeface="+mn-ea"/>
                <a:cs typeface="+mn-cs"/>
                <a:sym typeface="Palatino" charset="0"/>
              </a:defRPr>
            </a:lvl6pPr>
            <a:lvl7pPr marL="914400" algn="ctr" rtl="0" fontAlgn="base">
              <a:spcBef>
                <a:spcPct val="0"/>
              </a:spcBef>
              <a:spcAft>
                <a:spcPct val="0"/>
              </a:spcAft>
              <a:defRPr sz="3400">
                <a:solidFill>
                  <a:schemeClr val="tx1"/>
                </a:solidFill>
                <a:latin typeface="+mn-lt"/>
                <a:ea typeface="+mn-ea"/>
                <a:cs typeface="+mn-cs"/>
                <a:sym typeface="Palatino" charset="0"/>
              </a:defRPr>
            </a:lvl7pPr>
            <a:lvl8pPr marL="1371600" algn="ctr" rtl="0" fontAlgn="base">
              <a:spcBef>
                <a:spcPct val="0"/>
              </a:spcBef>
              <a:spcAft>
                <a:spcPct val="0"/>
              </a:spcAft>
              <a:defRPr sz="3400">
                <a:solidFill>
                  <a:schemeClr val="tx1"/>
                </a:solidFill>
                <a:latin typeface="+mn-lt"/>
                <a:ea typeface="+mn-ea"/>
                <a:cs typeface="+mn-cs"/>
                <a:sym typeface="Palatino" charset="0"/>
              </a:defRPr>
            </a:lvl8pPr>
            <a:lvl9pPr marL="1828800" algn="ctr" rtl="0" fontAlgn="base">
              <a:spcBef>
                <a:spcPct val="0"/>
              </a:spcBef>
              <a:spcAft>
                <a:spcPct val="0"/>
              </a:spcAft>
              <a:defRPr sz="3400">
                <a:solidFill>
                  <a:schemeClr val="tx1"/>
                </a:solidFill>
                <a:latin typeface="+mn-lt"/>
                <a:ea typeface="+mn-ea"/>
                <a:cs typeface="+mn-cs"/>
                <a:sym typeface="Palatino" charset="0"/>
              </a:defRPr>
            </a:lvl9pPr>
          </a:lstStyle>
          <a:p>
            <a:pPr marL="0" indent="0"/>
            <a:r>
              <a:rPr lang="en-CA" sz="4800" b="1" dirty="0">
                <a:solidFill>
                  <a:schemeClr val="tx1"/>
                </a:solidFill>
              </a:rPr>
              <a:t>achd.ca/miseajouretudiante</a:t>
            </a:r>
          </a:p>
        </p:txBody>
      </p:sp>
    </p:spTree>
    <p:extLst>
      <p:ext uri="{BB962C8B-B14F-4D97-AF65-F5344CB8AC3E}">
        <p14:creationId xmlns:p14="http://schemas.microsoft.com/office/powerpoint/2010/main" val="652896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09712" y="1708448"/>
            <a:ext cx="12529392" cy="5544616"/>
          </a:xfrm>
        </p:spPr>
        <p:txBody>
          <a:bodyPr/>
          <a:lstStyle/>
          <a:p>
            <a:pPr marL="0" indent="0" algn="ctr">
              <a:spcAft>
                <a:spcPts val="0"/>
              </a:spcAft>
              <a:buNone/>
            </a:pPr>
            <a:r>
              <a:rPr lang="en-CA" sz="4800" b="1" dirty="0">
                <a:latin typeface="Arial" panose="020B0604020202020204" pitchFamily="34" charset="0"/>
                <a:cs typeface="Arial" panose="020B0604020202020204" pitchFamily="34" charset="0"/>
              </a:rPr>
              <a:t>Êtes-vous prêts à jouer un rôle dans l’ACHD ou à renouveler votre adhésion? </a:t>
            </a:r>
          </a:p>
        </p:txBody>
      </p:sp>
      <p:sp>
        <p:nvSpPr>
          <p:cNvPr id="9" name="Content Placeholder 5"/>
          <p:cNvSpPr>
            <a:spLocks noGrp="1"/>
          </p:cNvSpPr>
          <p:nvPr>
            <p:ph sz="quarter" idx="4"/>
          </p:nvPr>
        </p:nvSpPr>
        <p:spPr>
          <a:xfrm>
            <a:off x="4342160" y="3508648"/>
            <a:ext cx="8208912" cy="5544616"/>
          </a:xfrm>
        </p:spPr>
        <p:txBody>
          <a:bodyPr/>
          <a:lstStyle/>
          <a:p>
            <a:pPr marL="0" indent="0" algn="ctr">
              <a:spcAft>
                <a:spcPts val="0"/>
              </a:spcAft>
              <a:buNone/>
            </a:pPr>
            <a:r>
              <a:rPr lang="en-CA" sz="4400" b="1" dirty="0" err="1">
                <a:latin typeface="Arial" panose="020B0604020202020204" pitchFamily="34" charset="0"/>
                <a:cs typeface="Arial" panose="020B0604020202020204" pitchFamily="34" charset="0"/>
              </a:rPr>
              <a:t>Adhérez</a:t>
            </a:r>
            <a:endParaRPr lang="en-CA" sz="4400" b="1" dirty="0">
              <a:latin typeface="Arial" panose="020B0604020202020204" pitchFamily="34" charset="0"/>
              <a:cs typeface="Arial" panose="020B0604020202020204" pitchFamily="34" charset="0"/>
            </a:endParaRPr>
          </a:p>
          <a:p>
            <a:pPr marL="0" indent="0" algn="ctr">
              <a:spcAft>
                <a:spcPts val="2000"/>
              </a:spcAft>
              <a:buNone/>
            </a:pPr>
            <a:r>
              <a:rPr lang="en-CA" sz="4400" b="1" dirty="0">
                <a:solidFill>
                  <a:srgbClr val="7030A0"/>
                </a:solidFill>
                <a:latin typeface="Arial" panose="020B0604020202020204" pitchFamily="34" charset="0"/>
                <a:cs typeface="Arial" panose="020B0604020202020204" pitchFamily="34" charset="0"/>
              </a:rPr>
              <a:t>achd.ca/adherer</a:t>
            </a:r>
          </a:p>
          <a:p>
            <a:pPr marL="0" indent="0" algn="ctr">
              <a:spcBef>
                <a:spcPts val="2000"/>
              </a:spcBef>
              <a:spcAft>
                <a:spcPts val="0"/>
              </a:spcAft>
              <a:buNone/>
            </a:pPr>
            <a:r>
              <a:rPr lang="en-CA" sz="4400" b="1" dirty="0" err="1">
                <a:latin typeface="Arial" panose="020B0604020202020204" pitchFamily="34" charset="0"/>
                <a:cs typeface="Arial" panose="020B0604020202020204" pitchFamily="34" charset="0"/>
              </a:rPr>
              <a:t>Renouvelez</a:t>
            </a:r>
            <a:endParaRPr lang="en-CA" sz="4400" b="1" dirty="0">
              <a:latin typeface="Arial" panose="020B0604020202020204" pitchFamily="34" charset="0"/>
              <a:cs typeface="Arial" panose="020B0604020202020204" pitchFamily="34" charset="0"/>
            </a:endParaRPr>
          </a:p>
          <a:p>
            <a:pPr marL="0" indent="0" algn="ctr">
              <a:spcAft>
                <a:spcPts val="2000"/>
              </a:spcAft>
              <a:buNone/>
            </a:pPr>
            <a:r>
              <a:rPr lang="en-CA" sz="4400" b="1" dirty="0">
                <a:solidFill>
                  <a:srgbClr val="7030A0"/>
                </a:solidFill>
                <a:latin typeface="Arial" panose="020B0604020202020204" pitchFamily="34" charset="0"/>
                <a:cs typeface="Arial" panose="020B0604020202020204" pitchFamily="34" charset="0"/>
              </a:rPr>
              <a:t>achd.ca/</a:t>
            </a:r>
            <a:r>
              <a:rPr lang="en-CA" sz="4400" b="1" dirty="0" err="1">
                <a:solidFill>
                  <a:srgbClr val="7030A0"/>
                </a:solidFill>
                <a:latin typeface="Arial" panose="020B0604020202020204" pitchFamily="34" charset="0"/>
                <a:cs typeface="Arial" panose="020B0604020202020204" pitchFamily="34" charset="0"/>
              </a:rPr>
              <a:t>renouveler</a:t>
            </a:r>
            <a:r>
              <a:rPr lang="en-CA" sz="4400" b="1" dirty="0">
                <a:solidFill>
                  <a:srgbClr val="7030A0"/>
                </a:solidFill>
                <a:latin typeface="Arial" panose="020B0604020202020204" pitchFamily="34" charset="0"/>
                <a:cs typeface="Arial" panose="020B0604020202020204" pitchFamily="34" charset="0"/>
              </a:rPr>
              <a:t> </a:t>
            </a:r>
          </a:p>
          <a:p>
            <a:pPr marL="0" indent="0" algn="ctr">
              <a:spcBef>
                <a:spcPts val="2000"/>
              </a:spcBef>
              <a:spcAft>
                <a:spcPts val="0"/>
              </a:spcAft>
              <a:buNone/>
            </a:pPr>
            <a:r>
              <a:rPr lang="en-CA" sz="4400" b="1" dirty="0" err="1">
                <a:latin typeface="Arial" panose="020B0604020202020204" pitchFamily="34" charset="0"/>
                <a:cs typeface="Arial" panose="020B0604020202020204" pitchFamily="34" charset="0"/>
              </a:rPr>
              <a:t>Téléphonez</a:t>
            </a:r>
            <a:r>
              <a:rPr lang="en-CA" sz="4400" b="1" dirty="0">
                <a:latin typeface="Arial" panose="020B0604020202020204" pitchFamily="34" charset="0"/>
                <a:cs typeface="Arial" panose="020B0604020202020204" pitchFamily="34" charset="0"/>
              </a:rPr>
              <a:t>-nous</a:t>
            </a:r>
          </a:p>
          <a:p>
            <a:pPr marL="0" indent="0" algn="ctr">
              <a:spcAft>
                <a:spcPts val="2000"/>
              </a:spcAft>
              <a:buNone/>
            </a:pPr>
            <a:r>
              <a:rPr lang="en-CA" sz="4400" b="1" dirty="0">
                <a:solidFill>
                  <a:srgbClr val="7030A0"/>
                </a:solidFill>
                <a:latin typeface="Arial" panose="020B0604020202020204" pitchFamily="34" charset="0"/>
                <a:cs typeface="Arial" panose="020B0604020202020204" pitchFamily="34" charset="0"/>
              </a:rPr>
              <a:t>1-800-267-5235</a:t>
            </a: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dirty="0">
                <a:solidFill>
                  <a:schemeClr val="bg1"/>
                </a:solidFill>
              </a:rPr>
              <a:t>C’est maintenant à votre tour!</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cxnSp>
        <p:nvCxnSpPr>
          <p:cNvPr id="10" name="Curved Connector 9"/>
          <p:cNvCxnSpPr/>
          <p:nvPr/>
        </p:nvCxnSpPr>
        <p:spPr bwMode="auto">
          <a:xfrm rot="10800000" flipV="1">
            <a:off x="3765872" y="3868686"/>
            <a:ext cx="2016448" cy="1512169"/>
          </a:xfrm>
          <a:prstGeom prst="curvedConnector3">
            <a:avLst/>
          </a:prstGeom>
          <a:solidFill>
            <a:srgbClr val="6796EB">
              <a:alpha val="24901"/>
            </a:srgbClr>
          </a:solidFill>
          <a:ln w="57150" cap="flat" cmpd="sng" algn="ctr">
            <a:solidFill>
              <a:srgbClr val="00B050">
                <a:alpha val="50000"/>
              </a:srgbClr>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1" name="Picture 10">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3808" y="3652664"/>
            <a:ext cx="2260800" cy="50310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182990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2400" y="1600213"/>
            <a:ext cx="4800560" cy="360041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888" y="6677000"/>
            <a:ext cx="3816647" cy="2826906"/>
          </a:xfrm>
          <a:prstGeom prst="rect">
            <a:avLst/>
          </a:prstGeom>
        </p:spPr>
      </p:pic>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en-CA" dirty="0" err="1">
                <a:solidFill>
                  <a:schemeClr val="bg1"/>
                </a:solidFill>
              </a:rPr>
              <a:t>Communiquez</a:t>
            </a:r>
            <a:r>
              <a:rPr lang="en-CA" dirty="0">
                <a:solidFill>
                  <a:schemeClr val="bg1"/>
                </a:solidFill>
              </a:rPr>
              <a:t> avec </a:t>
            </a:r>
            <a:r>
              <a:rPr lang="en-CA" dirty="0" err="1">
                <a:solidFill>
                  <a:schemeClr val="bg1"/>
                </a:solidFill>
              </a:rPr>
              <a:t>l’ACHD</a:t>
            </a:r>
            <a:endParaRPr lang="en-CA" dirty="0">
              <a:solidFill>
                <a:schemeClr val="bg1"/>
              </a:solidFill>
            </a:endParaRPr>
          </a:p>
        </p:txBody>
      </p:sp>
      <p:sp>
        <p:nvSpPr>
          <p:cNvPr id="15" name="Content Placeholder 5"/>
          <p:cNvSpPr>
            <a:spLocks noGrp="1"/>
          </p:cNvSpPr>
          <p:nvPr>
            <p:ph type="body" idx="1"/>
          </p:nvPr>
        </p:nvSpPr>
        <p:spPr>
          <a:xfrm>
            <a:off x="7222480" y="5092824"/>
            <a:ext cx="3994498" cy="812032"/>
          </a:xfrm>
        </p:spPr>
        <p:txBody>
          <a:bodyPr/>
          <a:lstStyle/>
          <a:p>
            <a:pPr marL="0" indent="0">
              <a:spcAft>
                <a:spcPts val="1000"/>
              </a:spcAft>
            </a:pPr>
            <a:r>
              <a:rPr lang="en-CA" sz="4000" b="1" dirty="0">
                <a:latin typeface="Arial" panose="020B0604020202020204" pitchFamily="34" charset="0"/>
                <a:cs typeface="Arial" panose="020B0604020202020204" pitchFamily="34" charset="0"/>
              </a:rPr>
              <a:t>1-800-267-5235</a:t>
            </a:r>
          </a:p>
        </p:txBody>
      </p:sp>
      <p:sp>
        <p:nvSpPr>
          <p:cNvPr id="11" name="Content Placeholder 5"/>
          <p:cNvSpPr>
            <a:spLocks noGrp="1"/>
          </p:cNvSpPr>
          <p:nvPr>
            <p:ph sz="half" idx="2"/>
          </p:nvPr>
        </p:nvSpPr>
        <p:spPr>
          <a:xfrm>
            <a:off x="5456770" y="7325072"/>
            <a:ext cx="5566297" cy="648071"/>
          </a:xfrm>
        </p:spPr>
        <p:txBody>
          <a:bodyPr/>
          <a:lstStyle/>
          <a:p>
            <a:pPr marL="0" indent="0">
              <a:spcAft>
                <a:spcPts val="1000"/>
              </a:spcAft>
              <a:buNone/>
            </a:pPr>
            <a:r>
              <a:rPr lang="en-CA" sz="4000" b="1" dirty="0">
                <a:latin typeface="Arial" panose="020B0604020202020204" pitchFamily="34" charset="0"/>
                <a:cs typeface="Arial" panose="020B0604020202020204" pitchFamily="34" charset="0"/>
              </a:rPr>
              <a:t>info@achd.ca </a:t>
            </a:r>
          </a:p>
          <a:p>
            <a:pPr marL="0" indent="0">
              <a:spcAft>
                <a:spcPts val="2000"/>
              </a:spcAft>
              <a:buNone/>
            </a:pPr>
            <a:r>
              <a:rPr lang="en-CA" sz="4000" b="1" dirty="0">
                <a:latin typeface="Arial" panose="020B0604020202020204" pitchFamily="34" charset="0"/>
                <a:cs typeface="Arial" panose="020B0604020202020204" pitchFamily="34" charset="0"/>
              </a:rPr>
              <a:t>adhesion@achd.ca </a:t>
            </a:r>
          </a:p>
        </p:txBody>
      </p:sp>
      <p:sp>
        <p:nvSpPr>
          <p:cNvPr id="12" name="Content Placeholder 5"/>
          <p:cNvSpPr>
            <a:spLocks noGrp="1"/>
          </p:cNvSpPr>
          <p:nvPr>
            <p:ph sz="quarter" idx="4"/>
          </p:nvPr>
        </p:nvSpPr>
        <p:spPr>
          <a:xfrm>
            <a:off x="1533848" y="5216897"/>
            <a:ext cx="4529797" cy="631808"/>
          </a:xfrm>
        </p:spPr>
        <p:txBody>
          <a:bodyPr/>
          <a:lstStyle/>
          <a:p>
            <a:pPr marL="0" indent="0" algn="ctr">
              <a:spcAft>
                <a:spcPts val="1000"/>
              </a:spcAft>
              <a:buNone/>
            </a:pPr>
            <a:r>
              <a:rPr lang="en-CA" sz="4000" b="1" dirty="0">
                <a:latin typeface="Arial" panose="020B0604020202020204" pitchFamily="34" charset="0"/>
                <a:cs typeface="Arial" panose="020B0604020202020204" pitchFamily="34" charset="0"/>
              </a:rPr>
              <a:t>achd.ca | cdha.ca</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9832" y="1636440"/>
            <a:ext cx="4800000" cy="3600000"/>
          </a:xfrm>
          <a:prstGeom prst="rect">
            <a:avLst/>
          </a:prstGeom>
        </p:spPr>
      </p:pic>
    </p:spTree>
    <p:extLst>
      <p:ext uri="{BB962C8B-B14F-4D97-AF65-F5344CB8AC3E}">
        <p14:creationId xmlns:p14="http://schemas.microsoft.com/office/powerpoint/2010/main" val="200994849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5"/>
          <p:cNvSpPr>
            <a:spLocks noGrp="1"/>
          </p:cNvSpPr>
          <p:nvPr>
            <p:ph type="body" idx="1"/>
          </p:nvPr>
        </p:nvSpPr>
        <p:spPr>
          <a:xfrm>
            <a:off x="8424936" y="2379798"/>
            <a:ext cx="6862440" cy="64807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marL="0" indent="0">
              <a:spcAft>
                <a:spcPts val="2000"/>
              </a:spcAft>
            </a:pPr>
            <a:r>
              <a:rPr lang="en-CA" sz="4400" dirty="0">
                <a:latin typeface="Arial" panose="020B0604020202020204" pitchFamily="34" charset="0"/>
                <a:cs typeface="Arial" panose="020B0604020202020204" pitchFamily="34" charset="0"/>
              </a:rPr>
              <a:t>.com/theCDHA</a:t>
            </a:r>
          </a:p>
        </p:txBody>
      </p:sp>
      <p:sp>
        <p:nvSpPr>
          <p:cNvPr id="15" name="Content Placeholder 5"/>
          <p:cNvSpPr>
            <a:spLocks noGrp="1"/>
          </p:cNvSpPr>
          <p:nvPr>
            <p:ph sz="half" idx="2"/>
          </p:nvPr>
        </p:nvSpPr>
        <p:spPr>
          <a:xfrm>
            <a:off x="1866416" y="6256296"/>
            <a:ext cx="10594124" cy="803225"/>
          </a:xfrm>
        </p:spPr>
        <p:txBody>
          <a:bodyPr/>
          <a:lstStyle/>
          <a:p>
            <a:pPr marL="0" indent="0" algn="l">
              <a:spcAft>
                <a:spcPts val="0"/>
              </a:spcAft>
              <a:buNone/>
            </a:pPr>
            <a:r>
              <a:rPr lang="en-CA" sz="4400" b="1" dirty="0">
                <a:latin typeface="Arial" panose="020B0604020202020204" pitchFamily="34" charset="0"/>
                <a:cs typeface="Arial" panose="020B0604020202020204" pitchFamily="34" charset="0"/>
              </a:rPr>
              <a:t>.com/groups/</a:t>
            </a:r>
            <a:r>
              <a:rPr lang="en-CA" sz="4400" b="1" dirty="0" err="1">
                <a:latin typeface="Arial" panose="020B0604020202020204" pitchFamily="34" charset="0"/>
                <a:cs typeface="Arial" panose="020B0604020202020204" pitchFamily="34" charset="0"/>
              </a:rPr>
              <a:t>CDHAdentalhygienists</a:t>
            </a:r>
            <a:endParaRPr lang="en-CA" sz="4400" b="1" dirty="0">
              <a:latin typeface="Arial" panose="020B0604020202020204" pitchFamily="34" charset="0"/>
              <a:cs typeface="Arial" panose="020B0604020202020204" pitchFamily="34" charset="0"/>
            </a:endParaRPr>
          </a:p>
        </p:txBody>
      </p:sp>
      <p:sp>
        <p:nvSpPr>
          <p:cNvPr id="28" name="Content Placeholder 5"/>
          <p:cNvSpPr>
            <a:spLocks noGrp="1"/>
          </p:cNvSpPr>
          <p:nvPr>
            <p:ph type="body" sz="quarter" idx="3"/>
          </p:nvPr>
        </p:nvSpPr>
        <p:spPr>
          <a:xfrm>
            <a:off x="1827828" y="8202405"/>
            <a:ext cx="5754692" cy="648892"/>
          </a:xfrm>
        </p:spPr>
        <p:txBody>
          <a:bodyPr/>
          <a:lstStyle/>
          <a:p>
            <a:pPr marL="0" indent="0">
              <a:spcAft>
                <a:spcPts val="2000"/>
              </a:spcAft>
            </a:pPr>
            <a:r>
              <a:rPr lang="en-CA" sz="4400" dirty="0">
                <a:latin typeface="Arial" panose="020B0604020202020204" pitchFamily="34" charset="0"/>
                <a:cs typeface="Arial" panose="020B0604020202020204" pitchFamily="34" charset="0"/>
              </a:rPr>
              <a:t>.com/</a:t>
            </a:r>
            <a:r>
              <a:rPr lang="en-CA" sz="4400" dirty="0" err="1">
                <a:latin typeface="Arial" panose="020B0604020202020204" pitchFamily="34" charset="0"/>
                <a:cs typeface="Arial" panose="020B0604020202020204" pitchFamily="34" charset="0"/>
              </a:rPr>
              <a:t>theCDHA</a:t>
            </a:r>
            <a:endParaRPr lang="en-CA" sz="4400" dirty="0">
              <a:latin typeface="Arial" panose="020B0604020202020204" pitchFamily="34" charset="0"/>
              <a:cs typeface="Arial" panose="020B0604020202020204" pitchFamily="34" charset="0"/>
            </a:endParaRPr>
          </a:p>
        </p:txBody>
      </p:sp>
      <p:sp>
        <p:nvSpPr>
          <p:cNvPr id="16" name="Content Placeholder 5"/>
          <p:cNvSpPr>
            <a:spLocks noGrp="1"/>
          </p:cNvSpPr>
          <p:nvPr>
            <p:ph sz="quarter" idx="4"/>
          </p:nvPr>
        </p:nvSpPr>
        <p:spPr>
          <a:xfrm>
            <a:off x="1677865" y="2396179"/>
            <a:ext cx="5472607" cy="648071"/>
          </a:xfrm>
        </p:spPr>
        <p:txBody>
          <a:bodyPr/>
          <a:lstStyle/>
          <a:p>
            <a:pPr marL="0" indent="0">
              <a:spcAft>
                <a:spcPts val="2000"/>
              </a:spcAft>
              <a:buNone/>
            </a:pPr>
            <a:r>
              <a:rPr lang="en-CA" sz="4400" b="1" dirty="0">
                <a:latin typeface="Arial" panose="020B0604020202020204" pitchFamily="34" charset="0"/>
                <a:cs typeface="Arial" panose="020B0604020202020204" pitchFamily="34" charset="0"/>
              </a:rPr>
              <a:t>.com/</a:t>
            </a:r>
            <a:r>
              <a:rPr lang="en-CA" sz="4400" b="1" dirty="0" err="1">
                <a:latin typeface="Arial" panose="020B0604020202020204" pitchFamily="34" charset="0"/>
                <a:cs typeface="Arial" panose="020B0604020202020204" pitchFamily="34" charset="0"/>
              </a:rPr>
              <a:t>theCDHA</a:t>
            </a:r>
            <a:endParaRPr lang="en-CA" sz="4400" b="1"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40" y="6011751"/>
            <a:ext cx="1397026" cy="1047770"/>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14" y="2285084"/>
            <a:ext cx="1151366" cy="863524"/>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4408" y="1996480"/>
            <a:ext cx="1933433" cy="1450074"/>
          </a:xfrm>
          <a:prstGeom prst="rect">
            <a:avLst/>
          </a:prstGeom>
        </p:spPr>
      </p:pic>
      <p:pic>
        <p:nvPicPr>
          <p:cNvPr id="17" name="Picture 16"/>
          <p:cNvPicPr>
            <a:picLocks noChangeAspect="1"/>
          </p:cNvPicPr>
          <p:nvPr/>
        </p:nvPicPr>
        <p:blipFill>
          <a:blip r:embed="rId6"/>
          <a:stretch>
            <a:fillRect/>
          </a:stretch>
        </p:blipFill>
        <p:spPr>
          <a:xfrm>
            <a:off x="669752" y="8012802"/>
            <a:ext cx="1121509" cy="939529"/>
          </a:xfrm>
          <a:prstGeom prst="rect">
            <a:avLst/>
          </a:prstGeom>
        </p:spPr>
      </p:pic>
      <p:sp>
        <p:nvSpPr>
          <p:cNvPr id="19" name="Content Placeholder 5">
            <a:extLst>
              <a:ext uri="{FF2B5EF4-FFF2-40B4-BE49-F238E27FC236}">
                <a16:creationId xmlns:a16="http://schemas.microsoft.com/office/drawing/2014/main" id="{FAB5C4A8-1C7E-4EBE-BF8D-A666BE861E77}"/>
              </a:ext>
            </a:extLst>
          </p:cNvPr>
          <p:cNvSpPr txBox="1">
            <a:spLocks/>
          </p:cNvSpPr>
          <p:nvPr/>
        </p:nvSpPr>
        <p:spPr bwMode="auto">
          <a:xfrm>
            <a:off x="1912412" y="4351363"/>
            <a:ext cx="9414524" cy="8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lgn="l">
              <a:spcAft>
                <a:spcPts val="2000"/>
              </a:spcAft>
            </a:pPr>
            <a:r>
              <a:rPr lang="en-CA" sz="4400" b="1" kern="0" dirty="0">
                <a:solidFill>
                  <a:srgbClr val="7030A0"/>
                </a:solidFill>
                <a:latin typeface="Arial" panose="020B0604020202020204" pitchFamily="34" charset="0"/>
                <a:cs typeface="Arial" panose="020B0604020202020204" pitchFamily="34" charset="0"/>
              </a:rPr>
              <a:t>.com/groups/</a:t>
            </a:r>
            <a:r>
              <a:rPr lang="en-CA" sz="4400" b="1" kern="0" dirty="0" err="1">
                <a:solidFill>
                  <a:srgbClr val="7030A0"/>
                </a:solidFill>
                <a:latin typeface="Arial" panose="020B0604020202020204" pitchFamily="34" charset="0"/>
                <a:cs typeface="Arial" panose="020B0604020202020204" pitchFamily="34" charset="0"/>
              </a:rPr>
              <a:t>CDHAstudents</a:t>
            </a:r>
            <a:endParaRPr lang="en-CA" sz="4400" b="1" kern="0" dirty="0">
              <a:solidFill>
                <a:srgbClr val="7030A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320A4D2-504D-49FE-8477-8D2629441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60" y="4155290"/>
            <a:ext cx="1397026" cy="1047770"/>
          </a:xfrm>
          <a:prstGeom prst="rect">
            <a:avLst/>
          </a:prstGeom>
        </p:spPr>
      </p:pic>
      <p:sp>
        <p:nvSpPr>
          <p:cNvPr id="2" name="Title 1">
            <a:extLst>
              <a:ext uri="{FF2B5EF4-FFF2-40B4-BE49-F238E27FC236}">
                <a16:creationId xmlns:a16="http://schemas.microsoft.com/office/drawing/2014/main" id="{78F3AF00-CADF-4292-A14D-1983056B75BF}"/>
              </a:ext>
            </a:extLst>
          </p:cNvPr>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FR" dirty="0">
                <a:solidFill>
                  <a:schemeClr val="bg1"/>
                </a:solidFill>
              </a:rPr>
              <a:t>Établissez un lien avec l’ACHD</a:t>
            </a:r>
            <a:endParaRPr lang="en-CA" dirty="0">
              <a:solidFill>
                <a:schemeClr val="bg1"/>
              </a:solidFill>
            </a:endParaRPr>
          </a:p>
        </p:txBody>
      </p:sp>
      <p:sp>
        <p:nvSpPr>
          <p:cNvPr id="4" name="Speech Bubble: Oval 3">
            <a:extLst>
              <a:ext uri="{FF2B5EF4-FFF2-40B4-BE49-F238E27FC236}">
                <a16:creationId xmlns:a16="http://schemas.microsoft.com/office/drawing/2014/main" id="{6F3B131E-FE04-4C9A-B67F-967161A96B30}"/>
              </a:ext>
            </a:extLst>
          </p:cNvPr>
          <p:cNvSpPr/>
          <p:nvPr/>
        </p:nvSpPr>
        <p:spPr bwMode="auto">
          <a:xfrm>
            <a:off x="10228292" y="3148608"/>
            <a:ext cx="2466796" cy="1758993"/>
          </a:xfrm>
          <a:prstGeom prst="wedgeEllipseCallout">
            <a:avLst>
              <a:gd name="adj1" fmla="val -76788"/>
              <a:gd name="adj2" fmla="val 48685"/>
            </a:avLst>
          </a:prstGeom>
          <a:solidFill>
            <a:srgbClr val="E4FA12">
              <a:alpha val="24901"/>
            </a:srgbClr>
          </a:solidFill>
          <a:ln w="25400" cap="flat" cmpd="sng" algn="ctr">
            <a:solidFill>
              <a:srgbClr val="5E2082">
                <a:alpha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algn="ctr" fontAlgn="base">
              <a:spcBef>
                <a:spcPts val="0"/>
              </a:spcBef>
              <a:spcAft>
                <a:spcPts val="0"/>
              </a:spcAft>
            </a:pPr>
            <a:r>
              <a:rPr lang="fr-CA" sz="2000" b="1" dirty="0">
                <a:solidFill>
                  <a:schemeClr val="tx1"/>
                </a:solidFill>
                <a:latin typeface="Arial" panose="020B0604020202020204" pitchFamily="34" charset="0"/>
                <a:ea typeface="ヒラギノ明朝 ProN W3" charset="0"/>
                <a:cs typeface="Arial" panose="020B0604020202020204" pitchFamily="34" charset="0"/>
              </a:rPr>
              <a:t>Demandez de vous joindre dès aujourd’hui!</a:t>
            </a:r>
            <a:endParaRPr lang="en-CA" sz="2800" b="1" dirty="0">
              <a:solidFill>
                <a:schemeClr val="tx1"/>
              </a:solidFill>
              <a:latin typeface="Arial" panose="020B0604020202020204" pitchFamily="34" charset="0"/>
              <a:ea typeface="ヒラギノ明朝 ProN W3" charset="0"/>
              <a:cs typeface="Arial" panose="020B0604020202020204" pitchFamily="34" charset="0"/>
            </a:endParaRPr>
          </a:p>
        </p:txBody>
      </p:sp>
    </p:spTree>
    <p:extLst>
      <p:ext uri="{BB962C8B-B14F-4D97-AF65-F5344CB8AC3E}">
        <p14:creationId xmlns:p14="http://schemas.microsoft.com/office/powerpoint/2010/main" val="115971230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5947" y="4522857"/>
            <a:ext cx="312906" cy="707886"/>
          </a:xfrm>
          <a:prstGeom prst="rect">
            <a:avLst/>
          </a:prstGeom>
        </p:spPr>
        <p:txBody>
          <a:bodyPr wrap="none">
            <a:spAutoFit/>
          </a:bodyPr>
          <a:lstStyle/>
          <a:p>
            <a:r>
              <a:rPr lang="en-CA"/>
              <a:t> </a:t>
            </a:r>
          </a:p>
        </p:txBody>
      </p:sp>
      <p:sp>
        <p:nvSpPr>
          <p:cNvPr id="5" name="Content Placeholder 5">
            <a:extLst>
              <a:ext uri="{FF2B5EF4-FFF2-40B4-BE49-F238E27FC236}">
                <a16:creationId xmlns:a16="http://schemas.microsoft.com/office/drawing/2014/main" id="{6AD4B4D6-6F4B-4BDF-AA13-DB2FFE88753B}"/>
              </a:ext>
            </a:extLst>
          </p:cNvPr>
          <p:cNvSpPr txBox="1">
            <a:spLocks/>
          </p:cNvSpPr>
          <p:nvPr/>
        </p:nvSpPr>
        <p:spPr bwMode="auto">
          <a:xfrm>
            <a:off x="539864" y="3364631"/>
            <a:ext cx="11612165" cy="468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0"/>
              </a:spcAft>
            </a:pPr>
            <a:r>
              <a:rPr lang="fr-CA" sz="8000" b="1" kern="0" dirty="0">
                <a:solidFill>
                  <a:schemeClr val="tx1"/>
                </a:solidFill>
              </a:rPr>
              <a:t>C’EST L’HEURE DU JEU-QUESTIONNAIRE!</a:t>
            </a:r>
            <a:br>
              <a:rPr lang="fr-CA" sz="8000" b="1" kern="0" dirty="0">
                <a:solidFill>
                  <a:schemeClr val="tx1"/>
                </a:solidFill>
              </a:rPr>
            </a:br>
            <a:r>
              <a:rPr lang="fr-CA" sz="8000" b="1" i="1" kern="0" dirty="0">
                <a:solidFill>
                  <a:srgbClr val="7030A0"/>
                </a:solidFill>
              </a:rPr>
              <a:t>Prix à gagner </a:t>
            </a:r>
            <a:endParaRPr lang="en-CA" sz="9600" b="1" i="1" kern="0" dirty="0">
              <a:solidFill>
                <a:srgbClr val="7030A0"/>
              </a:solidFill>
            </a:endParaRPr>
          </a:p>
        </p:txBody>
      </p:sp>
    </p:spTree>
    <p:extLst>
      <p:ext uri="{BB962C8B-B14F-4D97-AF65-F5344CB8AC3E}">
        <p14:creationId xmlns:p14="http://schemas.microsoft.com/office/powerpoint/2010/main" val="87855016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p:cNvSpPr>
            <a:spLocks noGrp="1"/>
          </p:cNvSpPr>
          <p:nvPr>
            <p:ph type="body" idx="1"/>
          </p:nvPr>
        </p:nvSpPr>
        <p:spPr>
          <a:xfrm rot="489287">
            <a:off x="7723439" y="3586466"/>
            <a:ext cx="5112567" cy="1656184"/>
          </a:xfrm>
        </p:spPr>
        <p:txBody>
          <a:bodyPr/>
          <a:lstStyle/>
          <a:p>
            <a:pPr marL="0" indent="0">
              <a:spcAft>
                <a:spcPts val="1000"/>
              </a:spcAft>
            </a:pPr>
            <a:endParaRPr lang="en-CA" sz="4400" b="1" dirty="0">
              <a:solidFill>
                <a:srgbClr val="7030A0"/>
              </a:solidFill>
              <a:latin typeface="Arial" panose="020B0604020202020204" pitchFamily="34" charset="0"/>
              <a:cs typeface="Arial" panose="020B0604020202020204" pitchFamily="34" charset="0"/>
            </a:endParaRPr>
          </a:p>
          <a:p>
            <a:pPr marL="0" indent="0">
              <a:spcAft>
                <a:spcPts val="1000"/>
              </a:spcAft>
            </a:pPr>
            <a:r>
              <a:rPr lang="en-CA" sz="4400" b="1" dirty="0" err="1">
                <a:solidFill>
                  <a:srgbClr val="7030A0"/>
                </a:solidFill>
                <a:latin typeface="Arial" panose="020B0604020202020204" pitchFamily="34" charset="0"/>
                <a:cs typeface="Arial" panose="020B0604020202020204" pitchFamily="34" charset="0"/>
              </a:rPr>
              <a:t>Perfectionnement</a:t>
            </a:r>
            <a:r>
              <a:rPr lang="en-CA" sz="4400" b="1" dirty="0">
                <a:solidFill>
                  <a:srgbClr val="7030A0"/>
                </a:solidFill>
                <a:latin typeface="Arial" panose="020B0604020202020204" pitchFamily="34" charset="0"/>
                <a:cs typeface="Arial" panose="020B0604020202020204" pitchFamily="34" charset="0"/>
              </a:rPr>
              <a:t> </a:t>
            </a:r>
            <a:r>
              <a:rPr lang="en-CA" sz="4400" b="1" dirty="0" err="1">
                <a:solidFill>
                  <a:srgbClr val="7030A0"/>
                </a:solidFill>
                <a:latin typeface="Arial" panose="020B0604020202020204" pitchFamily="34" charset="0"/>
                <a:cs typeface="Arial" panose="020B0604020202020204" pitchFamily="34" charset="0"/>
              </a:rPr>
              <a:t>professionnel</a:t>
            </a:r>
            <a:endParaRPr lang="en-CA" sz="4400" dirty="0">
              <a:solidFill>
                <a:srgbClr val="7030A0"/>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525737" y="1708449"/>
            <a:ext cx="11828188" cy="3024335"/>
          </a:xfrm>
        </p:spPr>
        <p:txBody>
          <a:bodyPr/>
          <a:lstStyle/>
          <a:p>
            <a:pPr marL="0" indent="0" algn="ctr">
              <a:spcAft>
                <a:spcPts val="0"/>
              </a:spcAft>
              <a:buNone/>
            </a:pPr>
            <a:r>
              <a:rPr lang="fr-FR" sz="5400" b="1" dirty="0">
                <a:latin typeface="Arial" panose="020B0604020202020204" pitchFamily="34" charset="0"/>
                <a:cs typeface="Arial" panose="020B0604020202020204" pitchFamily="34" charset="0"/>
              </a:rPr>
              <a:t>Quel avantage de l’adhésion à l’</a:t>
            </a:r>
            <a:r>
              <a:rPr lang="fr-FR" sz="5400" b="1" dirty="0" err="1">
                <a:latin typeface="Arial" panose="020B0604020202020204" pitchFamily="34" charset="0"/>
                <a:cs typeface="Arial" panose="020B0604020202020204" pitchFamily="34" charset="0"/>
              </a:rPr>
              <a:t>ACHD</a:t>
            </a:r>
            <a:r>
              <a:rPr lang="fr-FR" sz="5400" b="1" dirty="0">
                <a:latin typeface="Arial" panose="020B0604020202020204" pitchFamily="34" charset="0"/>
                <a:cs typeface="Arial" panose="020B0604020202020204" pitchFamily="34" charset="0"/>
              </a:rPr>
              <a:t> vous intéresse le plus?</a:t>
            </a:r>
            <a:endParaRPr lang="en-CA" sz="5400" dirty="0">
              <a:latin typeface="Arial" panose="020B0604020202020204" pitchFamily="34" charset="0"/>
              <a:cs typeface="Arial" panose="020B0604020202020204" pitchFamily="34" charset="0"/>
            </a:endParaRPr>
          </a:p>
        </p:txBody>
      </p:sp>
      <p:sp>
        <p:nvSpPr>
          <p:cNvPr id="8" name="Content Placeholder 5"/>
          <p:cNvSpPr>
            <a:spLocks noGrp="1"/>
          </p:cNvSpPr>
          <p:nvPr>
            <p:ph type="body" sz="quarter" idx="3"/>
          </p:nvPr>
        </p:nvSpPr>
        <p:spPr>
          <a:xfrm rot="1103715">
            <a:off x="695644" y="4676818"/>
            <a:ext cx="5112567" cy="1656184"/>
          </a:xfrm>
        </p:spPr>
        <p:txBody>
          <a:bodyPr/>
          <a:lstStyle/>
          <a:p>
            <a:pPr marL="0" indent="0">
              <a:spcAft>
                <a:spcPts val="1000"/>
              </a:spcAft>
            </a:pPr>
            <a:endParaRPr lang="en-CA" sz="2000" b="1" dirty="0">
              <a:solidFill>
                <a:srgbClr val="7030A0"/>
              </a:solidFill>
              <a:latin typeface="Arial" panose="020B0604020202020204" pitchFamily="34" charset="0"/>
              <a:cs typeface="Arial" panose="020B0604020202020204" pitchFamily="34" charset="0"/>
            </a:endParaRPr>
          </a:p>
          <a:p>
            <a:pPr marL="0" indent="0">
              <a:spcAft>
                <a:spcPts val="1000"/>
              </a:spcAft>
            </a:pPr>
            <a:r>
              <a:rPr lang="en-CA" sz="4400" b="1" dirty="0">
                <a:solidFill>
                  <a:srgbClr val="7030A0"/>
                </a:solidFill>
                <a:latin typeface="Arial" panose="020B0604020202020204" pitchFamily="34" charset="0"/>
                <a:cs typeface="Arial" panose="020B0604020202020204" pitchFamily="34" charset="0"/>
              </a:rPr>
              <a:t>Assurance </a:t>
            </a:r>
            <a:r>
              <a:rPr lang="en-CA" sz="4400" b="1" dirty="0" err="1">
                <a:solidFill>
                  <a:srgbClr val="7030A0"/>
                </a:solidFill>
                <a:latin typeface="Arial" panose="020B0604020202020204" pitchFamily="34" charset="0"/>
                <a:cs typeface="Arial" panose="020B0604020202020204" pitchFamily="34" charset="0"/>
              </a:rPr>
              <a:t>responsabilité</a:t>
            </a:r>
            <a:r>
              <a:rPr lang="en-CA" sz="4400" b="1" dirty="0">
                <a:solidFill>
                  <a:srgbClr val="7030A0"/>
                </a:solidFill>
                <a:latin typeface="Arial" panose="020B0604020202020204" pitchFamily="34" charset="0"/>
                <a:cs typeface="Arial" panose="020B0604020202020204" pitchFamily="34" charset="0"/>
              </a:rPr>
              <a:t> </a:t>
            </a:r>
            <a:r>
              <a:rPr lang="en-CA" sz="4400" b="1" dirty="0" err="1">
                <a:solidFill>
                  <a:srgbClr val="7030A0"/>
                </a:solidFill>
                <a:latin typeface="Arial" panose="020B0604020202020204" pitchFamily="34" charset="0"/>
                <a:cs typeface="Arial" panose="020B0604020202020204" pitchFamily="34" charset="0"/>
              </a:rPr>
              <a:t>professionnelle</a:t>
            </a:r>
            <a:endParaRPr lang="en-CA" sz="4400" dirty="0">
              <a:solidFill>
                <a:srgbClr val="7030A0"/>
              </a:solidFill>
              <a:latin typeface="Arial" panose="020B0604020202020204" pitchFamily="34" charset="0"/>
              <a:cs typeface="Arial" panose="020B0604020202020204" pitchFamily="34" charset="0"/>
            </a:endParaRPr>
          </a:p>
        </p:txBody>
      </p:sp>
      <p:sp>
        <p:nvSpPr>
          <p:cNvPr id="9" name="Content Placeholder 5"/>
          <p:cNvSpPr>
            <a:spLocks noGrp="1"/>
          </p:cNvSpPr>
          <p:nvPr>
            <p:ph sz="quarter" idx="4"/>
          </p:nvPr>
        </p:nvSpPr>
        <p:spPr>
          <a:xfrm rot="20768068">
            <a:off x="4961707" y="3544827"/>
            <a:ext cx="5112567" cy="1656184"/>
          </a:xfrm>
        </p:spPr>
        <p:txBody>
          <a:bodyPr/>
          <a:lstStyle/>
          <a:p>
            <a:pPr marL="0" indent="0">
              <a:spcAft>
                <a:spcPts val="1000"/>
              </a:spcAft>
              <a:buNone/>
            </a:pPr>
            <a:r>
              <a:rPr lang="en-CA" sz="4400" b="1" dirty="0">
                <a:solidFill>
                  <a:srgbClr val="7030A0"/>
                </a:solidFill>
                <a:latin typeface="Arial" panose="020B0604020202020204" pitchFamily="34" charset="0"/>
                <a:cs typeface="Arial" panose="020B0604020202020204" pitchFamily="34" charset="0"/>
              </a:rPr>
              <a:t>CDHA </a:t>
            </a:r>
            <a:br>
              <a:rPr lang="en-CA" sz="4400" b="1" dirty="0">
                <a:solidFill>
                  <a:srgbClr val="7030A0"/>
                </a:solidFill>
                <a:latin typeface="Arial" panose="020B0604020202020204" pitchFamily="34" charset="0"/>
                <a:cs typeface="Arial" panose="020B0604020202020204" pitchFamily="34" charset="0"/>
              </a:rPr>
            </a:br>
            <a:r>
              <a:rPr lang="en-CA" sz="4400" b="1" dirty="0">
                <a:solidFill>
                  <a:srgbClr val="7030A0"/>
                </a:solidFill>
                <a:latin typeface="Arial" panose="020B0604020202020204" pitchFamily="34" charset="0"/>
                <a:cs typeface="Arial" panose="020B0604020202020204" pitchFamily="34" charset="0"/>
              </a:rPr>
              <a:t>Perks</a:t>
            </a:r>
            <a:endParaRPr lang="en-CA" sz="4400" dirty="0">
              <a:solidFill>
                <a:srgbClr val="7030A0"/>
              </a:solidFill>
              <a:latin typeface="Arial" panose="020B0604020202020204" pitchFamily="34" charset="0"/>
              <a:cs typeface="Arial" panose="020B0604020202020204" pitchFamily="34" charset="0"/>
            </a:endParaRPr>
          </a:p>
        </p:txBody>
      </p:sp>
      <p:sp>
        <p:nvSpPr>
          <p:cNvPr id="10" name="Content Placeholder 5"/>
          <p:cNvSpPr>
            <a:spLocks noGrp="1"/>
          </p:cNvSpPr>
          <p:nvPr>
            <p:ph sz="quarter" idx="4294967295"/>
          </p:nvPr>
        </p:nvSpPr>
        <p:spPr>
          <a:xfrm rot="524838">
            <a:off x="6466136" y="5867868"/>
            <a:ext cx="5113337" cy="1655762"/>
          </a:xfrm>
          <a:prstGeom prst="rect">
            <a:avLst/>
          </a:prstGeom>
        </p:spPr>
        <p:txBody>
          <a:bodyPr/>
          <a:lstStyle/>
          <a:p>
            <a:pPr marL="0" indent="0">
              <a:spcAft>
                <a:spcPts val="1000"/>
              </a:spcAft>
              <a:buNone/>
            </a:pPr>
            <a:r>
              <a:rPr lang="en-CA" sz="4400" b="1" dirty="0">
                <a:solidFill>
                  <a:srgbClr val="7030A0"/>
                </a:solidFill>
                <a:latin typeface="Arial" panose="020B0604020202020204" pitchFamily="34" charset="0"/>
                <a:cs typeface="Arial" panose="020B0604020202020204" pitchFamily="34" charset="0"/>
              </a:rPr>
              <a:t>Publications</a:t>
            </a:r>
            <a:endParaRPr lang="en-CA" sz="4400" dirty="0">
              <a:solidFill>
                <a:srgbClr val="7030A0"/>
              </a:solidFill>
              <a:latin typeface="Arial" panose="020B0604020202020204" pitchFamily="34" charset="0"/>
              <a:cs typeface="Arial" panose="020B0604020202020204" pitchFamily="34" charset="0"/>
            </a:endParaRPr>
          </a:p>
        </p:txBody>
      </p:sp>
      <p:sp>
        <p:nvSpPr>
          <p:cNvPr id="11" name="Content Placeholder 5"/>
          <p:cNvSpPr>
            <a:spLocks noGrp="1"/>
          </p:cNvSpPr>
          <p:nvPr>
            <p:ph sz="quarter" idx="4294967295"/>
          </p:nvPr>
        </p:nvSpPr>
        <p:spPr>
          <a:xfrm rot="21361949">
            <a:off x="270867" y="5884043"/>
            <a:ext cx="4387850" cy="1657350"/>
          </a:xfrm>
          <a:prstGeom prst="rect">
            <a:avLst/>
          </a:prstGeom>
        </p:spPr>
        <p:txBody>
          <a:bodyPr/>
          <a:lstStyle/>
          <a:p>
            <a:pPr marL="0" indent="0">
              <a:spcAft>
                <a:spcPts val="1000"/>
              </a:spcAft>
            </a:pPr>
            <a:endParaRPr lang="en-CA" sz="44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4400" b="1" dirty="0">
                <a:solidFill>
                  <a:srgbClr val="7030A0"/>
                </a:solidFill>
                <a:latin typeface="Arial" panose="020B0604020202020204" pitchFamily="34" charset="0"/>
                <a:cs typeface="Arial" panose="020B0604020202020204" pitchFamily="34" charset="0"/>
              </a:rPr>
              <a:t>GoodLife Fitness / </a:t>
            </a:r>
            <a:r>
              <a:rPr lang="en-CA" sz="4400" b="1" dirty="0" err="1">
                <a:solidFill>
                  <a:srgbClr val="7030A0"/>
                </a:solidFill>
                <a:latin typeface="Arial" panose="020B0604020202020204" pitchFamily="34" charset="0"/>
                <a:cs typeface="Arial" panose="020B0604020202020204" pitchFamily="34" charset="0"/>
              </a:rPr>
              <a:t>Énergie</a:t>
            </a:r>
            <a:r>
              <a:rPr lang="en-CA" sz="4400" b="1" dirty="0">
                <a:solidFill>
                  <a:srgbClr val="7030A0"/>
                </a:solidFill>
                <a:latin typeface="Arial" panose="020B0604020202020204" pitchFamily="34" charset="0"/>
                <a:cs typeface="Arial" panose="020B0604020202020204" pitchFamily="34" charset="0"/>
              </a:rPr>
              <a:t> Cardio</a:t>
            </a:r>
            <a:endParaRPr lang="en-CA" sz="4400" dirty="0">
              <a:solidFill>
                <a:srgbClr val="7030A0"/>
              </a:solidFill>
              <a:latin typeface="Arial" panose="020B0604020202020204" pitchFamily="34" charset="0"/>
              <a:cs typeface="Arial" panose="020B0604020202020204" pitchFamily="34" charset="0"/>
            </a:endParaRPr>
          </a:p>
        </p:txBody>
      </p:sp>
      <p:sp>
        <p:nvSpPr>
          <p:cNvPr id="12" name="Content Placeholder 5"/>
          <p:cNvSpPr>
            <a:spLocks noGrp="1"/>
          </p:cNvSpPr>
          <p:nvPr>
            <p:ph sz="quarter" idx="4294967295"/>
          </p:nvPr>
        </p:nvSpPr>
        <p:spPr>
          <a:xfrm rot="20910932">
            <a:off x="8132235" y="5873073"/>
            <a:ext cx="5111750" cy="1657350"/>
          </a:xfrm>
          <a:prstGeom prst="rect">
            <a:avLst/>
          </a:prstGeom>
        </p:spPr>
        <p:txBody>
          <a:bodyPr/>
          <a:lstStyle/>
          <a:p>
            <a:pPr marL="0" indent="0">
              <a:spcAft>
                <a:spcPts val="1000"/>
              </a:spcAft>
            </a:pPr>
            <a:endParaRPr lang="en-CA" sz="4400" b="1" dirty="0">
              <a:solidFill>
                <a:srgbClr val="7030A0"/>
              </a:solidFill>
              <a:latin typeface="Arial" panose="020B0604020202020204" pitchFamily="34" charset="0"/>
              <a:cs typeface="Arial" panose="020B0604020202020204" pitchFamily="34" charset="0"/>
            </a:endParaRPr>
          </a:p>
          <a:p>
            <a:pPr marL="0" indent="0">
              <a:spcAft>
                <a:spcPts val="1000"/>
              </a:spcAft>
              <a:buNone/>
            </a:pPr>
            <a:r>
              <a:rPr lang="en-CA" sz="4400" b="1" dirty="0" err="1">
                <a:solidFill>
                  <a:srgbClr val="7030A0"/>
                </a:solidFill>
                <a:latin typeface="Arial" panose="020B0604020202020204" pitchFamily="34" charset="0"/>
                <a:cs typeface="Arial" panose="020B0604020202020204" pitchFamily="34" charset="0"/>
              </a:rPr>
              <a:t>Offres</a:t>
            </a:r>
            <a:r>
              <a:rPr lang="en-CA" sz="4400" b="1" dirty="0">
                <a:solidFill>
                  <a:srgbClr val="7030A0"/>
                </a:solidFill>
                <a:latin typeface="Arial" panose="020B0604020202020204" pitchFamily="34" charset="0"/>
                <a:cs typeface="Arial" panose="020B0604020202020204" pitchFamily="34" charset="0"/>
              </a:rPr>
              <a:t> </a:t>
            </a:r>
            <a:r>
              <a:rPr lang="en-CA" sz="4400" b="1" dirty="0" err="1">
                <a:solidFill>
                  <a:srgbClr val="7030A0"/>
                </a:solidFill>
                <a:latin typeface="Arial" panose="020B0604020202020204" pitchFamily="34" charset="0"/>
                <a:cs typeface="Arial" panose="020B0604020202020204" pitchFamily="34" charset="0"/>
              </a:rPr>
              <a:t>d’emploi</a:t>
            </a:r>
            <a:endParaRPr lang="en-CA" sz="4400" dirty="0">
              <a:solidFill>
                <a:srgbClr val="7030A0"/>
              </a:solidFill>
              <a:latin typeface="Arial" panose="020B0604020202020204" pitchFamily="34" charset="0"/>
              <a:cs typeface="Arial" panose="020B0604020202020204" pitchFamily="34" charset="0"/>
            </a:endParaRPr>
          </a:p>
        </p:txBody>
      </p:sp>
      <p:sp>
        <p:nvSpPr>
          <p:cNvPr id="14" name="Content Placeholder 5"/>
          <p:cNvSpPr>
            <a:spLocks noGrp="1"/>
          </p:cNvSpPr>
          <p:nvPr>
            <p:ph sz="quarter" idx="4294967295"/>
          </p:nvPr>
        </p:nvSpPr>
        <p:spPr>
          <a:xfrm>
            <a:off x="7891463" y="7927975"/>
            <a:ext cx="5113337" cy="1657350"/>
          </a:xfrm>
          <a:prstGeom prst="rect">
            <a:avLst/>
          </a:prstGeom>
        </p:spPr>
        <p:txBody>
          <a:bodyPr/>
          <a:lstStyle/>
          <a:p>
            <a:pPr marL="0" indent="0">
              <a:spcAft>
                <a:spcPts val="1000"/>
              </a:spcAft>
            </a:pPr>
            <a:endParaRPr lang="en-CA" sz="2000" b="1" dirty="0">
              <a:latin typeface="Arial" panose="020B0604020202020204" pitchFamily="34" charset="0"/>
              <a:cs typeface="Arial" panose="020B0604020202020204" pitchFamily="34" charset="0"/>
            </a:endParaRPr>
          </a:p>
          <a:p>
            <a:pPr marL="0" indent="0">
              <a:spcAft>
                <a:spcPts val="1000"/>
              </a:spcAft>
              <a:buNone/>
            </a:pPr>
            <a:r>
              <a:rPr lang="en-CA" sz="5400" b="1" dirty="0">
                <a:latin typeface="Arial" panose="020B0604020202020204" pitchFamily="34" charset="0"/>
                <a:cs typeface="Arial" panose="020B0604020202020204" pitchFamily="34" charset="0"/>
              </a:rPr>
              <a:t>… et plus!</a:t>
            </a:r>
            <a:endParaRPr lang="en-CA" sz="5400" dirty="0">
              <a:latin typeface="Arial" panose="020B0604020202020204" pitchFamily="34" charset="0"/>
              <a:cs typeface="Arial" panose="020B0604020202020204" pitchFamily="34" charset="0"/>
            </a:endParaRP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solidFill>
                  <a:schemeClr val="bg1"/>
                </a:solidFill>
              </a:rPr>
              <a:t>Question</a:t>
            </a:r>
            <a:endParaRPr lang="en-CA" dirty="0">
              <a:solidFill>
                <a:schemeClr val="bg1"/>
              </a:solidFill>
            </a:endParaRPr>
          </a:p>
        </p:txBody>
      </p:sp>
      <p:sp>
        <p:nvSpPr>
          <p:cNvPr id="16" name="Content Placeholder 5">
            <a:extLst>
              <a:ext uri="{FF2B5EF4-FFF2-40B4-BE49-F238E27FC236}">
                <a16:creationId xmlns:a16="http://schemas.microsoft.com/office/drawing/2014/main" id="{D93CEFCA-E95F-489B-9120-93F0F6DD744B}"/>
              </a:ext>
            </a:extLst>
          </p:cNvPr>
          <p:cNvSpPr txBox="1">
            <a:spLocks/>
          </p:cNvSpPr>
          <p:nvPr/>
        </p:nvSpPr>
        <p:spPr bwMode="auto">
          <a:xfrm rot="20773437">
            <a:off x="3517223" y="6534782"/>
            <a:ext cx="5112567"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lvl1pPr marL="342900" indent="-342900" algn="ctr" rtl="0" eaLnBrk="0" fontAlgn="base" hangingPunct="0">
              <a:spcBef>
                <a:spcPct val="0"/>
              </a:spcBef>
              <a:spcAft>
                <a:spcPct val="0"/>
              </a:spcAft>
              <a:defRPr sz="2400">
                <a:solidFill>
                  <a:srgbClr val="5E2082"/>
                </a:solidFill>
                <a:latin typeface="Arial"/>
                <a:ea typeface="+mn-ea"/>
                <a:cs typeface="Arial"/>
                <a:sym typeface="Palatino" pitchFamily="-84" charset="0"/>
              </a:defRPr>
            </a:lvl1pPr>
            <a:lvl2pPr marL="742950" indent="-285750" algn="ctr" rtl="0" eaLnBrk="0" fontAlgn="base" hangingPunct="0">
              <a:spcBef>
                <a:spcPct val="0"/>
              </a:spcBef>
              <a:spcAft>
                <a:spcPct val="0"/>
              </a:spcAft>
              <a:defRPr sz="2000">
                <a:solidFill>
                  <a:srgbClr val="5E2082"/>
                </a:solidFill>
                <a:latin typeface="Arial"/>
                <a:ea typeface="+mn-ea"/>
                <a:cs typeface="Arial"/>
                <a:sym typeface="Palatino" pitchFamily="-84" charset="0"/>
              </a:defRPr>
            </a:lvl2pPr>
            <a:lvl3pPr marL="1143000" indent="-228600" algn="ctr" rtl="0" eaLnBrk="0" fontAlgn="base" hangingPunct="0">
              <a:spcBef>
                <a:spcPct val="0"/>
              </a:spcBef>
              <a:spcAft>
                <a:spcPct val="0"/>
              </a:spcAft>
              <a:defRPr sz="1800">
                <a:solidFill>
                  <a:srgbClr val="5E2082"/>
                </a:solidFill>
                <a:latin typeface="Arial"/>
                <a:ea typeface="+mn-ea"/>
                <a:cs typeface="Arial"/>
                <a:sym typeface="Palatino" pitchFamily="-84" charset="0"/>
              </a:defRPr>
            </a:lvl3pPr>
            <a:lvl4pPr marL="16002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4pPr>
            <a:lvl5pPr marL="2057400" indent="-228600" algn="ctr" rtl="0" eaLnBrk="0" fontAlgn="base" hangingPunct="0">
              <a:spcBef>
                <a:spcPct val="0"/>
              </a:spcBef>
              <a:spcAft>
                <a:spcPct val="0"/>
              </a:spcAft>
              <a:defRPr sz="1600">
                <a:solidFill>
                  <a:srgbClr val="5E2082"/>
                </a:solidFill>
                <a:latin typeface="Arial"/>
                <a:ea typeface="+mn-ea"/>
                <a:cs typeface="Arial"/>
                <a:sym typeface="Palatino" pitchFamily="-84" charset="0"/>
              </a:defRPr>
            </a:lvl5pPr>
            <a:lvl6pPr marL="457200" algn="ctr" rtl="0" fontAlgn="base">
              <a:spcBef>
                <a:spcPct val="0"/>
              </a:spcBef>
              <a:spcAft>
                <a:spcPct val="0"/>
              </a:spcAft>
              <a:defRPr sz="1600">
                <a:solidFill>
                  <a:schemeClr val="tx1"/>
                </a:solidFill>
                <a:latin typeface="+mn-lt"/>
                <a:ea typeface="+mn-ea"/>
                <a:cs typeface="+mn-cs"/>
                <a:sym typeface="Palatino" charset="0"/>
              </a:defRPr>
            </a:lvl6pPr>
            <a:lvl7pPr marL="914400" algn="ctr" rtl="0" fontAlgn="base">
              <a:spcBef>
                <a:spcPct val="0"/>
              </a:spcBef>
              <a:spcAft>
                <a:spcPct val="0"/>
              </a:spcAft>
              <a:defRPr sz="1600">
                <a:solidFill>
                  <a:schemeClr val="tx1"/>
                </a:solidFill>
                <a:latin typeface="+mn-lt"/>
                <a:ea typeface="+mn-ea"/>
                <a:cs typeface="+mn-cs"/>
                <a:sym typeface="Palatino" charset="0"/>
              </a:defRPr>
            </a:lvl7pPr>
            <a:lvl8pPr marL="1371600" algn="ctr" rtl="0" fontAlgn="base">
              <a:spcBef>
                <a:spcPct val="0"/>
              </a:spcBef>
              <a:spcAft>
                <a:spcPct val="0"/>
              </a:spcAft>
              <a:defRPr sz="1600">
                <a:solidFill>
                  <a:schemeClr val="tx1"/>
                </a:solidFill>
                <a:latin typeface="+mn-lt"/>
                <a:ea typeface="+mn-ea"/>
                <a:cs typeface="+mn-cs"/>
                <a:sym typeface="Palatino" charset="0"/>
              </a:defRPr>
            </a:lvl8pPr>
            <a:lvl9pPr marL="1828800" algn="ctr" rtl="0" fontAlgn="base">
              <a:spcBef>
                <a:spcPct val="0"/>
              </a:spcBef>
              <a:spcAft>
                <a:spcPct val="0"/>
              </a:spcAft>
              <a:defRPr sz="1600">
                <a:solidFill>
                  <a:schemeClr val="tx1"/>
                </a:solidFill>
                <a:latin typeface="+mn-lt"/>
                <a:ea typeface="+mn-ea"/>
                <a:cs typeface="+mn-cs"/>
                <a:sym typeface="Palatino" charset="0"/>
              </a:defRPr>
            </a:lvl9pPr>
          </a:lstStyle>
          <a:p>
            <a:pPr marL="0" indent="0">
              <a:spcAft>
                <a:spcPts val="1000"/>
              </a:spcAft>
            </a:pPr>
            <a:endParaRPr lang="en-CA" sz="4400" b="1" kern="0" dirty="0">
              <a:solidFill>
                <a:srgbClr val="7030A0"/>
              </a:solidFill>
              <a:latin typeface="Arial" panose="020B0604020202020204" pitchFamily="34" charset="0"/>
              <a:cs typeface="Arial" panose="020B0604020202020204" pitchFamily="34" charset="0"/>
            </a:endParaRPr>
          </a:p>
          <a:p>
            <a:pPr marL="0" indent="0">
              <a:spcAft>
                <a:spcPts val="1000"/>
              </a:spcAft>
            </a:pPr>
            <a:r>
              <a:rPr lang="en-CA" sz="4400" b="1" kern="0" dirty="0" err="1">
                <a:solidFill>
                  <a:srgbClr val="7030A0"/>
                </a:solidFill>
                <a:latin typeface="Arial" panose="020B0604020202020204" pitchFamily="34" charset="0"/>
                <a:cs typeface="Arial" panose="020B0604020202020204" pitchFamily="34" charset="0"/>
              </a:rPr>
              <a:t>Webinaires</a:t>
            </a:r>
            <a:r>
              <a:rPr lang="en-CA" sz="4400" b="1" kern="0" dirty="0">
                <a:solidFill>
                  <a:srgbClr val="7030A0"/>
                </a:solidFill>
                <a:latin typeface="Arial" panose="020B0604020202020204" pitchFamily="34" charset="0"/>
                <a:cs typeface="Arial" panose="020B0604020202020204" pitchFamily="34" charset="0"/>
              </a:rPr>
              <a:t> </a:t>
            </a:r>
            <a:r>
              <a:rPr lang="en-CA" sz="4400" b="1" kern="0" dirty="0" err="1">
                <a:solidFill>
                  <a:srgbClr val="7030A0"/>
                </a:solidFill>
                <a:latin typeface="Arial" panose="020B0604020202020204" pitchFamily="34" charset="0"/>
                <a:cs typeface="Arial" panose="020B0604020202020204" pitchFamily="34" charset="0"/>
              </a:rPr>
              <a:t>gratuits</a:t>
            </a:r>
            <a:endParaRPr lang="en-CA" sz="4400" kern="0"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56941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p:cTn id="7"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
                                            <p:txEl>
                                              <p:pRg st="1" end="1"/>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 calcmode="lin" valueType="num">
                                      <p:cBhvr>
                                        <p:cTn id="22"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10">
                                            <p:txEl>
                                              <p:pRg st="0" end="0"/>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 calcmode="lin" valueType="num">
                                      <p:cBhvr>
                                        <p:cTn id="27"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12">
                                            <p:txEl>
                                              <p:pRg st="1" end="1"/>
                                            </p:tx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 calcmode="lin" valueType="num">
                                      <p:cBhvr>
                                        <p:cTn id="32"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11">
                                            <p:txEl>
                                              <p:pRg st="1" end="1"/>
                                            </p:txEl>
                                          </p:spTgt>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xEl>
                                              <p:pRg st="1" end="1"/>
                                            </p:txEl>
                                          </p:spTgt>
                                        </p:tgtEl>
                                        <p:attrNameLst>
                                          <p:attrName>style.visibility</p:attrName>
                                        </p:attrNameLst>
                                      </p:cBhvr>
                                      <p:to>
                                        <p:strVal val="visible"/>
                                      </p:to>
                                    </p:set>
                                    <p:anim calcmode="lin" valueType="num">
                                      <p:cBhvr>
                                        <p:cTn id="37"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14">
                                            <p:txEl>
                                              <p:pRg st="1" end="1"/>
                                            </p:txEl>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build="p"/>
      <p:bldP spid="9" grpId="0" build="p"/>
      <p:bldP spid="10" grpId="0" build="p"/>
      <p:bldP spid="11" grpId="0" build="p"/>
      <p:bldP spid="12" grpId="0" build="p"/>
      <p:bldP spid="14" grpId="0" build="p"/>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1996480"/>
            <a:ext cx="12115800" cy="2044700"/>
          </a:xfrm>
        </p:spPr>
        <p:txBody>
          <a:bodyPr/>
          <a:lstStyle/>
          <a:p>
            <a:r>
              <a:rPr lang="en-CA" sz="8800" b="1" dirty="0">
                <a:latin typeface="Arial" panose="020B0604020202020204" pitchFamily="34" charset="0"/>
                <a:cs typeface="Arial" panose="020B0604020202020204" pitchFamily="34" charset="0"/>
              </a:rPr>
              <a:t>Mission de </a:t>
            </a:r>
            <a:r>
              <a:rPr lang="en-CA" sz="8800" b="1" dirty="0" err="1">
                <a:latin typeface="Arial" panose="020B0604020202020204" pitchFamily="34" charset="0"/>
                <a:cs typeface="Arial" panose="020B0604020202020204" pitchFamily="34" charset="0"/>
              </a:rPr>
              <a:t>l’ACHD</a:t>
            </a:r>
            <a:endParaRPr lang="en-CA" sz="8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44500" y="4168180"/>
            <a:ext cx="12115800" cy="1231900"/>
          </a:xfrm>
        </p:spPr>
        <p:txBody>
          <a:bodyPr/>
          <a:lstStyle/>
          <a:p>
            <a:pPr marL="0" indent="0" algn="ctr">
              <a:buNone/>
            </a:pPr>
            <a:r>
              <a:rPr lang="fr-CA" sz="4600" b="1" dirty="0">
                <a:latin typeface="Arial" panose="020B0604020202020204" pitchFamily="34" charset="0"/>
                <a:cs typeface="Arial" panose="020B0604020202020204" pitchFamily="34" charset="0"/>
              </a:rPr>
              <a:t>L’ACHD existe pour que ses membres puissent fournir des soins buccodentaires préventifs et thérapeutiques de qualité et promouvoir la santé à la population canadienne. </a:t>
            </a:r>
            <a:endParaRPr lang="fr-CA" sz="4600" dirty="0">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800" dirty="0">
                <a:solidFill>
                  <a:schemeClr val="bg1"/>
                </a:solidFill>
              </a:rPr>
              <a:t>L’ACDH : Votre association nationale</a:t>
            </a:r>
          </a:p>
        </p:txBody>
      </p:sp>
    </p:spTree>
    <p:extLst>
      <p:ext uri="{BB962C8B-B14F-4D97-AF65-F5344CB8AC3E}">
        <p14:creationId xmlns:p14="http://schemas.microsoft.com/office/powerpoint/2010/main" val="19665034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09713" y="1852465"/>
            <a:ext cx="12385376" cy="5544616"/>
          </a:xfrm>
        </p:spPr>
        <p:txBody>
          <a:bodyPr/>
          <a:lstStyle/>
          <a:p>
            <a:pPr marL="0" indent="0" algn="ctr">
              <a:spcAft>
                <a:spcPts val="1000"/>
              </a:spcAft>
              <a:buNone/>
            </a:pPr>
            <a:r>
              <a:rPr lang="en-CA" sz="3800" b="1" dirty="0">
                <a:latin typeface="Arial" panose="020B0604020202020204" pitchFamily="34" charset="0"/>
                <a:cs typeface="Arial" panose="020B0604020202020204" pitchFamily="34" charset="0"/>
              </a:rPr>
              <a:t>L’association canadienne des hygiénistes dentaires</a:t>
            </a:r>
          </a:p>
          <a:p>
            <a:pPr marL="0" indent="0" algn="ctr">
              <a:spcAft>
                <a:spcPts val="1000"/>
              </a:spcAft>
              <a:buNone/>
            </a:pPr>
            <a:r>
              <a:rPr lang="en-CA" sz="3800" dirty="0">
                <a:latin typeface="Arial" panose="020B0604020202020204" pitchFamily="34" charset="0"/>
                <a:cs typeface="Arial" panose="020B0604020202020204" pitchFamily="34" charset="0"/>
              </a:rPr>
              <a:t>1122, rue Wellington Ouest</a:t>
            </a:r>
          </a:p>
          <a:p>
            <a:pPr marL="0" indent="0" algn="ctr">
              <a:spcAft>
                <a:spcPts val="1000"/>
              </a:spcAft>
              <a:buNone/>
            </a:pPr>
            <a:r>
              <a:rPr lang="en-CA" sz="3800" dirty="0">
                <a:latin typeface="Arial" panose="020B0604020202020204" pitchFamily="34" charset="0"/>
                <a:cs typeface="Arial" panose="020B0604020202020204" pitchFamily="34" charset="0"/>
              </a:rPr>
              <a:t>Ottawa (Ontario)  K1Y 2Y7</a:t>
            </a:r>
          </a:p>
          <a:p>
            <a:pPr marL="0" indent="0" algn="ctr">
              <a:spcAft>
                <a:spcPts val="1000"/>
              </a:spcAft>
              <a:buNone/>
            </a:pPr>
            <a:r>
              <a:rPr lang="en-CA" sz="3800" b="1" dirty="0">
                <a:latin typeface="Arial" panose="020B0604020202020204" pitchFamily="34" charset="0"/>
                <a:cs typeface="Arial" panose="020B0604020202020204" pitchFamily="34" charset="0"/>
              </a:rPr>
              <a:t>tél. </a:t>
            </a:r>
            <a:r>
              <a:rPr lang="en-CA" sz="3800" dirty="0">
                <a:latin typeface="Arial" panose="020B0604020202020204" pitchFamily="34" charset="0"/>
                <a:cs typeface="Arial" panose="020B0604020202020204" pitchFamily="34" charset="0"/>
              </a:rPr>
              <a:t>613-224-5515</a:t>
            </a:r>
            <a:r>
              <a:rPr lang="en-CA" sz="3800" b="1" dirty="0">
                <a:latin typeface="Arial" panose="020B0604020202020204" pitchFamily="34" charset="0"/>
                <a:cs typeface="Arial" panose="020B0604020202020204" pitchFamily="34" charset="0"/>
              </a:rPr>
              <a:t>  | </a:t>
            </a:r>
            <a:r>
              <a:rPr lang="en-CA" sz="3800" b="1" dirty="0" err="1">
                <a:latin typeface="Arial" panose="020B0604020202020204" pitchFamily="34" charset="0"/>
                <a:cs typeface="Arial" panose="020B0604020202020204" pitchFamily="34" charset="0"/>
              </a:rPr>
              <a:t>s.f.</a:t>
            </a:r>
            <a:r>
              <a:rPr lang="en-CA" sz="3800" b="1" dirty="0">
                <a:latin typeface="Arial" panose="020B0604020202020204" pitchFamily="34" charset="0"/>
                <a:cs typeface="Arial" panose="020B0604020202020204" pitchFamily="34" charset="0"/>
              </a:rPr>
              <a:t> </a:t>
            </a:r>
            <a:r>
              <a:rPr lang="en-CA" sz="3800" dirty="0">
                <a:latin typeface="Arial" panose="020B0604020202020204" pitchFamily="34" charset="0"/>
                <a:cs typeface="Arial" panose="020B0604020202020204" pitchFamily="34" charset="0"/>
              </a:rPr>
              <a:t>1-800-267-5235</a:t>
            </a:r>
          </a:p>
          <a:p>
            <a:pPr marL="0" indent="0" algn="ctr">
              <a:spcAft>
                <a:spcPts val="1000"/>
              </a:spcAft>
              <a:buNone/>
            </a:pPr>
            <a:r>
              <a:rPr lang="en-CA" sz="3800" b="1" dirty="0" err="1">
                <a:latin typeface="Arial" panose="020B0604020202020204" pitchFamily="34" charset="0"/>
                <a:cs typeface="Arial" panose="020B0604020202020204" pitchFamily="34" charset="0"/>
              </a:rPr>
              <a:t>téléc</a:t>
            </a:r>
            <a:r>
              <a:rPr lang="en-CA" sz="3800" b="1" dirty="0">
                <a:latin typeface="Arial" panose="020B0604020202020204" pitchFamily="34" charset="0"/>
                <a:cs typeface="Arial" panose="020B0604020202020204" pitchFamily="34" charset="0"/>
              </a:rPr>
              <a:t>. </a:t>
            </a:r>
            <a:r>
              <a:rPr lang="en-CA" sz="3800" dirty="0">
                <a:latin typeface="Arial" panose="020B0604020202020204" pitchFamily="34" charset="0"/>
                <a:cs typeface="Arial" panose="020B0604020202020204" pitchFamily="34" charset="0"/>
              </a:rPr>
              <a:t>613-224-7283</a:t>
            </a:r>
          </a:p>
          <a:p>
            <a:pPr marL="0" indent="0" algn="ctr">
              <a:spcAft>
                <a:spcPts val="1000"/>
              </a:spcAft>
              <a:buNone/>
            </a:pPr>
            <a:r>
              <a:rPr lang="en-CA" sz="3800" dirty="0">
                <a:latin typeface="Arial" panose="020B0604020202020204" pitchFamily="34" charset="0"/>
                <a:cs typeface="Arial" panose="020B0604020202020204" pitchFamily="34" charset="0"/>
              </a:rPr>
              <a:t>info@achd.ca  |  adhesion@achd.ca</a:t>
            </a:r>
          </a:p>
          <a:p>
            <a:pPr marL="0" indent="0" algn="ctr">
              <a:spcAft>
                <a:spcPts val="1000"/>
              </a:spcAft>
              <a:buNone/>
            </a:pPr>
            <a:r>
              <a:rPr lang="en-CA" sz="3800" b="1" dirty="0">
                <a:latin typeface="Arial" panose="020B0604020202020204" pitchFamily="34" charset="0"/>
                <a:cs typeface="Arial" panose="020B0604020202020204" pitchFamily="34" charset="0"/>
              </a:rPr>
              <a:t>achd.ca  |  cdha.ca</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775" y="7651425"/>
            <a:ext cx="3177250" cy="161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925862"/>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4" name="Picture 3">
            <a:extLst>
              <a:ext uri="{FF2B5EF4-FFF2-40B4-BE49-F238E27FC236}">
                <a16:creationId xmlns:a16="http://schemas.microsoft.com/office/drawing/2014/main" id="{FF88E946-D086-48AE-8EB2-65B5DFAB5A4D}"/>
              </a:ext>
            </a:extLst>
          </p:cNvPr>
          <p:cNvPicPr>
            <a:picLocks noChangeAspect="1"/>
          </p:cNvPicPr>
          <p:nvPr/>
        </p:nvPicPr>
        <p:blipFill rotWithShape="1">
          <a:blip r:embed="rId3"/>
          <a:srcRect t="2506" r="1828" b="2101"/>
          <a:stretch/>
        </p:blipFill>
        <p:spPr>
          <a:xfrm>
            <a:off x="-37602" y="2323"/>
            <a:ext cx="13042401" cy="9751277"/>
          </a:xfrm>
          <a:prstGeom prst="rect">
            <a:avLst/>
          </a:prstGeom>
        </p:spPr>
      </p:pic>
    </p:spTree>
    <p:extLst>
      <p:ext uri="{BB962C8B-B14F-4D97-AF65-F5344CB8AC3E}">
        <p14:creationId xmlns:p14="http://schemas.microsoft.com/office/powerpoint/2010/main" val="340269350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half" idx="2"/>
            <p:extLst>
              <p:ext uri="{D42A27DB-BD31-4B8C-83A1-F6EECF244321}">
                <p14:modId xmlns:p14="http://schemas.microsoft.com/office/powerpoint/2010/main" val="1275136341"/>
              </p:ext>
            </p:extLst>
          </p:nvPr>
        </p:nvGraphicFramePr>
        <p:xfrm>
          <a:off x="6574408" y="1778184"/>
          <a:ext cx="5544616" cy="6987048"/>
        </p:xfrm>
        <a:graphic>
          <a:graphicData uri="http://schemas.openxmlformats.org/drawingml/2006/table">
            <a:tbl>
              <a:tblPr firstRow="1" bandRow="1">
                <a:tableStyleId>{E8034E78-7F5D-4C2E-B375-FC64B27BC917}</a:tableStyleId>
              </a:tblPr>
              <a:tblGrid>
                <a:gridCol w="3744416">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tblGrid>
              <a:tr h="576064">
                <a:tc>
                  <a:txBody>
                    <a:bodyPr/>
                    <a:lstStyle/>
                    <a:p>
                      <a:r>
                        <a:rPr lang="fr-CA" sz="2800" noProof="0" dirty="0">
                          <a:solidFill>
                            <a:srgbClr val="FFFFFF"/>
                          </a:solidFill>
                          <a:latin typeface="Arial" panose="020B0604020202020204" pitchFamily="34" charset="0"/>
                          <a:cs typeface="Arial" panose="020B0604020202020204" pitchFamily="34" charset="0"/>
                        </a:rPr>
                        <a:t>Province/Territoire</a:t>
                      </a:r>
                    </a:p>
                  </a:txBody>
                  <a:tcP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fr-CA" sz="2800" noProof="0" dirty="0">
                          <a:solidFill>
                            <a:srgbClr val="FFFFFF"/>
                          </a:solidFill>
                          <a:latin typeface="Arial" panose="020B0604020202020204" pitchFamily="34" charset="0"/>
                          <a:cs typeface="Arial" panose="020B0604020202020204" pitchFamily="34" charset="0"/>
                        </a:rPr>
                        <a:t>Année</a:t>
                      </a:r>
                    </a:p>
                  </a:txBody>
                  <a:tcP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Ontario</a:t>
                      </a:r>
                    </a:p>
                  </a:txBody>
                  <a:tcPr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1947</a:t>
                      </a:r>
                    </a:p>
                  </a:txBody>
                  <a:tcPr anchor="ct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Saskatchewan</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1948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Île-du-Prince-Édouard</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1950</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Alberta</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1951</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Colombie-Britannique</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1951</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Manitoba</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1952</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Nouveau-Brunswick</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1953</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Nouvelle-Écosse</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1955</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Yukon</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1958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Québec</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1962</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534902">
                <a:tc>
                  <a:txBody>
                    <a:bodyPr/>
                    <a:lstStyle/>
                    <a:p>
                      <a:r>
                        <a:rPr lang="fr-CA" sz="2400" noProof="0" dirty="0">
                          <a:solidFill>
                            <a:schemeClr val="tx1"/>
                          </a:solidFill>
                          <a:latin typeface="Arial" panose="020B0604020202020204" pitchFamily="34" charset="0"/>
                          <a:cs typeface="Arial" panose="020B0604020202020204" pitchFamily="34" charset="0"/>
                        </a:rPr>
                        <a:t>Territoires du Nord-Ouest</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1967</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527062">
                <a:tc>
                  <a:txBody>
                    <a:bodyPr/>
                    <a:lstStyle/>
                    <a:p>
                      <a:r>
                        <a:rPr lang="fr-CA" sz="2400" noProof="0" dirty="0">
                          <a:solidFill>
                            <a:schemeClr val="tx1"/>
                          </a:solidFill>
                          <a:latin typeface="Arial" panose="020B0604020202020204" pitchFamily="34" charset="0"/>
                          <a:cs typeface="Arial" panose="020B0604020202020204" pitchFamily="34" charset="0"/>
                        </a:rPr>
                        <a:t>Terre-Neuve-et-Labrador</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fr-CA" sz="2400" noProof="0" dirty="0">
                          <a:solidFill>
                            <a:schemeClr val="tx1"/>
                          </a:solidFill>
                          <a:latin typeface="Arial" panose="020B0604020202020204" pitchFamily="34" charset="0"/>
                          <a:cs typeface="Arial" panose="020B0604020202020204" pitchFamily="34" charset="0"/>
                        </a:rPr>
                        <a:t>1968</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solidFill>
                  <a:schemeClr val="bg1"/>
                </a:solidFill>
              </a:rPr>
              <a:t>L’historique de l’hygiène dentaire</a:t>
            </a:r>
          </a:p>
        </p:txBody>
      </p:sp>
      <p:pic>
        <p:nvPicPr>
          <p:cNvPr id="10" name="Picture 190"/>
          <p:cNvPicPr>
            <a:picLocks noChangeAspect="1" noChangeArrowheads="1"/>
          </p:cNvPicPr>
          <p:nvPr/>
        </p:nvPicPr>
        <p:blipFill>
          <a:blip r:embed="rId3" cstate="print"/>
          <a:srcRect/>
          <a:stretch>
            <a:fillRect/>
          </a:stretch>
        </p:blipFill>
        <p:spPr bwMode="auto">
          <a:xfrm>
            <a:off x="381720" y="7124709"/>
            <a:ext cx="3312368" cy="225161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712" y="1380452"/>
            <a:ext cx="5120009" cy="3928396"/>
          </a:xfrm>
          <a:prstGeom prst="rect">
            <a:avLst/>
          </a:prstGeom>
          <a:noFill/>
          <a:ln>
            <a:noFill/>
          </a:ln>
        </p:spPr>
      </p:pic>
      <p:pic>
        <p:nvPicPr>
          <p:cNvPr id="11" name="Picture 8" descr="hygienistPatient"/>
          <p:cNvPicPr>
            <a:picLocks noChangeAspect="1" noChangeArrowheads="1"/>
          </p:cNvPicPr>
          <p:nvPr/>
        </p:nvPicPr>
        <p:blipFill>
          <a:blip r:embed="rId5" cstate="print"/>
          <a:srcRect/>
          <a:stretch>
            <a:fillRect/>
          </a:stretch>
        </p:blipFill>
        <p:spPr bwMode="auto">
          <a:xfrm>
            <a:off x="3118024" y="5504529"/>
            <a:ext cx="2712860" cy="32403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794205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125912" y="0"/>
            <a:ext cx="8713191" cy="12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800" dirty="0">
                <a:solidFill>
                  <a:schemeClr val="bg1"/>
                </a:solidFill>
              </a:rPr>
              <a:t>Un personnel compétent à votre service</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10" name="Text Placeholder 2"/>
          <p:cNvSpPr txBox="1">
            <a:spLocks/>
          </p:cNvSpPr>
          <p:nvPr/>
        </p:nvSpPr>
        <p:spPr bwMode="auto">
          <a:xfrm>
            <a:off x="0" y="2428528"/>
            <a:ext cx="547828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lvl1pPr marL="0" indent="0" algn="ctr" rtl="0" eaLnBrk="0" fontAlgn="base" hangingPunct="0">
              <a:spcBef>
                <a:spcPct val="0"/>
              </a:spcBef>
              <a:spcAft>
                <a:spcPct val="0"/>
              </a:spcAft>
              <a:buNone/>
              <a:defRPr sz="2400" b="1">
                <a:solidFill>
                  <a:srgbClr val="5E2082"/>
                </a:solidFill>
                <a:latin typeface="Arial"/>
                <a:ea typeface="+mn-ea"/>
                <a:cs typeface="Arial"/>
                <a:sym typeface="Palatino" pitchFamily="-84" charset="0"/>
              </a:defRPr>
            </a:lvl1pPr>
            <a:lvl2pPr marL="457200" indent="0" algn="ctr" rtl="0" eaLnBrk="0" fontAlgn="base" hangingPunct="0">
              <a:spcBef>
                <a:spcPct val="0"/>
              </a:spcBef>
              <a:spcAft>
                <a:spcPct val="0"/>
              </a:spcAft>
              <a:buNone/>
              <a:defRPr sz="2000" b="1">
                <a:solidFill>
                  <a:srgbClr val="5E2082"/>
                </a:solidFill>
                <a:latin typeface="Arial"/>
                <a:ea typeface="+mn-ea"/>
                <a:cs typeface="Arial"/>
                <a:sym typeface="Palatino" pitchFamily="-84" charset="0"/>
              </a:defRPr>
            </a:lvl2pPr>
            <a:lvl3pPr marL="914400" indent="0" algn="ctr" rtl="0" eaLnBrk="0" fontAlgn="base" hangingPunct="0">
              <a:spcBef>
                <a:spcPct val="0"/>
              </a:spcBef>
              <a:spcAft>
                <a:spcPct val="0"/>
              </a:spcAft>
              <a:buNone/>
              <a:defRPr sz="1800" b="1">
                <a:solidFill>
                  <a:srgbClr val="5E2082"/>
                </a:solidFill>
                <a:latin typeface="Arial"/>
                <a:ea typeface="+mn-ea"/>
                <a:cs typeface="Arial"/>
                <a:sym typeface="Palatino" pitchFamily="-84" charset="0"/>
              </a:defRPr>
            </a:lvl3pPr>
            <a:lvl4pPr marL="1371600" indent="0" algn="ctr" rtl="0" eaLnBrk="0" fontAlgn="base" hangingPunct="0">
              <a:spcBef>
                <a:spcPct val="0"/>
              </a:spcBef>
              <a:spcAft>
                <a:spcPct val="0"/>
              </a:spcAft>
              <a:buNone/>
              <a:defRPr sz="1600" b="1">
                <a:solidFill>
                  <a:srgbClr val="5E2082"/>
                </a:solidFill>
                <a:latin typeface="Arial"/>
                <a:ea typeface="+mn-ea"/>
                <a:cs typeface="Arial"/>
                <a:sym typeface="Palatino" pitchFamily="-84" charset="0"/>
              </a:defRPr>
            </a:lvl4pPr>
            <a:lvl5pPr marL="1828800" indent="0" algn="ctr" rtl="0" eaLnBrk="0" fontAlgn="base" hangingPunct="0">
              <a:spcBef>
                <a:spcPct val="0"/>
              </a:spcBef>
              <a:spcAft>
                <a:spcPct val="0"/>
              </a:spcAft>
              <a:buNone/>
              <a:defRPr sz="1600" b="1">
                <a:solidFill>
                  <a:srgbClr val="5E2082"/>
                </a:solidFill>
                <a:latin typeface="Arial"/>
                <a:ea typeface="+mn-ea"/>
                <a:cs typeface="Arial"/>
                <a:sym typeface="Palatino" pitchFamily="-84" charset="0"/>
              </a:defRPr>
            </a:lvl5pPr>
            <a:lvl6pPr marL="2286000" indent="0" algn="ctr" rtl="0" fontAlgn="base">
              <a:spcBef>
                <a:spcPct val="0"/>
              </a:spcBef>
              <a:spcAft>
                <a:spcPct val="0"/>
              </a:spcAft>
              <a:buNone/>
              <a:defRPr sz="1600" b="1">
                <a:solidFill>
                  <a:schemeClr val="tx1"/>
                </a:solidFill>
                <a:latin typeface="+mn-lt"/>
                <a:ea typeface="+mn-ea"/>
                <a:cs typeface="+mn-cs"/>
                <a:sym typeface="Palatino" charset="0"/>
              </a:defRPr>
            </a:lvl6pPr>
            <a:lvl7pPr marL="2743200" indent="0" algn="ctr" rtl="0" fontAlgn="base">
              <a:spcBef>
                <a:spcPct val="0"/>
              </a:spcBef>
              <a:spcAft>
                <a:spcPct val="0"/>
              </a:spcAft>
              <a:buNone/>
              <a:defRPr sz="1600" b="1">
                <a:solidFill>
                  <a:schemeClr val="tx1"/>
                </a:solidFill>
                <a:latin typeface="+mn-lt"/>
                <a:ea typeface="+mn-ea"/>
                <a:cs typeface="+mn-cs"/>
                <a:sym typeface="Palatino" charset="0"/>
              </a:defRPr>
            </a:lvl7pPr>
            <a:lvl8pPr marL="3200400" indent="0" algn="ctr" rtl="0" fontAlgn="base">
              <a:spcBef>
                <a:spcPct val="0"/>
              </a:spcBef>
              <a:spcAft>
                <a:spcPct val="0"/>
              </a:spcAft>
              <a:buNone/>
              <a:defRPr sz="1600" b="1">
                <a:solidFill>
                  <a:schemeClr val="tx1"/>
                </a:solidFill>
                <a:latin typeface="+mn-lt"/>
                <a:ea typeface="+mn-ea"/>
                <a:cs typeface="+mn-cs"/>
                <a:sym typeface="Palatino" charset="0"/>
              </a:defRPr>
            </a:lvl8pPr>
            <a:lvl9pPr marL="3657600" indent="0" algn="ctr" rtl="0" fontAlgn="base">
              <a:spcBef>
                <a:spcPct val="0"/>
              </a:spcBef>
              <a:spcAft>
                <a:spcPct val="0"/>
              </a:spcAft>
              <a:buNone/>
              <a:defRPr sz="1600" b="1">
                <a:solidFill>
                  <a:schemeClr val="tx1"/>
                </a:solidFill>
                <a:latin typeface="+mn-lt"/>
                <a:ea typeface="+mn-ea"/>
                <a:cs typeface="+mn-cs"/>
                <a:sym typeface="Palatino" charset="0"/>
              </a:defRPr>
            </a:lvl9pPr>
          </a:lstStyle>
          <a:p>
            <a:r>
              <a:rPr lang="fr-CA" sz="5000" dirty="0">
                <a:solidFill>
                  <a:schemeClr val="tx1"/>
                </a:solidFill>
              </a:rPr>
              <a:t>Conseil</a:t>
            </a:r>
            <a:endParaRPr lang="en-CA" sz="5000" kern="0" dirty="0">
              <a:solidFill>
                <a:schemeClr val="tx1"/>
              </a:solidFill>
            </a:endParaRPr>
          </a:p>
        </p:txBody>
      </p:sp>
      <p:sp>
        <p:nvSpPr>
          <p:cNvPr id="11" name="Text Placeholder 4"/>
          <p:cNvSpPr txBox="1">
            <a:spLocks/>
          </p:cNvSpPr>
          <p:nvPr/>
        </p:nvSpPr>
        <p:spPr bwMode="auto">
          <a:xfrm>
            <a:off x="0" y="6316960"/>
            <a:ext cx="547828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lvl1pPr marL="0" indent="0" algn="ctr" rtl="0" eaLnBrk="0" fontAlgn="base" hangingPunct="0">
              <a:spcBef>
                <a:spcPct val="0"/>
              </a:spcBef>
              <a:spcAft>
                <a:spcPct val="0"/>
              </a:spcAft>
              <a:buNone/>
              <a:defRPr sz="2400" b="1">
                <a:solidFill>
                  <a:srgbClr val="5E2082"/>
                </a:solidFill>
                <a:latin typeface="Arial"/>
                <a:ea typeface="+mn-ea"/>
                <a:cs typeface="Arial"/>
                <a:sym typeface="Palatino" pitchFamily="-84" charset="0"/>
              </a:defRPr>
            </a:lvl1pPr>
            <a:lvl2pPr marL="457200" indent="0" algn="ctr" rtl="0" eaLnBrk="0" fontAlgn="base" hangingPunct="0">
              <a:spcBef>
                <a:spcPct val="0"/>
              </a:spcBef>
              <a:spcAft>
                <a:spcPct val="0"/>
              </a:spcAft>
              <a:buNone/>
              <a:defRPr sz="2000" b="1">
                <a:solidFill>
                  <a:srgbClr val="5E2082"/>
                </a:solidFill>
                <a:latin typeface="Arial"/>
                <a:ea typeface="+mn-ea"/>
                <a:cs typeface="Arial"/>
                <a:sym typeface="Palatino" pitchFamily="-84" charset="0"/>
              </a:defRPr>
            </a:lvl2pPr>
            <a:lvl3pPr marL="914400" indent="0" algn="ctr" rtl="0" eaLnBrk="0" fontAlgn="base" hangingPunct="0">
              <a:spcBef>
                <a:spcPct val="0"/>
              </a:spcBef>
              <a:spcAft>
                <a:spcPct val="0"/>
              </a:spcAft>
              <a:buNone/>
              <a:defRPr sz="1800" b="1">
                <a:solidFill>
                  <a:srgbClr val="5E2082"/>
                </a:solidFill>
                <a:latin typeface="Arial"/>
                <a:ea typeface="+mn-ea"/>
                <a:cs typeface="Arial"/>
                <a:sym typeface="Palatino" pitchFamily="-84" charset="0"/>
              </a:defRPr>
            </a:lvl3pPr>
            <a:lvl4pPr marL="1371600" indent="0" algn="ctr" rtl="0" eaLnBrk="0" fontAlgn="base" hangingPunct="0">
              <a:spcBef>
                <a:spcPct val="0"/>
              </a:spcBef>
              <a:spcAft>
                <a:spcPct val="0"/>
              </a:spcAft>
              <a:buNone/>
              <a:defRPr sz="1600" b="1">
                <a:solidFill>
                  <a:srgbClr val="5E2082"/>
                </a:solidFill>
                <a:latin typeface="Arial"/>
                <a:ea typeface="+mn-ea"/>
                <a:cs typeface="Arial"/>
                <a:sym typeface="Palatino" pitchFamily="-84" charset="0"/>
              </a:defRPr>
            </a:lvl4pPr>
            <a:lvl5pPr marL="1828800" indent="0" algn="ctr" rtl="0" eaLnBrk="0" fontAlgn="base" hangingPunct="0">
              <a:spcBef>
                <a:spcPct val="0"/>
              </a:spcBef>
              <a:spcAft>
                <a:spcPct val="0"/>
              </a:spcAft>
              <a:buNone/>
              <a:defRPr sz="1600" b="1">
                <a:solidFill>
                  <a:srgbClr val="5E2082"/>
                </a:solidFill>
                <a:latin typeface="Arial"/>
                <a:ea typeface="+mn-ea"/>
                <a:cs typeface="Arial"/>
                <a:sym typeface="Palatino" pitchFamily="-84" charset="0"/>
              </a:defRPr>
            </a:lvl5pPr>
            <a:lvl6pPr marL="2286000" indent="0" algn="ctr" rtl="0" fontAlgn="base">
              <a:spcBef>
                <a:spcPct val="0"/>
              </a:spcBef>
              <a:spcAft>
                <a:spcPct val="0"/>
              </a:spcAft>
              <a:buNone/>
              <a:defRPr sz="1600" b="1">
                <a:solidFill>
                  <a:schemeClr val="tx1"/>
                </a:solidFill>
                <a:latin typeface="+mn-lt"/>
                <a:ea typeface="+mn-ea"/>
                <a:cs typeface="+mn-cs"/>
                <a:sym typeface="Palatino" charset="0"/>
              </a:defRPr>
            </a:lvl6pPr>
            <a:lvl7pPr marL="2743200" indent="0" algn="ctr" rtl="0" fontAlgn="base">
              <a:spcBef>
                <a:spcPct val="0"/>
              </a:spcBef>
              <a:spcAft>
                <a:spcPct val="0"/>
              </a:spcAft>
              <a:buNone/>
              <a:defRPr sz="1600" b="1">
                <a:solidFill>
                  <a:schemeClr val="tx1"/>
                </a:solidFill>
                <a:latin typeface="+mn-lt"/>
                <a:ea typeface="+mn-ea"/>
                <a:cs typeface="+mn-cs"/>
                <a:sym typeface="Palatino" charset="0"/>
              </a:defRPr>
            </a:lvl7pPr>
            <a:lvl8pPr marL="3200400" indent="0" algn="ctr" rtl="0" fontAlgn="base">
              <a:spcBef>
                <a:spcPct val="0"/>
              </a:spcBef>
              <a:spcAft>
                <a:spcPct val="0"/>
              </a:spcAft>
              <a:buNone/>
              <a:defRPr sz="1600" b="1">
                <a:solidFill>
                  <a:schemeClr val="tx1"/>
                </a:solidFill>
                <a:latin typeface="+mn-lt"/>
                <a:ea typeface="+mn-ea"/>
                <a:cs typeface="+mn-cs"/>
                <a:sym typeface="Palatino" charset="0"/>
              </a:defRPr>
            </a:lvl8pPr>
            <a:lvl9pPr marL="3657600" indent="0" algn="ctr" rtl="0" fontAlgn="base">
              <a:spcBef>
                <a:spcPct val="0"/>
              </a:spcBef>
              <a:spcAft>
                <a:spcPct val="0"/>
              </a:spcAft>
              <a:buNone/>
              <a:defRPr sz="1600" b="1">
                <a:solidFill>
                  <a:schemeClr val="tx1"/>
                </a:solidFill>
                <a:latin typeface="+mn-lt"/>
                <a:ea typeface="+mn-ea"/>
                <a:cs typeface="+mn-cs"/>
                <a:sym typeface="Palatino" charset="0"/>
              </a:defRPr>
            </a:lvl9pPr>
          </a:lstStyle>
          <a:p>
            <a:r>
              <a:rPr lang="en-CA" sz="5000" kern="0" dirty="0">
                <a:solidFill>
                  <a:schemeClr val="tx1"/>
                </a:solidFill>
              </a:rPr>
              <a:t>Personnel</a:t>
            </a:r>
          </a:p>
        </p:txBody>
      </p:sp>
      <p:sp>
        <p:nvSpPr>
          <p:cNvPr id="15" name="Content Placeholder 5"/>
          <p:cNvSpPr txBox="1">
            <a:spLocks/>
          </p:cNvSpPr>
          <p:nvPr/>
        </p:nvSpPr>
        <p:spPr bwMode="auto">
          <a:xfrm>
            <a:off x="0" y="3508649"/>
            <a:ext cx="5479952"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defPPr>
              <a:defRPr lang="en-US"/>
            </a:defPPr>
            <a:lvl1pPr marL="0" indent="0" algn="ctr" eaLnBrk="0" hangingPunct="0">
              <a:spcAft>
                <a:spcPts val="2000"/>
              </a:spcAft>
              <a:defRPr sz="3600" b="1">
                <a:solidFill>
                  <a:srgbClr val="ED8A05"/>
                </a:solidFill>
                <a:latin typeface="Arial"/>
                <a:ea typeface="+mn-ea"/>
                <a:cs typeface="Arial"/>
              </a:defRPr>
            </a:lvl1pPr>
            <a:lvl2pPr marL="742950" indent="-285750" algn="ctr" eaLnBrk="0" hangingPunct="0">
              <a:defRPr sz="2000">
                <a:solidFill>
                  <a:srgbClr val="5E2082"/>
                </a:solidFill>
                <a:latin typeface="Arial"/>
                <a:ea typeface="+mn-ea"/>
                <a:cs typeface="Arial"/>
              </a:defRPr>
            </a:lvl2pPr>
            <a:lvl3pPr marL="1143000" indent="-228600" algn="ctr" eaLnBrk="0" hangingPunct="0">
              <a:defRPr sz="1800">
                <a:solidFill>
                  <a:srgbClr val="5E2082"/>
                </a:solidFill>
                <a:latin typeface="Arial"/>
                <a:ea typeface="+mn-ea"/>
                <a:cs typeface="Arial"/>
              </a:defRPr>
            </a:lvl3pPr>
            <a:lvl4pPr marL="1600200" indent="-228600" algn="ctr" eaLnBrk="0" hangingPunct="0">
              <a:defRPr sz="1600">
                <a:solidFill>
                  <a:srgbClr val="5E2082"/>
                </a:solidFill>
                <a:latin typeface="Arial"/>
                <a:ea typeface="+mn-ea"/>
                <a:cs typeface="Arial"/>
              </a:defRPr>
            </a:lvl4pPr>
            <a:lvl5pPr marL="2057400" indent="-228600" algn="ctr" eaLnBrk="0" hangingPunct="0">
              <a:defRPr sz="1600">
                <a:solidFill>
                  <a:srgbClr val="5E2082"/>
                </a:solidFill>
                <a:latin typeface="Arial"/>
                <a:ea typeface="+mn-ea"/>
                <a:cs typeface="Arial"/>
              </a:defRPr>
            </a:lvl5pPr>
            <a:lvl6pPr marL="457200" algn="ctr" fontAlgn="base">
              <a:spcBef>
                <a:spcPct val="0"/>
              </a:spcBef>
              <a:spcAft>
                <a:spcPct val="0"/>
              </a:spcAft>
              <a:defRPr sz="1600">
                <a:solidFill>
                  <a:schemeClr val="tx1"/>
                </a:solidFill>
                <a:latin typeface="+mn-lt"/>
                <a:ea typeface="+mn-ea"/>
              </a:defRPr>
            </a:lvl6pPr>
            <a:lvl7pPr marL="914400" algn="ctr" fontAlgn="base">
              <a:spcBef>
                <a:spcPct val="0"/>
              </a:spcBef>
              <a:spcAft>
                <a:spcPct val="0"/>
              </a:spcAft>
              <a:defRPr sz="1600">
                <a:solidFill>
                  <a:schemeClr val="tx1"/>
                </a:solidFill>
                <a:latin typeface="+mn-lt"/>
                <a:ea typeface="+mn-ea"/>
              </a:defRPr>
            </a:lvl7pPr>
            <a:lvl8pPr marL="1371600" algn="ctr" fontAlgn="base">
              <a:spcBef>
                <a:spcPct val="0"/>
              </a:spcBef>
              <a:spcAft>
                <a:spcPct val="0"/>
              </a:spcAft>
              <a:defRPr sz="1600">
                <a:solidFill>
                  <a:schemeClr val="tx1"/>
                </a:solidFill>
                <a:latin typeface="+mn-lt"/>
                <a:ea typeface="+mn-ea"/>
              </a:defRPr>
            </a:lvl8pPr>
            <a:lvl9pPr marL="1828800" algn="ctr" fontAlgn="base">
              <a:spcBef>
                <a:spcPct val="0"/>
              </a:spcBef>
              <a:spcAft>
                <a:spcPct val="0"/>
              </a:spcAft>
              <a:defRPr sz="1600">
                <a:solidFill>
                  <a:schemeClr val="tx1"/>
                </a:solidFill>
                <a:latin typeface="+mn-lt"/>
                <a:ea typeface="+mn-ea"/>
              </a:defRPr>
            </a:lvl9pPr>
          </a:lstStyle>
          <a:p>
            <a:r>
              <a:rPr lang="en-CA" dirty="0">
                <a:solidFill>
                  <a:srgbClr val="7030A0"/>
                </a:solidFill>
              </a:rPr>
              <a:t>achd.ca/conseil</a:t>
            </a:r>
          </a:p>
        </p:txBody>
      </p:sp>
      <p:sp>
        <p:nvSpPr>
          <p:cNvPr id="16" name="Content Placeholder 5">
            <a:hlinkClick r:id="rId3"/>
          </p:cNvPr>
          <p:cNvSpPr txBox="1">
            <a:spLocks/>
          </p:cNvSpPr>
          <p:nvPr/>
        </p:nvSpPr>
        <p:spPr bwMode="auto">
          <a:xfrm>
            <a:off x="0" y="7397081"/>
            <a:ext cx="5478280" cy="64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defPPr>
              <a:defRPr lang="en-US"/>
            </a:defPPr>
            <a:lvl1pPr marL="0" indent="0" algn="ctr" eaLnBrk="0" hangingPunct="0">
              <a:spcAft>
                <a:spcPts val="2000"/>
              </a:spcAft>
              <a:defRPr sz="3600" b="1">
                <a:solidFill>
                  <a:srgbClr val="ED8A05"/>
                </a:solidFill>
                <a:latin typeface="Arial"/>
                <a:ea typeface="+mn-ea"/>
                <a:cs typeface="Arial"/>
              </a:defRPr>
            </a:lvl1pPr>
            <a:lvl2pPr marL="742950" indent="-285750" algn="ctr" eaLnBrk="0" hangingPunct="0">
              <a:defRPr sz="2000">
                <a:solidFill>
                  <a:srgbClr val="5E2082"/>
                </a:solidFill>
                <a:latin typeface="Arial"/>
                <a:ea typeface="+mn-ea"/>
                <a:cs typeface="Arial"/>
              </a:defRPr>
            </a:lvl2pPr>
            <a:lvl3pPr marL="1143000" indent="-228600" algn="ctr" eaLnBrk="0" hangingPunct="0">
              <a:defRPr sz="1800">
                <a:solidFill>
                  <a:srgbClr val="5E2082"/>
                </a:solidFill>
                <a:latin typeface="Arial"/>
                <a:ea typeface="+mn-ea"/>
                <a:cs typeface="Arial"/>
              </a:defRPr>
            </a:lvl3pPr>
            <a:lvl4pPr marL="1600200" indent="-228600" algn="ctr" eaLnBrk="0" hangingPunct="0">
              <a:defRPr sz="1600">
                <a:solidFill>
                  <a:srgbClr val="5E2082"/>
                </a:solidFill>
                <a:latin typeface="Arial"/>
                <a:ea typeface="+mn-ea"/>
                <a:cs typeface="Arial"/>
              </a:defRPr>
            </a:lvl4pPr>
            <a:lvl5pPr marL="2057400" indent="-228600" algn="ctr" eaLnBrk="0" hangingPunct="0">
              <a:defRPr sz="1600">
                <a:solidFill>
                  <a:srgbClr val="5E2082"/>
                </a:solidFill>
                <a:latin typeface="Arial"/>
                <a:ea typeface="+mn-ea"/>
                <a:cs typeface="Arial"/>
              </a:defRPr>
            </a:lvl5pPr>
            <a:lvl6pPr marL="457200" algn="ctr" fontAlgn="base">
              <a:spcBef>
                <a:spcPct val="0"/>
              </a:spcBef>
              <a:spcAft>
                <a:spcPct val="0"/>
              </a:spcAft>
              <a:defRPr sz="1600">
                <a:solidFill>
                  <a:schemeClr val="tx1"/>
                </a:solidFill>
                <a:latin typeface="+mn-lt"/>
                <a:ea typeface="+mn-ea"/>
              </a:defRPr>
            </a:lvl6pPr>
            <a:lvl7pPr marL="914400" algn="ctr" fontAlgn="base">
              <a:spcBef>
                <a:spcPct val="0"/>
              </a:spcBef>
              <a:spcAft>
                <a:spcPct val="0"/>
              </a:spcAft>
              <a:defRPr sz="1600">
                <a:solidFill>
                  <a:schemeClr val="tx1"/>
                </a:solidFill>
                <a:latin typeface="+mn-lt"/>
                <a:ea typeface="+mn-ea"/>
              </a:defRPr>
            </a:lvl7pPr>
            <a:lvl8pPr marL="1371600" algn="ctr" fontAlgn="base">
              <a:spcBef>
                <a:spcPct val="0"/>
              </a:spcBef>
              <a:spcAft>
                <a:spcPct val="0"/>
              </a:spcAft>
              <a:defRPr sz="1600">
                <a:solidFill>
                  <a:schemeClr val="tx1"/>
                </a:solidFill>
                <a:latin typeface="+mn-lt"/>
                <a:ea typeface="+mn-ea"/>
              </a:defRPr>
            </a:lvl8pPr>
            <a:lvl9pPr marL="1828800" algn="ctr" fontAlgn="base">
              <a:spcBef>
                <a:spcPct val="0"/>
              </a:spcBef>
              <a:spcAft>
                <a:spcPct val="0"/>
              </a:spcAft>
              <a:defRPr sz="1600">
                <a:solidFill>
                  <a:schemeClr val="tx1"/>
                </a:solidFill>
                <a:latin typeface="+mn-lt"/>
                <a:ea typeface="+mn-ea"/>
              </a:defRPr>
            </a:lvl9pPr>
          </a:lstStyle>
          <a:p>
            <a:r>
              <a:rPr lang="en-CA" dirty="0">
                <a:solidFill>
                  <a:srgbClr val="7030A0"/>
                </a:solidFill>
              </a:rPr>
              <a:t>achd.ca/personnel</a:t>
            </a:r>
          </a:p>
        </p:txBody>
      </p:sp>
      <p:pic>
        <p:nvPicPr>
          <p:cNvPr id="3" name="Picture 2" descr="A group of people posing for a photo&#10;&#10;Description automatically generated">
            <a:extLst>
              <a:ext uri="{FF2B5EF4-FFF2-40B4-BE49-F238E27FC236}">
                <a16:creationId xmlns:a16="http://schemas.microsoft.com/office/drawing/2014/main" id="{F37E919C-EEBC-4AAF-86B3-3B0AE500001F}"/>
              </a:ext>
            </a:extLst>
          </p:cNvPr>
          <p:cNvPicPr>
            <a:picLocks noChangeAspect="1"/>
          </p:cNvPicPr>
          <p:nvPr/>
        </p:nvPicPr>
        <p:blipFill>
          <a:blip r:embed="rId4"/>
          <a:stretch>
            <a:fillRect/>
          </a:stretch>
        </p:blipFill>
        <p:spPr>
          <a:xfrm>
            <a:off x="5926936" y="5874281"/>
            <a:ext cx="5400000" cy="3045600"/>
          </a:xfrm>
          <a:prstGeom prst="rect">
            <a:avLst/>
          </a:prstGeom>
          <a:effectLst>
            <a:outerShdw blurRad="50800" dist="38100" dir="2700000" algn="tl" rotWithShape="0">
              <a:prstClr val="black">
                <a:alpha val="40000"/>
              </a:prstClr>
            </a:outerShdw>
          </a:effectLst>
        </p:spPr>
      </p:pic>
      <p:pic>
        <p:nvPicPr>
          <p:cNvPr id="4" name="Picture 2">
            <a:extLst>
              <a:ext uri="{FF2B5EF4-FFF2-40B4-BE49-F238E27FC236}">
                <a16:creationId xmlns:a16="http://schemas.microsoft.com/office/drawing/2014/main" id="{9191B1B4-1FD7-4441-972C-D7B884095D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8543" y="1952625"/>
            <a:ext cx="7581315" cy="32781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6872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53729" y="1996480"/>
            <a:ext cx="7200800" cy="3000995"/>
          </a:xfrm>
        </p:spPr>
        <p:txBody>
          <a:bodyPr/>
          <a:lstStyle/>
          <a:p>
            <a:pPr algn="l">
              <a:spcAft>
                <a:spcPts val="2000"/>
              </a:spcAft>
              <a:buFont typeface="Arial" panose="020B0604020202020204" pitchFamily="34" charset="0"/>
              <a:buChar char="•"/>
            </a:pPr>
            <a:r>
              <a:rPr lang="fr-CA" sz="4400" b="1" dirty="0">
                <a:latin typeface="Arial" panose="020B0604020202020204" pitchFamily="34" charset="0"/>
                <a:cs typeface="Arial" panose="020B0604020202020204" pitchFamily="34" charset="0"/>
              </a:rPr>
              <a:t>Organismes nationaux</a:t>
            </a:r>
          </a:p>
          <a:p>
            <a:pPr algn="l">
              <a:spcBef>
                <a:spcPts val="1000"/>
              </a:spcBef>
              <a:spcAft>
                <a:spcPts val="2000"/>
              </a:spcAft>
              <a:buFont typeface="Arial" panose="020B0604020202020204" pitchFamily="34" charset="0"/>
              <a:buChar char="•"/>
            </a:pPr>
            <a:r>
              <a:rPr lang="fr-CA" sz="4400" b="1" dirty="0">
                <a:latin typeface="Arial" panose="020B0604020202020204" pitchFamily="34" charset="0"/>
                <a:cs typeface="Arial" panose="020B0604020202020204" pitchFamily="34" charset="0"/>
              </a:rPr>
              <a:t>Organismes provinciaux de réglementation</a:t>
            </a:r>
          </a:p>
          <a:p>
            <a:pPr algn="l">
              <a:spcBef>
                <a:spcPts val="1000"/>
              </a:spcBef>
              <a:spcAft>
                <a:spcPts val="2000"/>
              </a:spcAft>
              <a:buFont typeface="Arial" panose="020B0604020202020204" pitchFamily="34" charset="0"/>
              <a:buChar char="•"/>
            </a:pPr>
            <a:r>
              <a:rPr lang="fr-CA" sz="4400" b="1" dirty="0">
                <a:latin typeface="Arial" panose="020B0604020202020204" pitchFamily="34" charset="0"/>
                <a:cs typeface="Arial" panose="020B0604020202020204" pitchFamily="34" charset="0"/>
              </a:rPr>
              <a:t>Associations professionnelles</a:t>
            </a:r>
          </a:p>
          <a:p>
            <a:pPr algn="l">
              <a:spcBef>
                <a:spcPts val="1000"/>
              </a:spcBef>
              <a:spcAft>
                <a:spcPts val="2000"/>
              </a:spcAft>
              <a:buFont typeface="Arial" panose="020B0604020202020204" pitchFamily="34" charset="0"/>
              <a:buChar char="•"/>
            </a:pPr>
            <a:r>
              <a:rPr lang="fr-CA" sz="4400" b="1" dirty="0">
                <a:latin typeface="Arial" panose="020B0604020202020204" pitchFamily="34" charset="0"/>
                <a:cs typeface="Arial" panose="020B0604020202020204" pitchFamily="34" charset="0"/>
              </a:rPr>
              <a:t>Associations provinciales</a:t>
            </a: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solidFill>
                  <a:schemeClr val="bg1"/>
                </a:solidFill>
              </a:rPr>
              <a:t>Organismes d’hygiène dentaire  </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589"/>
          <a:stretch/>
        </p:blipFill>
        <p:spPr>
          <a:xfrm>
            <a:off x="7870552" y="2644552"/>
            <a:ext cx="4768357" cy="39807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735008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741760" y="4804792"/>
            <a:ext cx="11449272" cy="3838003"/>
          </a:xfrm>
        </p:spPr>
        <p:txBody>
          <a:bodyPr/>
          <a:lstStyle/>
          <a:p>
            <a:pPr algn="l">
              <a:spcAft>
                <a:spcPts val="2000"/>
              </a:spcAft>
              <a:buFont typeface="Arial" panose="020B0604020202020204" pitchFamily="34" charset="0"/>
              <a:buChar char="•"/>
            </a:pPr>
            <a:r>
              <a:rPr lang="fr-CA" sz="3600" b="1" dirty="0">
                <a:latin typeface="Arial" panose="020B0604020202020204" pitchFamily="34" charset="0"/>
                <a:cs typeface="Arial" panose="020B0604020202020204" pitchFamily="34" charset="0"/>
              </a:rPr>
              <a:t>Commission de l’agrément dentaire du Canada (</a:t>
            </a:r>
            <a:r>
              <a:rPr lang="fr-CA" sz="3600" b="1" dirty="0" err="1">
                <a:latin typeface="Arial" panose="020B0604020202020204" pitchFamily="34" charset="0"/>
                <a:cs typeface="Arial" panose="020B0604020202020204" pitchFamily="34" charset="0"/>
              </a:rPr>
              <a:t>CADC</a:t>
            </a:r>
            <a:r>
              <a:rPr lang="fr-CA" sz="3600" b="1" dirty="0">
                <a:latin typeface="Arial" panose="020B0604020202020204" pitchFamily="34" charset="0"/>
                <a:cs typeface="Arial" panose="020B0604020202020204" pitchFamily="34" charset="0"/>
              </a:rPr>
              <a:t>)</a:t>
            </a:r>
          </a:p>
          <a:p>
            <a:pPr algn="l">
              <a:spcAft>
                <a:spcPts val="2000"/>
              </a:spcAft>
              <a:buFont typeface="Arial" panose="020B0604020202020204" pitchFamily="34" charset="0"/>
              <a:buChar char="•"/>
            </a:pPr>
            <a:r>
              <a:rPr lang="fr-CA" sz="3600" b="1" dirty="0">
                <a:latin typeface="Arial" panose="020B0604020202020204" pitchFamily="34" charset="0"/>
                <a:cs typeface="Arial" panose="020B0604020202020204" pitchFamily="34" charset="0"/>
              </a:rPr>
              <a:t>Bureau national de la certification en hygiène dentaire (</a:t>
            </a:r>
            <a:r>
              <a:rPr lang="fr-CA" sz="3600" b="1" dirty="0" err="1">
                <a:latin typeface="Arial" panose="020B0604020202020204" pitchFamily="34" charset="0"/>
                <a:cs typeface="Arial" panose="020B0604020202020204" pitchFamily="34" charset="0"/>
              </a:rPr>
              <a:t>BNCHD</a:t>
            </a:r>
            <a:r>
              <a:rPr lang="fr-CA" sz="3600" b="1" dirty="0">
                <a:latin typeface="Arial" panose="020B0604020202020204" pitchFamily="34" charset="0"/>
                <a:cs typeface="Arial" panose="020B0604020202020204" pitchFamily="34" charset="0"/>
              </a:rPr>
              <a:t>)</a:t>
            </a:r>
          </a:p>
          <a:p>
            <a:pPr algn="l">
              <a:spcBef>
                <a:spcPts val="2000"/>
              </a:spcBef>
              <a:buFont typeface="Arial" panose="020B0604020202020204" pitchFamily="34" charset="0"/>
              <a:buChar char="•"/>
            </a:pPr>
            <a:r>
              <a:rPr lang="fr-FR" sz="3600" b="1" dirty="0">
                <a:latin typeface="Arial" panose="020B0604020202020204" pitchFamily="34" charset="0"/>
                <a:cs typeface="Arial" panose="020B0604020202020204" pitchFamily="34" charset="0"/>
              </a:rPr>
              <a:t>Fédération des organismes de réglementation de l’hygiène dentaire du Canada (</a:t>
            </a:r>
            <a:r>
              <a:rPr lang="fr-FR" sz="3600" b="1" dirty="0" err="1">
                <a:latin typeface="Arial" panose="020B0604020202020204" pitchFamily="34" charset="0"/>
                <a:cs typeface="Arial" panose="020B0604020202020204" pitchFamily="34" charset="0"/>
              </a:rPr>
              <a:t>FDHRC</a:t>
            </a:r>
            <a:r>
              <a:rPr lang="fr-FR" sz="3600" b="1" dirty="0">
                <a:latin typeface="Arial" panose="020B0604020202020204" pitchFamily="34" charset="0"/>
                <a:cs typeface="Arial" panose="020B0604020202020204" pitchFamily="34" charset="0"/>
              </a:rPr>
              <a:t>)</a:t>
            </a:r>
            <a:endParaRPr lang="fr-CA" sz="3600" b="1" dirty="0">
              <a:latin typeface="Arial" panose="020B0604020202020204" pitchFamily="34" charset="0"/>
              <a:cs typeface="Arial" panose="020B0604020202020204" pitchFamily="34" charset="0"/>
            </a:endParaRPr>
          </a:p>
        </p:txBody>
      </p:sp>
      <p:sp>
        <p:nvSpPr>
          <p:cNvPr id="7" name="Title 1"/>
          <p:cNvSpPr txBox="1">
            <a:spLocks/>
          </p:cNvSpPr>
          <p:nvPr/>
        </p:nvSpPr>
        <p:spPr bwMode="auto">
          <a:xfrm>
            <a:off x="4125913" y="268288"/>
            <a:ext cx="822801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dirty="0">
                <a:solidFill>
                  <a:schemeClr val="bg1"/>
                </a:solidFill>
              </a:rPr>
              <a:t>Organismes nationaux</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pic>
        <p:nvPicPr>
          <p:cNvPr id="9" name="Picture 3">
            <a:extLst>
              <a:ext uri="{FF2B5EF4-FFF2-40B4-BE49-F238E27FC236}">
                <a16:creationId xmlns:a16="http://schemas.microsoft.com/office/drawing/2014/main" id="{34D2E468-5CF4-45D9-99A5-8232E6E39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08" y="2104528"/>
            <a:ext cx="3692568" cy="1994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a:extLst>
              <a:ext uri="{FF2B5EF4-FFF2-40B4-BE49-F238E27FC236}">
                <a16:creationId xmlns:a16="http://schemas.microsoft.com/office/drawing/2014/main" id="{6FD0293D-3D8F-45CF-B460-9E3321624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575" y="1674526"/>
            <a:ext cx="3011649" cy="2714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A picture containing clipart&#10;&#10;Description generated with very high confidence">
            <a:extLst>
              <a:ext uri="{FF2B5EF4-FFF2-40B4-BE49-F238E27FC236}">
                <a16:creationId xmlns:a16="http://schemas.microsoft.com/office/drawing/2014/main" id="{31091380-8A19-4765-BE79-8D34CB0BDD63}"/>
              </a:ext>
            </a:extLst>
          </p:cNvPr>
          <p:cNvPicPr>
            <a:picLocks noChangeAspect="1"/>
          </p:cNvPicPr>
          <p:nvPr/>
        </p:nvPicPr>
        <p:blipFill>
          <a:blip r:embed="rId5"/>
          <a:stretch>
            <a:fillRect/>
          </a:stretch>
        </p:blipFill>
        <p:spPr>
          <a:xfrm>
            <a:off x="8008223" y="2116898"/>
            <a:ext cx="4884627" cy="1982276"/>
          </a:xfrm>
          <a:prstGeom prst="rect">
            <a:avLst/>
          </a:prstGeom>
        </p:spPr>
      </p:pic>
    </p:spTree>
    <p:extLst>
      <p:ext uri="{BB962C8B-B14F-4D97-AF65-F5344CB8AC3E}">
        <p14:creationId xmlns:p14="http://schemas.microsoft.com/office/powerpoint/2010/main" val="90738090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054128" y="268214"/>
            <a:ext cx="871296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defTabSz="457200" eaLnBrk="0" hangingPunct="0">
              <a:defRPr>
                <a:solidFill>
                  <a:srgbClr val="5E2082"/>
                </a:solidFill>
                <a:latin typeface="Arial"/>
                <a:ea typeface="MS PGothic" pitchFamily="34" charset="-128"/>
                <a:cs typeface="Arial"/>
              </a:defRPr>
            </a:lvl1pPr>
            <a:lvl2pPr defTabSz="457200" eaLnBrk="0" hangingPunct="0">
              <a:defRPr>
                <a:solidFill>
                  <a:srgbClr val="5E2082"/>
                </a:solidFill>
                <a:latin typeface="Arial" pitchFamily="34" charset="0"/>
                <a:ea typeface="MS PGothic" pitchFamily="34" charset="-128"/>
                <a:cs typeface="Arial" charset="0"/>
              </a:defRPr>
            </a:lvl2pPr>
            <a:lvl3pPr defTabSz="457200" eaLnBrk="0" hangingPunct="0">
              <a:defRPr>
                <a:solidFill>
                  <a:srgbClr val="5E2082"/>
                </a:solidFill>
                <a:latin typeface="Arial" pitchFamily="34" charset="0"/>
                <a:ea typeface="MS PGothic" pitchFamily="34" charset="-128"/>
                <a:cs typeface="Arial" charset="0"/>
              </a:defRPr>
            </a:lvl3pPr>
            <a:lvl4pPr defTabSz="457200" eaLnBrk="0" hangingPunct="0">
              <a:defRPr>
                <a:solidFill>
                  <a:srgbClr val="5E2082"/>
                </a:solidFill>
                <a:latin typeface="Arial" pitchFamily="34" charset="0"/>
                <a:ea typeface="MS PGothic" pitchFamily="34" charset="-128"/>
                <a:cs typeface="Arial" charset="0"/>
              </a:defRPr>
            </a:lvl4pPr>
            <a:lvl5pPr defTabSz="457200" eaLnBrk="0" hangingPunct="0">
              <a:defRPr>
                <a:solidFill>
                  <a:srgbClr val="5E2082"/>
                </a:solidFill>
                <a:latin typeface="Arial" pitchFamily="34" charset="0"/>
                <a:ea typeface="MS PGothic" pitchFamily="34" charset="-128"/>
                <a:cs typeface="Arial" charset="0"/>
              </a:defRPr>
            </a:lvl5pPr>
            <a:lvl6pPr marL="457200" defTabSz="457200" fontAlgn="base">
              <a:spcBef>
                <a:spcPct val="0"/>
              </a:spcBef>
              <a:spcAft>
                <a:spcPct val="0"/>
              </a:spcAft>
              <a:defRPr>
                <a:solidFill>
                  <a:srgbClr val="5E2082"/>
                </a:solidFill>
                <a:latin typeface="Arial" pitchFamily="34" charset="0"/>
                <a:ea typeface="MS PGothic" pitchFamily="34" charset="-128"/>
              </a:defRPr>
            </a:lvl6pPr>
            <a:lvl7pPr marL="914400" defTabSz="457200" fontAlgn="base">
              <a:spcBef>
                <a:spcPct val="0"/>
              </a:spcBef>
              <a:spcAft>
                <a:spcPct val="0"/>
              </a:spcAft>
              <a:defRPr>
                <a:solidFill>
                  <a:srgbClr val="5E2082"/>
                </a:solidFill>
                <a:latin typeface="Arial" pitchFamily="34" charset="0"/>
                <a:ea typeface="MS PGothic" pitchFamily="34" charset="-128"/>
              </a:defRPr>
            </a:lvl7pPr>
            <a:lvl8pPr marL="1371600" defTabSz="457200" fontAlgn="base">
              <a:spcBef>
                <a:spcPct val="0"/>
              </a:spcBef>
              <a:spcAft>
                <a:spcPct val="0"/>
              </a:spcAft>
              <a:defRPr>
                <a:solidFill>
                  <a:srgbClr val="5E2082"/>
                </a:solidFill>
                <a:latin typeface="Arial" pitchFamily="34" charset="0"/>
                <a:ea typeface="MS PGothic" pitchFamily="34" charset="-128"/>
              </a:defRPr>
            </a:lvl8pPr>
            <a:lvl9pPr marL="1828800" defTabSz="457200" fontAlgn="base">
              <a:spcBef>
                <a:spcPct val="0"/>
              </a:spcBef>
              <a:spcAft>
                <a:spcPct val="0"/>
              </a:spcAft>
              <a:defRPr>
                <a:solidFill>
                  <a:srgbClr val="5E2082"/>
                </a:solidFill>
                <a:latin typeface="Arial" pitchFamily="34" charset="0"/>
                <a:ea typeface="MS PGothic" pitchFamily="34" charset="-128"/>
              </a:defRPr>
            </a:lvl9pPr>
          </a:lstStyle>
          <a:p>
            <a:r>
              <a:rPr lang="fr-CA" sz="3500" dirty="0">
                <a:solidFill>
                  <a:schemeClr val="bg1"/>
                </a:solidFill>
              </a:rPr>
              <a:t>Organismes provinciaux de réglementation</a:t>
            </a:r>
          </a:p>
        </p:txBody>
      </p:sp>
      <p:sp>
        <p:nvSpPr>
          <p:cNvPr id="8" name="Rectangle 7"/>
          <p:cNvSpPr/>
          <p:nvPr/>
        </p:nvSpPr>
        <p:spPr>
          <a:xfrm>
            <a:off x="6345947" y="4522857"/>
            <a:ext cx="312906" cy="707886"/>
          </a:xfrm>
          <a:prstGeom prst="rect">
            <a:avLst/>
          </a:prstGeom>
        </p:spPr>
        <p:txBody>
          <a:bodyPr wrap="none">
            <a:spAutoFit/>
          </a:bodyPr>
          <a:lstStyle/>
          <a:p>
            <a:r>
              <a:rPr lang="en-CA" dirty="0"/>
              <a:t> </a:t>
            </a:r>
          </a:p>
        </p:txBody>
      </p:sp>
      <p:sp>
        <p:nvSpPr>
          <p:cNvPr id="9" name="Content Placeholder 2"/>
          <p:cNvSpPr>
            <a:spLocks noGrp="1"/>
          </p:cNvSpPr>
          <p:nvPr>
            <p:ph sz="half" idx="2"/>
          </p:nvPr>
        </p:nvSpPr>
        <p:spPr>
          <a:xfrm>
            <a:off x="539552" y="1492424"/>
            <a:ext cx="11939512" cy="398710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marL="342900" indent="-342900" algn="l">
              <a:buFont typeface="Arial" panose="020B0604020202020204" pitchFamily="34" charset="0"/>
              <a:buChar char="•"/>
            </a:pPr>
            <a:r>
              <a:rPr lang="fr-CA" dirty="0">
                <a:latin typeface="Arial" panose="020B0604020202020204" pitchFamily="34" charset="0"/>
                <a:cs typeface="Arial" panose="020B0604020202020204" pitchFamily="34" charset="0"/>
              </a:rPr>
              <a:t>College of Dental Hygienists of British Columbia (CDHBC)</a:t>
            </a:r>
          </a:p>
          <a:p>
            <a:pPr marL="342900" indent="-342900" algn="l">
              <a:buFont typeface="Arial" panose="020B0604020202020204" pitchFamily="34" charset="0"/>
              <a:buChar char="•"/>
            </a:pPr>
            <a:r>
              <a:rPr lang="fr-CA" dirty="0">
                <a:latin typeface="Arial" panose="020B0604020202020204" pitchFamily="34" charset="0"/>
                <a:cs typeface="Arial" panose="020B0604020202020204" pitchFamily="34" charset="0"/>
              </a:rPr>
              <a:t>College of Registered Dental Hygienists of Alberta (CRDHA)</a:t>
            </a:r>
          </a:p>
          <a:p>
            <a:pPr marL="342900" indent="-342900" algn="l">
              <a:buFont typeface="Arial" panose="020B0604020202020204" pitchFamily="34" charset="0"/>
              <a:buChar char="•"/>
            </a:pPr>
            <a:r>
              <a:rPr lang="fr-CA" dirty="0">
                <a:latin typeface="Arial" panose="020B0604020202020204" pitchFamily="34" charset="0"/>
                <a:cs typeface="Arial" panose="020B0604020202020204" pitchFamily="34" charset="0"/>
              </a:rPr>
              <a:t>Saskatchewan Dental Hygienist Association (SDHA)</a:t>
            </a:r>
          </a:p>
          <a:p>
            <a:pPr marL="342900" indent="-342900" algn="l">
              <a:buFont typeface="Arial" panose="020B0604020202020204" pitchFamily="34" charset="0"/>
              <a:buChar char="•"/>
            </a:pPr>
            <a:r>
              <a:rPr lang="fr-CA" dirty="0">
                <a:latin typeface="Arial" panose="020B0604020202020204" pitchFamily="34" charset="0"/>
                <a:cs typeface="Arial" panose="020B0604020202020204" pitchFamily="34" charset="0"/>
              </a:rPr>
              <a:t>College of Dental Hygienists of Manitoba (CDHM)</a:t>
            </a:r>
            <a:endParaRPr lang="fr-CA" sz="20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CA" dirty="0">
                <a:latin typeface="Arial" panose="020B0604020202020204" pitchFamily="34" charset="0"/>
                <a:cs typeface="Arial" panose="020B0604020202020204" pitchFamily="34" charset="0"/>
              </a:rPr>
              <a:t>Ordre des hygiénistes dentaires de l’Ontario (ODHO)</a:t>
            </a:r>
          </a:p>
          <a:p>
            <a:pPr marL="342900" indent="-342900" algn="l">
              <a:buFont typeface="Arial" panose="020B0604020202020204" pitchFamily="34" charset="0"/>
              <a:buChar char="•"/>
            </a:pPr>
            <a:r>
              <a:rPr lang="fr-CA" dirty="0">
                <a:latin typeface="Arial" panose="020B0604020202020204" pitchFamily="34" charset="0"/>
                <a:cs typeface="Arial" panose="020B0604020202020204" pitchFamily="34" charset="0"/>
              </a:rPr>
              <a:t>Ordre des hygiénistes dentaires du Québec (OHDQ)</a:t>
            </a:r>
          </a:p>
          <a:p>
            <a:pPr marL="342900" indent="-342900" algn="l">
              <a:buFont typeface="Arial" panose="020B0604020202020204" pitchFamily="34" charset="0"/>
              <a:buChar char="•"/>
            </a:pPr>
            <a:r>
              <a:rPr lang="fr-CA" dirty="0">
                <a:latin typeface="Arial" panose="020B0604020202020204" pitchFamily="34" charset="0"/>
                <a:cs typeface="Arial" panose="020B0604020202020204" pitchFamily="34" charset="0"/>
              </a:rPr>
              <a:t>Ordre des hygiénistes dentaires du Nouveau-Brunswick (OHDNB)</a:t>
            </a:r>
          </a:p>
          <a:p>
            <a:pPr marL="342900" indent="-342900" algn="l">
              <a:buFont typeface="Arial" panose="020B0604020202020204" pitchFamily="34" charset="0"/>
              <a:buChar char="•"/>
            </a:pPr>
            <a:r>
              <a:rPr lang="fr-CA" dirty="0">
                <a:latin typeface="Arial" panose="020B0604020202020204" pitchFamily="34" charset="0"/>
                <a:cs typeface="Arial" panose="020B0604020202020204" pitchFamily="34" charset="0"/>
              </a:rPr>
              <a:t>College of Dental Hygienists of Nova Scotia (CDHNS)</a:t>
            </a:r>
          </a:p>
          <a:p>
            <a:pPr marL="342900" indent="-342900" algn="l">
              <a:buFont typeface="Arial" panose="020B0604020202020204" pitchFamily="34" charset="0"/>
              <a:buChar char="•"/>
            </a:pPr>
            <a:r>
              <a:rPr lang="fr-CA" dirty="0">
                <a:latin typeface="Arial" panose="020B0604020202020204" pitchFamily="34" charset="0"/>
                <a:cs typeface="Arial" panose="020B0604020202020204" pitchFamily="34" charset="0"/>
              </a:rPr>
              <a:t>Prince Edward Island Dental Council</a:t>
            </a:r>
          </a:p>
          <a:p>
            <a:pPr marL="342900" indent="-342900" algn="l">
              <a:buFont typeface="Arial" panose="020B0604020202020204" pitchFamily="34" charset="0"/>
              <a:buChar char="•"/>
            </a:pPr>
            <a:r>
              <a:rPr lang="fr-CA" dirty="0">
                <a:latin typeface="Arial" panose="020B0604020202020204" pitchFamily="34" charset="0"/>
                <a:cs typeface="Arial" panose="020B0604020202020204" pitchFamily="34" charset="0"/>
              </a:rPr>
              <a:t>Newfoundland and Labrador College of Dental Hygienists (NLCDH)</a:t>
            </a:r>
          </a:p>
          <a:p>
            <a:pPr marL="342900" indent="-342900" algn="l">
              <a:buFont typeface="Arial" panose="020B0604020202020204" pitchFamily="34" charset="0"/>
              <a:buChar char="•"/>
            </a:pPr>
            <a:r>
              <a:rPr lang="fr-CA" dirty="0">
                <a:latin typeface="Arial" panose="020B0604020202020204" pitchFamily="34" charset="0"/>
                <a:cs typeface="Arial" panose="020B0604020202020204" pitchFamily="34" charset="0"/>
              </a:rPr>
              <a:t>Le ministère des Services aux collectivités , gouvernement du Yukon</a:t>
            </a:r>
          </a:p>
          <a:p>
            <a:pPr marL="342900" indent="-342900" algn="l">
              <a:buFont typeface="Arial" panose="020B0604020202020204" pitchFamily="34" charset="0"/>
              <a:buChar char="•"/>
            </a:pPr>
            <a:r>
              <a:rPr lang="fr-CA" dirty="0">
                <a:latin typeface="Arial" panose="020B0604020202020204" pitchFamily="34" charset="0"/>
                <a:cs typeface="Arial" panose="020B0604020202020204" pitchFamily="34" charset="0"/>
              </a:rPr>
              <a:t>Le ministère de la Santé et des Services sociaux, gouvernement des Territoires du Nord-Ouest </a:t>
            </a:r>
          </a:p>
          <a:p>
            <a:pPr marL="342900" indent="-342900" algn="l">
              <a:buFont typeface="Arial" panose="020B0604020202020204" pitchFamily="34" charset="0"/>
              <a:buChar char="•"/>
            </a:pPr>
            <a:r>
              <a:rPr lang="fr-CA" dirty="0">
                <a:latin typeface="Arial" panose="020B0604020202020204" pitchFamily="34" charset="0"/>
                <a:cs typeface="Arial" panose="020B0604020202020204" pitchFamily="34" charset="0"/>
              </a:rPr>
              <a:t>Le ministère de la Santé et des Services sociaux, gouvernement du Nunavut</a:t>
            </a:r>
          </a:p>
          <a:p>
            <a:pPr marL="342900" indent="-342900" algn="l">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784" y="8404071"/>
            <a:ext cx="2360341" cy="74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892" y="7625542"/>
            <a:ext cx="2387949" cy="63389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1469" y="8468238"/>
            <a:ext cx="680247" cy="680247"/>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9818" y="7689395"/>
            <a:ext cx="2447805" cy="57003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6125" y="8415716"/>
            <a:ext cx="2329618" cy="67281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3979" y="7689396"/>
            <a:ext cx="2703914" cy="667218"/>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7525" y="8466956"/>
            <a:ext cx="2294344" cy="681530"/>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59460" y="7613104"/>
            <a:ext cx="796163" cy="790967"/>
          </a:xfrm>
          <a:prstGeom prst="rect">
            <a:avLst/>
          </a:prstGeom>
        </p:spPr>
      </p:pic>
      <p:pic>
        <p:nvPicPr>
          <p:cNvPr id="2" name="Picture 2" descr="College of Dental Hygienists of Nova Scotia">
            <a:extLst>
              <a:ext uri="{FF2B5EF4-FFF2-40B4-BE49-F238E27FC236}">
                <a16:creationId xmlns:a16="http://schemas.microsoft.com/office/drawing/2014/main" id="{9E2C4C1D-B947-4172-9802-1DE9113A7FC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357" t="1" r="10041" b="-3307"/>
          <a:stretch/>
        </p:blipFill>
        <p:spPr bwMode="auto">
          <a:xfrm>
            <a:off x="7747893" y="8477200"/>
            <a:ext cx="2132820" cy="649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560298"/>
      </p:ext>
    </p:extLst>
  </p:cSld>
  <p:clrMapOvr>
    <a:masterClrMapping/>
  </p:clrMapOvr>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13985</TotalTime>
  <Pages>0</Pages>
  <Words>4238</Words>
  <Characters>0</Characters>
  <Application>Microsoft Office PowerPoint</Application>
  <PresentationFormat>Custom</PresentationFormat>
  <Lines>0</Lines>
  <Paragraphs>526</Paragraphs>
  <Slides>41</Slides>
  <Notes>41</Notes>
  <HiddenSlides>0</HiddenSlides>
  <MMClips>3</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41</vt:i4>
      </vt:variant>
    </vt:vector>
  </HeadingPairs>
  <TitlesOfParts>
    <vt:vector size="54" baseType="lpstr">
      <vt:lpstr>Arial</vt:lpstr>
      <vt:lpstr>Calibri</vt:lpstr>
      <vt:lpstr>Calibri Light</vt:lpstr>
      <vt:lpstr>ColgateReady Light</vt:lpstr>
      <vt:lpstr>Helvetica Neue</vt:lpstr>
      <vt:lpstr>Palatino</vt:lpstr>
      <vt:lpstr>Custom Design</vt:lpstr>
      <vt:lpstr>Title Slide</vt:lpstr>
      <vt:lpstr>1_Custom Design</vt:lpstr>
      <vt:lpstr>2_Custom Design</vt:lpstr>
      <vt:lpstr>Office Theme</vt:lpstr>
      <vt:lpstr>1_Office Theme</vt:lpstr>
      <vt:lpstr>2_Office Theme</vt:lpstr>
      <vt:lpstr>PowerPoint Presentation</vt:lpstr>
      <vt:lpstr>L’Adhésion étudiante est GRATUITE!</vt:lpstr>
      <vt:lpstr>PowerPoint Presentation</vt:lpstr>
      <vt:lpstr>Mission de l’ACHD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Ressources éducatives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Adhésion à titre d’étudiant diplômé</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Dental attendance in children?</dc:title>
  <dc:creator>Harris, Rebecca</dc:creator>
  <cp:lastModifiedBy>Sarah Dokken</cp:lastModifiedBy>
  <cp:revision>533</cp:revision>
  <cp:lastPrinted>2015-09-17T13:05:31Z</cp:lastPrinted>
  <dcterms:modified xsi:type="dcterms:W3CDTF">2020-10-21T18:46:00Z</dcterms:modified>
</cp:coreProperties>
</file>