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theme/theme10.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1.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83" r:id="rId2"/>
    <p:sldMasterId id="2147483686" r:id="rId3"/>
    <p:sldMasterId id="2147483698" r:id="rId4"/>
    <p:sldMasterId id="2147483700" r:id="rId5"/>
    <p:sldMasterId id="2147483704" r:id="rId6"/>
    <p:sldMasterId id="2147483708" r:id="rId7"/>
    <p:sldMasterId id="2147483710" r:id="rId8"/>
    <p:sldMasterId id="2147483714" r:id="rId9"/>
    <p:sldMasterId id="2147483716" r:id="rId10"/>
    <p:sldMasterId id="2147483718" r:id="rId11"/>
    <p:sldMasterId id="2147483721" r:id="rId12"/>
  </p:sldMasterIdLst>
  <p:notesMasterIdLst>
    <p:notesMasterId r:id="rId63"/>
  </p:notesMasterIdLst>
  <p:handoutMasterIdLst>
    <p:handoutMasterId r:id="rId64"/>
  </p:handoutMasterIdLst>
  <p:sldIdLst>
    <p:sldId id="257" r:id="rId13"/>
    <p:sldId id="310" r:id="rId14"/>
    <p:sldId id="330" r:id="rId15"/>
    <p:sldId id="311" r:id="rId16"/>
    <p:sldId id="312" r:id="rId17"/>
    <p:sldId id="313" r:id="rId18"/>
    <p:sldId id="385" r:id="rId19"/>
    <p:sldId id="314" r:id="rId20"/>
    <p:sldId id="319" r:id="rId21"/>
    <p:sldId id="321" r:id="rId22"/>
    <p:sldId id="273" r:id="rId23"/>
    <p:sldId id="387" r:id="rId24"/>
    <p:sldId id="366" r:id="rId25"/>
    <p:sldId id="368" r:id="rId26"/>
    <p:sldId id="316" r:id="rId27"/>
    <p:sldId id="317" r:id="rId28"/>
    <p:sldId id="382" r:id="rId29"/>
    <p:sldId id="289" r:id="rId30"/>
    <p:sldId id="388" r:id="rId31"/>
    <p:sldId id="389" r:id="rId32"/>
    <p:sldId id="390" r:id="rId33"/>
    <p:sldId id="339" r:id="rId34"/>
    <p:sldId id="318" r:id="rId35"/>
    <p:sldId id="369" r:id="rId36"/>
    <p:sldId id="370" r:id="rId37"/>
    <p:sldId id="261" r:id="rId38"/>
    <p:sldId id="322" r:id="rId39"/>
    <p:sldId id="290" r:id="rId40"/>
    <p:sldId id="323" r:id="rId41"/>
    <p:sldId id="324" r:id="rId42"/>
    <p:sldId id="325" r:id="rId43"/>
    <p:sldId id="331" r:id="rId44"/>
    <p:sldId id="332" r:id="rId45"/>
    <p:sldId id="326" r:id="rId46"/>
    <p:sldId id="292" r:id="rId47"/>
    <p:sldId id="320" r:id="rId48"/>
    <p:sldId id="294" r:id="rId49"/>
    <p:sldId id="297" r:id="rId50"/>
    <p:sldId id="298" r:id="rId51"/>
    <p:sldId id="299" r:id="rId52"/>
    <p:sldId id="383" r:id="rId53"/>
    <p:sldId id="300" r:id="rId54"/>
    <p:sldId id="305" r:id="rId55"/>
    <p:sldId id="274" r:id="rId56"/>
    <p:sldId id="280" r:id="rId57"/>
    <p:sldId id="275" r:id="rId58"/>
    <p:sldId id="302" r:id="rId59"/>
    <p:sldId id="371" r:id="rId60"/>
    <p:sldId id="372" r:id="rId61"/>
    <p:sldId id="377" r:id="rId62"/>
  </p:sldIdLst>
  <p:sldSz cx="17340263" cy="9753600"/>
  <p:notesSz cx="7023100" cy="9309100"/>
  <p:defaultTextStyle>
    <a:defPPr>
      <a:defRPr lang="en-US"/>
    </a:defPPr>
    <a:lvl1pPr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1pPr>
    <a:lvl2pPr marL="4572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2pPr>
    <a:lvl3pPr marL="9144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3pPr>
    <a:lvl4pPr marL="13716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4pPr>
    <a:lvl5pPr marL="18288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5pPr>
    <a:lvl6pPr marL="22860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6pPr>
    <a:lvl7pPr marL="27432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7pPr>
    <a:lvl8pPr marL="32004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8pPr>
    <a:lvl9pPr marL="36576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ctoria Leck" initials="VL" lastIdx="4" clrIdx="0"/>
  <p:cmAuthor id="1" name="Brigitte Gauthier" initials="BG" lastIdx="13" clrIdx="1"/>
  <p:cmAuthor id="2" name="Ann Wright" initials="AW" lastIdx="8" clrIdx="2"/>
  <p:cmAuthor id="3" name="Sarah Dokken" initials="SD" lastIdx="60" clrIdx="3"/>
  <p:cmAuthor id="4" name="Sarah Dokken" initials="SD [2]" lastIdx="37" clrIdx="4">
    <p:extLst>
      <p:ext uri="{19B8F6BF-5375-455C-9EA6-DF929625EA0E}">
        <p15:presenceInfo xmlns:p15="http://schemas.microsoft.com/office/powerpoint/2012/main" userId="S::sdokken@cdha.ca::52b86b48-ba81-4cc2-a711-538dd586fa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99"/>
    <a:srgbClr val="ED8A05"/>
    <a:srgbClr val="606060"/>
    <a:srgbClr val="FBAE44"/>
    <a:srgbClr val="FBA533"/>
    <a:srgbClr val="5E2082"/>
    <a:srgbClr val="8C32C0"/>
    <a:srgbClr val="3F3F3F"/>
    <a:srgbClr val="FFFFFF"/>
    <a:srgbClr val="E4FA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54653" autoAdjust="0"/>
  </p:normalViewPr>
  <p:slideViewPr>
    <p:cSldViewPr>
      <p:cViewPr>
        <p:scale>
          <a:sx n="20" d="100"/>
          <a:sy n="20" d="100"/>
        </p:scale>
        <p:origin x="1536" y="31"/>
      </p:cViewPr>
      <p:guideLst>
        <p:guide orient="horz" pos="3072"/>
        <p:guide pos="5462"/>
      </p:guideLst>
    </p:cSldViewPr>
  </p:slideViewPr>
  <p:outlineViewPr>
    <p:cViewPr>
      <p:scale>
        <a:sx n="33" d="100"/>
        <a:sy n="33" d="100"/>
      </p:scale>
      <p:origin x="0" y="-23189"/>
    </p:cViewPr>
  </p:outlineViewPr>
  <p:notesTextViewPr>
    <p:cViewPr>
      <p:scale>
        <a:sx n="3" d="2"/>
        <a:sy n="3" d="2"/>
      </p:scale>
      <p:origin x="0" y="0"/>
    </p:cViewPr>
  </p:notesTextViewPr>
  <p:sorterViewPr>
    <p:cViewPr>
      <p:scale>
        <a:sx n="140" d="100"/>
        <a:sy n="140" d="100"/>
      </p:scale>
      <p:origin x="0" y="-27974"/>
    </p:cViewPr>
  </p:sorterViewPr>
  <p:notesViewPr>
    <p:cSldViewPr>
      <p:cViewPr>
        <p:scale>
          <a:sx n="100" d="100"/>
          <a:sy n="100" d="100"/>
        </p:scale>
        <p:origin x="2270" y="-941"/>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DACDEB7B-6625-487E-922C-8FDEFC33BFD7}" type="datetimeFigureOut">
              <a:rPr lang="en-CA" smtClean="0"/>
              <a:t>2021-03-07</a:t>
            </a:fld>
            <a:endParaRPr lang="en-CA"/>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AE84BE69-FC90-4E57-BC30-3FB649790DD3}" type="slidenum">
              <a:rPr lang="en-CA" smtClean="0"/>
              <a:t>‹#›</a:t>
            </a:fld>
            <a:endParaRPr lang="en-CA"/>
          </a:p>
        </p:txBody>
      </p:sp>
    </p:spTree>
    <p:extLst>
      <p:ext uri="{BB962C8B-B14F-4D97-AF65-F5344CB8AC3E}">
        <p14:creationId xmlns:p14="http://schemas.microsoft.com/office/powerpoint/2010/main" val="281500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atin typeface="Palatino" charset="0"/>
                <a:ea typeface="ヒラギノ明朝 ProN W3" charset="-128"/>
                <a:cs typeface="+mn-cs"/>
                <a:sym typeface="Palatino" charset="0"/>
              </a:defRPr>
            </a:lvl1pPr>
          </a:lstStyle>
          <a:p>
            <a:pPr>
              <a:defRPr/>
            </a:pPr>
            <a:endParaRPr lang="en-GB"/>
          </a:p>
        </p:txBody>
      </p:sp>
      <p:sp>
        <p:nvSpPr>
          <p:cNvPr id="3" name="Date Placeholder 2"/>
          <p:cNvSpPr>
            <a:spLocks noGrp="1"/>
          </p:cNvSpPr>
          <p:nvPr>
            <p:ph type="dt" idx="1"/>
          </p:nvPr>
        </p:nvSpPr>
        <p:spPr>
          <a:xfrm>
            <a:off x="3978132" y="0"/>
            <a:ext cx="3043343" cy="465455"/>
          </a:xfrm>
          <a:prstGeom prst="rect">
            <a:avLst/>
          </a:prstGeom>
        </p:spPr>
        <p:txBody>
          <a:bodyPr vert="horz" wrap="square" lIns="93324" tIns="46662" rIns="93324" bIns="46662" numCol="1" anchor="t" anchorCtr="0" compatLnSpc="1">
            <a:prstTxWarp prst="textNoShape">
              <a:avLst/>
            </a:prstTxWarp>
          </a:bodyPr>
          <a:lstStyle>
            <a:lvl1pPr algn="r">
              <a:defRPr sz="1200"/>
            </a:lvl1pPr>
          </a:lstStyle>
          <a:p>
            <a:fld id="{D3A9C278-429C-4490-8F4B-DADAC3A93496}" type="datetimeFigureOut">
              <a:rPr lang="en-GB" altLang="en-US"/>
              <a:pPr/>
              <a:t>07/03/2021</a:t>
            </a:fld>
            <a:endParaRPr lang="en-GB" alt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pPr lvl="0"/>
            <a:endParaRPr lang="en-GB" noProof="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atin typeface="Palatino" charset="0"/>
                <a:ea typeface="ヒラギノ明朝 ProN W3" charset="-128"/>
                <a:cs typeface="+mn-cs"/>
                <a:sym typeface="Palatino" charset="0"/>
              </a:defRPr>
            </a:lvl1pPr>
          </a:lstStyle>
          <a:p>
            <a:pPr>
              <a:defRPr/>
            </a:pPr>
            <a:endParaRPr lang="en-GB"/>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wrap="square" lIns="93324" tIns="46662" rIns="93324" bIns="46662" numCol="1" anchor="b" anchorCtr="0" compatLnSpc="1">
            <a:prstTxWarp prst="textNoShape">
              <a:avLst/>
            </a:prstTxWarp>
          </a:bodyPr>
          <a:lstStyle>
            <a:lvl1pPr algn="r">
              <a:defRPr sz="1200"/>
            </a:lvl1pPr>
          </a:lstStyle>
          <a:p>
            <a:fld id="{2922CD43-E934-4847-992E-37B0B5850983}" type="slidenum">
              <a:rPr lang="en-GB" altLang="en-US"/>
              <a:pPr/>
              <a:t>‹#›</a:t>
            </a:fld>
            <a:endParaRPr lang="en-GB" altLang="en-US"/>
          </a:p>
        </p:txBody>
      </p:sp>
    </p:spTree>
    <p:extLst>
      <p:ext uri="{BB962C8B-B14F-4D97-AF65-F5344CB8AC3E}">
        <p14:creationId xmlns:p14="http://schemas.microsoft.com/office/powerpoint/2010/main" val="27171051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9te5u2Tp3c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l.facebook.com/l.php?u=http://www.cdha.ca/profileedit&amp;h=ATN9jqx8_mNZ2YAGSEQfXzObUU28cd3ND5gNncpnZKP9Avt5knxkmmZwO_xbT01X3xX9Lg-FxChp0b2Qua8zPj0WWzhJ5x5qNYGdVvBoZPZvZ6bELG9VpSdlbF5ZBq-wIwKw2m5yD2Pps68oT4XTUXl62LqVEfo2yo1RM3sSqkWzi9mRT6VjyOcnvxOoXw5yBbv5QUP-oLstBt7Qv2HUBbAyUQruqRFWZ-NDLcq5Bq8L0yr7Gp1zVrHnVA92gjJGd4fwZ1-Cx3794TGrySYP"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Félicitations pour l’obtention prochaine de votre diplôme de fin d’études! </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Les renseignements qui suivent donnent un aperçu de ce qui vous attend alors que vous démarrez une carrière gratifiante en hygiène dentaire. En préparation de votre carrière, vous aurez besoin de soutien et d’accès aux ressources nécessaires. C’est là où l’ACHD peut vous aider!</a:t>
            </a:r>
          </a:p>
          <a:p>
            <a:endParaRPr lang="fr-CA" sz="1400" kern="1200" dirty="0">
              <a:solidFill>
                <a:schemeClr val="tx1"/>
              </a:solidFill>
              <a:effectLst/>
              <a:latin typeface="+mn-lt"/>
              <a:ea typeface="MS PGothic" pitchFamily="34" charset="-128"/>
              <a:cs typeface="MS PGothic" charset="0"/>
            </a:endParaRPr>
          </a:p>
          <a:p>
            <a:endParaRPr lang="en-CA"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a:t>
            </a:fld>
            <a:endParaRPr lang="en-GB" altLang="en-US"/>
          </a:p>
        </p:txBody>
      </p:sp>
    </p:spTree>
    <p:extLst>
      <p:ext uri="{BB962C8B-B14F-4D97-AF65-F5344CB8AC3E}">
        <p14:creationId xmlns:p14="http://schemas.microsoft.com/office/powerpoint/2010/main" val="2828465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700" kern="1200" dirty="0">
                <a:solidFill>
                  <a:schemeClr val="tx1"/>
                </a:solidFill>
                <a:effectLst/>
                <a:latin typeface="+mn-lt"/>
                <a:ea typeface="MS PGothic" pitchFamily="34" charset="-128"/>
                <a:cs typeface="MS PGothic" charset="0"/>
              </a:rPr>
              <a:t>Pourquoi devriez-vous faire partie de l’</a:t>
            </a:r>
            <a:r>
              <a:rPr lang="fr-CA" sz="1700" kern="1200" dirty="0" err="1">
                <a:solidFill>
                  <a:schemeClr val="tx1"/>
                </a:solidFill>
                <a:effectLst/>
                <a:latin typeface="+mn-lt"/>
                <a:ea typeface="MS PGothic" pitchFamily="34" charset="-128"/>
                <a:cs typeface="MS PGothic" charset="0"/>
              </a:rPr>
              <a:t>ACHD</a:t>
            </a:r>
            <a:r>
              <a:rPr lang="fr-CA" sz="1700" kern="1200" dirty="0">
                <a:solidFill>
                  <a:schemeClr val="tx1"/>
                </a:solidFill>
                <a:effectLst/>
                <a:latin typeface="+mn-lt"/>
                <a:ea typeface="MS PGothic" pitchFamily="34" charset="-128"/>
                <a:cs typeface="MS PGothic" charset="0"/>
              </a:rPr>
              <a:t>? Regardons les raisons principales dans cette vidéo en anglais.</a:t>
            </a:r>
          </a:p>
          <a:p>
            <a:endParaRPr lang="fr-CA" sz="1700" kern="1200" dirty="0">
              <a:solidFill>
                <a:schemeClr val="tx1"/>
              </a:solidFill>
              <a:effectLst/>
              <a:latin typeface="+mn-lt"/>
              <a:ea typeface="MS PGothic" pitchFamily="34" charset="-128"/>
              <a:cs typeface="MS PGothic" charset="0"/>
            </a:endParaRPr>
          </a:p>
          <a:p>
            <a:r>
              <a:rPr lang="fr-CA" sz="1700" b="0" i="1" dirty="0">
                <a:effectLst/>
                <a:latin typeface="Calibri" panose="020F0502020204030204" pitchFamily="34" charset="0"/>
                <a:ea typeface="Calibri" panose="020F0502020204030204" pitchFamily="34" charset="0"/>
                <a:cs typeface="Times New Roman" panose="02020603050405020304" pitchFamily="18" charset="0"/>
              </a:rPr>
              <a:t>[ </a:t>
            </a:r>
            <a:r>
              <a:rPr lang="fr-CA" sz="1700" b="1" i="1" dirty="0">
                <a:effectLst/>
                <a:latin typeface="Calibri" panose="020F0502020204030204" pitchFamily="34" charset="0"/>
                <a:ea typeface="Calibri" panose="020F0502020204030204" pitchFamily="34" charset="0"/>
                <a:cs typeface="Times New Roman" panose="02020603050405020304" pitchFamily="18" charset="0"/>
              </a:rPr>
              <a:t>AU PRÉSENTATEUR : </a:t>
            </a:r>
            <a:r>
              <a:rPr lang="fr-CA" sz="1700" i="1" dirty="0">
                <a:effectLst/>
                <a:latin typeface="Calibri" panose="020F0502020204030204" pitchFamily="34" charset="0"/>
                <a:ea typeface="Calibri" panose="020F0502020204030204" pitchFamily="34" charset="0"/>
                <a:cs typeface="Times New Roman" panose="02020603050405020304" pitchFamily="18" charset="0"/>
              </a:rPr>
              <a:t>En cas de difficulté, ouvrir une fenêtre distincte ou un onglet distinct et partager ou faire jouer : </a:t>
            </a:r>
            <a:r>
              <a:rPr lang="en-CA" sz="1700" b="1" i="1" dirty="0"/>
              <a:t>https://youtu.be/JJB4-AnivCk </a:t>
            </a:r>
            <a:r>
              <a:rPr lang="en-CA" sz="1700" i="1" dirty="0"/>
              <a:t>]</a:t>
            </a:r>
            <a:endParaRPr lang="en-CA" sz="17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10</a:t>
            </a:fld>
            <a:endParaRPr lang="en-GB" altLang="en-US"/>
          </a:p>
        </p:txBody>
      </p:sp>
    </p:spTree>
    <p:extLst>
      <p:ext uri="{BB962C8B-B14F-4D97-AF65-F5344CB8AC3E}">
        <p14:creationId xmlns:p14="http://schemas.microsoft.com/office/powerpoint/2010/main" val="1002010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dirty="0">
                <a:effectLst/>
                <a:latin typeface="+mn-lt"/>
                <a:ea typeface="Calibri" panose="020F0502020204030204" pitchFamily="34" charset="0"/>
                <a:cs typeface="Times New Roman" panose="02020603050405020304" pitchFamily="18" charset="0"/>
              </a:rPr>
              <a:t>Après avoir réussi l’examen de certification nationale en hygiène dentaire, vous pouvez passer de l’adhésion étudiante de l’ACHD à l’adhésion à titre de membre étudiant diplômé. </a:t>
            </a:r>
            <a:r>
              <a:rPr lang="fr-CA" sz="1200" kern="1200" dirty="0">
                <a:solidFill>
                  <a:schemeClr val="tx1"/>
                </a:solidFill>
                <a:effectLst/>
                <a:latin typeface="+mn-lt"/>
                <a:ea typeface="MS PGothic" pitchFamily="34" charset="-128"/>
                <a:cs typeface="MS PGothic" charset="0"/>
              </a:rPr>
              <a:t>L’adhésion demeurera GRATUITE et comprendra une assurance responsabilité professionnelle d’une valeur totale allant jusqu’à cinq millions de dollars, en vigueur jusqu’au 31 décembre de cette année. Il est obligatoire de souscrire une assurance responsabilité professionnelle pour exercer la profession.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200" kern="1200" baseline="0" dirty="0">
              <a:solidFill>
                <a:schemeClr val="tx1"/>
              </a:solidFill>
              <a:effectLst/>
              <a:highlight>
                <a:srgbClr val="FFFF00"/>
              </a:highlight>
              <a:latin typeface="+mn-lt"/>
              <a:ea typeface="MS PGothic" pitchFamily="34" charset="-128"/>
              <a:cs typeface="MS PGothic" charset="0"/>
            </a:endParaRPr>
          </a:p>
          <a:p>
            <a:r>
              <a:rPr lang="fr-FR" sz="1200" b="0" i="0" u="none" strike="noStrike" kern="1200" baseline="0" dirty="0">
                <a:solidFill>
                  <a:schemeClr val="tx1"/>
                </a:solidFill>
                <a:highlight>
                  <a:srgbClr val="FFFF00"/>
                </a:highlight>
                <a:latin typeface="+mn-lt"/>
                <a:ea typeface="MS PGothic" pitchFamily="34" charset="-128"/>
                <a:cs typeface="MS PGothic" charset="0"/>
              </a:rPr>
              <a:t>Veuillez noter que les diplômés qui s’inscrivent en Colombie-Britannique devraient changer le statut de leur adhésion par l’entremise du Collège des hygiénistes dentaires de la Colombie-Britannique (</a:t>
            </a:r>
            <a:r>
              <a:rPr lang="fr-FR" sz="1200" b="0" i="0" u="none" strike="noStrike" kern="1200" baseline="0" dirty="0" err="1">
                <a:solidFill>
                  <a:schemeClr val="tx1"/>
                </a:solidFill>
                <a:highlight>
                  <a:srgbClr val="FFFF00"/>
                </a:highlight>
                <a:latin typeface="+mn-lt"/>
                <a:ea typeface="MS PGothic" pitchFamily="34" charset="-128"/>
                <a:cs typeface="MS PGothic" charset="0"/>
              </a:rPr>
              <a:t>CDHBC</a:t>
            </a:r>
            <a:r>
              <a:rPr lang="fr-FR" sz="1200" b="0" i="0" u="none" strike="noStrike" kern="1200" baseline="0" dirty="0">
                <a:solidFill>
                  <a:schemeClr val="tx1"/>
                </a:solidFill>
                <a:highlight>
                  <a:srgbClr val="FFFF00"/>
                </a:highlight>
                <a:latin typeface="+mn-lt"/>
                <a:ea typeface="MS PGothic" pitchFamily="34" charset="-128"/>
                <a:cs typeface="MS PGothic" charset="0"/>
              </a:rPr>
              <a:t>) au </a:t>
            </a:r>
            <a:r>
              <a:rPr lang="fr-FR" sz="1200" b="1" i="0" u="none" strike="noStrike" kern="1200" baseline="0" dirty="0">
                <a:solidFill>
                  <a:schemeClr val="tx1"/>
                </a:solidFill>
                <a:highlight>
                  <a:srgbClr val="FFFF00"/>
                </a:highlight>
                <a:latin typeface="+mn-lt"/>
                <a:ea typeface="MS PGothic" pitchFamily="34" charset="-128"/>
                <a:cs typeface="MS PGothic" charset="0"/>
              </a:rPr>
              <a:t>cdhbc.com</a:t>
            </a:r>
            <a:r>
              <a:rPr lang="fr-FR" sz="1200" b="0" i="0" u="none" strike="noStrike" kern="1200" baseline="0" dirty="0">
                <a:solidFill>
                  <a:schemeClr val="tx1"/>
                </a:solidFill>
                <a:highlight>
                  <a:srgbClr val="FFFF00"/>
                </a:highlight>
                <a:latin typeface="+mn-lt"/>
                <a:ea typeface="MS PGothic" pitchFamily="34" charset="-128"/>
                <a:cs typeface="MS PGothic" charset="0"/>
              </a:rPr>
              <a:t>. Votre couverture d’ARP sera en vigueur jusqu’au 28 février de l’année suivant l’année au cours de laquelle vous aurez réussi l’examen de certification. </a:t>
            </a:r>
          </a:p>
          <a:p>
            <a:endParaRPr lang="en-CA" sz="1200" kern="1200" dirty="0">
              <a:solidFill>
                <a:schemeClr val="tx1"/>
              </a:solidFill>
              <a:effectLst/>
              <a:latin typeface="+mn-lt"/>
              <a:ea typeface="MS PGothic" pitchFamily="34" charset="-128"/>
              <a:cs typeface="MS PGothic" charset="0"/>
            </a:endParaRPr>
          </a:p>
          <a:p>
            <a:r>
              <a:rPr lang="fr-CA" sz="1200" kern="1200" dirty="0">
                <a:solidFill>
                  <a:schemeClr val="tx1"/>
                </a:solidFill>
                <a:effectLst/>
                <a:latin typeface="+mn-lt"/>
                <a:ea typeface="MS PGothic" pitchFamily="34" charset="-128"/>
                <a:cs typeface="MS PGothic" charset="0"/>
              </a:rPr>
              <a:t>Veuillez noter qu’il y a une différence entre l’assurance responsabilité professionnelle et l’assurance invalidité. L’assurance responsabilité professionnelle vous protège contre la responsabilité ou les allégations de responsabilité à l’égard de blessures ou de dommages découlant d’un acte de négligence, d’une erreur, d’une omission ou d’une faute professionnelle survenus lors de votre exercice à titre d’hygiéniste dentaire. Encore une fois, votre adhésion vous donne droit à ce type d’assurance. Vous avez l’option d’ajouter une assurance invalidité moyennant des frais additionnels, ce qui aide à remplacer la perte de revenu et aide à protéger votre style de vie si vous ne pouvez travailler en raison d’une maladie ou d’une blessure. Notre partenaire, la Financière Sun Life, a une offre à prix abordable pour les étudiants diplômés dont vous pourrez bénéficier une fois que vous aurez réussi l’examen national de certification.</a:t>
            </a:r>
          </a:p>
          <a:p>
            <a:r>
              <a:rPr lang="fr-CA" sz="1200" kern="1200" dirty="0">
                <a:solidFill>
                  <a:schemeClr val="tx1"/>
                </a:solidFill>
                <a:effectLst/>
                <a:latin typeface="+mn-lt"/>
                <a:ea typeface="MS PGothic" pitchFamily="34" charset="-128"/>
                <a:cs typeface="MS PGothic" charset="0"/>
              </a:rPr>
              <a:t>  </a:t>
            </a:r>
            <a:endParaRPr lang="en-CA" sz="1200" kern="1200" dirty="0">
              <a:solidFill>
                <a:schemeClr val="tx1"/>
              </a:solidFill>
              <a:effectLst/>
              <a:latin typeface="+mn-lt"/>
              <a:ea typeface="MS PGothic" pitchFamily="34" charset="-128"/>
              <a:cs typeface="MS PGothic" charset="0"/>
            </a:endParaRPr>
          </a:p>
          <a:p>
            <a:r>
              <a:rPr lang="fr-CA" sz="1200" kern="1200" dirty="0">
                <a:solidFill>
                  <a:schemeClr val="tx1"/>
                </a:solidFill>
                <a:effectLst/>
                <a:latin typeface="+mn-lt"/>
                <a:ea typeface="MS PGothic" pitchFamily="34" charset="-128"/>
                <a:cs typeface="MS PGothic" charset="0"/>
              </a:rPr>
              <a:t>Des points à noter : </a:t>
            </a:r>
          </a:p>
          <a:p>
            <a:pPr marL="171450" lvl="0" indent="-171450">
              <a:buFont typeface="Arial"/>
              <a:buChar char="•"/>
            </a:pPr>
            <a:r>
              <a:rPr lang="fr-CA" sz="1200" kern="1200" dirty="0">
                <a:solidFill>
                  <a:schemeClr val="tx1"/>
                </a:solidFill>
                <a:effectLst/>
                <a:latin typeface="+mn-lt"/>
                <a:ea typeface="MS PGothic" pitchFamily="34" charset="-128"/>
                <a:cs typeface="MS PGothic" charset="0"/>
              </a:rPr>
              <a:t>Si vous changez de province, votre police d’assurance responsabilité professionnelle déménage avec vous.  </a:t>
            </a:r>
            <a:endParaRPr lang="en-CA" sz="12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200" kern="1200" dirty="0">
                <a:solidFill>
                  <a:schemeClr val="tx1"/>
                </a:solidFill>
                <a:effectLst/>
                <a:latin typeface="+mn-lt"/>
                <a:ea typeface="MS PGothic" pitchFamily="34" charset="-128"/>
                <a:cs typeface="MS PGothic" charset="0"/>
              </a:rPr>
              <a:t>La police d’assurance responsabilité professionnelle sera valide seulement lorsque vous serez inscrit à l’Ordre et que vous aurez l’autorisation d’exercer.</a:t>
            </a:r>
          </a:p>
          <a:p>
            <a:pPr marL="0" lvl="0" indent="0">
              <a:buFont typeface="Arial"/>
              <a:buNone/>
            </a:pPr>
            <a:endParaRPr lang="fr-CA" sz="1200" kern="1200" dirty="0">
              <a:solidFill>
                <a:schemeClr val="tx1"/>
              </a:solidFill>
              <a:effectLst/>
              <a:latin typeface="+mn-lt"/>
              <a:ea typeface="MS PGothic" pitchFamily="34" charset="-128"/>
              <a:cs typeface="MS PGothic" charset="0"/>
            </a:endParaRPr>
          </a:p>
          <a:p>
            <a:pPr marL="0" lvl="0" indent="0">
              <a:buFont typeface="Arial"/>
              <a:buNone/>
            </a:pPr>
            <a:r>
              <a:rPr lang="fr-CA" sz="1200" kern="1200" dirty="0">
                <a:solidFill>
                  <a:schemeClr val="tx1"/>
                </a:solidFill>
                <a:effectLst/>
                <a:latin typeface="+mn-lt"/>
                <a:ea typeface="MS PGothic" pitchFamily="34" charset="-128"/>
                <a:cs typeface="MS PGothic" charset="0"/>
              </a:rPr>
              <a:t>L’adhésion à titre de membre étudiant diplômé n’est </a:t>
            </a:r>
            <a:r>
              <a:rPr lang="fr-CA" sz="1200" b="1" kern="1200" dirty="0">
                <a:solidFill>
                  <a:schemeClr val="tx1"/>
                </a:solidFill>
                <a:effectLst/>
                <a:latin typeface="+mn-lt"/>
                <a:ea typeface="MS PGothic" pitchFamily="34" charset="-128"/>
                <a:cs typeface="MS PGothic" charset="0"/>
              </a:rPr>
              <a:t>offerte qu’une seule fois</a:t>
            </a:r>
            <a:r>
              <a:rPr lang="fr-CA" sz="1200" kern="1200" dirty="0">
                <a:solidFill>
                  <a:schemeClr val="tx1"/>
                </a:solidFill>
                <a:effectLst/>
                <a:latin typeface="+mn-lt"/>
                <a:ea typeface="MS PGothic" pitchFamily="34" charset="-128"/>
                <a:cs typeface="MS PGothic" charset="0"/>
              </a:rPr>
              <a:t> aux nouveaux diplômés qui ont réussi l’examen national de certification en hygiène dentaire. Si vous n’avez pas un compte gratuit d’adhésion étudiante ou si votre compte n’est pas à jour, assurez-vous de vous inscrire ou de le renouveler.  </a:t>
            </a:r>
            <a:endParaRPr lang="en-CA" sz="12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11</a:t>
            </a:fld>
            <a:endParaRPr lang="en-GB" altLang="en-US"/>
          </a:p>
        </p:txBody>
      </p:sp>
    </p:spTree>
    <p:extLst>
      <p:ext uri="{BB962C8B-B14F-4D97-AF65-F5344CB8AC3E}">
        <p14:creationId xmlns:p14="http://schemas.microsoft.com/office/powerpoint/2010/main" val="2625175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700" dirty="0">
                <a:effectLst/>
                <a:latin typeface="Calibri" panose="020F0502020204030204" pitchFamily="34" charset="0"/>
                <a:ea typeface="Calibri" panose="020F0502020204030204" pitchFamily="34" charset="0"/>
                <a:cs typeface="Times New Roman" panose="02020603050405020304" pitchFamily="18" charset="0"/>
              </a:rPr>
              <a:t>Pour mieux comprendre les risques et les responsabilités associés à l’exercice professionnel, visionnez un webinaire gratuit qui met en vedette des présentateurs qui viennent de nos partenaires de programme d’assurance responsabilité (en anglais). Ils examinent les allégations communes faites contre des hygiénistes dentaires, y compris des plaintes aux organismes de réglementation et des allégations civiles.</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12</a:t>
            </a:fld>
            <a:endParaRPr lang="en-GB" altLang="en-US"/>
          </a:p>
        </p:txBody>
      </p:sp>
    </p:spTree>
    <p:extLst>
      <p:ext uri="{BB962C8B-B14F-4D97-AF65-F5344CB8AC3E}">
        <p14:creationId xmlns:p14="http://schemas.microsoft.com/office/powerpoint/2010/main" val="2518481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FR" sz="1700" dirty="0"/>
              <a:t>Maintenant j’aimerais vous poser une question et une bonne réponse vous permettra de gagner un prix. Si vous pensez connaître la réponse, veuillez la taper dans le « clavardage » : la première personne qui écrira la bonne réponse gagnera!</a:t>
            </a:r>
          </a:p>
          <a:p>
            <a:endParaRPr lang="fr-FR" sz="1700" dirty="0"/>
          </a:p>
          <a:p>
            <a:r>
              <a:rPr lang="fr-FR" sz="1700" dirty="0"/>
              <a:t>Je vous donne un moment pour vous préparer.</a:t>
            </a:r>
            <a:endParaRPr lang="en-US" sz="1700" dirty="0"/>
          </a:p>
        </p:txBody>
      </p:sp>
    </p:spTree>
    <p:extLst>
      <p:ext uri="{BB962C8B-B14F-4D97-AF65-F5344CB8AC3E}">
        <p14:creationId xmlns:p14="http://schemas.microsoft.com/office/powerpoint/2010/main" val="1844374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FR" sz="1700" dirty="0"/>
              <a:t>Vrai ou faux? L’adhésion à titre d’étudiant diplômé de l’ACHD coûte 50 $.</a:t>
            </a:r>
          </a:p>
          <a:p>
            <a:endParaRPr lang="en-US" sz="1700" dirty="0">
              <a:latin typeface="+mn-lt"/>
            </a:endParaRPr>
          </a:p>
          <a:p>
            <a:pPr marL="0" marR="0">
              <a:lnSpc>
                <a:spcPct val="107000"/>
              </a:lnSpc>
              <a:spcBef>
                <a:spcPts val="0"/>
              </a:spcBef>
              <a:spcAft>
                <a:spcPts val="800"/>
              </a:spcAft>
            </a:pPr>
            <a:r>
              <a:rPr lang="fr-CA" sz="1700" i="1" dirty="0">
                <a:effectLst/>
                <a:latin typeface="+mn-lt"/>
                <a:ea typeface="Calibri" panose="020F0502020204030204" pitchFamily="34" charset="0"/>
                <a:cs typeface="Times New Roman" panose="02020603050405020304" pitchFamily="18" charset="0"/>
              </a:rPr>
              <a:t>[</a:t>
            </a:r>
            <a:r>
              <a:rPr lang="fr-CA" sz="1700" b="1" i="1" dirty="0">
                <a:effectLst/>
                <a:latin typeface="+mn-lt"/>
                <a:ea typeface="Calibri" panose="020F0502020204030204" pitchFamily="34" charset="0"/>
                <a:cs typeface="Times New Roman" panose="02020603050405020304" pitchFamily="18" charset="0"/>
              </a:rPr>
              <a:t>AU PRÉSENTATEUR</a:t>
            </a:r>
            <a:r>
              <a:rPr lang="fr-CA" sz="1700" i="1" dirty="0">
                <a:effectLst/>
                <a:latin typeface="+mn-lt"/>
                <a:ea typeface="Calibri" panose="020F0502020204030204" pitchFamily="34" charset="0"/>
                <a:cs typeface="Times New Roman" panose="02020603050405020304" pitchFamily="18" charset="0"/>
              </a:rPr>
              <a:t> — après environ 10-15 secondes, vérifiez le clavardage pour voir si vous avez un gagnant.]</a:t>
            </a:r>
          </a:p>
          <a:p>
            <a:pPr marL="0" marR="0">
              <a:lnSpc>
                <a:spcPct val="107000"/>
              </a:lnSpc>
              <a:spcBef>
                <a:spcPts val="0"/>
              </a:spcBef>
              <a:spcAft>
                <a:spcPts val="800"/>
              </a:spcAft>
            </a:pPr>
            <a:endParaRPr lang="en-CA" sz="17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700" dirty="0">
                <a:effectLst/>
                <a:latin typeface="+mn-lt"/>
                <a:ea typeface="Calibri" panose="020F0502020204030204" pitchFamily="34" charset="0"/>
                <a:cs typeface="Times New Roman" panose="02020603050405020304" pitchFamily="18" charset="0"/>
              </a:rPr>
              <a:t>Félicitations à [nom ici]. Cette personne a donné la bonne réponse! Et la réponse est… </a:t>
            </a:r>
            <a:endParaRPr lang="en-CA" sz="1700" dirty="0">
              <a:effectLst/>
              <a:latin typeface="+mn-lt"/>
              <a:ea typeface="Calibri" panose="020F0502020204030204" pitchFamily="34" charset="0"/>
              <a:cs typeface="Times New Roman" panose="02020603050405020304" pitchFamily="18" charset="0"/>
            </a:endParaRPr>
          </a:p>
          <a:p>
            <a:endParaRPr lang="en-US" sz="1700" dirty="0"/>
          </a:p>
          <a:p>
            <a:r>
              <a:rPr lang="fr-FR" sz="1700" b="1" dirty="0"/>
              <a:t>FAUX </a:t>
            </a:r>
            <a:r>
              <a:rPr lang="fr-FR" sz="1700" b="0" dirty="0"/>
              <a:t>: L’adhésion à titre d’étudiant diplômé est GRATUITE!</a:t>
            </a:r>
            <a:endParaRPr lang="en-US" sz="1700" b="0" dirty="0"/>
          </a:p>
        </p:txBody>
      </p:sp>
    </p:spTree>
    <p:extLst>
      <p:ext uri="{BB962C8B-B14F-4D97-AF65-F5344CB8AC3E}">
        <p14:creationId xmlns:p14="http://schemas.microsoft.com/office/powerpoint/2010/main" val="1853952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lnSpcReduction="10000"/>
          </a:bodyPr>
          <a:lstStyle/>
          <a:p>
            <a:r>
              <a:rPr lang="fr-CA" sz="1400" kern="1200" dirty="0">
                <a:solidFill>
                  <a:schemeClr val="tx1"/>
                </a:solidFill>
                <a:effectLst/>
                <a:latin typeface="+mn-lt"/>
                <a:ea typeface="MS PGothic" pitchFamily="34" charset="-128"/>
                <a:cs typeface="MS PGothic" charset="0"/>
              </a:rPr>
              <a:t>Lorsque vous serez inscrit, vous devrez préparer un plan de perfectionnement professionnel continu et l’ACHD peut vous aider à demeurer sur la bonne voie. Les programmes d’assurance de la qualité varient considérablement d’un bout à l’autre du pays et les normes de ces programmes sont établies par les organismes de réglementation.</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pPr marL="0" marR="0">
              <a:lnSpc>
                <a:spcPct val="107000"/>
              </a:lnSpc>
              <a:spcBef>
                <a:spcPts val="0"/>
              </a:spcBef>
              <a:spcAft>
                <a:spcPts val="800"/>
              </a:spcAft>
            </a:pPr>
            <a:r>
              <a:rPr lang="fr-CA" sz="1400" dirty="0">
                <a:effectLst/>
                <a:latin typeface="Calibri" panose="020F0502020204030204" pitchFamily="34" charset="0"/>
                <a:ea typeface="Calibri" panose="020F0502020204030204" pitchFamily="34" charset="0"/>
                <a:cs typeface="Times New Roman" panose="02020603050405020304" pitchFamily="18" charset="0"/>
              </a:rPr>
              <a:t>L’ACHD offre plusieurs occasions de perfectionnement professionnel sous forme de conférences et d’ateliers en personne (habituellement!) ainsi que des cours et des webinaires en ligne sur une variété de sujets d’hygiène dentaire : notamment le cannabis, le vapotage et l’érosion par acide.</a:t>
            </a:r>
          </a:p>
          <a:p>
            <a:pPr marL="0" marR="0">
              <a:lnSpc>
                <a:spcPct val="107000"/>
              </a:lnSpc>
              <a:spcBef>
                <a:spcPts val="0"/>
              </a:spcBef>
              <a:spcAft>
                <a:spcPts val="800"/>
              </a:spcAft>
            </a:pP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400" dirty="0">
                <a:effectLst/>
                <a:latin typeface="Calibri" panose="020F0502020204030204" pitchFamily="34" charset="0"/>
                <a:ea typeface="Calibri" panose="020F0502020204030204" pitchFamily="34" charset="0"/>
                <a:cs typeface="Times New Roman" panose="02020603050405020304" pitchFamily="18" charset="0"/>
              </a:rPr>
              <a:t>La prochaine conférence de l’ACHD sera un évènement virtuel qui aura lieu en octobre : ce sera leur toute première conférence en ligne!</a:t>
            </a:r>
          </a:p>
          <a:p>
            <a:pPr marL="0" marR="0">
              <a:lnSpc>
                <a:spcPct val="107000"/>
              </a:lnSpc>
              <a:spcBef>
                <a:spcPts val="0"/>
              </a:spcBef>
              <a:spcAft>
                <a:spcPts val="800"/>
              </a:spcAft>
            </a:pP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400" dirty="0">
                <a:effectLst/>
                <a:latin typeface="Calibri" panose="020F0502020204030204" pitchFamily="34" charset="0"/>
                <a:ea typeface="Calibri" panose="020F0502020204030204" pitchFamily="34" charset="0"/>
                <a:cs typeface="Times New Roman" panose="02020603050405020304" pitchFamily="18" charset="0"/>
              </a:rPr>
              <a:t>En tant qu’hygiéniste dentaire, vous vous engagerez dans un apprentissage tout au long de votre vie dans une profession en évolution constante. L’adhésion à l’ACHD</a:t>
            </a:r>
            <a:r>
              <a:rPr lang="fr-CA" sz="1400" b="1" dirty="0">
                <a:effectLst/>
                <a:latin typeface="Calibri" panose="020F0502020204030204" pitchFamily="34" charset="0"/>
                <a:ea typeface="Calibri" panose="020F0502020204030204" pitchFamily="34" charset="0"/>
                <a:cs typeface="Times New Roman" panose="02020603050405020304" pitchFamily="18" charset="0"/>
              </a:rPr>
              <a:t> vous donne l’accès aux webinaires illimités GRATUITS, </a:t>
            </a:r>
            <a:r>
              <a:rPr lang="fr-CA" sz="1400" dirty="0">
                <a:effectLst/>
                <a:latin typeface="Calibri" panose="020F0502020204030204" pitchFamily="34" charset="0"/>
                <a:ea typeface="Calibri" panose="020F0502020204030204" pitchFamily="34" charset="0"/>
                <a:cs typeface="Times New Roman" panose="02020603050405020304" pitchFamily="18" charset="0"/>
              </a:rPr>
              <a:t>vous permettant d’économiser des centaines de dollars! Nous savons comment il est important pour vous d’économiser de l’argent… et ceci vous aidera!</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15</a:t>
            </a:fld>
            <a:endParaRPr lang="en-GB" altLang="en-US" dirty="0"/>
          </a:p>
        </p:txBody>
      </p:sp>
    </p:spTree>
    <p:extLst>
      <p:ext uri="{BB962C8B-B14F-4D97-AF65-F5344CB8AC3E}">
        <p14:creationId xmlns:p14="http://schemas.microsoft.com/office/powerpoint/2010/main" val="3117511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85000" lnSpcReduction="20000"/>
          </a:bodyPr>
          <a:lstStyle/>
          <a:p>
            <a:pPr marL="0" marR="0">
              <a:lnSpc>
                <a:spcPct val="107000"/>
              </a:lnSpc>
              <a:spcBef>
                <a:spcPts val="0"/>
              </a:spcBef>
              <a:spcAft>
                <a:spcPts val="800"/>
              </a:spcAft>
            </a:pPr>
            <a:r>
              <a:rPr lang="fr-CA" sz="1400" dirty="0">
                <a:effectLst/>
                <a:latin typeface="Calibri" panose="020F0502020204030204" pitchFamily="34" charset="0"/>
                <a:ea typeface="Calibri" panose="020F0502020204030204" pitchFamily="34" charset="0"/>
                <a:cs typeface="Times New Roman" panose="02020603050405020304" pitchFamily="18" charset="0"/>
              </a:rPr>
              <a:t>L’ACHD offre aussi une grande variété de publications à ses membres comprenant : </a:t>
            </a:r>
          </a:p>
          <a:p>
            <a:pPr marL="0" marR="0">
              <a:lnSpc>
                <a:spcPct val="107000"/>
              </a:lnSpc>
              <a:spcBef>
                <a:spcPts val="0"/>
              </a:spcBef>
              <a:spcAft>
                <a:spcPts val="800"/>
              </a:spcAft>
            </a:pP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CA" sz="1400" dirty="0">
                <a:effectLst/>
                <a:latin typeface="Calibri" panose="020F0502020204030204" pitchFamily="34" charset="0"/>
                <a:ea typeface="Calibri" panose="020F0502020204030204" pitchFamily="34" charset="0"/>
                <a:cs typeface="Times New Roman" panose="02020603050405020304" pitchFamily="18" charset="0"/>
              </a:rPr>
              <a:t>Le magazine pour les membres</a:t>
            </a:r>
            <a:r>
              <a:rPr lang="fr-CA" sz="1400" b="1" i="1" dirty="0">
                <a:effectLst/>
                <a:latin typeface="Calibri" panose="020F0502020204030204" pitchFamily="34" charset="0"/>
                <a:ea typeface="Calibri" panose="020F0502020204030204" pitchFamily="34" charset="0"/>
                <a:cs typeface="Times New Roman" panose="02020603050405020304" pitchFamily="18" charset="0"/>
              </a:rPr>
              <a:t> Oh Canada!</a:t>
            </a:r>
            <a:r>
              <a:rPr lang="fr-CA" sz="14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CA" sz="1400" dirty="0">
                <a:effectLst/>
                <a:latin typeface="Calibri" panose="020F0502020204030204" pitchFamily="34" charset="0"/>
                <a:ea typeface="Calibri" panose="020F0502020204030204" pitchFamily="34" charset="0"/>
                <a:cs typeface="Times New Roman" panose="02020603050405020304" pitchFamily="18" charset="0"/>
              </a:rPr>
              <a:t>Une publication de recherche examinée par les pairs, le </a:t>
            </a:r>
            <a:r>
              <a:rPr lang="fr-CA" sz="1400" b="1" i="1" dirty="0">
                <a:effectLst/>
                <a:latin typeface="Calibri" panose="020F0502020204030204" pitchFamily="34" charset="0"/>
                <a:ea typeface="Calibri" panose="020F0502020204030204" pitchFamily="34" charset="0"/>
                <a:cs typeface="Times New Roman" panose="02020603050405020304" pitchFamily="18" charset="0"/>
              </a:rPr>
              <a:t>Journal canadien de l’hygiène dentaire (JCHD) aussi publié trois fois par année. </a:t>
            </a:r>
            <a:r>
              <a:rPr lang="fr-CA" sz="1400" i="0" dirty="0">
                <a:effectLst/>
                <a:latin typeface="Calibri" panose="020F0502020204030204" pitchFamily="34" charset="0"/>
                <a:ea typeface="Calibri" panose="020F0502020204030204" pitchFamily="34" charset="0"/>
                <a:cs typeface="Times New Roman" panose="02020603050405020304" pitchFamily="18" charset="0"/>
              </a:rPr>
              <a:t>Et si vous n’aviez pas entendu, les articles de recherche et de synthèse publiés dans le JCHD depuis février 2019 sont maintenant indexés dans MEDLINE! Puis les nouvelles ne s’arrêtent pas là… le JCHD a aussi un nouveau site Web qui lui est dédié à jchd.ca! </a:t>
            </a:r>
            <a:endParaRPr lang="en-CA" sz="14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fr-CA"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400" dirty="0">
                <a:effectLst/>
                <a:latin typeface="Calibri" panose="020F0502020204030204" pitchFamily="34" charset="0"/>
                <a:ea typeface="Calibri" panose="020F0502020204030204" pitchFamily="34" charset="0"/>
                <a:cs typeface="Times New Roman" panose="02020603050405020304" pitchFamily="18" charset="0"/>
              </a:rPr>
              <a:t>L’ACHD offre aussi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CA" sz="1400" b="1" dirty="0">
                <a:effectLst/>
                <a:latin typeface="Calibri" panose="020F0502020204030204" pitchFamily="34" charset="0"/>
                <a:ea typeface="Calibri" panose="020F0502020204030204" pitchFamily="34" charset="0"/>
                <a:cs typeface="Times New Roman" panose="02020603050405020304" pitchFamily="18" charset="0"/>
              </a:rPr>
              <a:t>Les journaux en ligne </a:t>
            </a:r>
            <a:r>
              <a:rPr lang="fr-CA" sz="1400" dirty="0">
                <a:effectLst/>
                <a:latin typeface="Calibri" panose="020F0502020204030204" pitchFamily="34" charset="0"/>
                <a:ea typeface="Calibri" panose="020F0502020204030204" pitchFamily="34" charset="0"/>
                <a:cs typeface="Times New Roman" panose="02020603050405020304" pitchFamily="18" charset="0"/>
              </a:rPr>
              <a:t>publiés deux fois par mois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CA" sz="1400" dirty="0">
                <a:effectLst/>
                <a:latin typeface="Calibri" panose="020F0502020204030204" pitchFamily="34" charset="0"/>
                <a:ea typeface="Calibri" panose="020F0502020204030204" pitchFamily="34" charset="0"/>
                <a:cs typeface="Times New Roman" panose="02020603050405020304" pitchFamily="18" charset="0"/>
              </a:rPr>
              <a:t>Les lignes directrices de la pratique clinique</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CA" sz="1400" dirty="0">
                <a:effectLst/>
                <a:latin typeface="Calibri" panose="020F0502020204030204" pitchFamily="34" charset="0"/>
                <a:ea typeface="Calibri" panose="020F0502020204030204" pitchFamily="34" charset="0"/>
                <a:cs typeface="Times New Roman" panose="02020603050405020304" pitchFamily="18" charset="0"/>
              </a:rPr>
              <a:t>Des déclarations et des exposés de position fondés sur les preuves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CA" sz="1400" dirty="0">
                <a:effectLst/>
                <a:latin typeface="Calibri" panose="020F0502020204030204" pitchFamily="34" charset="0"/>
                <a:ea typeface="Calibri" panose="020F0502020204030204" pitchFamily="34" charset="0"/>
                <a:cs typeface="Times New Roman" panose="02020603050405020304" pitchFamily="18" charset="0"/>
              </a:rPr>
              <a:t>Et encore plus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fr-CA"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400" dirty="0">
                <a:effectLst/>
                <a:latin typeface="Calibri" panose="020F0502020204030204" pitchFamily="34" charset="0"/>
                <a:ea typeface="Calibri" panose="020F0502020204030204" pitchFamily="34" charset="0"/>
                <a:cs typeface="Times New Roman" panose="02020603050405020304" pitchFamily="18" charset="0"/>
              </a:rPr>
              <a:t>La plupart de ces éléments peuvent être trouvés sur le site Web de l’ACHD sous l’onglet « </a:t>
            </a:r>
            <a:r>
              <a:rPr lang="fr-CA" sz="1400" b="1" dirty="0">
                <a:effectLst/>
                <a:latin typeface="Calibri" panose="020F0502020204030204" pitchFamily="34" charset="0"/>
                <a:ea typeface="Calibri" panose="020F0502020204030204" pitchFamily="34" charset="0"/>
                <a:cs typeface="Times New Roman" panose="02020603050405020304" pitchFamily="18" charset="0"/>
              </a:rPr>
              <a:t>La profession</a:t>
            </a:r>
            <a:r>
              <a:rPr lang="fr-CA" sz="14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16</a:t>
            </a:fld>
            <a:endParaRPr lang="en-GB" altLang="en-US" dirty="0"/>
          </a:p>
        </p:txBody>
      </p:sp>
    </p:spTree>
    <p:extLst>
      <p:ext uri="{BB962C8B-B14F-4D97-AF65-F5344CB8AC3E}">
        <p14:creationId xmlns:p14="http://schemas.microsoft.com/office/powerpoint/2010/main" val="3438954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Des ressources supplémentaires qui peuvent aider lors des soins aux clients peuvent être trouvées sur le site Web bilingue destiné aux consommateurs à </a:t>
            </a:r>
            <a:r>
              <a:rPr lang="fr-CA" sz="1700" b="1" dirty="0">
                <a:effectLst/>
                <a:latin typeface="Calibri" panose="020F0502020204030204" pitchFamily="34" charset="0"/>
                <a:ea typeface="Calibri" panose="020F0502020204030204" pitchFamily="34" charset="0"/>
                <a:cs typeface="Times New Roman" panose="02020603050405020304" pitchFamily="18" charset="0"/>
              </a:rPr>
              <a:t>hygienedentairecanada.ca. </a:t>
            </a:r>
            <a:r>
              <a:rPr lang="fr-CA" sz="1700" dirty="0">
                <a:effectLst/>
                <a:latin typeface="Calibri" panose="020F0502020204030204" pitchFamily="34" charset="0"/>
                <a:ea typeface="Calibri" panose="020F0502020204030204" pitchFamily="34" charset="0"/>
                <a:cs typeface="Times New Roman" panose="02020603050405020304" pitchFamily="18" charset="0"/>
              </a:rPr>
              <a:t>Vous y trouverez toute sorte de renseignements éducatifs sur la santé buccodentaire pour les clients de tous les âges. L’ACHD a ajouté des ressources sur les protocoles de lutte contre les infections, les soins buccodentaires personnels pendant la COVID-19, le vapotage, le sucre et le tabac.</a:t>
            </a:r>
          </a:p>
          <a:p>
            <a:pPr marL="0" marR="0">
              <a:lnSpc>
                <a:spcPct val="107000"/>
              </a:lnSpc>
              <a:spcBef>
                <a:spcPts val="0"/>
              </a:spcBef>
              <a:spcAft>
                <a:spcPts val="80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Vous pouvez même trouver ces ressources utiles lors de vos cliniques de soins aux clients pendant que vous terminerez vos études. Un lien à « Hygiène dentaire Canada » peut être trouvé sur le site Web de l’ACHD. </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a:extLst>
              <a:ext uri="{FF2B5EF4-FFF2-40B4-BE49-F238E27FC236}">
                <a16:creationId xmlns:a16="http://schemas.microsoft.com/office/drawing/2014/main" id="{CB2F7050-8229-4EF8-AFC2-1764F96059ED}"/>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285692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lnSpcReduction="10000"/>
          </a:bodyPr>
          <a:lstStyle/>
          <a:p>
            <a:pPr marL="0" marR="0">
              <a:lnSpc>
                <a:spcPct val="107000"/>
              </a:lnSpc>
              <a:spcBef>
                <a:spcPts val="0"/>
              </a:spcBef>
              <a:spcAft>
                <a:spcPts val="800"/>
              </a:spcAft>
            </a:pPr>
            <a:r>
              <a:rPr lang="fr-CA" sz="1700" dirty="0">
                <a:effectLst/>
                <a:latin typeface="+mn-lt"/>
                <a:ea typeface="Calibri" panose="020F0502020204030204" pitchFamily="34" charset="0"/>
                <a:cs typeface="Times New Roman" panose="02020603050405020304" pitchFamily="18" charset="0"/>
              </a:rPr>
              <a:t>À titre de membre de l’ACHD, vous avez un accès GRATUIT à :</a:t>
            </a:r>
          </a:p>
          <a:p>
            <a:pPr marL="0" marR="0">
              <a:lnSpc>
                <a:spcPct val="107000"/>
              </a:lnSpc>
              <a:spcBef>
                <a:spcPts val="0"/>
              </a:spcBef>
              <a:spcAft>
                <a:spcPts val="800"/>
              </a:spcAft>
            </a:pPr>
            <a:endParaRPr lang="en-CA" sz="1700" dirty="0">
              <a:effectLst/>
              <a:latin typeface="+mn-lt"/>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fr-CA" sz="1700" b="1" dirty="0">
                <a:effectLst/>
                <a:latin typeface="+mn-lt"/>
                <a:ea typeface="Calibri" panose="020F0502020204030204" pitchFamily="34" charset="0"/>
                <a:cs typeface="Times New Roman" panose="02020603050405020304" pitchFamily="18" charset="0"/>
              </a:rPr>
              <a:t>CDHA </a:t>
            </a:r>
            <a:r>
              <a:rPr lang="fr-CA" sz="1700" b="1" dirty="0" err="1">
                <a:effectLst/>
                <a:latin typeface="+mn-lt"/>
                <a:ea typeface="Calibri" panose="020F0502020204030204" pitchFamily="34" charset="0"/>
                <a:cs typeface="Times New Roman" panose="02020603050405020304" pitchFamily="18" charset="0"/>
              </a:rPr>
              <a:t>Perks</a:t>
            </a:r>
            <a:r>
              <a:rPr lang="fr-CA" sz="1700" dirty="0">
                <a:effectLst/>
                <a:latin typeface="+mn-lt"/>
                <a:ea typeface="Calibri" panose="020F0502020204030204" pitchFamily="34" charset="0"/>
                <a:cs typeface="Times New Roman" panose="02020603050405020304" pitchFamily="18" charset="0"/>
              </a:rPr>
              <a:t>, qui comprend </a:t>
            </a:r>
            <a:r>
              <a:rPr lang="fr-CA" sz="1700" dirty="0" err="1">
                <a:effectLst/>
                <a:latin typeface="+mn-lt"/>
                <a:ea typeface="Calibri" panose="020F0502020204030204" pitchFamily="34" charset="0"/>
                <a:cs typeface="Times New Roman" panose="02020603050405020304" pitchFamily="18" charset="0"/>
              </a:rPr>
              <a:t>Perkopolis</a:t>
            </a:r>
            <a:r>
              <a:rPr lang="fr-CA" sz="1700" dirty="0">
                <a:effectLst/>
                <a:latin typeface="+mn-lt"/>
                <a:ea typeface="Calibri" panose="020F0502020204030204" pitchFamily="34" charset="0"/>
                <a:cs typeface="Times New Roman" panose="02020603050405020304" pitchFamily="18" charset="0"/>
              </a:rPr>
              <a:t>, où vous pouvez économiser sur les films, le divertissement, les voyages, le magasinage, les restaurants, et encore plus! </a:t>
            </a:r>
            <a:endParaRPr lang="en-CA" sz="17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CA" sz="1700" dirty="0">
                <a:effectLst/>
                <a:latin typeface="+mn-lt"/>
                <a:ea typeface="Calibri" panose="020F0502020204030204" pitchFamily="34" charset="0"/>
                <a:cs typeface="Times New Roman" panose="02020603050405020304" pitchFamily="18" charset="0"/>
              </a:rPr>
              <a:t>CDHA </a:t>
            </a:r>
            <a:r>
              <a:rPr lang="fr-CA" sz="1700" dirty="0" err="1">
                <a:effectLst/>
                <a:latin typeface="+mn-lt"/>
                <a:ea typeface="Calibri" panose="020F0502020204030204" pitchFamily="34" charset="0"/>
                <a:cs typeface="Times New Roman" panose="02020603050405020304" pitchFamily="18" charset="0"/>
              </a:rPr>
              <a:t>Perks</a:t>
            </a:r>
            <a:r>
              <a:rPr lang="fr-CA" sz="1700" dirty="0">
                <a:effectLst/>
                <a:latin typeface="+mn-lt"/>
                <a:ea typeface="Calibri" panose="020F0502020204030204" pitchFamily="34" charset="0"/>
                <a:cs typeface="Times New Roman" panose="02020603050405020304" pitchFamily="18" charset="0"/>
              </a:rPr>
              <a:t> comprend aussi </a:t>
            </a:r>
            <a:r>
              <a:rPr lang="fr-CA" sz="1700" b="1" dirty="0" err="1">
                <a:effectLst/>
                <a:latin typeface="+mn-lt"/>
                <a:ea typeface="Calibri" panose="020F0502020204030204" pitchFamily="34" charset="0"/>
                <a:cs typeface="Times New Roman" panose="02020603050405020304" pitchFamily="18" charset="0"/>
              </a:rPr>
              <a:t>Endless</a:t>
            </a:r>
            <a:r>
              <a:rPr lang="fr-CA" sz="1700" b="1" dirty="0">
                <a:effectLst/>
                <a:latin typeface="+mn-lt"/>
                <a:ea typeface="Calibri" panose="020F0502020204030204" pitchFamily="34" charset="0"/>
                <a:cs typeface="Times New Roman" panose="02020603050405020304" pitchFamily="18" charset="0"/>
              </a:rPr>
              <a:t> </a:t>
            </a:r>
            <a:r>
              <a:rPr lang="fr-CA" sz="1700" b="1" dirty="0" err="1">
                <a:effectLst/>
                <a:latin typeface="+mn-lt"/>
                <a:ea typeface="Calibri" panose="020F0502020204030204" pitchFamily="34" charset="0"/>
                <a:cs typeface="Times New Roman" panose="02020603050405020304" pitchFamily="18" charset="0"/>
              </a:rPr>
              <a:t>Savings</a:t>
            </a:r>
            <a:r>
              <a:rPr lang="fr-CA" sz="1700" b="1" dirty="0">
                <a:effectLst/>
                <a:latin typeface="+mn-lt"/>
                <a:ea typeface="Calibri" panose="020F0502020204030204" pitchFamily="34" charset="0"/>
                <a:cs typeface="Times New Roman" panose="02020603050405020304" pitchFamily="18" charset="0"/>
              </a:rPr>
              <a:t> &amp; More</a:t>
            </a:r>
            <a:r>
              <a:rPr lang="fr-CA" sz="1700" dirty="0">
                <a:effectLst/>
                <a:latin typeface="+mn-lt"/>
                <a:ea typeface="Calibri" panose="020F0502020204030204" pitchFamily="34" charset="0"/>
                <a:cs typeface="Times New Roman" panose="02020603050405020304" pitchFamily="18" charset="0"/>
              </a:rPr>
              <a:t>, un tout nouvel avantage qui donne des rabais et des économies chez plusieurs organisations principales au Canada. Visitez le site Web de l’ACHD pour vous inscrire et télécharger les deux applications mobiles!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CA" sz="1700" b="1" kern="1200" dirty="0">
                <a:solidFill>
                  <a:schemeClr val="tx1"/>
                </a:solidFill>
                <a:effectLst/>
                <a:latin typeface="+mn-lt"/>
                <a:ea typeface="MS PGothic" pitchFamily="34" charset="-128"/>
                <a:cs typeface="MS PGothic" charset="0"/>
              </a:rPr>
              <a:t>Guichet emplois de l’ACHD.</a:t>
            </a:r>
            <a:r>
              <a:rPr lang="fr-CA" sz="1700" kern="1200" dirty="0">
                <a:solidFill>
                  <a:schemeClr val="tx1"/>
                </a:solidFill>
                <a:effectLst/>
                <a:latin typeface="+mn-lt"/>
                <a:ea typeface="MS PGothic" pitchFamily="34" charset="-128"/>
                <a:cs typeface="MS PGothic" charset="0"/>
              </a:rPr>
              <a:t> C’est un excellent endroit qui permet aux nouveaux et presque nouveaux diplômés de trouver des possibilités d’emploi. Nous en parlerons plus en détail bientôt.</a:t>
            </a:r>
            <a:endParaRPr lang="en-CA" sz="17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18</a:t>
            </a:fld>
            <a:endParaRPr lang="en-GB" altLang="en-US"/>
          </a:p>
        </p:txBody>
      </p:sp>
    </p:spTree>
    <p:extLst>
      <p:ext uri="{BB962C8B-B14F-4D97-AF65-F5344CB8AC3E}">
        <p14:creationId xmlns:p14="http://schemas.microsoft.com/office/powerpoint/2010/main" val="16096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lnSpcReduction="10000"/>
          </a:bodyPr>
          <a:lstStyle/>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Vous avez aussi un accès GRATUIT à :</a:t>
            </a:r>
          </a:p>
          <a:p>
            <a:pPr marL="0" marR="0">
              <a:lnSpc>
                <a:spcPct val="107000"/>
              </a:lnSpc>
              <a:spcBef>
                <a:spcPts val="0"/>
              </a:spcBef>
              <a:spcAft>
                <a:spcPts val="0"/>
              </a:spcAft>
            </a:pP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CA" sz="1700" b="1" dirty="0">
                <a:effectLst/>
                <a:latin typeface="Calibri" panose="020F0502020204030204" pitchFamily="34" charset="0"/>
                <a:ea typeface="Calibri" panose="020F0502020204030204" pitchFamily="34" charset="0"/>
                <a:cs typeface="Times New Roman" panose="02020603050405020304" pitchFamily="18" charset="0"/>
              </a:rPr>
              <a:t>Une </a:t>
            </a:r>
            <a:r>
              <a:rPr lang="fr-CA" sz="1700" b="1" u="sng" dirty="0">
                <a:effectLst/>
                <a:latin typeface="Calibri" panose="020F0502020204030204" pitchFamily="34" charset="0"/>
                <a:ea typeface="Calibri" panose="020F0502020204030204" pitchFamily="34" charset="0"/>
                <a:cs typeface="Times New Roman" panose="02020603050405020304" pitchFamily="18" charset="0"/>
              </a:rPr>
              <a:t>nouvelle</a:t>
            </a:r>
            <a:r>
              <a:rPr lang="fr-CA" sz="1700" b="1" dirty="0">
                <a:effectLst/>
                <a:latin typeface="Calibri" panose="020F0502020204030204" pitchFamily="34" charset="0"/>
                <a:ea typeface="Calibri" panose="020F0502020204030204" pitchFamily="34" charset="0"/>
                <a:cs typeface="Times New Roman" panose="02020603050405020304" pitchFamily="18" charset="0"/>
              </a:rPr>
              <a:t> communauté en ligne sur le milieu de travail sain et respectueux </a:t>
            </a:r>
            <a:r>
              <a:rPr lang="fr-CA" sz="1700" dirty="0">
                <a:effectLst/>
                <a:latin typeface="Calibri" panose="020F0502020204030204" pitchFamily="34" charset="0"/>
                <a:ea typeface="Calibri" panose="020F0502020204030204" pitchFamily="34" charset="0"/>
                <a:cs typeface="Times New Roman" panose="02020603050405020304" pitchFamily="18" charset="0"/>
              </a:rPr>
              <a:t>— un endroit où les membres peuvent partager leurs expériences, collaborer et s’appuyer mutuellement afin d’aider à traiter du harcèlement, de l’intimidation, de l’abus et de la violence en milieu de travail. Les messages peuvent être affichés de manière anonyme. </a:t>
            </a:r>
            <a:br>
              <a:rPr lang="fr-CA" sz="1700" dirty="0">
                <a:effectLst/>
                <a:latin typeface="Calibri" panose="020F0502020204030204" pitchFamily="34" charset="0"/>
                <a:ea typeface="Calibri" panose="020F0502020204030204" pitchFamily="34" charset="0"/>
                <a:cs typeface="Times New Roman" panose="02020603050405020304" pitchFamily="18" charset="0"/>
              </a:rPr>
            </a:b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Vous pouvez aussi visiter la nouvelle partie du site Web de l’ACHD réservée au milieu de travail sain et respectueux et accéder aux ressources et à l’information qui vous guideront dans la création d’un environnement de travail positif et respectueux.</a:t>
            </a:r>
            <a:endParaRPr lang="en-CA" sz="17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19</a:t>
            </a:fld>
            <a:endParaRPr lang="en-GB" altLang="en-US"/>
          </a:p>
        </p:txBody>
      </p:sp>
    </p:spTree>
    <p:extLst>
      <p:ext uri="{BB962C8B-B14F-4D97-AF65-F5344CB8AC3E}">
        <p14:creationId xmlns:p14="http://schemas.microsoft.com/office/powerpoint/2010/main" val="1036740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L’ACHD est la voix nationale et collective de plus de 30 000 hygiénistes dentaires qui travaillent au Canada et représente directement plus de 21 000 membres comprenant 2 000 étudiants. Le rôle principal, ou le mandat de l’ACHD est de faire avancer la profession d’hygiéniste dentaire, d’appuyer ses membres et de contribuer à la santé buccodentaire et au bien-être général du public. </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a:t>
            </a:fld>
            <a:endParaRPr lang="en-GB" altLang="en-US" dirty="0"/>
          </a:p>
        </p:txBody>
      </p:sp>
    </p:spTree>
    <p:extLst>
      <p:ext uri="{BB962C8B-B14F-4D97-AF65-F5344CB8AC3E}">
        <p14:creationId xmlns:p14="http://schemas.microsoft.com/office/powerpoint/2010/main" val="919639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85000" lnSpcReduction="10000"/>
          </a:bodyPr>
          <a:lstStyle/>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Dans la partie du milieu de travail sain et respectueux, vous trouverez une nouvelle série de vidéos appelée </a:t>
            </a:r>
            <a:r>
              <a:rPr lang="fr-CA" sz="1700" b="1" dirty="0">
                <a:effectLst/>
                <a:latin typeface="Calibri" panose="020F0502020204030204" pitchFamily="34" charset="0"/>
                <a:ea typeface="Calibri" panose="020F0502020204030204" pitchFamily="34" charset="0"/>
                <a:cs typeface="Times New Roman" panose="02020603050405020304" pitchFamily="18" charset="0"/>
              </a:rPr>
              <a:t>Conversations pour bâtir des lieux de travail collaboratifs : offerte en anglais seulement.</a:t>
            </a:r>
            <a:r>
              <a:rPr lang="fr-CA" sz="1700" dirty="0">
                <a:effectLst/>
                <a:latin typeface="Calibri" panose="020F0502020204030204" pitchFamily="34" charset="0"/>
                <a:ea typeface="Calibri" panose="020F0502020204030204" pitchFamily="34" charset="0"/>
                <a:cs typeface="Times New Roman" panose="02020603050405020304" pitchFamily="18" charset="0"/>
              </a:rPr>
              <a:t> Les vidéos offrent des conseils et donnent confiance aux hygiénistes dentaires qui cherchent à combler un écart avec un membre de leur équipe dentaire. Malheureusement, le travail et la vie en général ne sont pas toujours roses et ensoleillés. Cette série de vidéos peut vous fournir les outils dont vous avez besoin pour composer avec les défis de votre lieu de travail. À titre de finissants, l’ACHD vous encourage de visionner cette série.</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L’ACHD offre aussi d’autres conseils grâce aux ressources téléchargeables en anglais et en français, telles que « Conseils sur les conversations pour bâtir des lieux de travail collaboratifs », « Conseils sur la façon d’aborder l’intimidation et le harcèlement », et « Conseils pour répondre aux préoccupations en matière de lutte contre les infections ». </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700" dirty="0">
                <a:effectLst/>
                <a:latin typeface="Calibri" panose="020F0502020204030204" pitchFamily="34" charset="0"/>
                <a:ea typeface="Calibri" panose="020F0502020204030204" pitchFamily="34" charset="0"/>
                <a:cs typeface="Times New Roman" panose="02020603050405020304" pitchFamily="18" charset="0"/>
              </a:rPr>
              <a:t>Consultez ces vidéos! Il y a une vidéo d’introduction pour vous aider à commencer. Notez que les vidéos et les ressources sont réservées aux membres.</a:t>
            </a:r>
            <a:endParaRPr lang="en-CA" sz="17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20</a:t>
            </a:fld>
            <a:endParaRPr lang="en-GB" altLang="en-US"/>
          </a:p>
        </p:txBody>
      </p:sp>
    </p:spTree>
    <p:extLst>
      <p:ext uri="{BB962C8B-B14F-4D97-AF65-F5344CB8AC3E}">
        <p14:creationId xmlns:p14="http://schemas.microsoft.com/office/powerpoint/2010/main" val="769819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fr-FR" sz="1700" kern="1200" dirty="0">
                <a:solidFill>
                  <a:schemeClr val="tx1"/>
                </a:solidFill>
                <a:effectLst/>
                <a:latin typeface="+mn-lt"/>
                <a:ea typeface="MS PGothic" pitchFamily="34" charset="-128"/>
                <a:cs typeface="MS PGothic" charset="0"/>
              </a:rPr>
              <a:t>Regardons un petit aperçu de la vidéo d’introduction en anglais.</a:t>
            </a:r>
          </a:p>
          <a:p>
            <a:pPr marL="0" marR="0">
              <a:lnSpc>
                <a:spcPct val="107000"/>
              </a:lnSpc>
              <a:spcBef>
                <a:spcPts val="0"/>
              </a:spcBef>
              <a:spcAft>
                <a:spcPts val="0"/>
              </a:spcAft>
            </a:pPr>
            <a:endParaRPr lang="fr-FR" sz="1700" kern="1200" dirty="0">
              <a:solidFill>
                <a:schemeClr val="tx1"/>
              </a:solidFill>
              <a:effectLst/>
              <a:latin typeface="+mn-lt"/>
              <a:ea typeface="MS PGothic" pitchFamily="34" charset="-128"/>
              <a:cs typeface="MS PGothic" charset="0"/>
            </a:endParaRPr>
          </a:p>
          <a:p>
            <a:pPr marL="0" marR="0">
              <a:lnSpc>
                <a:spcPct val="107000"/>
              </a:lnSpc>
              <a:spcBef>
                <a:spcPts val="0"/>
              </a:spcBef>
              <a:spcAft>
                <a:spcPts val="0"/>
              </a:spcAft>
            </a:pPr>
            <a:r>
              <a:rPr lang="fr-FR" sz="1700" kern="1200" dirty="0">
                <a:solidFill>
                  <a:schemeClr val="tx1"/>
                </a:solidFill>
                <a:effectLst/>
                <a:latin typeface="+mn-lt"/>
                <a:ea typeface="MS PGothic" pitchFamily="34" charset="-128"/>
                <a:cs typeface="MS PGothic" charset="0"/>
              </a:rPr>
              <a:t>[ </a:t>
            </a:r>
            <a:r>
              <a:rPr lang="fr-FR" sz="1700" b="1" i="1" kern="1200" dirty="0">
                <a:solidFill>
                  <a:schemeClr val="tx1"/>
                </a:solidFill>
                <a:effectLst/>
                <a:latin typeface="+mn-lt"/>
                <a:ea typeface="MS PGothic" pitchFamily="34" charset="-128"/>
                <a:cs typeface="MS PGothic" charset="0"/>
              </a:rPr>
              <a:t>AU PRÉSENTATEUR</a:t>
            </a:r>
            <a:r>
              <a:rPr lang="fr-FR" sz="1700" kern="1200" dirty="0">
                <a:solidFill>
                  <a:schemeClr val="tx1"/>
                </a:solidFill>
                <a:effectLst/>
                <a:latin typeface="+mn-lt"/>
                <a:ea typeface="MS PGothic" pitchFamily="34" charset="-128"/>
                <a:cs typeface="MS PGothic" charset="0"/>
              </a:rPr>
              <a:t> : En cas de difficulté, ouvrir une fenêtre distincte ou un onglet distinct et partager ou faire jouer : </a:t>
            </a:r>
            <a:r>
              <a:rPr lang="fr-FR" sz="1700" b="1" i="1" kern="1200" dirty="0">
                <a:solidFill>
                  <a:schemeClr val="tx1"/>
                </a:solidFill>
                <a:effectLst/>
                <a:latin typeface="+mn-lt"/>
                <a:ea typeface="MS PGothic" pitchFamily="34" charset="-128"/>
                <a:cs typeface="MS PGothic" charset="0"/>
              </a:rPr>
              <a:t>https://youtu.be/fy9xCpgsAnM </a:t>
            </a:r>
            <a:r>
              <a:rPr lang="fr-FR" sz="1700" kern="1200" dirty="0">
                <a:solidFill>
                  <a:schemeClr val="tx1"/>
                </a:solidFill>
                <a:effectLst/>
                <a:latin typeface="+mn-lt"/>
                <a:ea typeface="MS PGothic" pitchFamily="34" charset="-128"/>
                <a:cs typeface="MS PGothic" charset="0"/>
              </a:rPr>
              <a:t>]</a:t>
            </a:r>
            <a:endParaRPr lang="en-CA" sz="17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21</a:t>
            </a:fld>
            <a:endParaRPr lang="en-GB" altLang="en-US"/>
          </a:p>
        </p:txBody>
      </p:sp>
    </p:spTree>
    <p:extLst>
      <p:ext uri="{BB962C8B-B14F-4D97-AF65-F5344CB8AC3E}">
        <p14:creationId xmlns:p14="http://schemas.microsoft.com/office/powerpoint/2010/main" val="1734298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Lorsque vous passerez de membre actif ou en exercice, votre adhésion comprendra aussi des services de </a:t>
            </a:r>
            <a:r>
              <a:rPr lang="fr-CA" sz="1700" dirty="0" err="1">
                <a:effectLst/>
                <a:latin typeface="Calibri" panose="020F0502020204030204" pitchFamily="34" charset="0"/>
                <a:ea typeface="Calibri" panose="020F0502020204030204" pitchFamily="34" charset="0"/>
                <a:cs typeface="Times New Roman" panose="02020603050405020304" pitchFamily="18" charset="0"/>
              </a:rPr>
              <a:t>counselling</a:t>
            </a:r>
            <a:r>
              <a:rPr lang="fr-CA" sz="1700" dirty="0">
                <a:effectLst/>
                <a:latin typeface="Calibri" panose="020F0502020204030204" pitchFamily="34" charset="0"/>
                <a:ea typeface="Calibri" panose="020F0502020204030204" pitchFamily="34" charset="0"/>
                <a:cs typeface="Times New Roman" panose="02020603050405020304" pitchFamily="18" charset="0"/>
              </a:rPr>
              <a:t> par l’intermédiaire d’un programme de conseils aux membres et à leur famille appelé </a:t>
            </a:r>
            <a:r>
              <a:rPr lang="fr-CA" sz="1700" dirty="0" err="1">
                <a:effectLst/>
                <a:latin typeface="Calibri" panose="020F0502020204030204" pitchFamily="34" charset="0"/>
                <a:ea typeface="Calibri" panose="020F0502020204030204" pitchFamily="34" charset="0"/>
                <a:cs typeface="Times New Roman" panose="02020603050405020304" pitchFamily="18" charset="0"/>
              </a:rPr>
              <a:t>Homewood</a:t>
            </a:r>
            <a:r>
              <a:rPr lang="fr-CA" sz="1700" dirty="0">
                <a:effectLst/>
                <a:latin typeface="Calibri" panose="020F0502020204030204" pitchFamily="34" charset="0"/>
                <a:ea typeface="Calibri" panose="020F0502020204030204" pitchFamily="34" charset="0"/>
                <a:cs typeface="Times New Roman" panose="02020603050405020304" pitchFamily="18" charset="0"/>
              </a:rPr>
              <a:t> </a:t>
            </a:r>
            <a:r>
              <a:rPr lang="fr-CA" sz="1700" dirty="0" err="1">
                <a:effectLst/>
                <a:latin typeface="Calibri" panose="020F0502020204030204" pitchFamily="34" charset="0"/>
                <a:ea typeface="Calibri" panose="020F0502020204030204" pitchFamily="34" charset="0"/>
                <a:cs typeface="Times New Roman" panose="02020603050405020304" pitchFamily="18" charset="0"/>
              </a:rPr>
              <a:t>Health</a:t>
            </a:r>
            <a:r>
              <a:rPr lang="fr-CA" sz="1700" dirty="0">
                <a:effectLst/>
                <a:latin typeface="Calibri" panose="020F0502020204030204" pitchFamily="34" charset="0"/>
                <a:ea typeface="Calibri" panose="020F0502020204030204" pitchFamily="34" charset="0"/>
                <a:cs typeface="Times New Roman" panose="02020603050405020304" pitchFamily="18" charset="0"/>
              </a:rPr>
              <a:t>, qui est un avantage relativement nouveau.</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700" dirty="0">
                <a:effectLst/>
                <a:latin typeface="Calibri" panose="020F0502020204030204" pitchFamily="34" charset="0"/>
                <a:ea typeface="Calibri" panose="020F0502020204030204" pitchFamily="34" charset="0"/>
                <a:cs typeface="Times New Roman" panose="02020603050405020304" pitchFamily="18" charset="0"/>
              </a:rPr>
              <a:t>C’est un service professionnel et proactif qui vous appuie dans toute une gamme de préoccupations personnelles, familiales et liées au travail et il est offert 24 heures par jour, tous les jours de l’année. Leur site Web a aussi de magnifiques articles et ressources et offre un accès aux services de </a:t>
            </a:r>
            <a:r>
              <a:rPr lang="fr-CA" sz="1700" dirty="0" err="1">
                <a:effectLst/>
                <a:latin typeface="Calibri" panose="020F0502020204030204" pitchFamily="34" charset="0"/>
                <a:ea typeface="Calibri" panose="020F0502020204030204" pitchFamily="34" charset="0"/>
                <a:cs typeface="Times New Roman" panose="02020603050405020304" pitchFamily="18" charset="0"/>
              </a:rPr>
              <a:t>counselling</a:t>
            </a:r>
            <a:r>
              <a:rPr lang="fr-CA" sz="17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700" dirty="0"/>
          </a:p>
        </p:txBody>
      </p:sp>
      <p:sp>
        <p:nvSpPr>
          <p:cNvPr id="5" name="Date Placeholder 4">
            <a:extLst>
              <a:ext uri="{FF2B5EF4-FFF2-40B4-BE49-F238E27FC236}">
                <a16:creationId xmlns:a16="http://schemas.microsoft.com/office/drawing/2014/main" id="{22252AC3-B066-40E4-B3BF-0168C3BCBCCE}"/>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97572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700" kern="1200" dirty="0">
                <a:solidFill>
                  <a:schemeClr val="tx1"/>
                </a:solidFill>
                <a:effectLst/>
                <a:latin typeface="+mn-lt"/>
                <a:ea typeface="MS PGothic" pitchFamily="34" charset="-128"/>
                <a:cs typeface="MS PGothic" charset="0"/>
              </a:rPr>
              <a:t>L’ACHD vise constamment à améliorer la valeur de votre adhésion. L’association est heureuse d’offrir une multitude de programmes de rabais, y compris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700" b="1" kern="1200" dirty="0" err="1">
                <a:solidFill>
                  <a:schemeClr val="tx1"/>
                </a:solidFill>
                <a:effectLst/>
                <a:latin typeface="+mn-lt"/>
                <a:ea typeface="MS PGothic" pitchFamily="34" charset="-128"/>
                <a:cs typeface="MS PGothic" charset="0"/>
              </a:rPr>
              <a:t>GoodLife</a:t>
            </a:r>
            <a:r>
              <a:rPr lang="fr-CA" sz="1700" b="1" kern="1200" dirty="0">
                <a:solidFill>
                  <a:schemeClr val="tx1"/>
                </a:solidFill>
                <a:effectLst/>
                <a:latin typeface="+mn-lt"/>
                <a:ea typeface="MS PGothic" pitchFamily="34" charset="-128"/>
                <a:cs typeface="MS PGothic" charset="0"/>
              </a:rPr>
              <a:t> Fitness </a:t>
            </a:r>
            <a:r>
              <a:rPr lang="fr-CA" sz="1700" b="0" kern="1200" dirty="0">
                <a:solidFill>
                  <a:schemeClr val="tx1"/>
                </a:solidFill>
                <a:effectLst/>
                <a:latin typeface="+mn-lt"/>
                <a:ea typeface="MS PGothic" pitchFamily="34" charset="-128"/>
                <a:cs typeface="MS PGothic" charset="0"/>
              </a:rPr>
              <a:t>:</a:t>
            </a:r>
            <a:r>
              <a:rPr lang="fr-CA" sz="1700" kern="1200" dirty="0">
                <a:solidFill>
                  <a:schemeClr val="tx1"/>
                </a:solidFill>
                <a:effectLst/>
                <a:latin typeface="+mn-lt"/>
                <a:ea typeface="MS PGothic" pitchFamily="34" charset="-128"/>
                <a:cs typeface="MS PGothic" charset="0"/>
              </a:rPr>
              <a:t> offre 50 % de rabais sur le prix d’un abonnement annuel</a:t>
            </a:r>
          </a:p>
          <a:p>
            <a:pPr marL="171450" lvl="0" indent="-171450">
              <a:buFont typeface="Arial" panose="020B0604020202020204" pitchFamily="34" charset="0"/>
              <a:buChar char="•"/>
            </a:pPr>
            <a:r>
              <a:rPr lang="fr-CA" sz="1700" kern="1200" dirty="0">
                <a:solidFill>
                  <a:schemeClr val="tx1"/>
                </a:solidFill>
                <a:effectLst/>
                <a:latin typeface="+mn-lt"/>
                <a:ea typeface="MS PGothic" pitchFamily="34" charset="-128"/>
                <a:cs typeface="MS PGothic" charset="0"/>
              </a:rPr>
              <a:t>Un inventaire mondial</a:t>
            </a:r>
            <a:r>
              <a:rPr lang="fr-CA" sz="1700" b="1" kern="1200" dirty="0">
                <a:solidFill>
                  <a:schemeClr val="tx1"/>
                </a:solidFill>
                <a:effectLst/>
                <a:latin typeface="+mn-lt"/>
                <a:ea typeface="MS PGothic" pitchFamily="34" charset="-128"/>
                <a:cs typeface="MS PGothic" charset="0"/>
              </a:rPr>
              <a:t> d’hôtels</a:t>
            </a:r>
            <a:r>
              <a:rPr lang="fr-CA" sz="1700" kern="1200" dirty="0">
                <a:solidFill>
                  <a:schemeClr val="tx1"/>
                </a:solidFill>
                <a:effectLst/>
                <a:latin typeface="+mn-lt"/>
                <a:ea typeface="MS PGothic" pitchFamily="34" charset="-128"/>
                <a:cs typeface="MS PGothic" charset="0"/>
              </a:rPr>
              <a:t> </a:t>
            </a:r>
            <a:r>
              <a:rPr lang="fr-CA" sz="1700" b="1" kern="1200" dirty="0">
                <a:solidFill>
                  <a:schemeClr val="tx1"/>
                </a:solidFill>
                <a:effectLst/>
                <a:latin typeface="+mn-lt"/>
                <a:ea typeface="MS PGothic" pitchFamily="34" charset="-128"/>
                <a:cs typeface="MS PGothic" charset="0"/>
              </a:rPr>
              <a:t>à des tarifs imbattables</a:t>
            </a:r>
            <a:endParaRPr lang="en-CA" sz="1700" kern="1200" dirty="0">
              <a:solidFill>
                <a:schemeClr val="tx1"/>
              </a:solidFill>
              <a:effectLst/>
              <a:latin typeface="+mn-lt"/>
              <a:ea typeface="MS PGothic" pitchFamily="34" charset="-128"/>
              <a:cs typeface="MS PGothic" charset="0"/>
            </a:endParaRPr>
          </a:p>
          <a:p>
            <a:pPr marL="171450" lvl="0" indent="-171450">
              <a:buFont typeface="Arial"/>
              <a:buChar char="•"/>
            </a:pPr>
            <a:r>
              <a:rPr lang="fr-FR" sz="1700" b="1" kern="1200" dirty="0">
                <a:solidFill>
                  <a:schemeClr val="tx1"/>
                </a:solidFill>
                <a:effectLst/>
                <a:latin typeface="+mn-lt"/>
                <a:ea typeface="MS PGothic" pitchFamily="34" charset="-128"/>
                <a:cs typeface="MS PGothic" charset="0"/>
              </a:rPr>
              <a:t>Des programmes d’assurance supplémentaire</a:t>
            </a:r>
            <a:r>
              <a:rPr lang="fr-FR" sz="1700" b="0" kern="1200" dirty="0">
                <a:solidFill>
                  <a:schemeClr val="tx1"/>
                </a:solidFill>
                <a:effectLst/>
                <a:latin typeface="+mn-lt"/>
                <a:ea typeface="MS PGothic" pitchFamily="34" charset="-128"/>
                <a:cs typeface="MS PGothic" charset="0"/>
              </a:rPr>
              <a:t>, comprenant des taux concurrentiels d’assurance habitation et automobile avec TD et une variété de régimes d’assurance maladie personnelle de la Sun Life. La Sun Life serait un endroit à consulter pour cette assurance invalidité mentionnée plus tôt.</a:t>
            </a:r>
            <a:endParaRPr lang="fr-CA" sz="1700" b="0" kern="1200" dirty="0">
              <a:solidFill>
                <a:schemeClr val="tx1"/>
              </a:solidFill>
              <a:effectLst/>
              <a:latin typeface="+mn-lt"/>
              <a:ea typeface="MS PGothic" pitchFamily="34" charset="-128"/>
              <a:cs typeface="MS PGothic" charset="0"/>
            </a:endParaRPr>
          </a:p>
          <a:p>
            <a:pPr marL="0" lvl="0" indent="0">
              <a:buFont typeface="Arial"/>
              <a:buNone/>
            </a:pPr>
            <a:endParaRPr lang="fr-CA" sz="1700" kern="1200" dirty="0">
              <a:solidFill>
                <a:schemeClr val="tx1"/>
              </a:solidFill>
              <a:effectLst/>
              <a:latin typeface="+mn-lt"/>
              <a:ea typeface="MS PGothic" pitchFamily="34" charset="-128"/>
              <a:cs typeface="MS PGothic" charset="0"/>
            </a:endParaRPr>
          </a:p>
          <a:p>
            <a:pPr marL="0" lvl="0" indent="0">
              <a:buFont typeface="Arial"/>
              <a:buNone/>
            </a:pPr>
            <a:r>
              <a:rPr lang="fr-CA" sz="1700" kern="1200" dirty="0">
                <a:solidFill>
                  <a:schemeClr val="tx1"/>
                </a:solidFill>
                <a:effectLst/>
                <a:latin typeface="+mn-lt"/>
                <a:ea typeface="MS PGothic" pitchFamily="34" charset="-128"/>
                <a:cs typeface="MS PGothic" charset="0"/>
              </a:rPr>
              <a:t>…Et encore plus!</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23</a:t>
            </a:fld>
            <a:endParaRPr lang="en-GB" altLang="en-US" dirty="0"/>
          </a:p>
        </p:txBody>
      </p:sp>
    </p:spTree>
    <p:extLst>
      <p:ext uri="{BB962C8B-B14F-4D97-AF65-F5344CB8AC3E}">
        <p14:creationId xmlns:p14="http://schemas.microsoft.com/office/powerpoint/2010/main" val="1951064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Nous avons une autre question et un prix à donner pour une bonne réponse. Si vous pensez connaître la réponse, veuillez la soumettre dans le « clavardage »</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3872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CA" sz="1700" u="sng" dirty="0">
                <a:effectLst/>
                <a:latin typeface="+mn-lt"/>
                <a:ea typeface="Calibri" panose="020F0502020204030204" pitchFamily="34" charset="0"/>
                <a:cs typeface="Times New Roman" panose="02020603050405020304" pitchFamily="18" charset="0"/>
              </a:rPr>
              <a:t>Où</a:t>
            </a:r>
            <a:r>
              <a:rPr lang="fr-CA" sz="1700" dirty="0">
                <a:effectLst/>
                <a:latin typeface="+mn-lt"/>
                <a:ea typeface="Calibri" panose="020F0502020204030204" pitchFamily="34" charset="0"/>
                <a:cs typeface="Times New Roman" panose="02020603050405020304" pitchFamily="18" charset="0"/>
              </a:rPr>
              <a:t> sera la prochaine conférence de l’ACHD?</a:t>
            </a:r>
          </a:p>
          <a:p>
            <a:endParaRPr lang="en-US" sz="1700" dirty="0">
              <a:latin typeface="+mn-lt"/>
            </a:endParaRPr>
          </a:p>
          <a:p>
            <a:pPr marL="0" marR="0">
              <a:lnSpc>
                <a:spcPct val="107000"/>
              </a:lnSpc>
              <a:spcBef>
                <a:spcPts val="0"/>
              </a:spcBef>
              <a:spcAft>
                <a:spcPts val="800"/>
              </a:spcAft>
            </a:pPr>
            <a:r>
              <a:rPr lang="fr-CA" sz="1700" i="1" dirty="0">
                <a:effectLst/>
                <a:latin typeface="+mn-lt"/>
                <a:ea typeface="Calibri" panose="020F0502020204030204" pitchFamily="34" charset="0"/>
                <a:cs typeface="Times New Roman" panose="02020603050405020304" pitchFamily="18" charset="0"/>
              </a:rPr>
              <a:t>[</a:t>
            </a:r>
            <a:r>
              <a:rPr lang="fr-CA" sz="1700" b="1" i="1" dirty="0">
                <a:effectLst/>
                <a:latin typeface="+mn-lt"/>
                <a:ea typeface="Calibri" panose="020F0502020204030204" pitchFamily="34" charset="0"/>
                <a:cs typeface="Times New Roman" panose="02020603050405020304" pitchFamily="18" charset="0"/>
              </a:rPr>
              <a:t>AU PRÉSENTATEUR</a:t>
            </a:r>
            <a:r>
              <a:rPr lang="fr-CA" sz="1700" i="1" dirty="0">
                <a:effectLst/>
                <a:latin typeface="+mn-lt"/>
                <a:ea typeface="Calibri" panose="020F0502020204030204" pitchFamily="34" charset="0"/>
                <a:cs typeface="Times New Roman" panose="02020603050405020304" pitchFamily="18" charset="0"/>
              </a:rPr>
              <a:t> — après environ 10-15 secondes, vérifiez le clavardage pour voir si vous avez un gagnant.]</a:t>
            </a:r>
          </a:p>
          <a:p>
            <a:pPr marL="0" marR="0">
              <a:lnSpc>
                <a:spcPct val="107000"/>
              </a:lnSpc>
              <a:spcBef>
                <a:spcPts val="0"/>
              </a:spcBef>
              <a:spcAft>
                <a:spcPts val="800"/>
              </a:spcAft>
            </a:pPr>
            <a:endParaRPr lang="en-CA" sz="17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700" dirty="0">
                <a:effectLst/>
                <a:latin typeface="+mn-lt"/>
                <a:ea typeface="Calibri" panose="020F0502020204030204" pitchFamily="34" charset="0"/>
                <a:cs typeface="Times New Roman" panose="02020603050405020304" pitchFamily="18" charset="0"/>
              </a:rPr>
              <a:t>Félicitations à [nom ici]. Cette personne a donné la bonne réponse! </a:t>
            </a:r>
          </a:p>
          <a:p>
            <a:pPr marL="0" marR="0">
              <a:lnSpc>
                <a:spcPct val="107000"/>
              </a:lnSpc>
              <a:spcBef>
                <a:spcPts val="0"/>
              </a:spcBef>
              <a:spcAft>
                <a:spcPts val="800"/>
              </a:spcAft>
            </a:pPr>
            <a:endParaRPr lang="en-US" sz="1700" dirty="0">
              <a:latin typeface="+mn-lt"/>
            </a:endParaRPr>
          </a:p>
          <a:p>
            <a:pPr marL="0" marR="0">
              <a:lnSpc>
                <a:spcPct val="107000"/>
              </a:lnSpc>
              <a:spcBef>
                <a:spcPts val="0"/>
              </a:spcBef>
              <a:spcAft>
                <a:spcPts val="0"/>
              </a:spcAft>
            </a:pPr>
            <a:r>
              <a:rPr lang="fr-CA" sz="1700" dirty="0">
                <a:effectLst/>
                <a:latin typeface="+mn-lt"/>
                <a:ea typeface="Calibri" panose="020F0502020204030204" pitchFamily="34" charset="0"/>
                <a:cs typeface="Times New Roman" panose="02020603050405020304" pitchFamily="18" charset="0"/>
              </a:rPr>
              <a:t>La prochaine conférence de l’ACHD aura lieu… </a:t>
            </a:r>
            <a:r>
              <a:rPr lang="fr-CA" sz="1700" b="1" dirty="0">
                <a:effectLst/>
                <a:latin typeface="+mn-lt"/>
                <a:ea typeface="Calibri" panose="020F0502020204030204" pitchFamily="34" charset="0"/>
                <a:cs typeface="Times New Roman" panose="02020603050405020304" pitchFamily="18" charset="0"/>
              </a:rPr>
              <a:t>Virtuellement, cet octobre.</a:t>
            </a:r>
            <a:endParaRPr lang="en-CA" sz="17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8053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Maintenant, abordons le sujet des emplois. </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Tous les deux ans, l’ACHD sonde ses membres pour obtenir une perspective nationale sur l’emploi et les tendances en matière de la rémunération et du milieu de travail.</a:t>
            </a:r>
          </a:p>
          <a:p>
            <a:endParaRPr lang="fr-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Une fois les données compilées, les membres de l’ACHD reçoivent un accès gratuit au résumé, au rapport au complet et aux rapports selon les provinces. </a:t>
            </a:r>
            <a:r>
              <a:rPr lang="fr-CA" sz="1400" b="1" kern="1200" dirty="0">
                <a:solidFill>
                  <a:schemeClr val="tx1"/>
                </a:solidFill>
                <a:effectLst/>
                <a:latin typeface="+mn-lt"/>
                <a:ea typeface="MS PGothic" pitchFamily="34" charset="-128"/>
                <a:cs typeface="MS PGothic" charset="0"/>
              </a:rPr>
              <a:t>Il ne faut pas oublier que cette information peut être utile lors des négociations d’offres d’emplois.</a:t>
            </a:r>
          </a:p>
          <a:p>
            <a:r>
              <a:rPr lang="fr-CA" sz="1400" b="1"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Examinons certains des points saillants du résumé de 2019.</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26</a:t>
            </a:fld>
            <a:endParaRPr lang="en-GB" altLang="en-US"/>
          </a:p>
        </p:txBody>
      </p:sp>
    </p:spTree>
    <p:extLst>
      <p:ext uri="{BB962C8B-B14F-4D97-AF65-F5344CB8AC3E}">
        <p14:creationId xmlns:p14="http://schemas.microsoft.com/office/powerpoint/2010/main" val="273702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lnSpcReduction="20000"/>
          </a:bodyPr>
          <a:lstStyle/>
          <a:p>
            <a:r>
              <a:rPr lang="fr-CA" sz="1200" kern="1200" dirty="0">
                <a:solidFill>
                  <a:schemeClr val="tx1"/>
                </a:solidFill>
                <a:effectLst/>
                <a:latin typeface="+mn-lt"/>
                <a:ea typeface="MS PGothic" pitchFamily="34" charset="-128"/>
                <a:cs typeface="MS PGothic" charset="0"/>
              </a:rPr>
              <a:t>Le </a:t>
            </a:r>
            <a:r>
              <a:rPr lang="fr-CA" sz="1200" b="1" kern="1200" dirty="0">
                <a:solidFill>
                  <a:schemeClr val="tx1"/>
                </a:solidFill>
                <a:effectLst/>
                <a:latin typeface="+mn-lt"/>
                <a:ea typeface="MS PGothic" pitchFamily="34" charset="-128"/>
                <a:cs typeface="MS PGothic" charset="0"/>
              </a:rPr>
              <a:t>taux horaire moyen déclaré, du premier milieu de travail en 2019 est de 43,40 $</a:t>
            </a:r>
            <a:r>
              <a:rPr lang="fr-CA" sz="1200" kern="1200" dirty="0">
                <a:solidFill>
                  <a:schemeClr val="tx1"/>
                </a:solidFill>
                <a:effectLst/>
                <a:latin typeface="+mn-lt"/>
                <a:ea typeface="MS PGothic" pitchFamily="34" charset="-128"/>
                <a:cs typeface="MS PGothic" charset="0"/>
              </a:rPr>
              <a:t>, ce qui poursuit la tendance des augmentations graduelles observées au cours des années précédentes (41,69 $ en 2017, 41,36 $ en 2015, 40,18 $ en 2013). </a:t>
            </a:r>
          </a:p>
          <a:p>
            <a:endParaRPr lang="en-CA" sz="1200" kern="1200" dirty="0">
              <a:solidFill>
                <a:schemeClr val="tx1"/>
              </a:solidFill>
              <a:effectLst/>
              <a:latin typeface="+mn-lt"/>
              <a:ea typeface="MS PGothic" pitchFamily="34" charset="-128"/>
              <a:cs typeface="MS PGothic" charset="0"/>
            </a:endParaRPr>
          </a:p>
          <a:p>
            <a:r>
              <a:rPr lang="fr-CA" sz="1200" kern="1200" dirty="0">
                <a:solidFill>
                  <a:schemeClr val="tx1"/>
                </a:solidFill>
                <a:effectLst/>
                <a:latin typeface="+mn-lt"/>
                <a:ea typeface="MS PGothic" pitchFamily="34" charset="-128"/>
                <a:cs typeface="MS PGothic" charset="0"/>
              </a:rPr>
              <a:t>Ce taux de rémunération horaire a augmenté de 4,1 % depuis 2017. Et, conforme aux années précédentes, </a:t>
            </a:r>
            <a:r>
              <a:rPr lang="fr-CA" sz="1200" b="1" kern="1200" dirty="0">
                <a:solidFill>
                  <a:schemeClr val="tx1"/>
                </a:solidFill>
                <a:effectLst/>
                <a:latin typeface="+mn-lt"/>
                <a:ea typeface="MS PGothic" pitchFamily="34" charset="-128"/>
                <a:cs typeface="MS PGothic" charset="0"/>
              </a:rPr>
              <a:t>l’Alberta a le taux horaire le plus élevé à 55,26 $ et</a:t>
            </a:r>
            <a:r>
              <a:rPr lang="fr-CA" sz="1200" kern="1200" dirty="0">
                <a:solidFill>
                  <a:schemeClr val="tx1"/>
                </a:solidFill>
                <a:effectLst/>
                <a:latin typeface="+mn-lt"/>
                <a:ea typeface="MS PGothic" pitchFamily="34" charset="-128"/>
                <a:cs typeface="MS PGothic" charset="0"/>
              </a:rPr>
              <a:t> </a:t>
            </a:r>
            <a:r>
              <a:rPr lang="fr-CA" sz="1200" b="1" kern="1200" dirty="0">
                <a:solidFill>
                  <a:schemeClr val="tx1"/>
                </a:solidFill>
                <a:effectLst/>
                <a:latin typeface="+mn-lt"/>
                <a:ea typeface="MS PGothic" pitchFamily="34" charset="-128"/>
                <a:cs typeface="MS PGothic" charset="0"/>
              </a:rPr>
              <a:t>le Nouveau-Brunswick a le taux horaire le plus bas à 32,99 $</a:t>
            </a:r>
            <a:r>
              <a:rPr lang="fr-CA" sz="1200" b="0" kern="1200" dirty="0">
                <a:solidFill>
                  <a:schemeClr val="tx1"/>
                </a:solidFill>
                <a:effectLst/>
                <a:latin typeface="+mn-lt"/>
                <a:ea typeface="MS PGothic" pitchFamily="34" charset="-128"/>
                <a:cs typeface="MS PGothic" charset="0"/>
              </a:rPr>
              <a:t>.</a:t>
            </a:r>
          </a:p>
          <a:p>
            <a:endParaRPr lang="fr-CA" sz="1200" b="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Voici d’autres taux horaires :</a:t>
            </a:r>
          </a:p>
          <a:p>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Alberta : 55,26 $</a:t>
            </a: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Colombie-Britannique : 46,10 $</a:t>
            </a:r>
            <a:endParaRPr lang="en-CA" sz="1400" kern="1200" dirty="0">
              <a:solidFill>
                <a:schemeClr val="tx1"/>
              </a:solidFill>
              <a:effectLst/>
              <a:latin typeface="+mn-lt"/>
              <a:ea typeface="MS PGothic" pitchFamily="34" charset="-128"/>
              <a:cs typeface="MS PGothic" charset="0"/>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400" kern="1200" dirty="0">
                <a:solidFill>
                  <a:schemeClr val="tx1"/>
                </a:solidFill>
                <a:effectLst/>
                <a:latin typeface="+mn-lt"/>
                <a:ea typeface="MS PGothic" pitchFamily="34" charset="-128"/>
                <a:cs typeface="MS PGothic" charset="0"/>
              </a:rPr>
              <a:t>Île-du-Prince-Édouard : 35,34 $</a:t>
            </a:r>
            <a:endParaRPr lang="en-CA" sz="1400" b="0" kern="1200" dirty="0">
              <a:solidFill>
                <a:schemeClr val="tx1"/>
              </a:solidFill>
              <a:effectLst/>
              <a:latin typeface="+mn-lt"/>
              <a:ea typeface="MS PGothic" pitchFamily="34" charset="-128"/>
              <a:cs typeface="MS PGothic" charset="0"/>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400" kern="1200" dirty="0">
                <a:solidFill>
                  <a:schemeClr val="tx1"/>
                </a:solidFill>
                <a:effectLst/>
                <a:latin typeface="+mn-lt"/>
                <a:ea typeface="MS PGothic" pitchFamily="34" charset="-128"/>
                <a:cs typeface="MS PGothic" charset="0"/>
              </a:rPr>
              <a:t>Manitoba : 42,84 $</a:t>
            </a:r>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b="0" kern="1200" dirty="0">
                <a:solidFill>
                  <a:schemeClr val="tx1"/>
                </a:solidFill>
                <a:effectLst/>
                <a:latin typeface="+mn-lt"/>
                <a:ea typeface="MS PGothic" pitchFamily="34" charset="-128"/>
                <a:cs typeface="MS PGothic" charset="0"/>
              </a:rPr>
              <a:t>Nouveau-Brunswick : 32,99 $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400" kern="1200" dirty="0">
                <a:solidFill>
                  <a:schemeClr val="tx1"/>
                </a:solidFill>
                <a:effectLst/>
                <a:latin typeface="+mn-lt"/>
                <a:ea typeface="MS PGothic" pitchFamily="34" charset="-128"/>
                <a:cs typeface="MS PGothic" charset="0"/>
              </a:rPr>
              <a:t>Nouvelle-Écosse : 35,12 $</a:t>
            </a:r>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b="0" kern="1200" dirty="0">
                <a:solidFill>
                  <a:schemeClr val="tx1"/>
                </a:solidFill>
                <a:effectLst/>
                <a:latin typeface="+mn-lt"/>
                <a:ea typeface="MS PGothic" pitchFamily="34" charset="-128"/>
                <a:cs typeface="MS PGothic" charset="0"/>
              </a:rPr>
              <a:t>Ontario : 38,92 $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400" kern="1200" dirty="0">
                <a:solidFill>
                  <a:schemeClr val="tx1"/>
                </a:solidFill>
                <a:effectLst/>
                <a:latin typeface="+mn-lt"/>
                <a:ea typeface="MS PGothic" pitchFamily="34" charset="-128"/>
                <a:cs typeface="MS PGothic" charset="0"/>
              </a:rPr>
              <a:t>Québec : 36,47 $</a:t>
            </a:r>
            <a:endParaRPr lang="en-CA" sz="1400" kern="1200" dirty="0">
              <a:solidFill>
                <a:schemeClr val="tx1"/>
              </a:solidFill>
              <a:effectLst/>
              <a:latin typeface="+mn-lt"/>
              <a:ea typeface="MS PGothic" pitchFamily="34" charset="-128"/>
              <a:cs typeface="MS PGothic" charset="0"/>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400" kern="1200" dirty="0">
                <a:solidFill>
                  <a:schemeClr val="tx1"/>
                </a:solidFill>
                <a:effectLst/>
                <a:latin typeface="+mn-lt"/>
                <a:ea typeface="MS PGothic" pitchFamily="34" charset="-128"/>
                <a:cs typeface="MS PGothic" charset="0"/>
              </a:rPr>
              <a:t>Saskatchewan : 43,38 $</a:t>
            </a:r>
            <a:endParaRPr lang="en-CA" sz="1400" kern="1200" dirty="0">
              <a:solidFill>
                <a:schemeClr val="tx1"/>
              </a:solidFill>
              <a:effectLst/>
              <a:latin typeface="+mn-lt"/>
              <a:ea typeface="MS PGothic" pitchFamily="34" charset="-128"/>
              <a:cs typeface="MS PGothic" charset="0"/>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400" kern="1200" dirty="0">
                <a:solidFill>
                  <a:schemeClr val="tx1"/>
                </a:solidFill>
                <a:effectLst/>
                <a:latin typeface="+mn-lt"/>
                <a:ea typeface="MS PGothic" pitchFamily="34" charset="-128"/>
                <a:cs typeface="MS PGothic" charset="0"/>
              </a:rPr>
              <a:t>Terre-Neuve-et-Labrador : 40,23 $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400" kern="1200" dirty="0">
                <a:solidFill>
                  <a:schemeClr val="tx1"/>
                </a:solidFill>
                <a:effectLst/>
                <a:latin typeface="+mn-lt"/>
                <a:ea typeface="MS PGothic" pitchFamily="34" charset="-128"/>
                <a:cs typeface="MS PGothic" charset="0"/>
              </a:rPr>
              <a:t>Le Nord : 47,80 $</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27</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27190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lnSpcReduction="20000"/>
          </a:bodyPr>
          <a:lstStyle/>
          <a:p>
            <a:pPr marL="0" indent="0">
              <a:buFont typeface="Arial" panose="020B0604020202020204" pitchFamily="34" charset="0"/>
              <a:buNone/>
            </a:pPr>
            <a:r>
              <a:rPr lang="fr-CA" sz="1700" kern="1200" dirty="0">
                <a:solidFill>
                  <a:schemeClr val="tx1"/>
                </a:solidFill>
                <a:effectLst/>
                <a:latin typeface="+mn-lt"/>
                <a:ea typeface="MS PGothic" pitchFamily="34" charset="-128"/>
                <a:cs typeface="MS PGothic" charset="0"/>
              </a:rPr>
              <a:t>En matière de formation en hygiène dentaire et de revenu annuel moyen (travaillant plus de 30 heures par semaine) :</a:t>
            </a:r>
          </a:p>
          <a:p>
            <a:pPr marL="0" indent="0">
              <a:buFont typeface="Arial" panose="020B0604020202020204" pitchFamily="34" charset="0"/>
              <a:buNone/>
            </a:pPr>
            <a:endParaRPr lang="en-CA" sz="17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700" kern="1200" dirty="0">
                <a:solidFill>
                  <a:schemeClr val="tx1"/>
                </a:solidFill>
                <a:effectLst/>
                <a:latin typeface="+mn-lt"/>
                <a:ea typeface="MS PGothic" pitchFamily="34" charset="-128"/>
                <a:cs typeface="MS PGothic" charset="0"/>
              </a:rPr>
              <a:t>Lorsqu’il s’agit du niveau de scolarité le plus élevé atteint en hygiène dentaire, 73 % des répondants ont déclaré avoir obtenu un diplôme collégial en hygiène dentaire et gagnent en moyenne 70 938,43 $.</a:t>
            </a:r>
            <a:endParaRPr lang="en-CA" sz="17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700" kern="1200" dirty="0">
                <a:solidFill>
                  <a:schemeClr val="tx1"/>
                </a:solidFill>
                <a:effectLst/>
                <a:latin typeface="+mn-lt"/>
                <a:ea typeface="MS PGothic" pitchFamily="34" charset="-128"/>
                <a:cs typeface="MS PGothic" charset="0"/>
              </a:rPr>
              <a:t>La deuxième attestation d’études la plus commune est un baccalauréat de quatre ans dans un domaine autre que l’hygiène dentaire (10 %) et le revenu annuel moyen de ces répondants est de 75 147,74 $.</a:t>
            </a:r>
            <a:endParaRPr lang="en-CA" sz="17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700" kern="1200" dirty="0">
                <a:solidFill>
                  <a:schemeClr val="tx1"/>
                </a:solidFill>
                <a:effectLst/>
                <a:latin typeface="+mn-lt"/>
                <a:ea typeface="MS PGothic" pitchFamily="34" charset="-128"/>
                <a:cs typeface="MS PGothic" charset="0"/>
              </a:rPr>
              <a:t>La troisième attestation d’études la plus commune est un baccalauréat de quatre ans en hygiène dentaire (5 %) et le revenu annuel moyen de ces répondants est de 77 910,70 $.</a:t>
            </a:r>
            <a:endParaRPr lang="en-CA" sz="17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700" kern="1200" dirty="0">
                <a:solidFill>
                  <a:schemeClr val="tx1"/>
                </a:solidFill>
                <a:effectLst/>
                <a:latin typeface="+mn-lt"/>
                <a:ea typeface="MS PGothic" pitchFamily="34" charset="-128"/>
                <a:cs typeface="MS PGothic" charset="0"/>
              </a:rPr>
              <a:t>Les répondants ayant une maîtrise (2 %) touchent le revenu annuel moyen le plus élevé (92 142,73 $).</a:t>
            </a:r>
          </a:p>
          <a:p>
            <a:pPr marL="171450" lvl="0" indent="-171450">
              <a:buFont typeface="Arial" panose="020B0604020202020204" pitchFamily="34" charset="0"/>
              <a:buChar char="•"/>
            </a:pPr>
            <a:r>
              <a:rPr lang="fr-CA" sz="1700" dirty="0">
                <a:effectLst/>
                <a:latin typeface="+mn-lt"/>
                <a:ea typeface="Calibri" panose="020F0502020204030204" pitchFamily="34" charset="0"/>
                <a:cs typeface="Times New Roman" panose="02020603050405020304" pitchFamily="18" charset="0"/>
              </a:rPr>
              <a:t>Avoir un baccalauréat vous ouvrira des portes pendant votre carrière. </a:t>
            </a:r>
            <a:endParaRPr lang="en-CA" sz="17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28</a:t>
            </a:fld>
            <a:endParaRPr lang="en-GB" altLang="en-US"/>
          </a:p>
        </p:txBody>
      </p:sp>
    </p:spTree>
    <p:extLst>
      <p:ext uri="{BB962C8B-B14F-4D97-AF65-F5344CB8AC3E}">
        <p14:creationId xmlns:p14="http://schemas.microsoft.com/office/powerpoint/2010/main" val="1566156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Le taux de chômage des répondants est de 1 %, ce qui est bien inférieur au taux de chômage canadien actuel de 5,5 %, tel que déclaré par Statistique Canada en juin 2019.</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29</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868886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À titre de voix nationale collective, l’ACHD organise une campagne de sensibilisation chaque avril pour le mois de la santé buccodentaire. </a:t>
            </a:r>
            <a:endParaRPr lang="en-CA" sz="1400" kern="1200" dirty="0">
              <a:solidFill>
                <a:schemeClr val="tx1"/>
              </a:solidFill>
              <a:effectLst/>
              <a:latin typeface="+mn-lt"/>
              <a:ea typeface="MS PGothic" pitchFamily="34" charset="-128"/>
              <a:cs typeface="MS PGothic" charset="0"/>
            </a:endParaRPr>
          </a:p>
          <a:p>
            <a:br>
              <a:rPr lang="fr-CA" sz="1400" kern="1200" dirty="0">
                <a:solidFill>
                  <a:schemeClr val="tx1"/>
                </a:solidFill>
                <a:effectLst/>
                <a:latin typeface="+mn-lt"/>
                <a:ea typeface="MS PGothic" pitchFamily="34" charset="-128"/>
                <a:cs typeface="MS PGothic" charset="0"/>
              </a:rPr>
            </a:br>
            <a:r>
              <a:rPr lang="fr-CA" sz="1400" kern="1200" dirty="0">
                <a:solidFill>
                  <a:schemeClr val="tx1"/>
                </a:solidFill>
                <a:effectLst/>
                <a:latin typeface="+mn-lt"/>
                <a:ea typeface="MS PGothic" pitchFamily="34" charset="-128"/>
                <a:cs typeface="MS PGothic" charset="0"/>
              </a:rPr>
              <a:t>La Semaine nationale des hygiénistes dentaires est une partie importante de la célébration. Cet évènement annuel met l’accent sur l’importance de maintenir de bonnes pratiques de santé buccodentaire et d’aider les Canadiens à comprendre le rôle et l’importance de la profession d’hygiéniste dentaire.</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Visionnons l’une des annonces télévisées nationales diffusées en 2020.</a:t>
            </a:r>
          </a:p>
          <a:p>
            <a:endParaRPr lang="fr-CA" sz="1400" kern="1200" dirty="0">
              <a:solidFill>
                <a:schemeClr val="tx1"/>
              </a:solidFill>
              <a:effectLst/>
              <a:latin typeface="+mn-lt"/>
              <a:ea typeface="MS PGothic" pitchFamily="34" charset="-128"/>
              <a:cs typeface="MS PGothic" charset="0"/>
            </a:endParaRPr>
          </a:p>
          <a:p>
            <a:r>
              <a:rPr lang="fr-CA" sz="1800" b="0" i="1" dirty="0">
                <a:effectLst/>
                <a:latin typeface="Calibri" panose="020F0502020204030204" pitchFamily="34" charset="0"/>
                <a:ea typeface="Calibri" panose="020F0502020204030204" pitchFamily="34" charset="0"/>
                <a:cs typeface="Times New Roman" panose="02020603050405020304" pitchFamily="18" charset="0"/>
              </a:rPr>
              <a:t>[ </a:t>
            </a:r>
            <a:r>
              <a:rPr lang="fr-CA" sz="1800" b="1" i="1" dirty="0">
                <a:effectLst/>
                <a:latin typeface="Calibri" panose="020F0502020204030204" pitchFamily="34" charset="0"/>
                <a:ea typeface="Calibri" panose="020F0502020204030204" pitchFamily="34" charset="0"/>
                <a:cs typeface="Times New Roman" panose="02020603050405020304" pitchFamily="18" charset="0"/>
              </a:rPr>
              <a:t>AU PRÉSENTATEUR : </a:t>
            </a:r>
            <a:r>
              <a:rPr lang="fr-CA" sz="1800" i="1" dirty="0">
                <a:effectLst/>
                <a:latin typeface="Calibri" panose="020F0502020204030204" pitchFamily="34" charset="0"/>
                <a:ea typeface="Calibri" panose="020F0502020204030204" pitchFamily="34" charset="0"/>
                <a:cs typeface="Times New Roman" panose="02020603050405020304" pitchFamily="18" charset="0"/>
              </a:rPr>
              <a:t>En cas de difficulté, ouvrir une fenêtre distincte ou un onglet distinct et partager ou faire jouer : </a:t>
            </a:r>
            <a:r>
              <a:rPr lang="en-CA" sz="2800" b="1" i="1" u="none" strike="noStrike" dirty="0">
                <a:effectLst/>
                <a:latin typeface="YouTube Noto"/>
                <a:hlinkClick r:id="rId3" tooltip="Share link"/>
              </a:rPr>
              <a:t>https://youtu.be/9te5u2Tp3c8</a:t>
            </a:r>
            <a:r>
              <a:rPr lang="fr-CA"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CA" sz="1400" kern="1200" dirty="0">
              <a:solidFill>
                <a:schemeClr val="tx1"/>
              </a:solidFill>
              <a:effectLst/>
              <a:latin typeface="+mn-lt"/>
              <a:ea typeface="MS PGothic" pitchFamily="34" charset="-128"/>
              <a:cs typeface="MS PGothic" charset="0"/>
            </a:endParaRPr>
          </a:p>
        </p:txBody>
      </p:sp>
      <p:sp>
        <p:nvSpPr>
          <p:cNvPr id="5" name="Date Placeholder 4">
            <a:extLst>
              <a:ext uri="{FF2B5EF4-FFF2-40B4-BE49-F238E27FC236}">
                <a16:creationId xmlns:a16="http://schemas.microsoft.com/office/drawing/2014/main" id="{05A35D69-84CC-4CB5-802C-A63BB5D75971}"/>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176122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Le taux de satisfaction en matière du nombre d’heures de travail par semaine est à la hausse. En 2019, 73 % des répondants disent qu’ils travaillent autant d’heures qu’ils le souhaitent (71 % en 2017, 65 % en 2015 et en 2013). </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Les répondants de la Saskatchewan et du Nouveau-Brunswick déclarent des taux de satisfaction plus élevés en matière du nombre d’heures de travail (cote moyenne de 8,5 sur 10), ce qui est conforme aux résultats du sondage de 2017.</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30</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559361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Regardons maintenant le milieu de travail et l’environnement. </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Quatre-vingt-onze pour cent (91 %) des répondants déclarent que leur premier milieu de travail est le cabinet privé, suivi par la santé publique (3 %) et l’enseignement (3 %).</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Soixante et onze pour cent (71 %) des répondants travaillent pour un seul employeur, ce qui est assez conforme aux résultats de sondages précédents.</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31</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396169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CA" sz="1700" kern="1200" dirty="0">
                <a:solidFill>
                  <a:schemeClr val="tx1"/>
                </a:solidFill>
                <a:effectLst/>
                <a:latin typeface="+mn-lt"/>
                <a:ea typeface="MS PGothic" pitchFamily="34" charset="-128"/>
                <a:cs typeface="MS PGothic" charset="0"/>
              </a:rPr>
              <a:t>Le nombre de répondants qui déclarent avoir des contrats écrits connaît une tendance à la hausse, de 40 % en 2015 et 44 % en 2017, à 51 % en 2019.</a:t>
            </a:r>
          </a:p>
          <a:p>
            <a:endParaRPr lang="fr-CA" sz="17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700" dirty="0">
                <a:effectLst/>
                <a:latin typeface="Calibri" panose="020F0502020204030204" pitchFamily="34" charset="0"/>
                <a:ea typeface="Calibri" panose="020F0502020204030204" pitchFamily="34" charset="0"/>
                <a:cs typeface="Times New Roman" panose="02020603050405020304" pitchFamily="18" charset="0"/>
              </a:rPr>
              <a:t>Un contrat d’emploi énumère les tâches et les responsabilités à la fois de l’employeur et de l’employé. Nous en reparlerons bientôt.</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32</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406333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700" dirty="0">
                <a:effectLst/>
                <a:latin typeface="Calibri" panose="020F0502020204030204" pitchFamily="34" charset="0"/>
                <a:ea typeface="Calibri" panose="020F0502020204030204" pitchFamily="34" charset="0"/>
                <a:cs typeface="Times New Roman" panose="02020603050405020304" pitchFamily="18" charset="0"/>
              </a:rPr>
              <a:t>Afin de vous guider dans la négociation d’un accord d’indemnisation, l’ACHD a une ressource qui est parfaite pour les nouveaux diplômés.	</a:t>
            </a:r>
            <a:endParaRPr lang="fr-CA" sz="1700" kern="1200" dirty="0">
              <a:solidFill>
                <a:schemeClr val="tx1"/>
              </a:solidFill>
              <a:effectLst/>
              <a:latin typeface="+mn-lt"/>
              <a:ea typeface="MS PGothic" pitchFamily="34" charset="-128"/>
              <a:cs typeface="MS PGothic" charset="0"/>
            </a:endParaRPr>
          </a:p>
          <a:p>
            <a:endParaRPr lang="en-CA" sz="1700" kern="1200" dirty="0">
              <a:solidFill>
                <a:schemeClr val="tx1"/>
              </a:solidFill>
              <a:effectLst/>
              <a:latin typeface="+mn-lt"/>
              <a:ea typeface="MS PGothic" pitchFamily="34" charset="-128"/>
              <a:cs typeface="MS PGothic" charset="0"/>
            </a:endParaRPr>
          </a:p>
          <a:p>
            <a:r>
              <a:rPr lang="fr-CA" sz="1700" kern="1200" dirty="0">
                <a:solidFill>
                  <a:schemeClr val="tx1"/>
                </a:solidFill>
                <a:effectLst/>
                <a:latin typeface="+mn-lt"/>
                <a:ea typeface="MS PGothic" pitchFamily="34" charset="-128"/>
                <a:cs typeface="MS PGothic" charset="0"/>
              </a:rPr>
              <a:t>Lorsque vous commencez à travailler dans un nouveau lieu de travail, vous voulez que les conditions soient les meilleures possible… pour vous! </a:t>
            </a:r>
          </a:p>
          <a:p>
            <a:endParaRPr lang="en-CA" sz="1700" kern="1200" dirty="0">
              <a:solidFill>
                <a:schemeClr val="tx1"/>
              </a:solidFill>
              <a:effectLst/>
              <a:latin typeface="+mn-lt"/>
              <a:ea typeface="MS PGothic" pitchFamily="34" charset="-128"/>
              <a:cs typeface="MS PGothic" charset="0"/>
            </a:endParaRPr>
          </a:p>
          <a:p>
            <a:r>
              <a:rPr lang="fr-CA" sz="1700" kern="1200" dirty="0">
                <a:solidFill>
                  <a:schemeClr val="tx1"/>
                </a:solidFill>
                <a:effectLst/>
                <a:latin typeface="+mn-lt"/>
                <a:ea typeface="MS PGothic" pitchFamily="34" charset="-128"/>
                <a:cs typeface="MS PGothic" charset="0"/>
              </a:rPr>
              <a:t>Trouvez cette ressource sous « </a:t>
            </a:r>
            <a:r>
              <a:rPr lang="fr-CA" sz="1700" b="1" kern="1200" dirty="0">
                <a:solidFill>
                  <a:schemeClr val="tx1"/>
                </a:solidFill>
                <a:effectLst/>
                <a:latin typeface="+mn-lt"/>
                <a:ea typeface="MS PGothic" pitchFamily="34" charset="-128"/>
                <a:cs typeface="MS PGothic" charset="0"/>
              </a:rPr>
              <a:t>Contrats et politiques</a:t>
            </a:r>
            <a:r>
              <a:rPr lang="fr-CA" sz="1700" kern="1200" dirty="0">
                <a:solidFill>
                  <a:schemeClr val="tx1"/>
                </a:solidFill>
                <a:effectLst/>
                <a:latin typeface="+mn-lt"/>
                <a:ea typeface="MS PGothic" pitchFamily="34" charset="-128"/>
                <a:cs typeface="MS PGothic" charset="0"/>
              </a:rPr>
              <a:t> » dans la partie du site Web dédiée au milieu de travail sain et respectueux. </a:t>
            </a:r>
            <a:endParaRPr lang="en-CA" sz="17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33</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660323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Afin de mieux comprendre les points saillants du sondage de 2019 soulignant les tendances en matière de rémunération, segmentées selon les régions et d’autres critères, nous vous vous invitons à visionner un Webinaire gratuit offert en anglais seulement. </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34</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352257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S PGothic" pitchFamily="34" charset="-128"/>
                <a:cs typeface="MS PGothic" charset="0"/>
              </a:rPr>
              <a:t>Après que vous aurez obtenu votre diplôme et répondu aux exigences de réglementation de votre province, votre attention se tournera naturellement à la recherche d’un emploi en tant qu’hygiéniste dentaire. Peut-être avez-vous déjà commencé votre recherche!</a:t>
            </a:r>
            <a:endParaRPr lang="en-CA" sz="12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Le site d’emploi de l’ACHD est un endroit idéal pour mettre en lien des employeurs et des employés potentiels et c’est une des zones les plus actives du site Web de l’ACHD.</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Afin de consulter les possibilités d’emplois actuelles, visitez notre site Web. Vous devez ouvrir une session pour voir l’information. </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35</a:t>
            </a:fld>
            <a:endParaRPr lang="en-GB" altLang="en-US"/>
          </a:p>
        </p:txBody>
      </p:sp>
    </p:spTree>
    <p:extLst>
      <p:ext uri="{BB962C8B-B14F-4D97-AF65-F5344CB8AC3E}">
        <p14:creationId xmlns:p14="http://schemas.microsoft.com/office/powerpoint/2010/main" val="3592379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Vous pouvez vous abonner aux alertes d’emploi de l’</a:t>
            </a:r>
            <a:r>
              <a:rPr lang="fr-CA" sz="1400" kern="1200" dirty="0" err="1">
                <a:solidFill>
                  <a:schemeClr val="tx1"/>
                </a:solidFill>
                <a:effectLst/>
                <a:latin typeface="+mn-lt"/>
                <a:ea typeface="MS PGothic" pitchFamily="34" charset="-128"/>
                <a:cs typeface="MS PGothic" charset="0"/>
              </a:rPr>
              <a:t>ACHD</a:t>
            </a:r>
            <a:r>
              <a:rPr lang="fr-CA" sz="1400" kern="1200" dirty="0">
                <a:solidFill>
                  <a:schemeClr val="tx1"/>
                </a:solidFill>
                <a:effectLst/>
                <a:latin typeface="+mn-lt"/>
                <a:ea typeface="MS PGothic" pitchFamily="34" charset="-128"/>
                <a:cs typeface="MS PGothic" charset="0"/>
              </a:rPr>
              <a:t> dès maintenant et recevoir la liste des postes affichés dans votre boite de réception chaque semaine. Pour activer cette option, veuillez cliquer sur </a:t>
            </a:r>
            <a:r>
              <a:rPr lang="fr-CA" sz="1400" u="sng" kern="1200" dirty="0">
                <a:solidFill>
                  <a:schemeClr val="tx1"/>
                </a:solidFill>
                <a:effectLst/>
                <a:latin typeface="+mn-lt"/>
                <a:ea typeface="MS PGothic" pitchFamily="34" charset="-128"/>
                <a:cs typeface="MS PGothic" charset="0"/>
                <a:hlinkClick r:id="rId3"/>
              </a:rPr>
              <a:t>achd.ca/profil</a:t>
            </a:r>
            <a:r>
              <a:rPr lang="fr-CA" sz="1400" b="1" kern="1200" dirty="0">
                <a:solidFill>
                  <a:schemeClr val="tx1"/>
                </a:solidFill>
                <a:effectLst/>
                <a:latin typeface="+mn-lt"/>
                <a:ea typeface="MS PGothic" pitchFamily="34" charset="-128"/>
                <a:cs typeface="MS PGothic" charset="0"/>
              </a:rPr>
              <a:t> </a:t>
            </a:r>
            <a:r>
              <a:rPr lang="fr-CA" sz="1400" kern="1200" dirty="0">
                <a:solidFill>
                  <a:schemeClr val="tx1"/>
                </a:solidFill>
                <a:effectLst/>
                <a:latin typeface="+mn-lt"/>
                <a:ea typeface="MS PGothic" pitchFamily="34" charset="-128"/>
                <a:cs typeface="MS PGothic" charset="0"/>
              </a:rPr>
              <a:t>et cochez la case « </a:t>
            </a:r>
            <a:r>
              <a:rPr lang="fr-CA" sz="1400" b="1" kern="1200" dirty="0">
                <a:solidFill>
                  <a:schemeClr val="tx1"/>
                </a:solidFill>
                <a:effectLst/>
                <a:latin typeface="+mn-lt"/>
                <a:ea typeface="MS PGothic" pitchFamily="34" charset="-128"/>
                <a:cs typeface="MS PGothic" charset="0"/>
              </a:rPr>
              <a:t>Notifications de nouvelles possibilités d’emploi</a:t>
            </a:r>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36</a:t>
            </a:fld>
            <a:endParaRPr lang="en-GB" altLang="en-US"/>
          </a:p>
        </p:txBody>
      </p:sp>
    </p:spTree>
    <p:extLst>
      <p:ext uri="{BB962C8B-B14F-4D97-AF65-F5344CB8AC3E}">
        <p14:creationId xmlns:p14="http://schemas.microsoft.com/office/powerpoint/2010/main" val="1111495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Lorsque vous serez prêt à solliciter un emploi, vous devrez fournir un curriculum vitae et une lettre d’accompagnement. </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Cette diapositive vous donne des détails sur la façon de préparer votre curriculum vitae et énumère aussi les éléments importants qui devraient en faire partie.</a:t>
            </a:r>
          </a:p>
          <a:p>
            <a:endParaRPr lang="fr-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Vous trouverez plus de détails sur le site Web de l’ACHD.</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37</a:t>
            </a:fld>
            <a:endParaRPr lang="en-GB" altLang="en-US"/>
          </a:p>
        </p:txBody>
      </p:sp>
    </p:spTree>
    <p:extLst>
      <p:ext uri="{BB962C8B-B14F-4D97-AF65-F5344CB8AC3E}">
        <p14:creationId xmlns:p14="http://schemas.microsoft.com/office/powerpoint/2010/main" val="3997804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Lorsque vous aurez décroché une entrevue grâce à votre curriculum vitae et votre lettre d’accompagnement remarquables, faites de votre entrevue une occasion privilégiée pour montrer à l’employeur votre intérêt envers le poste et faites ressortir l’énergie et l’expertise dont vous ferez preuve dans l’exercice de vos fonctions.</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Le fait d’être rendu à cette étape démontre que l’employeur juge que vous avez les compétences requises et l’entrevue est votre chance de montrer que vous mettrez à profit ces compétences.</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38</a:t>
            </a:fld>
            <a:endParaRPr lang="en-GB" altLang="en-US"/>
          </a:p>
        </p:txBody>
      </p:sp>
    </p:spTree>
    <p:extLst>
      <p:ext uri="{BB962C8B-B14F-4D97-AF65-F5344CB8AC3E}">
        <p14:creationId xmlns:p14="http://schemas.microsoft.com/office/powerpoint/2010/main" val="3676583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kern="1200" dirty="0">
                <a:solidFill>
                  <a:schemeClr val="tx1"/>
                </a:solidFill>
                <a:effectLst/>
                <a:latin typeface="+mn-lt"/>
                <a:ea typeface="MS PGothic" pitchFamily="34" charset="-128"/>
                <a:cs typeface="MS PGothic" charset="0"/>
              </a:rPr>
              <a:t>Au moment de l’entrevue et lorsque l’entrevue prendra fin, il y a un certain nombre d’étapes à suivre ou à garder en tête et une courte liste figure ici. </a:t>
            </a:r>
            <a:r>
              <a:rPr lang="fr-CA" sz="1400" kern="1200" dirty="0">
                <a:solidFill>
                  <a:schemeClr val="tx1"/>
                </a:solidFill>
                <a:effectLst/>
                <a:latin typeface="+mn-lt"/>
                <a:ea typeface="MS PGothic" pitchFamily="34" charset="-128"/>
                <a:cs typeface="MS PGothic" charset="0"/>
              </a:rPr>
              <a:t>Vous pouvez trouver d’autres conseils sur le site Web de l’</a:t>
            </a:r>
            <a:r>
              <a:rPr lang="fr-CA" sz="1400" kern="1200" dirty="0" err="1">
                <a:solidFill>
                  <a:schemeClr val="tx1"/>
                </a:solidFill>
                <a:effectLst/>
                <a:latin typeface="+mn-lt"/>
                <a:ea typeface="MS PGothic" pitchFamily="34" charset="-128"/>
                <a:cs typeface="MS PGothic" charset="0"/>
              </a:rPr>
              <a:t>ACHD</a:t>
            </a:r>
            <a:r>
              <a:rPr lang="fr-CA" sz="1400" kern="1200" dirty="0">
                <a:solidFill>
                  <a:schemeClr val="tx1"/>
                </a:solidFill>
                <a:effectLst/>
                <a:latin typeface="+mn-lt"/>
                <a:ea typeface="MS PGothic" pitchFamily="34" charset="-128"/>
                <a:cs typeface="MS PGothic" charset="0"/>
              </a:rPr>
              <a:t>.</a:t>
            </a:r>
            <a:endParaRPr lang="en-CA" sz="1400" kern="1200" dirty="0">
              <a:solidFill>
                <a:schemeClr val="tx1"/>
              </a:solidFill>
              <a:effectLst/>
              <a:latin typeface="+mn-lt"/>
              <a:ea typeface="MS PGothic" pitchFamily="34" charset="-128"/>
              <a:cs typeface="MS PGothic" charset="0"/>
            </a:endParaRPr>
          </a:p>
          <a:p>
            <a:pPr lvl="0"/>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Les entrevues de travail sont parfois utilisées pour pourvoir un poste d’hygiéniste dentaire. Si votre entrevue entre dans cette catégorie, ne soyez pas plus anxieux; considérez cela comme étant une première journée de travail sans obligations. Cependant, gardez en tête que l’employeur potentiel devrait vous payer. S’il refuse de payer, prenez ce geste comme un signe et tournez la page.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39</a:t>
            </a:fld>
            <a:endParaRPr lang="en-GB" altLang="en-US"/>
          </a:p>
        </p:txBody>
      </p:sp>
    </p:spTree>
    <p:extLst>
      <p:ext uri="{BB962C8B-B14F-4D97-AF65-F5344CB8AC3E}">
        <p14:creationId xmlns:p14="http://schemas.microsoft.com/office/powerpoint/2010/main" val="405330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CA" sz="1700" dirty="0">
                <a:effectLst/>
                <a:latin typeface="+mn-lt"/>
                <a:ea typeface="Calibri" panose="020F0502020204030204" pitchFamily="34" charset="0"/>
                <a:cs typeface="Times New Roman" panose="02020603050405020304" pitchFamily="18" charset="0"/>
              </a:rPr>
              <a:t>Dans le cadre de la profession, il y a plusieurs organisations principales et chacune d’entre elles a des rôles et des responsabilités qui lui sont propres. </a:t>
            </a:r>
            <a:endParaRPr lang="en-CA" sz="1700" dirty="0">
              <a:effectLst/>
              <a:latin typeface="+mn-lt"/>
              <a:ea typeface="Calibri" panose="020F0502020204030204" pitchFamily="34" charset="0"/>
              <a:cs typeface="Times New Roman" panose="02020603050405020304" pitchFamily="18" charset="0"/>
            </a:endParaRPr>
          </a:p>
          <a:p>
            <a:endParaRPr lang="fr-CA" sz="1700" kern="1200" dirty="0">
              <a:solidFill>
                <a:schemeClr val="tx1"/>
              </a:solidFill>
              <a:effectLst/>
              <a:latin typeface="+mn-lt"/>
              <a:ea typeface="MS PGothic" pitchFamily="34" charset="-128"/>
              <a:cs typeface="MS PGothic" charset="0"/>
            </a:endParaRPr>
          </a:p>
          <a:p>
            <a:r>
              <a:rPr lang="fr-CA" sz="1700" kern="1200" dirty="0">
                <a:solidFill>
                  <a:schemeClr val="tx1"/>
                </a:solidFill>
                <a:effectLst/>
                <a:latin typeface="+mn-lt"/>
                <a:ea typeface="MS PGothic" pitchFamily="34" charset="-128"/>
                <a:cs typeface="MS PGothic" charset="0"/>
              </a:rPr>
              <a:t>Penchons-nous sur le fonctionnement de chaque organisme au sein de la profession. </a:t>
            </a:r>
            <a:endParaRPr lang="en-CA" sz="17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a:t>
            </a:fld>
            <a:endParaRPr lang="en-GB" altLang="en-US" dirty="0"/>
          </a:p>
        </p:txBody>
      </p:sp>
    </p:spTree>
    <p:extLst>
      <p:ext uri="{BB962C8B-B14F-4D97-AF65-F5344CB8AC3E}">
        <p14:creationId xmlns:p14="http://schemas.microsoft.com/office/powerpoint/2010/main" val="3316990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lnSpcReduction="10000"/>
          </a:bodyPr>
          <a:lstStyle/>
          <a:p>
            <a:r>
              <a:rPr lang="fr-CA" sz="1200" kern="1200" dirty="0">
                <a:solidFill>
                  <a:schemeClr val="tx1"/>
                </a:solidFill>
                <a:effectLst/>
                <a:latin typeface="+mn-lt"/>
                <a:ea typeface="MS PGothic" pitchFamily="34" charset="-128"/>
                <a:cs typeface="MS PGothic" charset="0"/>
              </a:rPr>
              <a:t>Lorsque vous aurez décidé d’accepter un poste, assurez-vous d’avoir un contrat de travail écrit approprié. Avoir un contrat de travail écrit vous permettra, à vous et à votre employeur, d’avoir une bonne compréhension des attentes que vous avez l’un envers l’autre. Comprendre la différence entre le statut de </a:t>
            </a:r>
            <a:r>
              <a:rPr lang="fr-CA" sz="1200" b="1" kern="1200" dirty="0">
                <a:solidFill>
                  <a:schemeClr val="tx1"/>
                </a:solidFill>
                <a:effectLst/>
                <a:latin typeface="+mn-lt"/>
                <a:ea typeface="MS PGothic" pitchFamily="34" charset="-128"/>
                <a:cs typeface="MS PGothic" charset="0"/>
              </a:rPr>
              <a:t>travailleur indépendant</a:t>
            </a:r>
            <a:r>
              <a:rPr lang="fr-CA" sz="1200" kern="1200" dirty="0">
                <a:solidFill>
                  <a:schemeClr val="tx1"/>
                </a:solidFill>
                <a:effectLst/>
                <a:latin typeface="+mn-lt"/>
                <a:ea typeface="MS PGothic" pitchFamily="34" charset="-128"/>
                <a:cs typeface="MS PGothic" charset="0"/>
              </a:rPr>
              <a:t> et d’</a:t>
            </a:r>
            <a:r>
              <a:rPr lang="fr-CA" sz="1200" b="1" kern="1200" dirty="0">
                <a:solidFill>
                  <a:schemeClr val="tx1"/>
                </a:solidFill>
                <a:effectLst/>
                <a:latin typeface="+mn-lt"/>
                <a:ea typeface="MS PGothic" pitchFamily="34" charset="-128"/>
                <a:cs typeface="MS PGothic" charset="0"/>
              </a:rPr>
              <a:t>employé</a:t>
            </a:r>
            <a:r>
              <a:rPr lang="fr-CA" sz="1200" kern="1200" dirty="0">
                <a:solidFill>
                  <a:schemeClr val="tx1"/>
                </a:solidFill>
                <a:effectLst/>
                <a:latin typeface="+mn-lt"/>
                <a:ea typeface="MS PGothic" pitchFamily="34" charset="-128"/>
                <a:cs typeface="MS PGothic" charset="0"/>
              </a:rPr>
              <a:t> est extrêmement important lorsque vous établissez votre relation avec un ou des dentistes et dans la création de votre contrat. </a:t>
            </a:r>
          </a:p>
          <a:p>
            <a:endParaRPr lang="fr-CA" sz="12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dirty="0">
                <a:effectLst/>
                <a:latin typeface="Calibri" panose="020F0502020204030204" pitchFamily="34" charset="0"/>
                <a:ea typeface="Calibri" panose="020F0502020204030204" pitchFamily="34" charset="0"/>
                <a:cs typeface="Times New Roman" panose="02020603050405020304" pitchFamily="18" charset="0"/>
              </a:rPr>
              <a:t>Le fait qu’un employeur veuille engager un hygiéniste dentaire à titre de travailleur autonome ne signifie pas que l’emploi répond aux critères d’être un travailleur autonome selon l’ARC. Si l’on vous offre un poste de travailleur autonome, veuillez vous assurer de consulter la page sur le statut de travailleur autonome par rapport au statut d’employé, sous la partie « </a:t>
            </a:r>
            <a:r>
              <a:rPr lang="fr-CA" sz="1200" b="1" dirty="0">
                <a:effectLst/>
                <a:latin typeface="Calibri" panose="020F0502020204030204" pitchFamily="34" charset="0"/>
                <a:ea typeface="Calibri" panose="020F0502020204030204" pitchFamily="34" charset="0"/>
                <a:cs typeface="Times New Roman" panose="02020603050405020304" pitchFamily="18" charset="0"/>
              </a:rPr>
              <a:t>Carrière</a:t>
            </a:r>
            <a:r>
              <a:rPr lang="fr-CA" sz="1200" dirty="0">
                <a:effectLst/>
                <a:latin typeface="Calibri" panose="020F0502020204030204" pitchFamily="34" charset="0"/>
                <a:ea typeface="Calibri" panose="020F0502020204030204" pitchFamily="34" charset="0"/>
                <a:cs typeface="Times New Roman" panose="02020603050405020304" pitchFamily="18" charset="0"/>
              </a:rPr>
              <a:t> » du site Web de l’ACHD. L’ACHD a aussi la ressource « </a:t>
            </a:r>
            <a:r>
              <a:rPr lang="fr-CA" sz="1200" b="1" dirty="0">
                <a:effectLst/>
                <a:latin typeface="Calibri" panose="020F0502020204030204" pitchFamily="34" charset="0"/>
                <a:ea typeface="Calibri" panose="020F0502020204030204" pitchFamily="34" charset="0"/>
                <a:cs typeface="Times New Roman" panose="02020603050405020304" pitchFamily="18" charset="0"/>
              </a:rPr>
              <a:t>Négocier une entente de service à titre de travailleur autonome </a:t>
            </a:r>
            <a:r>
              <a:rPr lang="fr-CA" sz="1200" dirty="0">
                <a:effectLst/>
                <a:latin typeface="Calibri" panose="020F0502020204030204" pitchFamily="34" charset="0"/>
                <a:ea typeface="Calibri" panose="020F0502020204030204" pitchFamily="34" charset="0"/>
                <a:cs typeface="Times New Roman" panose="02020603050405020304" pitchFamily="18" charset="0"/>
              </a:rPr>
              <a:t>» sous « Contrats et politiques » de la partie dédiée au milieu de travail sain et respectueux.</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200" kern="1200" dirty="0">
              <a:solidFill>
                <a:schemeClr val="tx1"/>
              </a:solidFill>
              <a:effectLst/>
              <a:latin typeface="+mn-lt"/>
              <a:ea typeface="MS PGothic" pitchFamily="34" charset="-128"/>
              <a:cs typeface="MS PGothic" charset="0"/>
            </a:endParaRPr>
          </a:p>
          <a:p>
            <a:r>
              <a:rPr lang="fr-CA" sz="1200" kern="1200" dirty="0">
                <a:solidFill>
                  <a:schemeClr val="tx1"/>
                </a:solidFill>
                <a:effectLst/>
                <a:latin typeface="+mn-lt"/>
                <a:ea typeface="MS PGothic" pitchFamily="34" charset="-128"/>
                <a:cs typeface="MS PGothic" charset="0"/>
              </a:rPr>
              <a:t>Lorsque vous recevez un contrat, votre employeur potentiel doit vous donner assez de temps pour le passer complètement en revue. Il est aussi recommandé de faire évaluer le contrat par un conseiller juridique.</a:t>
            </a:r>
          </a:p>
          <a:p>
            <a:endParaRPr lang="en-CA" sz="1200" kern="1200" dirty="0">
              <a:solidFill>
                <a:schemeClr val="tx1"/>
              </a:solidFill>
              <a:effectLst/>
              <a:latin typeface="+mn-lt"/>
              <a:ea typeface="MS PGothic" pitchFamily="34" charset="-128"/>
              <a:cs typeface="MS PGothic" charset="0"/>
            </a:endParaRPr>
          </a:p>
          <a:p>
            <a:r>
              <a:rPr lang="fr-CA" sz="1200" kern="1200" dirty="0">
                <a:solidFill>
                  <a:schemeClr val="tx1"/>
                </a:solidFill>
                <a:effectLst/>
                <a:latin typeface="+mn-lt"/>
                <a:ea typeface="MS PGothic" pitchFamily="34" charset="-128"/>
                <a:cs typeface="MS PGothic" charset="0"/>
              </a:rPr>
              <a:t>Il y a des avantages et des désavantages à être travailleur indépendant. Visitez le site Web de l’</a:t>
            </a:r>
            <a:r>
              <a:rPr lang="fr-CA" sz="1200" kern="1200" dirty="0" err="1">
                <a:solidFill>
                  <a:schemeClr val="tx1"/>
                </a:solidFill>
                <a:effectLst/>
                <a:latin typeface="+mn-lt"/>
                <a:ea typeface="MS PGothic" pitchFamily="34" charset="-128"/>
                <a:cs typeface="MS PGothic" charset="0"/>
              </a:rPr>
              <a:t>ACHD</a:t>
            </a:r>
            <a:r>
              <a:rPr lang="fr-CA" sz="1200" kern="1200" dirty="0">
                <a:solidFill>
                  <a:schemeClr val="tx1"/>
                </a:solidFill>
                <a:effectLst/>
                <a:latin typeface="+mn-lt"/>
                <a:ea typeface="MS PGothic" pitchFamily="34" charset="-128"/>
                <a:cs typeface="MS PGothic" charset="0"/>
              </a:rPr>
              <a:t> pour obtenir plus de détails et pour examiner des exemples de contrats de travail et de travail indépendant.</a:t>
            </a:r>
            <a:endParaRPr lang="en-CA" sz="12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40</a:t>
            </a:fld>
            <a:endParaRPr lang="en-GB" altLang="en-US"/>
          </a:p>
        </p:txBody>
      </p:sp>
    </p:spTree>
    <p:extLst>
      <p:ext uri="{BB962C8B-B14F-4D97-AF65-F5344CB8AC3E}">
        <p14:creationId xmlns:p14="http://schemas.microsoft.com/office/powerpoint/2010/main" val="2888549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10000"/>
          </a:bodyPr>
          <a:lstStyle/>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Tournons notre attention aux médias sociaux pour un moment. La plupart d’entre vous, sinon tous, utilisez les médias sociaux. Alors que vous entrez dans la profession, vous déciderez peut-être d’utiliser le pouvoir des réseaux sociaux pour devenir une voix d’influence dans votre profession. </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L’ACHD vous invite à visionner un webinaire récent sur la participation dans les médias sociaux. Cette séance examine les répercussions profondes des médias sociaux et les avantages que nous pouvons en tirer. En examinant les règles d’engagement, vous apprendrez ce que vous pouvez faire et ne pas faire dans les médias sociaux à titre de professionnel de la santé, y compris le code de conduite, la protection de la vie privée et les responsabilités professionnelles. Le webinaire présentera des exemples précis, des conseils et des outils et soulignera les meilleures pratiques pour la réussite.</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7278649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400" kern="1200" dirty="0">
                <a:solidFill>
                  <a:schemeClr val="tx1"/>
                </a:solidFill>
                <a:effectLst/>
                <a:latin typeface="+mn-lt"/>
                <a:ea typeface="MS PGothic" pitchFamily="34" charset="-128"/>
                <a:cs typeface="MS PGothic" charset="0"/>
              </a:rPr>
              <a:t>Parlons brièvement des hygiénistes dentaires en exercice indépendant. </a:t>
            </a:r>
            <a:r>
              <a:rPr lang="fr-CA" sz="1400" b="1" i="1" dirty="0">
                <a:effectLst/>
                <a:latin typeface="Calibri" panose="020F0502020204030204" pitchFamily="34" charset="0"/>
                <a:ea typeface="Calibri" panose="020F0502020204030204" pitchFamily="34" charset="0"/>
                <a:cs typeface="Times New Roman" panose="02020603050405020304" pitchFamily="18" charset="0"/>
              </a:rPr>
              <a:t>Combien parmi vous avez pensé à ouvrir votre propre entreprise d’hygiène dentaire?</a:t>
            </a:r>
            <a:r>
              <a:rPr lang="fr-CA" sz="1400" dirty="0">
                <a:effectLst/>
                <a:latin typeface="Calibri" panose="020F0502020204030204" pitchFamily="34" charset="0"/>
                <a:ea typeface="Calibri" panose="020F0502020204030204" pitchFamily="34" charset="0"/>
                <a:cs typeface="Times New Roman" panose="02020603050405020304" pitchFamily="18" charset="0"/>
              </a:rPr>
              <a:t> Levez la main si cela vous intéresse ou utilisez le clavardage.</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Les hygiénistes dentaires autorisés peuvent fournir des soins buccodentaires dans des milieux autres que des cabinets dentaires. Ils peuvent choisir d’avoir leur propre cabinet ou d’exploiter un cabinet mobile leur permettant de visiter leurs clients à leur domicile. Dans le fond, les hygiénistes dentaires en pratique autonome exploitent leur propre entreprise. Ils sont libres de prendre leurs propres décisions et d’offrir aux clients un plus vaste éventail de solutions. </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Ils jouent un rôle important dans l’amélioration de l’accès aux soins d’hygiène dentaire. Soutenir les praticiens indépendants est une grande priorité pour l’ACHD. </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400" kern="1200" dirty="0">
                <a:solidFill>
                  <a:schemeClr val="tx1"/>
                </a:solidFill>
                <a:effectLst/>
                <a:latin typeface="+mn-lt"/>
                <a:ea typeface="MS PGothic" pitchFamily="34" charset="-128"/>
                <a:cs typeface="MS PGothic" charset="0"/>
              </a:rPr>
              <a:t>Quelques années passées, l’ACHD a lancé le </a:t>
            </a:r>
            <a:r>
              <a:rPr lang="fr-CA" sz="1400" b="1" kern="1200" dirty="0">
                <a:solidFill>
                  <a:schemeClr val="tx1"/>
                </a:solidFill>
                <a:effectLst/>
                <a:latin typeface="+mn-lt"/>
                <a:ea typeface="MS PGothic" pitchFamily="34" charset="-128"/>
                <a:cs typeface="MS PGothic" charset="0"/>
              </a:rPr>
              <a:t>Réseau de la pratique autonome</a:t>
            </a:r>
            <a:r>
              <a:rPr lang="fr-CA" sz="1400" kern="1200" dirty="0">
                <a:solidFill>
                  <a:schemeClr val="tx1"/>
                </a:solidFill>
                <a:effectLst/>
                <a:latin typeface="+mn-lt"/>
                <a:ea typeface="MS PGothic" pitchFamily="34" charset="-128"/>
                <a:cs typeface="MS PGothic" charset="0"/>
              </a:rPr>
              <a:t>, conçu pour répondre aux besoins particuliers de cette communauté grandissante. Un ensemble d’avantages uniques sont réservés à ce groupe. </a:t>
            </a:r>
            <a:r>
              <a:rPr lang="fr-CA" sz="1400" dirty="0">
                <a:effectLst/>
                <a:latin typeface="Calibri" panose="020F0502020204030204" pitchFamily="34" charset="0"/>
                <a:ea typeface="Calibri" panose="020F0502020204030204" pitchFamily="34" charset="0"/>
                <a:cs typeface="Times New Roman" panose="02020603050405020304" pitchFamily="18" charset="0"/>
              </a:rPr>
              <a:t>Un membre du RPA a accès à des cours de gestion des affaires pour l’aider à ouvrir et à bâtir son entreprise, et a accès à une communauté en ligne qui fournit du soutien ou de l’aide d’autres hygiénistes dentaires indépendants. Une communauté en ligne axée sur le marché est aussi offerte, permettant aux HDI d’afficher de l’équipement qu’ils veulent vendre. </a:t>
            </a:r>
            <a:endParaRPr lang="en-CA" sz="1400" b="0" i="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42</a:t>
            </a:fld>
            <a:endParaRPr lang="en-GB" altLang="en-US"/>
          </a:p>
        </p:txBody>
      </p:sp>
    </p:spTree>
    <p:extLst>
      <p:ext uri="{BB962C8B-B14F-4D97-AF65-F5344CB8AC3E}">
        <p14:creationId xmlns:p14="http://schemas.microsoft.com/office/powerpoint/2010/main" val="3544933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lnSpcReduction="10000"/>
          </a:bodyPr>
          <a:lstStyle/>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Il y a plus de 1 100 hygiénistes dentaires inscrits au Réseau de la pratique autonome de l’ACHD et voici les chiffres selon les provinces. Notez que le Nord et l’Î.-P.-É. ne permettent pas actuellement aux hygiénistes dentaires de travailler à titre de praticiens indépendants.</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Cependant, des nouvelles réjouissantes… Le 24 septembre 2020, l’Assemblée nationale du Québec a unanimement adopté une loi permettant aux hygiénistes dentaires d’exercer l’hygiène dentaire indépendamment, sans supervision d’un dentiste. C’est un moment historique pour la profession d’hygiéniste dentaire au Québec et une raison de célébrer partout au Canada, alors que nous prenons un pas de plus vers des soins buccodentaires accessibles à tous. Pour la première fois, les résidents du Québec peuvent maintenant être traités directement par des hygiénistes dentaires dans tous les milieux.</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43</a:t>
            </a:fld>
            <a:endParaRPr lang="en-GB" altLang="en-US"/>
          </a:p>
        </p:txBody>
      </p:sp>
    </p:spTree>
    <p:extLst>
      <p:ext uri="{BB962C8B-B14F-4D97-AF65-F5344CB8AC3E}">
        <p14:creationId xmlns:p14="http://schemas.microsoft.com/office/powerpoint/2010/main" val="40399078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700" dirty="0">
                <a:effectLst/>
                <a:latin typeface="Calibri" panose="020F0502020204030204" pitchFamily="34" charset="0"/>
                <a:ea typeface="Calibri" panose="020F0502020204030204" pitchFamily="34" charset="0"/>
                <a:cs typeface="Times New Roman" panose="02020603050405020304" pitchFamily="18" charset="0"/>
              </a:rPr>
              <a:t>C’est en somme ce que l’adhésion à l’ACHD peut faire pour vous.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700" kern="1200" dirty="0">
                <a:solidFill>
                  <a:schemeClr val="tx1"/>
                </a:solidFill>
                <a:effectLst/>
                <a:latin typeface="+mn-lt"/>
                <a:ea typeface="MS PGothic" pitchFamily="34" charset="-128"/>
                <a:cs typeface="MS PGothic" charset="0"/>
              </a:rPr>
              <a:t>N’oubliez pas que seuls les membres étudiants actuels sont admissibles à l’adhésion </a:t>
            </a:r>
            <a:r>
              <a:rPr lang="fr-CA" sz="1700" b="1" u="sng" kern="1200" dirty="0">
                <a:solidFill>
                  <a:schemeClr val="tx1"/>
                </a:solidFill>
                <a:effectLst/>
                <a:latin typeface="+mn-lt"/>
                <a:ea typeface="MS PGothic" pitchFamily="34" charset="-128"/>
                <a:cs typeface="MS PGothic" charset="0"/>
              </a:rPr>
              <a:t>GRATUITE</a:t>
            </a:r>
            <a:r>
              <a:rPr lang="fr-CA" sz="1700" kern="1200" dirty="0">
                <a:solidFill>
                  <a:schemeClr val="tx1"/>
                </a:solidFill>
                <a:effectLst/>
                <a:latin typeface="+mn-lt"/>
                <a:ea typeface="MS PGothic" pitchFamily="34" charset="-128"/>
                <a:cs typeface="MS PGothic" charset="0"/>
              </a:rPr>
              <a:t> à titre d’étudiant diplômé après la réussite de l’Examen de certification nationale. </a:t>
            </a:r>
          </a:p>
          <a:p>
            <a:endParaRPr lang="en-CA" sz="17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700" kern="1200" dirty="0">
                <a:solidFill>
                  <a:schemeClr val="tx1"/>
                </a:solidFill>
                <a:effectLst/>
                <a:latin typeface="+mn-lt"/>
                <a:ea typeface="MS PGothic" pitchFamily="34" charset="-128"/>
                <a:cs typeface="MS PGothic" charset="0"/>
              </a:rPr>
              <a:t>Si vous ne vous êtes pas encore inscrits à l’ACHD ni n’avez renouvelé votre adhésion à titre de membre étudiant, vous avez encore le temps de le faire et c’est facile! Visitez </a:t>
            </a:r>
            <a:r>
              <a:rPr lang="fr-CA" sz="1700" b="1" kern="1200" dirty="0">
                <a:solidFill>
                  <a:schemeClr val="tx1"/>
                </a:solidFill>
                <a:effectLst/>
                <a:latin typeface="+mn-lt"/>
                <a:ea typeface="MS PGothic" pitchFamily="34" charset="-128"/>
                <a:cs typeface="MS PGothic" charset="0"/>
              </a:rPr>
              <a:t>achd.ca/adherer </a:t>
            </a:r>
            <a:r>
              <a:rPr lang="fr-CA" sz="1700" kern="1200" dirty="0">
                <a:solidFill>
                  <a:schemeClr val="tx1"/>
                </a:solidFill>
                <a:effectLst/>
                <a:latin typeface="+mn-lt"/>
                <a:ea typeface="MS PGothic" pitchFamily="34" charset="-128"/>
                <a:cs typeface="MS PGothic" charset="0"/>
              </a:rPr>
              <a:t>et cliquez sur l’onglet Adhésion à titre d’étudiant. Ou renouvelez votre adhésion au </a:t>
            </a:r>
            <a:r>
              <a:rPr lang="fr-CA" sz="1700" b="1" kern="1200" dirty="0">
                <a:solidFill>
                  <a:schemeClr val="tx1"/>
                </a:solidFill>
                <a:effectLst/>
                <a:latin typeface="+mn-lt"/>
                <a:ea typeface="MS PGothic" pitchFamily="34" charset="-128"/>
                <a:cs typeface="MS PGothic" charset="0"/>
              </a:rPr>
              <a:t>achd.ca/renouveler</a:t>
            </a:r>
            <a:r>
              <a:rPr lang="fr-CA" sz="1700" kern="1200" dirty="0">
                <a:solidFill>
                  <a:schemeClr val="tx1"/>
                </a:solidFill>
                <a:effectLst/>
                <a:latin typeface="+mn-lt"/>
                <a:ea typeface="MS PGothic" pitchFamily="34" charset="-128"/>
                <a:cs typeface="MS PGothic" charset="0"/>
              </a:rPr>
              <a:t>. Appeler l’</a:t>
            </a:r>
            <a:r>
              <a:rPr lang="fr-CA" sz="1700" kern="1200" dirty="0" err="1">
                <a:solidFill>
                  <a:schemeClr val="tx1"/>
                </a:solidFill>
                <a:effectLst/>
                <a:latin typeface="+mn-lt"/>
                <a:ea typeface="MS PGothic" pitchFamily="34" charset="-128"/>
                <a:cs typeface="MS PGothic" charset="0"/>
              </a:rPr>
              <a:t>ACHD</a:t>
            </a:r>
            <a:r>
              <a:rPr lang="fr-CA" sz="1700" kern="1200" dirty="0">
                <a:solidFill>
                  <a:schemeClr val="tx1"/>
                </a:solidFill>
                <a:effectLst/>
                <a:latin typeface="+mn-lt"/>
                <a:ea typeface="MS PGothic" pitchFamily="34" charset="-128"/>
                <a:cs typeface="MS PGothic" charset="0"/>
              </a:rPr>
              <a:t> est une autre option</a:t>
            </a:r>
            <a:r>
              <a:rPr lang="en-CA" sz="1700" kern="1200" dirty="0">
                <a:solidFill>
                  <a:schemeClr val="tx1"/>
                </a:solidFill>
                <a:effectLst/>
                <a:latin typeface="+mn-lt"/>
                <a:ea typeface="MS PGothic" pitchFamily="34" charset="-128"/>
                <a:cs typeface="MS PGothic" charset="0"/>
              </a:rPr>
              <a:t>.</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44</a:t>
            </a:fld>
            <a:endParaRPr lang="en-GB" altLang="en-US"/>
          </a:p>
        </p:txBody>
      </p:sp>
    </p:spTree>
    <p:extLst>
      <p:ext uri="{BB962C8B-B14F-4D97-AF65-F5344CB8AC3E}">
        <p14:creationId xmlns:p14="http://schemas.microsoft.com/office/powerpoint/2010/main" val="1183538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Les membres du personnel de l’ACHD peuvent répondre à une variété de questions portant sur l’hygiène dentaire, l’adhésion ou toute autre question relative que vous pourriez avoir. </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Vous pouvez nous joindre : </a:t>
            </a:r>
          </a:p>
          <a:p>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En visitant le site Web de l’</a:t>
            </a:r>
            <a:r>
              <a:rPr lang="fr-CA" sz="1400" kern="1200" dirty="0" err="1">
                <a:solidFill>
                  <a:schemeClr val="tx1"/>
                </a:solidFill>
                <a:effectLst/>
                <a:latin typeface="+mn-lt"/>
                <a:ea typeface="MS PGothic" pitchFamily="34" charset="-128"/>
                <a:cs typeface="MS PGothic" charset="0"/>
              </a:rPr>
              <a:t>ACHD</a:t>
            </a:r>
            <a:endParaRPr lang="fr-CA" sz="1400" kern="1200" dirty="0">
              <a:solidFill>
                <a:schemeClr val="tx1"/>
              </a:solidFill>
              <a:effectLst/>
              <a:latin typeface="+mn-lt"/>
              <a:ea typeface="MS PGothic" pitchFamily="34" charset="-128"/>
              <a:cs typeface="MS PGothic" charset="0"/>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400" kern="1200" dirty="0">
                <a:solidFill>
                  <a:schemeClr val="tx1"/>
                </a:solidFill>
                <a:effectLst/>
                <a:latin typeface="+mn-lt"/>
                <a:ea typeface="MS PGothic" pitchFamily="34" charset="-128"/>
                <a:cs typeface="MS PGothic" charset="0"/>
              </a:rPr>
              <a:t>Par courriel, ou </a:t>
            </a:r>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Par téléphone</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45</a:t>
            </a:fld>
            <a:endParaRPr lang="en-GB" altLang="en-US"/>
          </a:p>
        </p:txBody>
      </p:sp>
    </p:spTree>
    <p:extLst>
      <p:ext uri="{BB962C8B-B14F-4D97-AF65-F5344CB8AC3E}">
        <p14:creationId xmlns:p14="http://schemas.microsoft.com/office/powerpoint/2010/main" val="28625874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700" kern="1200" dirty="0">
                <a:solidFill>
                  <a:schemeClr val="tx1"/>
                </a:solidFill>
                <a:effectLst/>
                <a:latin typeface="+mn-lt"/>
                <a:ea typeface="MS PGothic" pitchFamily="34" charset="-128"/>
                <a:cs typeface="MS PGothic" charset="0"/>
              </a:rPr>
              <a:t>Nous voulons aussi nous assurer que ayez la chance d’établir des liens et d’échanger avec nous et avec vos collègues sur les diverses plateformes en ligne et de médias sociaux. </a:t>
            </a:r>
          </a:p>
          <a:p>
            <a:endParaRPr lang="fr-CA" sz="17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700" dirty="0">
                <a:effectLst/>
                <a:latin typeface="+mn-lt"/>
                <a:ea typeface="Calibri" panose="020F0502020204030204" pitchFamily="34" charset="0"/>
                <a:cs typeface="Times New Roman" panose="02020603050405020304" pitchFamily="18" charset="0"/>
              </a:rPr>
              <a:t>Veuillez noter qu’au début de la pandémie de la COVID-19, la page Facebook de l’ACHD a été coupée pour une raison inconnue et Facebook ne l’a toujours pas rétablie. L’ACHD a créé un groupe provisoire appelé. Vous pouvez demander de joindre le groupe dès aujourd’hui! </a:t>
            </a:r>
            <a:endParaRPr lang="en-CA" sz="1700" dirty="0">
              <a:effectLst/>
              <a:latin typeface="+mn-lt"/>
              <a:ea typeface="Calibri" panose="020F0502020204030204" pitchFamily="34" charset="0"/>
              <a:cs typeface="Times New Roman" panose="02020603050405020304" pitchFamily="18" charset="0"/>
            </a:endParaRPr>
          </a:p>
          <a:p>
            <a:endParaRPr lang="fr-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46</a:t>
            </a:fld>
            <a:endParaRPr lang="en-GB" altLang="en-US"/>
          </a:p>
        </p:txBody>
      </p:sp>
    </p:spTree>
    <p:extLst>
      <p:ext uri="{BB962C8B-B14F-4D97-AF65-F5344CB8AC3E}">
        <p14:creationId xmlns:p14="http://schemas.microsoft.com/office/powerpoint/2010/main" val="20822205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Nous vous félicitons d’avoir choisi une carrière dynamique en hygiène dentaire! Joignez-vous à la communauté de l’ACHD et faites-vous entendre.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47</a:t>
            </a:fld>
            <a:endParaRPr lang="en-GB" altLang="en-US"/>
          </a:p>
        </p:txBody>
      </p:sp>
    </p:spTree>
    <p:extLst>
      <p:ext uri="{BB962C8B-B14F-4D97-AF65-F5344CB8AC3E}">
        <p14:creationId xmlns:p14="http://schemas.microsoft.com/office/powerpoint/2010/main" val="32336195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700" dirty="0">
                <a:effectLst/>
                <a:latin typeface="Calibri" panose="020F0502020204030204" pitchFamily="34" charset="0"/>
                <a:ea typeface="Calibri" panose="020F0502020204030204" pitchFamily="34" charset="0"/>
                <a:cs typeface="Times New Roman" panose="02020603050405020304" pitchFamily="18" charset="0"/>
              </a:rPr>
              <a:t>Nous avons une question finale et un dernier prix à donner! Si vous pensez connaître la réponse, veuillez la soumettre dans le « clavardage »</a:t>
            </a:r>
            <a:endParaRPr lang="en-US" sz="1700" dirty="0"/>
          </a:p>
        </p:txBody>
      </p:sp>
    </p:spTree>
    <p:extLst>
      <p:ext uri="{BB962C8B-B14F-4D97-AF65-F5344CB8AC3E}">
        <p14:creationId xmlns:p14="http://schemas.microsoft.com/office/powerpoint/2010/main" val="28849317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700" dirty="0">
                <a:effectLst/>
                <a:latin typeface="+mn-lt"/>
                <a:ea typeface="Calibri" panose="020F0502020204030204" pitchFamily="34" charset="0"/>
                <a:cs typeface="Times New Roman" panose="02020603050405020304" pitchFamily="18" charset="0"/>
              </a:rPr>
              <a:t>Dernière question : </a:t>
            </a:r>
            <a:r>
              <a:rPr lang="fr-CA" sz="1700" dirty="0">
                <a:latin typeface="+mn-lt"/>
              </a:rPr>
              <a:t>Quel avantage de l’adhésion vous intéresse le plus?</a:t>
            </a:r>
          </a:p>
          <a:p>
            <a:endParaRPr lang="fr-CA" sz="17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700" i="1" dirty="0">
                <a:effectLst/>
                <a:latin typeface="+mn-lt"/>
                <a:ea typeface="Calibri" panose="020F0502020204030204" pitchFamily="34" charset="0"/>
                <a:cs typeface="Times New Roman" panose="02020603050405020304" pitchFamily="18" charset="0"/>
              </a:rPr>
              <a:t>[</a:t>
            </a:r>
            <a:r>
              <a:rPr lang="fr-CA" sz="1700" b="1" i="1" dirty="0">
                <a:effectLst/>
                <a:latin typeface="+mn-lt"/>
                <a:ea typeface="Calibri" panose="020F0502020204030204" pitchFamily="34" charset="0"/>
                <a:cs typeface="Times New Roman" panose="02020603050405020304" pitchFamily="18" charset="0"/>
              </a:rPr>
              <a:t>AU PRÉSENTATEUR</a:t>
            </a:r>
            <a:r>
              <a:rPr lang="fr-CA" sz="1700" i="1" dirty="0">
                <a:effectLst/>
                <a:latin typeface="+mn-lt"/>
                <a:ea typeface="Calibri" panose="020F0502020204030204" pitchFamily="34" charset="0"/>
                <a:cs typeface="Times New Roman" panose="02020603050405020304" pitchFamily="18" charset="0"/>
              </a:rPr>
              <a:t> — après environ 10-15 secondes, vérifiez le clavardage pour voir si vous avez un gagnant.]</a:t>
            </a:r>
          </a:p>
          <a:p>
            <a:endParaRPr lang="fr-CA" sz="1700" dirty="0">
              <a:latin typeface="+mn-lt"/>
            </a:endParaRPr>
          </a:p>
          <a:p>
            <a:pPr marL="0" marR="0">
              <a:lnSpc>
                <a:spcPct val="107000"/>
              </a:lnSpc>
              <a:spcBef>
                <a:spcPts val="0"/>
              </a:spcBef>
              <a:spcAft>
                <a:spcPts val="0"/>
              </a:spcAft>
            </a:pPr>
            <a:r>
              <a:rPr lang="fr-CA" sz="1700" dirty="0">
                <a:effectLst/>
                <a:latin typeface="+mn-lt"/>
                <a:ea typeface="Calibri" panose="020F0502020204030204" pitchFamily="34" charset="0"/>
                <a:cs typeface="Times New Roman" panose="02020603050405020304" pitchFamily="18" charset="0"/>
              </a:rPr>
              <a:t>Félicitations à [nom ici]. Cette personne a énoncé correctement un des avantages d’adhésion. </a:t>
            </a:r>
          </a:p>
          <a:p>
            <a:pPr marL="0" marR="0">
              <a:lnSpc>
                <a:spcPct val="107000"/>
              </a:lnSpc>
              <a:spcBef>
                <a:spcPts val="0"/>
              </a:spcBef>
              <a:spcAft>
                <a:spcPts val="0"/>
              </a:spcAft>
            </a:pPr>
            <a:endParaRPr lang="en-CA" sz="17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700" dirty="0">
                <a:effectLst/>
                <a:latin typeface="+mn-lt"/>
                <a:ea typeface="Calibri" panose="020F0502020204030204" pitchFamily="34" charset="0"/>
                <a:cs typeface="Times New Roman" panose="02020603050405020304" pitchFamily="18" charset="0"/>
              </a:rPr>
              <a:t>Et la réponse est que… L’adhésion vous offre de nombreux avantages qui devraient vous plaire! Certains de ces avantages sont listés ici et il y en a encore plus sur le site Web de l’ACHD.</a:t>
            </a:r>
            <a:endParaRPr lang="en-CA" sz="1700" dirty="0">
              <a:effectLst/>
              <a:latin typeface="+mn-lt"/>
              <a:ea typeface="Calibri" panose="020F0502020204030204" pitchFamily="34" charset="0"/>
              <a:cs typeface="Times New Roman" panose="02020603050405020304" pitchFamily="18" charset="0"/>
            </a:endParaRPr>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719266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85000" lnSpcReduction="20000"/>
          </a:bodyPr>
          <a:lstStyle/>
          <a:p>
            <a:r>
              <a:rPr lang="fr-CA" sz="1400" kern="1200" dirty="0">
                <a:solidFill>
                  <a:schemeClr val="tx1"/>
                </a:solidFill>
                <a:effectLst/>
                <a:latin typeface="+mn-lt"/>
                <a:ea typeface="MS PGothic" pitchFamily="34" charset="-128"/>
                <a:cs typeface="MS PGothic" charset="0"/>
              </a:rPr>
              <a:t>Les organismes nationaux associés à l’hygiène dentaire comprennent :</a:t>
            </a:r>
          </a:p>
          <a:p>
            <a:endParaRPr lang="en-CA" sz="1400" kern="1200" dirty="0">
              <a:solidFill>
                <a:schemeClr val="tx1"/>
              </a:solidFill>
              <a:effectLst/>
              <a:latin typeface="+mn-lt"/>
              <a:ea typeface="MS PGothic" pitchFamily="34" charset="-128"/>
              <a:cs typeface="MS PGothic" charset="0"/>
            </a:endParaRPr>
          </a:p>
          <a:p>
            <a:pPr marL="228600" lvl="0" indent="-228600">
              <a:buFont typeface="Arial"/>
              <a:buChar char="•"/>
            </a:pPr>
            <a:r>
              <a:rPr lang="fr-CA" sz="1400" kern="1200" dirty="0">
                <a:solidFill>
                  <a:schemeClr val="tx1"/>
                </a:solidFill>
                <a:effectLst/>
                <a:latin typeface="+mn-lt"/>
                <a:ea typeface="MS PGothic" pitchFamily="34" charset="-128"/>
                <a:cs typeface="MS PGothic" charset="0"/>
              </a:rPr>
              <a:t>La </a:t>
            </a:r>
            <a:r>
              <a:rPr lang="fr-CA" sz="1400" b="1" kern="1200" dirty="0">
                <a:solidFill>
                  <a:schemeClr val="tx1"/>
                </a:solidFill>
                <a:effectLst/>
                <a:latin typeface="+mn-lt"/>
                <a:ea typeface="MS PGothic" pitchFamily="34" charset="-128"/>
                <a:cs typeface="MS PGothic" charset="0"/>
              </a:rPr>
              <a:t>Commission de l’agrément dentaire du Canada. </a:t>
            </a:r>
            <a:r>
              <a:rPr lang="fr-CA" sz="1400" kern="1200" dirty="0">
                <a:solidFill>
                  <a:schemeClr val="tx1"/>
                </a:solidFill>
                <a:effectLst/>
                <a:latin typeface="+mn-lt"/>
                <a:ea typeface="MS PGothic" pitchFamily="34" charset="-128"/>
                <a:cs typeface="MS PGothic" charset="0"/>
              </a:rPr>
              <a:t>Le rôle premier de la CADC est d’évaluer les programmes d’hygiène dentaire à travers le Canada afin d’assurer qu’ils soient conformes aux normes nationales en matière d’éducation de l’hygiène dentaire. </a:t>
            </a:r>
          </a:p>
          <a:p>
            <a:pPr marL="0" lvl="0" indent="0">
              <a:buFont typeface="Arial"/>
              <a:buNone/>
            </a:pPr>
            <a:endParaRPr lang="en-CA" sz="1400" kern="1200" dirty="0">
              <a:solidFill>
                <a:schemeClr val="tx1"/>
              </a:solidFill>
              <a:effectLst/>
              <a:latin typeface="+mn-lt"/>
              <a:ea typeface="MS PGothic" pitchFamily="34" charset="-128"/>
              <a:cs typeface="MS PGothic" charset="0"/>
            </a:endParaRPr>
          </a:p>
          <a:p>
            <a:pPr marL="285750" marR="0" indent="-285750">
              <a:lnSpc>
                <a:spcPct val="107000"/>
              </a:lnSpc>
              <a:spcBef>
                <a:spcPts val="0"/>
              </a:spcBef>
              <a:spcAft>
                <a:spcPts val="800"/>
              </a:spcAft>
              <a:buFont typeface="Arial" panose="020B0604020202020204" pitchFamily="34" charset="0"/>
              <a:buChar char="•"/>
            </a:pPr>
            <a:r>
              <a:rPr lang="fr-CA" sz="1400" kern="1200" dirty="0">
                <a:solidFill>
                  <a:schemeClr val="tx1"/>
                </a:solidFill>
                <a:effectLst/>
                <a:latin typeface="+mn-lt"/>
                <a:ea typeface="MS PGothic" pitchFamily="34" charset="-128"/>
                <a:cs typeface="MS PGothic" charset="0"/>
              </a:rPr>
              <a:t>Le </a:t>
            </a:r>
            <a:r>
              <a:rPr lang="fr-CA" sz="1400" b="1" kern="1200" dirty="0">
                <a:solidFill>
                  <a:schemeClr val="tx1"/>
                </a:solidFill>
                <a:effectLst/>
                <a:latin typeface="+mn-lt"/>
                <a:ea typeface="MS PGothic" pitchFamily="34" charset="-128"/>
                <a:cs typeface="MS PGothic" charset="0"/>
              </a:rPr>
              <a:t>Bureau national de la certification en hygiène dentaire</a:t>
            </a:r>
            <a:r>
              <a:rPr lang="fr-CA" sz="1400" kern="1200" dirty="0">
                <a:solidFill>
                  <a:schemeClr val="tx1"/>
                </a:solidFill>
                <a:effectLst/>
                <a:latin typeface="+mn-lt"/>
                <a:ea typeface="MS PGothic" pitchFamily="34" charset="-128"/>
                <a:cs typeface="MS PGothic" charset="0"/>
              </a:rPr>
              <a:t>. </a:t>
            </a:r>
            <a:r>
              <a:rPr lang="fr-CA" sz="1800" dirty="0">
                <a:effectLst/>
                <a:latin typeface="Calibri" panose="020F0502020204030204" pitchFamily="34" charset="0"/>
                <a:ea typeface="Calibri" panose="020F0502020204030204" pitchFamily="34" charset="0"/>
                <a:cs typeface="Times New Roman" panose="02020603050405020304" pitchFamily="18" charset="0"/>
              </a:rPr>
              <a:t>Le BNCHD élabore et gère l’examen de certification nationale en hygiène dentaire pour les diplômés des programmes d’hygiène dentaire. Il est également connu sous le nom de l’examen de certification! Pour vous aider à vous préparer pour l’examen de certification, le BNCHD vous offre quatre examens préparatoires. Ils vous permettront de vous familiariser avec le logiciel utilisé et le format des questions, pour que vous puissiez vous sentir plus à l’aise et confiant pendant votre examen officiel.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Arial"/>
              <a:buNone/>
            </a:pPr>
            <a:endParaRPr lang="fr-CA" sz="1400" kern="1200" dirty="0">
              <a:solidFill>
                <a:schemeClr val="tx1"/>
              </a:solidFill>
              <a:effectLst/>
              <a:latin typeface="+mn-lt"/>
              <a:ea typeface="MS PGothic" pitchFamily="34" charset="-128"/>
              <a:cs typeface="MS PGothic" charset="0"/>
            </a:endParaRPr>
          </a:p>
          <a:p>
            <a:pPr marL="228600" lvl="0" indent="-228600">
              <a:buFont typeface="Arial"/>
              <a:buChar char="•"/>
            </a:pPr>
            <a:r>
              <a:rPr lang="fr-FR" sz="1400" kern="1200" dirty="0">
                <a:solidFill>
                  <a:schemeClr val="tx1"/>
                </a:solidFill>
                <a:effectLst/>
                <a:latin typeface="+mn-lt"/>
                <a:ea typeface="MS PGothic" pitchFamily="34" charset="-128"/>
                <a:cs typeface="MS PGothic" charset="0"/>
              </a:rPr>
              <a:t>La </a:t>
            </a:r>
            <a:r>
              <a:rPr lang="fr-FR" sz="1400" b="1" kern="1200" dirty="0">
                <a:solidFill>
                  <a:schemeClr val="tx1"/>
                </a:solidFill>
                <a:effectLst/>
                <a:latin typeface="+mn-lt"/>
                <a:ea typeface="MS PGothic" pitchFamily="34" charset="-128"/>
                <a:cs typeface="MS PGothic" charset="0"/>
              </a:rPr>
              <a:t>Fédération des organismes de réglementation en hygiène dentaire du Canada</a:t>
            </a:r>
            <a:r>
              <a:rPr lang="fr-FR" sz="1400" kern="1200" dirty="0">
                <a:solidFill>
                  <a:schemeClr val="tx1"/>
                </a:solidFill>
                <a:effectLst/>
                <a:latin typeface="+mn-lt"/>
                <a:ea typeface="MS PGothic" pitchFamily="34" charset="-128"/>
                <a:cs typeface="MS PGothic" charset="0"/>
              </a:rPr>
              <a:t> est une fédération d’organismes dont la responsabilité législative de chacun consiste à réglementer la profession d’hygiéniste dentaire dans sa province.</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5</a:t>
            </a:fld>
            <a:endParaRPr lang="en-GB" altLang="en-US" dirty="0"/>
          </a:p>
        </p:txBody>
      </p:sp>
    </p:spTree>
    <p:extLst>
      <p:ext uri="{BB962C8B-B14F-4D97-AF65-F5344CB8AC3E}">
        <p14:creationId xmlns:p14="http://schemas.microsoft.com/office/powerpoint/2010/main" val="14049669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46906" rtl="0" eaLnBrk="0" fontAlgn="base" latinLnBrk="0" hangingPunct="0">
              <a:lnSpc>
                <a:spcPct val="100000"/>
              </a:lnSpc>
              <a:spcBef>
                <a:spcPct val="30000"/>
              </a:spcBef>
              <a:spcAft>
                <a:spcPct val="0"/>
              </a:spcAft>
              <a:buClrTx/>
              <a:buSzTx/>
              <a:buFontTx/>
              <a:buNone/>
              <a:tabLst/>
              <a:defRPr/>
            </a:pPr>
            <a:r>
              <a:rPr lang="fr-CA" sz="1700" dirty="0">
                <a:effectLst/>
                <a:latin typeface="Calibri" panose="020F0502020204030204" pitchFamily="34" charset="0"/>
                <a:ea typeface="Calibri" panose="020F0502020204030204" pitchFamily="34" charset="0"/>
                <a:cs typeface="Times New Roman" panose="02020603050405020304" pitchFamily="18" charset="0"/>
              </a:rPr>
              <a:t>Merci de votre temps. Avez-vous des questions?</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a:extLst>
              <a:ext uri="{FF2B5EF4-FFF2-40B4-BE49-F238E27FC236}">
                <a16:creationId xmlns:a16="http://schemas.microsoft.com/office/drawing/2014/main" id="{4897B17D-204E-44D3-80DB-28924547DD26}"/>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910829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lnSpcReduction="20000"/>
          </a:bodyPr>
          <a:lstStyle/>
          <a:p>
            <a:r>
              <a:rPr lang="fr-CA" sz="1700" kern="1200" dirty="0">
                <a:solidFill>
                  <a:schemeClr val="tx1"/>
                </a:solidFill>
                <a:effectLst/>
                <a:latin typeface="+mn-lt"/>
                <a:ea typeface="MS PGothic" pitchFamily="34" charset="-128"/>
                <a:cs typeface="MS PGothic" charset="0"/>
              </a:rPr>
              <a:t>Les organismes provinciaux comprennent les organismes provinciaux de réglementation en hygiène dentaire, qui réglementent la profession de l’hygiène dentaire et assurent que les hygiénistes dentaires ont satisfait aux critères de certification de leur province ou de leur territoire. L’organisme de réglementation s’intéresse principalement à la santé et à la sécurité globale du public. </a:t>
            </a:r>
            <a:endParaRPr lang="en-CA" sz="1700" kern="1200" dirty="0">
              <a:solidFill>
                <a:schemeClr val="tx1"/>
              </a:solidFill>
              <a:effectLst/>
              <a:latin typeface="+mn-lt"/>
              <a:ea typeface="MS PGothic" pitchFamily="34" charset="-128"/>
              <a:cs typeface="MS PGothic" charset="0"/>
            </a:endParaRPr>
          </a:p>
          <a:p>
            <a:endParaRPr lang="fr-CA" sz="17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700" kern="1200" dirty="0">
                <a:solidFill>
                  <a:schemeClr val="tx1"/>
                </a:solidFill>
                <a:effectLst/>
                <a:latin typeface="+mn-lt"/>
                <a:ea typeface="MS PGothic" pitchFamily="34" charset="-128"/>
                <a:cs typeface="MS PGothic" charset="0"/>
              </a:rPr>
              <a:t>Pour exercer au Canada, les hygiénistes dentaires doivent être certifiés ou autorisés par l’organisme de réglementation provincial ou territorial approprié. </a:t>
            </a:r>
            <a:r>
              <a:rPr lang="fr-CA" sz="1700" b="1" i="1" kern="1200" dirty="0">
                <a:solidFill>
                  <a:schemeClr val="tx1"/>
                </a:solidFill>
                <a:effectLst/>
                <a:latin typeface="+mn-lt"/>
                <a:ea typeface="MS PGothic" pitchFamily="34" charset="-128"/>
                <a:cs typeface="MS PGothic" charset="0"/>
              </a:rPr>
              <a:t>Les</a:t>
            </a:r>
            <a:r>
              <a:rPr lang="fr-CA" sz="1700" kern="1200" dirty="0">
                <a:solidFill>
                  <a:schemeClr val="tx1"/>
                </a:solidFill>
                <a:effectLst/>
                <a:latin typeface="+mn-lt"/>
                <a:ea typeface="MS PGothic" pitchFamily="34" charset="-128"/>
                <a:cs typeface="MS PGothic" charset="0"/>
              </a:rPr>
              <a:t> </a:t>
            </a:r>
            <a:r>
              <a:rPr lang="fr-CA" sz="1700" b="1" i="1" kern="1200" dirty="0">
                <a:solidFill>
                  <a:schemeClr val="tx1"/>
                </a:solidFill>
                <a:effectLst/>
                <a:latin typeface="+mn-lt"/>
                <a:ea typeface="MS PGothic" pitchFamily="34" charset="-128"/>
                <a:cs typeface="MS PGothic" charset="0"/>
              </a:rPr>
              <a:t>exigences de certification ou d’autorisation et les champs d’activités varient selon la province et le territoire. </a:t>
            </a:r>
            <a:r>
              <a:rPr lang="fr-CA" sz="1700" b="1" i="1" dirty="0">
                <a:effectLst/>
                <a:latin typeface="Calibri" panose="020F0502020204030204" pitchFamily="34" charset="0"/>
                <a:ea typeface="Calibri" panose="020F0502020204030204" pitchFamily="34" charset="0"/>
                <a:cs typeface="Times New Roman" panose="02020603050405020304" pitchFamily="18" charset="0"/>
              </a:rPr>
              <a:t>Veuillez vérifier auprès de l’organisme de réglementation de votre province ou de votre territoire pour connaître les étapes d’inscription en vue d’obtenir votre permis.</a:t>
            </a:r>
            <a:endParaRPr lang="en-CA" sz="1700" b="1" i="1"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700" kern="1200" dirty="0">
              <a:solidFill>
                <a:schemeClr val="tx1"/>
              </a:solidFill>
              <a:effectLst/>
              <a:latin typeface="+mn-lt"/>
              <a:ea typeface="MS PGothic" pitchFamily="34" charset="-128"/>
              <a:cs typeface="MS PGothic" charset="0"/>
            </a:endParaRPr>
          </a:p>
          <a:p>
            <a:pPr marL="0" marR="0">
              <a:lnSpc>
                <a:spcPct val="107000"/>
              </a:lnSpc>
              <a:spcBef>
                <a:spcPts val="0"/>
              </a:spcBef>
              <a:spcAft>
                <a:spcPts val="80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Les coordonnées de chaque organisme de réglementation figurent sur le site Web de l’ACHD. Regardons rapidement cette page.</a:t>
            </a:r>
            <a:r>
              <a:rPr lang="fr-CA" sz="1700" kern="1200" noProof="0" dirty="0">
                <a:solidFill>
                  <a:schemeClr val="tx1"/>
                </a:solidFill>
                <a:effectLst/>
                <a:latin typeface="+mn-lt"/>
                <a:ea typeface="MS PGothic" pitchFamily="34" charset="-128"/>
                <a:cs typeface="MS PGothic" charset="0"/>
              </a:rPr>
              <a:t>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6</a:t>
            </a:fld>
            <a:endParaRPr lang="en-GB" altLang="en-US" dirty="0"/>
          </a:p>
        </p:txBody>
      </p:sp>
    </p:spTree>
    <p:extLst>
      <p:ext uri="{BB962C8B-B14F-4D97-AF65-F5344CB8AC3E}">
        <p14:creationId xmlns:p14="http://schemas.microsoft.com/office/powerpoint/2010/main" val="2922682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Sur la capture d’écran à la gauche se trouve la page principale de l’organisme de réglementation qui figure sur le site Web de l’ACHD. Simplement sélectionner la province ou le territoire que vous voulez à partir du menu déroulant.</a:t>
            </a:r>
          </a:p>
          <a:p>
            <a:pPr marL="0" marR="0">
              <a:lnSpc>
                <a:spcPct val="107000"/>
              </a:lnSpc>
              <a:spcBef>
                <a:spcPts val="0"/>
              </a:spcBef>
              <a:spcAft>
                <a:spcPts val="800"/>
              </a:spcAft>
            </a:pP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700" dirty="0">
                <a:effectLst/>
                <a:latin typeface="Calibri" panose="020F0502020204030204" pitchFamily="34" charset="0"/>
                <a:ea typeface="Calibri" panose="020F0502020204030204" pitchFamily="34" charset="0"/>
                <a:cs typeface="Times New Roman" panose="02020603050405020304" pitchFamily="18" charset="0"/>
              </a:rPr>
              <a:t>Une fois que vous aurez fait votre sélection, vous verrez les détails de l’organisme de réglementation correspondant. Dans notre exemple à la droite, nous avons sélectionné le Nouveau-Brunswick.</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a:extLst>
              <a:ext uri="{FF2B5EF4-FFF2-40B4-BE49-F238E27FC236}">
                <a16:creationId xmlns:a16="http://schemas.microsoft.com/office/drawing/2014/main" id="{05773EB4-ABC5-4222-92B4-A84928838F34}"/>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814194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85000" lnSpcReduction="10000"/>
          </a:bodyPr>
          <a:lstStyle/>
          <a:p>
            <a:r>
              <a:rPr lang="fr-CA" sz="1400" b="1" kern="1200" dirty="0">
                <a:solidFill>
                  <a:schemeClr val="tx1"/>
                </a:solidFill>
                <a:effectLst/>
                <a:latin typeface="+mn-lt"/>
                <a:ea typeface="MS PGothic" pitchFamily="34" charset="-128"/>
                <a:cs typeface="MS PGothic" charset="0"/>
              </a:rPr>
              <a:t>Les associations professionnelles en hygiène dentaire</a:t>
            </a:r>
            <a:r>
              <a:rPr lang="fr-CA" sz="1400" kern="1200" dirty="0">
                <a:solidFill>
                  <a:schemeClr val="tx1"/>
                </a:solidFill>
                <a:effectLst/>
                <a:latin typeface="+mn-lt"/>
                <a:ea typeface="MS PGothic" pitchFamily="34" charset="-128"/>
                <a:cs typeface="MS PGothic" charset="0"/>
              </a:rPr>
              <a:t> sont mises en place pour faire avancer la profession et pour défendre les droits de ses membres, des hygiénistes dentaires et des étudiants. Il existe différents types d’associations professionnelles. En voici des exemples :</a:t>
            </a:r>
          </a:p>
          <a:p>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La </a:t>
            </a:r>
            <a:r>
              <a:rPr lang="fr-CA" sz="1400" b="1" kern="1200" dirty="0">
                <a:solidFill>
                  <a:schemeClr val="tx1"/>
                </a:solidFill>
                <a:effectLst/>
                <a:latin typeface="+mn-lt"/>
                <a:ea typeface="MS PGothic" pitchFamily="34" charset="-128"/>
                <a:cs typeface="MS PGothic" charset="0"/>
              </a:rPr>
              <a:t>Fédération internationale des hygiénistes dentaires (IFDH)</a:t>
            </a:r>
            <a:r>
              <a:rPr lang="fr-CA" sz="1400" kern="1200" dirty="0">
                <a:solidFill>
                  <a:schemeClr val="tx1"/>
                </a:solidFill>
                <a:effectLst/>
                <a:latin typeface="+mn-lt"/>
                <a:ea typeface="MS PGothic" pitchFamily="34" charset="-128"/>
                <a:cs typeface="MS PGothic" charset="0"/>
              </a:rPr>
              <a:t> rassemble les hygiénistes dentaires de 23 pays à travers le monde dans le but de promouvoir la santé buccodentaire à l’échelle mondiale. </a:t>
            </a:r>
            <a:r>
              <a:rPr lang="fr-CA" sz="1400" dirty="0">
                <a:effectLst/>
                <a:latin typeface="+mn-lt"/>
                <a:ea typeface="Calibri" panose="020F0502020204030204" pitchFamily="34" charset="0"/>
                <a:cs typeface="Times New Roman" panose="02020603050405020304" pitchFamily="18" charset="0"/>
              </a:rPr>
              <a:t>Nous sommes très fiers que la prochaine présidente de la IFDH soit Wanda Fedora, membre de l’ACHD. Elle est la première Canadienne à être élue à titre de présidente depuis 1989. Si vous pensez voyager à l’étranger pour exercer l’hygiène dentaire, consultez leur site Web.</a:t>
            </a:r>
            <a:endParaRPr lang="fr-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b="1" kern="1200" dirty="0">
                <a:solidFill>
                  <a:schemeClr val="tx1"/>
                </a:solidFill>
                <a:effectLst/>
                <a:latin typeface="+mn-lt"/>
                <a:ea typeface="MS PGothic" pitchFamily="34" charset="-128"/>
                <a:cs typeface="MS PGothic" charset="0"/>
              </a:rPr>
              <a:t>L’ACHD</a:t>
            </a:r>
            <a:r>
              <a:rPr lang="fr-CA" sz="1400" kern="1200" dirty="0">
                <a:solidFill>
                  <a:schemeClr val="tx1"/>
                </a:solidFill>
                <a:effectLst/>
                <a:latin typeface="+mn-lt"/>
                <a:ea typeface="MS PGothic" pitchFamily="34" charset="-128"/>
                <a:cs typeface="MS PGothic" charset="0"/>
              </a:rPr>
              <a:t> est l’association nationale qui plaide au nom des hygiénistes dentaires du Canada en matière de questions qui touchent la profession dans son ensemble. </a:t>
            </a:r>
          </a:p>
          <a:p>
            <a:pPr marL="171450" lvl="0" indent="-171450">
              <a:buFont typeface="Arial"/>
              <a:buChar char="•"/>
            </a:pPr>
            <a:r>
              <a:rPr lang="fr-CA" sz="1400" b="1" kern="1200" dirty="0">
                <a:solidFill>
                  <a:schemeClr val="tx1"/>
                </a:solidFill>
                <a:effectLst/>
                <a:latin typeface="+mn-lt"/>
                <a:ea typeface="MS PGothic" pitchFamily="34" charset="-128"/>
                <a:cs typeface="MS PGothic" charset="0"/>
              </a:rPr>
              <a:t>Les associations provinciales</a:t>
            </a:r>
            <a:r>
              <a:rPr lang="fr-CA" sz="1400" kern="1200" dirty="0">
                <a:solidFill>
                  <a:schemeClr val="tx1"/>
                </a:solidFill>
                <a:effectLst/>
                <a:latin typeface="+mn-lt"/>
                <a:ea typeface="MS PGothic" pitchFamily="34" charset="-128"/>
                <a:cs typeface="MS PGothic" charset="0"/>
              </a:rPr>
              <a:t> représentent les hygiénistes dentaires à l’échelle provinciale. Les besoins des hygiénistes dentaires peuvent varier sensiblement d’une province ou d’un territoire à l’autre. </a:t>
            </a:r>
          </a:p>
          <a:p>
            <a:pPr marL="171450" lvl="0" indent="-171450">
              <a:buFont typeface="Arial"/>
              <a:buChar char="•"/>
            </a:pPr>
            <a:r>
              <a:rPr lang="fr-CA" sz="1400" b="1" dirty="0">
                <a:effectLst/>
                <a:latin typeface="+mn-lt"/>
                <a:ea typeface="Calibri" panose="020F0502020204030204" pitchFamily="34" charset="0"/>
                <a:cs typeface="Times New Roman" panose="02020603050405020304" pitchFamily="18" charset="0"/>
              </a:rPr>
              <a:t>Les associations ou les sociétés locales </a:t>
            </a:r>
            <a:r>
              <a:rPr lang="fr-CA" sz="1400" b="0" dirty="0">
                <a:effectLst/>
                <a:latin typeface="+mn-lt"/>
                <a:ea typeface="Calibri" panose="020F0502020204030204" pitchFamily="34" charset="0"/>
                <a:cs typeface="Times New Roman" panose="02020603050405020304" pitchFamily="18" charset="0"/>
              </a:rPr>
              <a:t>représentent les hygiénistes dentaires de leurs communautés immédiates. </a:t>
            </a:r>
            <a:r>
              <a:rPr lang="fr-CA" sz="1400" dirty="0">
                <a:effectLst/>
                <a:latin typeface="+mn-lt"/>
                <a:ea typeface="Calibri" panose="020F0502020204030204" pitchFamily="34" charset="0"/>
                <a:cs typeface="Times New Roman" panose="02020603050405020304" pitchFamily="18" charset="0"/>
              </a:rPr>
              <a:t>Vos associations locales offrent une merveilleuse façon de rencontrer d’autres hygiénistes dentaires de votre communauté et de vous soutenir, les uns les autres, d’obtenir des crédits de perfectionnement professionnel et peut-être de collaborer sur des activités locales de santé buccodentaire. Vérifiez si votre ville a une société locale d’hygiène dentaire. </a:t>
            </a:r>
            <a:endParaRPr lang="en-CA" sz="1400" dirty="0">
              <a:latin typeface="+mn-lt"/>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8</a:t>
            </a:fld>
            <a:endParaRPr lang="en-GB" altLang="en-US" dirty="0"/>
          </a:p>
        </p:txBody>
      </p:sp>
    </p:spTree>
    <p:extLst>
      <p:ext uri="{BB962C8B-B14F-4D97-AF65-F5344CB8AC3E}">
        <p14:creationId xmlns:p14="http://schemas.microsoft.com/office/powerpoint/2010/main" val="186832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Les associations provinciales plaident au nom de leurs membres, des hygiénistes dentaires et des étudiants en matière de questions spécifiques aux règlements, aux champs d’activités et à la gamme de services exécutés par les hygiénistes dentaires dans leurs provinces respectives.</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9</a:t>
            </a:fld>
            <a:endParaRPr lang="en-GB" altLang="en-US" dirty="0"/>
          </a:p>
        </p:txBody>
      </p:sp>
    </p:spTree>
    <p:extLst>
      <p:ext uri="{BB962C8B-B14F-4D97-AF65-F5344CB8AC3E}">
        <p14:creationId xmlns:p14="http://schemas.microsoft.com/office/powerpoint/2010/main" val="1932989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9673" y="3030539"/>
            <a:ext cx="14740917" cy="2090737"/>
          </a:xfrm>
        </p:spPr>
        <p:txBody>
          <a:bodyPr/>
          <a:lstStyle/>
          <a:p>
            <a:r>
              <a:rPr lang="en-CA"/>
              <a:t>Click to edit Master title style</a:t>
            </a:r>
            <a:endParaRPr lang="en-US"/>
          </a:p>
        </p:txBody>
      </p:sp>
      <p:sp>
        <p:nvSpPr>
          <p:cNvPr id="3" name="Subtitle 2"/>
          <p:cNvSpPr>
            <a:spLocks noGrp="1"/>
          </p:cNvSpPr>
          <p:nvPr>
            <p:ph type="subTitle" idx="1"/>
          </p:nvPr>
        </p:nvSpPr>
        <p:spPr>
          <a:xfrm>
            <a:off x="2601464" y="5527676"/>
            <a:ext cx="121373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249606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3049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268" y="2049512"/>
            <a:ext cx="3901135" cy="6931744"/>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867860" y="2049512"/>
            <a:ext cx="11500202" cy="6931744"/>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191256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78030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335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9673" y="3030539"/>
            <a:ext cx="14740917" cy="2090737"/>
          </a:xfrm>
        </p:spPr>
        <p:txBody>
          <a:bodyPr/>
          <a:lstStyle/>
          <a:p>
            <a:r>
              <a:rPr lang="en-US"/>
              <a:t>Click to edit Master title style</a:t>
            </a:r>
          </a:p>
        </p:txBody>
      </p:sp>
      <p:sp>
        <p:nvSpPr>
          <p:cNvPr id="3" name="Subtitle 2"/>
          <p:cNvSpPr>
            <a:spLocks noGrp="1"/>
          </p:cNvSpPr>
          <p:nvPr>
            <p:ph type="subTitle" idx="1"/>
          </p:nvPr>
        </p:nvSpPr>
        <p:spPr>
          <a:xfrm>
            <a:off x="2601464" y="5527676"/>
            <a:ext cx="121373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52694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48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526" y="6267450"/>
            <a:ext cx="14738800"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369526" y="4133850"/>
            <a:ext cx="14738800"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34482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7860" y="2276476"/>
            <a:ext cx="7700669"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771735" y="2276476"/>
            <a:ext cx="7700669"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452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67861" y="2182814"/>
            <a:ext cx="7660451"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7861" y="3092450"/>
            <a:ext cx="7660451"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807721" y="2182814"/>
            <a:ext cx="766468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807721" y="3092450"/>
            <a:ext cx="766468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480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4169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333656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779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860" y="1708449"/>
            <a:ext cx="5704592" cy="1652587"/>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6779891" y="1708448"/>
            <a:ext cx="9692512" cy="7560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7860" y="3361035"/>
            <a:ext cx="5704592" cy="59082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6379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9471" y="7030219"/>
            <a:ext cx="10403735"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399471" y="1766814"/>
            <a:ext cx="10403735" cy="515863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3399471" y="7836670"/>
            <a:ext cx="10403735"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74199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222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268" y="2049512"/>
            <a:ext cx="3901135" cy="69317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67860" y="2049512"/>
            <a:ext cx="11500202" cy="69317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982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74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834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463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54195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60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526" y="6267450"/>
            <a:ext cx="14738800" cy="1936750"/>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1369526" y="4133850"/>
            <a:ext cx="14738800"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Tree>
    <p:extLst>
      <p:ext uri="{BB962C8B-B14F-4D97-AF65-F5344CB8AC3E}">
        <p14:creationId xmlns:p14="http://schemas.microsoft.com/office/powerpoint/2010/main" val="3381592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10272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157974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11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396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26868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84349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492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a:prstGeom prst="rect">
            <a:avLst/>
          </a:prstGeo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a:prstGeom prst="rect">
            <a:avLst/>
          </a:prstGeo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C885B0A-5983-486C-8790-052173C57F58}"/>
              </a:ext>
            </a:extLst>
          </p:cNvPr>
          <p:cNvSpPr>
            <a:spLocks noGrp="1"/>
          </p:cNvSpPr>
          <p:nvPr>
            <p:ph type="dt" sz="half" idx="10"/>
          </p:nvPr>
        </p:nvSpPr>
        <p:spPr>
          <a:xfrm>
            <a:off x="1192143" y="9040143"/>
            <a:ext cx="3901559" cy="519289"/>
          </a:xfrm>
          <a:prstGeom prst="rect">
            <a:avLst/>
          </a:prstGeom>
        </p:spPr>
        <p:txBody>
          <a:bodyPr/>
          <a:lstStyle>
            <a:lvl1pPr>
              <a:defRPr/>
            </a:lvl1pPr>
          </a:lstStyle>
          <a:p>
            <a:pPr>
              <a:defRPr/>
            </a:pPr>
            <a:fld id="{F7D3BCEC-661E-4C7A-85FC-38D7D0C25853}" type="datetimeFigureOut">
              <a:rPr lang="en-US"/>
              <a:pPr>
                <a:defRPr/>
              </a:pPr>
              <a:t>3/7/2021</a:t>
            </a:fld>
            <a:endParaRPr lang="en-US"/>
          </a:p>
        </p:txBody>
      </p:sp>
      <p:sp>
        <p:nvSpPr>
          <p:cNvPr id="5" name="Footer Placeholder 4">
            <a:extLst>
              <a:ext uri="{FF2B5EF4-FFF2-40B4-BE49-F238E27FC236}">
                <a16:creationId xmlns:a16="http://schemas.microsoft.com/office/drawing/2014/main" id="{EBC51705-D277-4DA6-BB58-32AC09A91E8D}"/>
              </a:ext>
            </a:extLst>
          </p:cNvPr>
          <p:cNvSpPr>
            <a:spLocks noGrp="1"/>
          </p:cNvSpPr>
          <p:nvPr>
            <p:ph type="ftr" sz="quarter" idx="11"/>
          </p:nvPr>
        </p:nvSpPr>
        <p:spPr>
          <a:xfrm>
            <a:off x="5743962" y="9040143"/>
            <a:ext cx="5852339" cy="519289"/>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DCB7EC-CC25-49FB-977F-9B53AFBD162E}"/>
              </a:ext>
            </a:extLst>
          </p:cNvPr>
          <p:cNvSpPr>
            <a:spLocks noGrp="1"/>
          </p:cNvSpPr>
          <p:nvPr>
            <p:ph type="sldNum" sz="quarter" idx="12"/>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55A5FB22-77D1-4588-898E-88535E12ECC3}" type="slidenum">
              <a:rPr lang="en-US" altLang="en-US"/>
              <a:pPr/>
              <a:t>‹#›</a:t>
            </a:fld>
            <a:endParaRPr lang="en-US" altLang="en-US"/>
          </a:p>
        </p:txBody>
      </p:sp>
    </p:spTree>
    <p:extLst>
      <p:ext uri="{BB962C8B-B14F-4D97-AF65-F5344CB8AC3E}">
        <p14:creationId xmlns:p14="http://schemas.microsoft.com/office/powerpoint/2010/main" val="862618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316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14ABAAA-79F2-4AAD-821D-75E64E769781}"/>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C6D33C94-111C-4253-9815-0DDC683F3F20}" type="slidenum">
              <a:rPr lang="en-US" altLang="en-US"/>
              <a:pPr/>
              <a:t>‹#›</a:t>
            </a:fld>
            <a:endParaRPr lang="en-US" altLang="en-US"/>
          </a:p>
        </p:txBody>
      </p:sp>
    </p:spTree>
    <p:extLst>
      <p:ext uri="{BB962C8B-B14F-4D97-AF65-F5344CB8AC3E}">
        <p14:creationId xmlns:p14="http://schemas.microsoft.com/office/powerpoint/2010/main" val="3239230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867860" y="2276476"/>
            <a:ext cx="7700669"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8771735" y="2276476"/>
            <a:ext cx="7700669"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77609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109752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03287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9365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4D825E3-3BEE-4B70-9B27-B0E140D3931A}"/>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8BA013AC-AD8E-41B7-97B9-B27F89E20F8A}" type="slidenum">
              <a:rPr lang="en-US" altLang="en-US"/>
              <a:pPr/>
              <a:t>‹#›</a:t>
            </a:fld>
            <a:endParaRPr lang="en-US" altLang="en-US"/>
          </a:p>
        </p:txBody>
      </p:sp>
    </p:spTree>
    <p:extLst>
      <p:ext uri="{BB962C8B-B14F-4D97-AF65-F5344CB8AC3E}">
        <p14:creationId xmlns:p14="http://schemas.microsoft.com/office/powerpoint/2010/main" val="1143368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867861" y="2182814"/>
            <a:ext cx="7660451"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867861" y="3092450"/>
            <a:ext cx="7660451"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8807721" y="2182814"/>
            <a:ext cx="766468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8807721" y="3092450"/>
            <a:ext cx="766468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13583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65986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189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860" y="1708449"/>
            <a:ext cx="5704592" cy="1652587"/>
          </a:xfrm>
        </p:spPr>
        <p:txBody>
          <a:bodyPr anchor="b"/>
          <a:lstStyle>
            <a:lvl1pPr algn="l">
              <a:defRPr sz="2000" b="1"/>
            </a:lvl1pPr>
          </a:lstStyle>
          <a:p>
            <a:r>
              <a:rPr lang="en-CA" dirty="0"/>
              <a:t>Click to edit Master title style</a:t>
            </a:r>
            <a:endParaRPr lang="en-US" dirty="0"/>
          </a:p>
        </p:txBody>
      </p:sp>
      <p:sp>
        <p:nvSpPr>
          <p:cNvPr id="3" name="Content Placeholder 2"/>
          <p:cNvSpPr>
            <a:spLocks noGrp="1"/>
          </p:cNvSpPr>
          <p:nvPr>
            <p:ph idx="1"/>
          </p:nvPr>
        </p:nvSpPr>
        <p:spPr>
          <a:xfrm>
            <a:off x="6779891" y="1708448"/>
            <a:ext cx="9692512" cy="7560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Placeholder 3"/>
          <p:cNvSpPr>
            <a:spLocks noGrp="1"/>
          </p:cNvSpPr>
          <p:nvPr>
            <p:ph type="body" sz="half" idx="2"/>
          </p:nvPr>
        </p:nvSpPr>
        <p:spPr>
          <a:xfrm>
            <a:off x="867860" y="3361035"/>
            <a:ext cx="5704592" cy="59082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281863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9471" y="7030219"/>
            <a:ext cx="10403735" cy="806450"/>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3399471" y="1766814"/>
            <a:ext cx="10403735" cy="515863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3399471" y="7836670"/>
            <a:ext cx="10403735"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1061699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10.xml"/><Relationship Id="rId1" Type="http://schemas.openxmlformats.org/officeDocument/2006/relationships/slideLayout" Target="../slideLayouts/slideLayout37.xml"/><Relationship Id="rId5" Type="http://schemas.openxmlformats.org/officeDocument/2006/relationships/image" Target="../media/image1.png"/><Relationship Id="rId4" Type="http://schemas.openxmlformats.org/officeDocument/2006/relationships/image" Target="../media/image9.jpe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9.jpeg"/><Relationship Id="rId5" Type="http://schemas.openxmlformats.org/officeDocument/2006/relationships/theme" Target="../theme/theme11.xml"/><Relationship Id="rId4" Type="http://schemas.openxmlformats.org/officeDocument/2006/relationships/slideLayout" Target="../slideLayouts/slideLayout4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1.png"/><Relationship Id="rId4"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32.xml"/><Relationship Id="rId4" Type="http://schemas.openxmlformats.org/officeDocument/2006/relationships/image" Target="../media/image6.jp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7.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a:sym typeface="Palatino" charset="0"/>
            </a:endParaRPr>
          </a:p>
        </p:txBody>
      </p:sp>
      <p:sp>
        <p:nvSpPr>
          <p:cNvPr id="8" name="Rectangle 7"/>
          <p:cNvSpPr/>
          <p:nvPr userDrawn="1"/>
        </p:nvSpPr>
        <p:spPr>
          <a:xfrm>
            <a:off x="5213511"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a:sym typeface="Palatino" charset="0"/>
            </a:endParaRPr>
          </a:p>
        </p:txBody>
      </p:sp>
      <p:sp>
        <p:nvSpPr>
          <p:cNvPr id="2052" name="Text Placeholder 2"/>
          <p:cNvSpPr>
            <a:spLocks noGrp="1"/>
          </p:cNvSpPr>
          <p:nvPr>
            <p:ph type="body" idx="1"/>
          </p:nvPr>
        </p:nvSpPr>
        <p:spPr bwMode="auto">
          <a:xfrm>
            <a:off x="867860" y="2276476"/>
            <a:ext cx="15604543" cy="643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endParaRPr lang="en-US" altLang="en-US" dirty="0"/>
          </a:p>
        </p:txBody>
      </p:sp>
      <p:sp>
        <p:nvSpPr>
          <p:cNvPr id="2053" name="Title Placeholder 1"/>
          <p:cNvSpPr>
            <a:spLocks noGrp="1"/>
          </p:cNvSpPr>
          <p:nvPr>
            <p:ph type="title"/>
          </p:nvPr>
        </p:nvSpPr>
        <p:spPr bwMode="auto">
          <a:xfrm>
            <a:off x="5501385" y="268288"/>
            <a:ext cx="10971018"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pic>
        <p:nvPicPr>
          <p:cNvPr id="2054" name="Picture 8" descr="cdha-logo.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5899" y="287339"/>
            <a:ext cx="413186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457200" rtl="0" eaLnBrk="0" fontAlgn="base" hangingPunct="0">
        <a:spcBef>
          <a:spcPct val="0"/>
        </a:spcBef>
        <a:spcAft>
          <a:spcPct val="0"/>
        </a:spcAft>
        <a:defRPr sz="4000" kern="1200">
          <a:solidFill>
            <a:srgbClr val="5E2082"/>
          </a:solidFill>
          <a:latin typeface="Arial"/>
          <a:ea typeface="MS PGothic" pitchFamily="34" charset="-128"/>
          <a:cs typeface="Arial"/>
        </a:defRPr>
      </a:lvl1pPr>
      <a:lvl2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2pPr>
      <a:lvl3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3pPr>
      <a:lvl4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4pPr>
      <a:lvl5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5pPr>
      <a:lvl6pPr marL="457200" algn="l" defTabSz="457200" rtl="0" fontAlgn="base">
        <a:spcBef>
          <a:spcPct val="0"/>
        </a:spcBef>
        <a:spcAft>
          <a:spcPct val="0"/>
        </a:spcAft>
        <a:defRPr sz="4000">
          <a:solidFill>
            <a:srgbClr val="5E2082"/>
          </a:solidFill>
          <a:latin typeface="Arial" pitchFamily="34" charset="0"/>
          <a:ea typeface="MS PGothic" pitchFamily="34" charset="-128"/>
        </a:defRPr>
      </a:lvl6pPr>
      <a:lvl7pPr marL="914400" algn="l" defTabSz="457200" rtl="0" fontAlgn="base">
        <a:spcBef>
          <a:spcPct val="0"/>
        </a:spcBef>
        <a:spcAft>
          <a:spcPct val="0"/>
        </a:spcAft>
        <a:defRPr sz="4000">
          <a:solidFill>
            <a:srgbClr val="5E2082"/>
          </a:solidFill>
          <a:latin typeface="Arial" pitchFamily="34" charset="0"/>
          <a:ea typeface="MS PGothic" pitchFamily="34" charset="-128"/>
        </a:defRPr>
      </a:lvl7pPr>
      <a:lvl8pPr marL="1371600" algn="l" defTabSz="457200" rtl="0" fontAlgn="base">
        <a:spcBef>
          <a:spcPct val="0"/>
        </a:spcBef>
        <a:spcAft>
          <a:spcPct val="0"/>
        </a:spcAft>
        <a:defRPr sz="4000">
          <a:solidFill>
            <a:srgbClr val="5E2082"/>
          </a:solidFill>
          <a:latin typeface="Arial" pitchFamily="34" charset="0"/>
          <a:ea typeface="MS PGothic" pitchFamily="34" charset="-128"/>
        </a:defRPr>
      </a:lvl8pPr>
      <a:lvl9pPr marL="1828800" algn="l" defTabSz="457200" rtl="0" fontAlgn="base">
        <a:spcBef>
          <a:spcPct val="0"/>
        </a:spcBef>
        <a:spcAft>
          <a:spcPct val="0"/>
        </a:spcAft>
        <a:defRPr sz="4000">
          <a:solidFill>
            <a:srgbClr val="5E2082"/>
          </a:solidFill>
          <a:latin typeface="Arial"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rgbClr val="404040"/>
          </a:solidFill>
          <a:latin typeface="Arial"/>
          <a:ea typeface="MS PGothic" pitchFamily="34" charset="-128"/>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404040"/>
          </a:solidFill>
          <a:latin typeface="Arial"/>
          <a:ea typeface="MS PGothic" pitchFamily="34" charset="-128"/>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404040"/>
          </a:solidFill>
          <a:latin typeface="Arial"/>
          <a:ea typeface="MS PGothic" pitchFamily="34" charset="-128"/>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9">
            <a:extLst>
              <a:ext uri="{FF2B5EF4-FFF2-40B4-BE49-F238E27FC236}">
                <a16:creationId xmlns:a16="http://schemas.microsoft.com/office/drawing/2014/main" id="{61B0C574-277A-43DA-A482-F50A35A7B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643" y="0"/>
            <a:ext cx="1262362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a:extLst>
              <a:ext uri="{FF2B5EF4-FFF2-40B4-BE49-F238E27FC236}">
                <a16:creationId xmlns:a16="http://schemas.microsoft.com/office/drawing/2014/main" id="{334E51E4-7052-4E1F-925E-3BC7922E73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descr="cdha-logo.png">
            <a:extLst>
              <a:ext uri="{FF2B5EF4-FFF2-40B4-BE49-F238E27FC236}">
                <a16:creationId xmlns:a16="http://schemas.microsoft.com/office/drawing/2014/main" id="{6F2B58B2-63C5-4443-B607-3903ECA609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59497"/>
      </p:ext>
    </p:extLst>
  </p:cSld>
  <p:clrMap bg1="lt1" tx1="dk1" bg2="lt2" tx2="dk2" accent1="accent1" accent2="accent2" accent3="accent3" accent4="accent4" accent5="accent5" accent6="accent6" hlink="hlink" folHlink="folHlink"/>
  <p:sldLayoutIdLst>
    <p:sldLayoutId id="2147483717" r:id="rId1"/>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D8642F78-B96E-42AC-95BC-3FAE07DBE3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8" descr="cdha-logo.png">
            <a:extLst>
              <a:ext uri="{FF2B5EF4-FFF2-40B4-BE49-F238E27FC236}">
                <a16:creationId xmlns:a16="http://schemas.microsoft.com/office/drawing/2014/main" id="{6E265B26-637D-41FA-BBC4-B84E89A8A2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55087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4" r:id="rId3"/>
    <p:sldLayoutId id="2147483725" r:id="rId4"/>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062CD67D-947B-4C3A-B4DA-41074BF39B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340263" cy="183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8" descr="cdha-logo.png">
            <a:extLst>
              <a:ext uri="{FF2B5EF4-FFF2-40B4-BE49-F238E27FC236}">
                <a16:creationId xmlns:a16="http://schemas.microsoft.com/office/drawing/2014/main" id="{60B35395-DF80-4FF2-AB77-010CE63D85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587" y="347698"/>
            <a:ext cx="4594719"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204235"/>
      </p:ext>
    </p:extLst>
  </p:cSld>
  <p:clrMap bg1="lt1" tx1="dk1" bg2="lt2" tx2="dk2" accent1="accent1" accent2="accent2" accent3="accent3" accent4="accent4" accent5="accent5" accent6="accent6" hlink="hlink" folHlink="folHlink"/>
  <p:sldLayoutIdLst>
    <p:sldLayoutId id="2147483722" r:id="rId1"/>
    <p:sldLayoutId id="2147483723" r:id="rId2"/>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C08BE5-CCAD-ED4E-8E6A-11CEEB049031}"/>
              </a:ext>
            </a:extLst>
          </p:cNvPr>
          <p:cNvPicPr>
            <a:picLocks noChangeAspect="1"/>
          </p:cNvPicPr>
          <p:nvPr/>
        </p:nvPicPr>
        <p:blipFill>
          <a:blip r:embed="rId4"/>
          <a:stretch>
            <a:fillRect/>
          </a:stretch>
        </p:blipFill>
        <p:spPr>
          <a:xfrm>
            <a:off x="0" y="0"/>
            <a:ext cx="17340263" cy="9753600"/>
          </a:xfrm>
          <a:prstGeom prst="rect">
            <a:avLst/>
          </a:prstGeom>
        </p:spPr>
      </p:pic>
      <p:pic>
        <p:nvPicPr>
          <p:cNvPr id="6" name="Picture 8" descr="cdha-logo.png">
            <a:extLst>
              <a:ext uri="{FF2B5EF4-FFF2-40B4-BE49-F238E27FC236}">
                <a16:creationId xmlns:a16="http://schemas.microsoft.com/office/drawing/2014/main" id="{A909BBC3-7913-FF49-9FE7-07EDB16FF9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205" y="471536"/>
            <a:ext cx="5588188" cy="948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70FC38E7-FAA1-4864-BFFA-89923C614E89}"/>
              </a:ext>
            </a:extLst>
          </p:cNvPr>
          <p:cNvSpPr/>
          <p:nvPr/>
        </p:nvSpPr>
        <p:spPr>
          <a:xfrm>
            <a:off x="1"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a:sym typeface="Palatino" charset="0"/>
            </a:endParaRPr>
          </a:p>
        </p:txBody>
      </p:sp>
      <p:sp>
        <p:nvSpPr>
          <p:cNvPr id="5" name="Rectangle 4">
            <a:extLst>
              <a:ext uri="{FF2B5EF4-FFF2-40B4-BE49-F238E27FC236}">
                <a16:creationId xmlns:a16="http://schemas.microsoft.com/office/drawing/2014/main" id="{D09BE574-C6D5-4FBE-97CD-C83FCA4C3C0E}"/>
              </a:ext>
            </a:extLst>
          </p:cNvPr>
          <p:cNvSpPr/>
          <p:nvPr/>
        </p:nvSpPr>
        <p:spPr>
          <a:xfrm>
            <a:off x="5213511"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a:sym typeface="Palatino" charset="0"/>
            </a:endParaRPr>
          </a:p>
        </p:txBody>
      </p:sp>
      <p:pic>
        <p:nvPicPr>
          <p:cNvPr id="8" name="Picture 8" descr="cdha-logo.png">
            <a:extLst>
              <a:ext uri="{FF2B5EF4-FFF2-40B4-BE49-F238E27FC236}">
                <a16:creationId xmlns:a16="http://schemas.microsoft.com/office/drawing/2014/main" id="{8C84B689-1D10-4707-AA7C-20E0421D6B7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5899" y="287339"/>
            <a:ext cx="413186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48D1A62-66D9-4EF5-8857-0EC16A52E1FD}"/>
              </a:ext>
            </a:extLst>
          </p:cNvPr>
          <p:cNvSpPr/>
          <p:nvPr userDrawn="1"/>
        </p:nvSpPr>
        <p:spPr>
          <a:xfrm>
            <a:off x="1"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a:sym typeface="Palatino" charset="0"/>
            </a:endParaRPr>
          </a:p>
        </p:txBody>
      </p:sp>
      <p:sp>
        <p:nvSpPr>
          <p:cNvPr id="10" name="Rectangle 9">
            <a:extLst>
              <a:ext uri="{FF2B5EF4-FFF2-40B4-BE49-F238E27FC236}">
                <a16:creationId xmlns:a16="http://schemas.microsoft.com/office/drawing/2014/main" id="{13DAAAEB-D580-4D62-B2C9-68FE656E9FD1}"/>
              </a:ext>
            </a:extLst>
          </p:cNvPr>
          <p:cNvSpPr/>
          <p:nvPr userDrawn="1"/>
        </p:nvSpPr>
        <p:spPr>
          <a:xfrm>
            <a:off x="5213511"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a:sym typeface="Palatino" charset="0"/>
            </a:endParaRPr>
          </a:p>
        </p:txBody>
      </p:sp>
      <p:pic>
        <p:nvPicPr>
          <p:cNvPr id="11" name="Picture 8" descr="cdha-logo.png">
            <a:extLst>
              <a:ext uri="{FF2B5EF4-FFF2-40B4-BE49-F238E27FC236}">
                <a16:creationId xmlns:a16="http://schemas.microsoft.com/office/drawing/2014/main" id="{229D34C9-1E15-4D0E-9D80-D4659656E35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05899" y="287339"/>
            <a:ext cx="413186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4880689"/>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a:sym typeface="Palatino" charset="0"/>
            </a:endParaRPr>
          </a:p>
        </p:txBody>
      </p:sp>
      <p:sp>
        <p:nvSpPr>
          <p:cNvPr id="8" name="Rectangle 7"/>
          <p:cNvSpPr/>
          <p:nvPr/>
        </p:nvSpPr>
        <p:spPr>
          <a:xfrm>
            <a:off x="5213511"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a:sym typeface="Palatino" charset="0"/>
            </a:endParaRPr>
          </a:p>
        </p:txBody>
      </p:sp>
      <p:sp>
        <p:nvSpPr>
          <p:cNvPr id="2052" name="Text Placeholder 2"/>
          <p:cNvSpPr>
            <a:spLocks noGrp="1"/>
          </p:cNvSpPr>
          <p:nvPr>
            <p:ph type="body" idx="1"/>
          </p:nvPr>
        </p:nvSpPr>
        <p:spPr bwMode="auto">
          <a:xfrm>
            <a:off x="867860" y="2276476"/>
            <a:ext cx="15604543"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053" name="Title Placeholder 1"/>
          <p:cNvSpPr>
            <a:spLocks noGrp="1"/>
          </p:cNvSpPr>
          <p:nvPr>
            <p:ph type="title"/>
          </p:nvPr>
        </p:nvSpPr>
        <p:spPr bwMode="auto">
          <a:xfrm>
            <a:off x="5501385" y="268288"/>
            <a:ext cx="1097101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2054" name="Picture 8" descr="cdha-logo.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05899" y="287339"/>
            <a:ext cx="413186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8898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457200" rtl="0" eaLnBrk="1" fontAlgn="base" hangingPunct="1">
        <a:spcBef>
          <a:spcPct val="0"/>
        </a:spcBef>
        <a:spcAft>
          <a:spcPct val="0"/>
        </a:spcAft>
        <a:defRPr sz="4000" kern="1200">
          <a:solidFill>
            <a:srgbClr val="5E2082"/>
          </a:solidFill>
          <a:latin typeface="Arial"/>
          <a:ea typeface="MS PGothic" pitchFamily="34" charset="-128"/>
          <a:cs typeface="Arial"/>
        </a:defRPr>
      </a:lvl1pPr>
      <a:lvl2pPr algn="l" defTabSz="457200" rtl="0" eaLnBrk="1" fontAlgn="base" hangingPunct="1">
        <a:spcBef>
          <a:spcPct val="0"/>
        </a:spcBef>
        <a:spcAft>
          <a:spcPct val="0"/>
        </a:spcAft>
        <a:defRPr sz="4000">
          <a:solidFill>
            <a:srgbClr val="5E2082"/>
          </a:solidFill>
          <a:latin typeface="Arial" pitchFamily="34" charset="0"/>
          <a:ea typeface="MS PGothic" pitchFamily="34" charset="-128"/>
          <a:cs typeface="Arial" charset="0"/>
        </a:defRPr>
      </a:lvl2pPr>
      <a:lvl3pPr algn="l" defTabSz="457200" rtl="0" eaLnBrk="1" fontAlgn="base" hangingPunct="1">
        <a:spcBef>
          <a:spcPct val="0"/>
        </a:spcBef>
        <a:spcAft>
          <a:spcPct val="0"/>
        </a:spcAft>
        <a:defRPr sz="4000">
          <a:solidFill>
            <a:srgbClr val="5E2082"/>
          </a:solidFill>
          <a:latin typeface="Arial" pitchFamily="34" charset="0"/>
          <a:ea typeface="MS PGothic" pitchFamily="34" charset="-128"/>
          <a:cs typeface="Arial" charset="0"/>
        </a:defRPr>
      </a:lvl3pPr>
      <a:lvl4pPr algn="l" defTabSz="457200" rtl="0" eaLnBrk="1" fontAlgn="base" hangingPunct="1">
        <a:spcBef>
          <a:spcPct val="0"/>
        </a:spcBef>
        <a:spcAft>
          <a:spcPct val="0"/>
        </a:spcAft>
        <a:defRPr sz="4000">
          <a:solidFill>
            <a:srgbClr val="5E2082"/>
          </a:solidFill>
          <a:latin typeface="Arial" pitchFamily="34" charset="0"/>
          <a:ea typeface="MS PGothic" pitchFamily="34" charset="-128"/>
          <a:cs typeface="Arial" charset="0"/>
        </a:defRPr>
      </a:lvl4pPr>
      <a:lvl5pPr algn="l" defTabSz="457200" rtl="0" eaLnBrk="1" fontAlgn="base" hangingPunct="1">
        <a:spcBef>
          <a:spcPct val="0"/>
        </a:spcBef>
        <a:spcAft>
          <a:spcPct val="0"/>
        </a:spcAft>
        <a:defRPr sz="4000">
          <a:solidFill>
            <a:srgbClr val="5E2082"/>
          </a:solidFill>
          <a:latin typeface="Arial" pitchFamily="34" charset="0"/>
          <a:ea typeface="MS PGothic" pitchFamily="34" charset="-128"/>
          <a:cs typeface="Arial" charset="0"/>
        </a:defRPr>
      </a:lvl5pPr>
      <a:lvl6pPr marL="457200" algn="l" defTabSz="457200" rtl="0" eaLnBrk="1" fontAlgn="base" hangingPunct="1">
        <a:spcBef>
          <a:spcPct val="0"/>
        </a:spcBef>
        <a:spcAft>
          <a:spcPct val="0"/>
        </a:spcAft>
        <a:defRPr sz="4000">
          <a:solidFill>
            <a:srgbClr val="5E2082"/>
          </a:solidFill>
          <a:latin typeface="Arial" pitchFamily="34" charset="0"/>
          <a:ea typeface="MS PGothic" pitchFamily="34" charset="-128"/>
        </a:defRPr>
      </a:lvl6pPr>
      <a:lvl7pPr marL="914400" algn="l" defTabSz="457200" rtl="0" eaLnBrk="1" fontAlgn="base" hangingPunct="1">
        <a:spcBef>
          <a:spcPct val="0"/>
        </a:spcBef>
        <a:spcAft>
          <a:spcPct val="0"/>
        </a:spcAft>
        <a:defRPr sz="4000">
          <a:solidFill>
            <a:srgbClr val="5E2082"/>
          </a:solidFill>
          <a:latin typeface="Arial" pitchFamily="34" charset="0"/>
          <a:ea typeface="MS PGothic" pitchFamily="34" charset="-128"/>
        </a:defRPr>
      </a:lvl7pPr>
      <a:lvl8pPr marL="1371600" algn="l" defTabSz="457200" rtl="0" eaLnBrk="1" fontAlgn="base" hangingPunct="1">
        <a:spcBef>
          <a:spcPct val="0"/>
        </a:spcBef>
        <a:spcAft>
          <a:spcPct val="0"/>
        </a:spcAft>
        <a:defRPr sz="4000">
          <a:solidFill>
            <a:srgbClr val="5E2082"/>
          </a:solidFill>
          <a:latin typeface="Arial" pitchFamily="34" charset="0"/>
          <a:ea typeface="MS PGothic" pitchFamily="34" charset="-128"/>
        </a:defRPr>
      </a:lvl8pPr>
      <a:lvl9pPr marL="1828800" algn="l" defTabSz="457200" rtl="0" eaLnBrk="1" fontAlgn="base" hangingPunct="1">
        <a:spcBef>
          <a:spcPct val="0"/>
        </a:spcBef>
        <a:spcAft>
          <a:spcPct val="0"/>
        </a:spcAft>
        <a:defRPr sz="4000">
          <a:solidFill>
            <a:srgbClr val="5E2082"/>
          </a:solidFill>
          <a:latin typeface="Arial"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rgbClr val="404040"/>
          </a:solidFill>
          <a:latin typeface="Arial"/>
          <a:ea typeface="MS PGothic" pitchFamily="34" charset="-128"/>
          <a:cs typeface="Arial"/>
        </a:defRPr>
      </a:lvl1pPr>
      <a:lvl2pPr marL="742950" indent="-285750" algn="l" defTabSz="457200" rtl="0" eaLnBrk="1" fontAlgn="base" hangingPunct="1">
        <a:spcBef>
          <a:spcPct val="20000"/>
        </a:spcBef>
        <a:spcAft>
          <a:spcPct val="0"/>
        </a:spcAft>
        <a:buFont typeface="Arial" pitchFamily="34" charset="0"/>
        <a:buChar char="–"/>
        <a:defRPr sz="2800" kern="1200">
          <a:solidFill>
            <a:srgbClr val="404040"/>
          </a:solidFill>
          <a:latin typeface="Arial"/>
          <a:ea typeface="MS PGothic" pitchFamily="34" charset="-128"/>
          <a:cs typeface="Arial"/>
        </a:defRPr>
      </a:lvl2pPr>
      <a:lvl3pPr marL="1143000" indent="-228600" algn="l" defTabSz="457200" rtl="0" eaLnBrk="1" fontAlgn="base" hangingPunct="1">
        <a:spcBef>
          <a:spcPct val="20000"/>
        </a:spcBef>
        <a:spcAft>
          <a:spcPct val="0"/>
        </a:spcAft>
        <a:buFont typeface="Arial" pitchFamily="34" charset="0"/>
        <a:buChar char="•"/>
        <a:defRPr sz="2400" kern="1200">
          <a:solidFill>
            <a:srgbClr val="404040"/>
          </a:solidFill>
          <a:latin typeface="Arial"/>
          <a:ea typeface="MS PGothic" pitchFamily="34" charset="-128"/>
          <a:cs typeface="Arial"/>
        </a:defRPr>
      </a:lvl3pPr>
      <a:lvl4pPr marL="1600200" indent="-228600" algn="l" defTabSz="457200" rtl="0" eaLnBrk="1" fontAlgn="base" hangingPunct="1">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4pPr>
      <a:lvl5pPr marL="2057400" indent="-228600" algn="l" defTabSz="457200" rtl="0" eaLnBrk="1" fontAlgn="base" hangingPunct="1">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215C93-64D2-AD42-9A99-9E0A5D1AB7C6}"/>
              </a:ext>
            </a:extLst>
          </p:cNvPr>
          <p:cNvPicPr>
            <a:picLocks noChangeAspect="1"/>
          </p:cNvPicPr>
          <p:nvPr/>
        </p:nvPicPr>
        <p:blipFill>
          <a:blip r:embed="rId3"/>
          <a:stretch>
            <a:fillRect/>
          </a:stretch>
        </p:blipFill>
        <p:spPr>
          <a:xfrm>
            <a:off x="0" y="0"/>
            <a:ext cx="17340263" cy="9753600"/>
          </a:xfrm>
          <a:prstGeom prst="rect">
            <a:avLst/>
          </a:prstGeom>
        </p:spPr>
      </p:pic>
    </p:spTree>
    <p:extLst>
      <p:ext uri="{BB962C8B-B14F-4D97-AF65-F5344CB8AC3E}">
        <p14:creationId xmlns:p14="http://schemas.microsoft.com/office/powerpoint/2010/main" val="918958731"/>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097" y="-13712"/>
            <a:ext cx="16830255" cy="9753600"/>
          </a:xfrm>
          <a:prstGeom prst="rect">
            <a:avLst/>
          </a:prstGeom>
        </p:spPr>
      </p:pic>
      <p:pic>
        <p:nvPicPr>
          <p:cNvPr id="15" name="Picture 14">
            <a:extLst>
              <a:ext uri="{FF2B5EF4-FFF2-40B4-BE49-F238E27FC236}">
                <a16:creationId xmlns:a16="http://schemas.microsoft.com/office/drawing/2014/main" id="{C4FA5BA5-B01C-2341-931D-AE35FFB4C4D1}"/>
              </a:ext>
            </a:extLst>
          </p:cNvPr>
          <p:cNvPicPr>
            <a:picLocks noChangeAspect="1"/>
          </p:cNvPicPr>
          <p:nvPr/>
        </p:nvPicPr>
        <p:blipFill>
          <a:blip r:embed="rId6"/>
          <a:stretch>
            <a:fillRect/>
          </a:stretch>
        </p:blipFill>
        <p:spPr>
          <a:xfrm>
            <a:off x="0" y="1"/>
            <a:ext cx="17340263" cy="1354667"/>
          </a:xfrm>
          <a:prstGeom prst="rect">
            <a:avLst/>
          </a:prstGeom>
        </p:spPr>
      </p:pic>
      <p:pic>
        <p:nvPicPr>
          <p:cNvPr id="14" name="Picture 8" descr="cdha-logo.png">
            <a:extLst>
              <a:ext uri="{FF2B5EF4-FFF2-40B4-BE49-F238E27FC236}">
                <a16:creationId xmlns:a16="http://schemas.microsoft.com/office/drawing/2014/main" id="{23DECB8D-FC5D-E947-9DEE-D3ACD3837E1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096" y="271462"/>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069133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764FD-83A6-8245-B983-58E9BF9FDDDA}"/>
              </a:ext>
            </a:extLst>
          </p:cNvPr>
          <p:cNvPicPr>
            <a:picLocks noChangeAspect="1"/>
          </p:cNvPicPr>
          <p:nvPr/>
        </p:nvPicPr>
        <p:blipFill>
          <a:blip r:embed="rId5"/>
          <a:stretch>
            <a:fillRect/>
          </a:stretch>
        </p:blipFill>
        <p:spPr>
          <a:xfrm>
            <a:off x="0" y="1"/>
            <a:ext cx="17340263" cy="1354667"/>
          </a:xfrm>
          <a:prstGeom prst="rect">
            <a:avLst/>
          </a:prstGeom>
        </p:spPr>
      </p:pic>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096" y="271462"/>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6005675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txStyles>
    <p:titleStyle>
      <a:lvl1pPr algn="ctr" defTabSz="65023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551"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3982"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13"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44"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44"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096" y="271462"/>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19BD264E-2D97-694C-B52B-30ECD90AE811}"/>
              </a:ext>
            </a:extLst>
          </p:cNvPr>
          <p:cNvPicPr>
            <a:picLocks noChangeAspect="1"/>
          </p:cNvPicPr>
          <p:nvPr/>
        </p:nvPicPr>
        <p:blipFill>
          <a:blip r:embed="rId4"/>
          <a:stretch>
            <a:fillRect/>
          </a:stretch>
        </p:blipFill>
        <p:spPr>
          <a:xfrm>
            <a:off x="0" y="1"/>
            <a:ext cx="17340263" cy="1354667"/>
          </a:xfrm>
          <a:prstGeom prst="rect">
            <a:avLst/>
          </a:prstGeom>
        </p:spPr>
      </p:pic>
      <p:pic>
        <p:nvPicPr>
          <p:cNvPr id="6" name="Picture 8" descr="cdha-logo.png">
            <a:extLst>
              <a:ext uri="{FF2B5EF4-FFF2-40B4-BE49-F238E27FC236}">
                <a16:creationId xmlns:a16="http://schemas.microsoft.com/office/drawing/2014/main" id="{2F9EA9EB-E32B-A84D-9246-12951BAE2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3795" y="271462"/>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8618777"/>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65023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551"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3982"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13"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44"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44"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TextBox 13">
            <a:extLst>
              <a:ext uri="{FF2B5EF4-FFF2-40B4-BE49-F238E27FC236}">
                <a16:creationId xmlns:a16="http://schemas.microsoft.com/office/drawing/2014/main" id="{19C1CF96-7E54-6548-B716-A42B611C7D93}"/>
              </a:ext>
            </a:extLst>
          </p:cNvPr>
          <p:cNvSpPr txBox="1">
            <a:spLocks noChangeArrowheads="1"/>
          </p:cNvSpPr>
          <p:nvPr/>
        </p:nvSpPr>
        <p:spPr bwMode="auto">
          <a:xfrm>
            <a:off x="3714159" y="7312944"/>
            <a:ext cx="184731" cy="967829"/>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5689">
              <a:ea typeface="+mn-ea"/>
            </a:endParaRPr>
          </a:p>
        </p:txBody>
      </p:sp>
      <p:pic>
        <p:nvPicPr>
          <p:cNvPr id="1027" name="Picture 2">
            <a:extLst>
              <a:ext uri="{FF2B5EF4-FFF2-40B4-BE49-F238E27FC236}">
                <a16:creationId xmlns:a16="http://schemas.microsoft.com/office/drawing/2014/main" id="{230330BF-BE13-4709-B23D-CD4985660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08348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hf hdr="0" ftr="0" dt="0"/>
  <p:txStyles>
    <p:titleStyle>
      <a:lvl1pPr algn="l" rtl="0" eaLnBrk="1" fontAlgn="base" hangingPunct="1">
        <a:lnSpc>
          <a:spcPct val="90000"/>
        </a:lnSpc>
        <a:spcBef>
          <a:spcPct val="0"/>
        </a:spcBef>
        <a:spcAft>
          <a:spcPct val="0"/>
        </a:spcAft>
        <a:defRPr sz="5689" kern="1200">
          <a:solidFill>
            <a:schemeClr val="bg1"/>
          </a:solidFill>
          <a:latin typeface="+mj-lt"/>
          <a:ea typeface="ＭＳ Ｐゴシック" pitchFamily="-65" charset="-128"/>
          <a:cs typeface="ＭＳ Ｐゴシック" pitchFamily="-65" charset="-128"/>
        </a:defRPr>
      </a:lvl1pPr>
      <a:lvl2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2pPr>
      <a:lvl3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3pPr>
      <a:lvl4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4pPr>
      <a:lvl5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487672" indent="-487672" algn="l" rtl="0" eaLnBrk="1" fontAlgn="base" hangingPunct="1">
        <a:lnSpc>
          <a:spcPct val="90000"/>
        </a:lnSpc>
        <a:spcBef>
          <a:spcPts val="1422"/>
        </a:spcBef>
        <a:spcAft>
          <a:spcPct val="0"/>
        </a:spcAft>
        <a:defRPr kern="1200">
          <a:solidFill>
            <a:schemeClr val="tx1"/>
          </a:solidFill>
          <a:latin typeface="+mn-lt"/>
          <a:ea typeface="ＭＳ Ｐゴシック" pitchFamily="-65" charset="-128"/>
          <a:cs typeface="ＭＳ Ｐゴシック" pitchFamily="-65" charset="-128"/>
        </a:defRPr>
      </a:lvl1pPr>
      <a:lvl2pPr marL="650230" algn="l" rtl="0" eaLnBrk="1" fontAlgn="base" hangingPunct="1">
        <a:lnSpc>
          <a:spcPct val="90000"/>
        </a:lnSpc>
        <a:spcBef>
          <a:spcPts val="711"/>
        </a:spcBef>
        <a:spcAft>
          <a:spcPct val="0"/>
        </a:spcAft>
        <a:defRPr sz="3413" kern="1200">
          <a:solidFill>
            <a:schemeClr val="tx1"/>
          </a:solidFill>
          <a:latin typeface="+mn-lt"/>
          <a:ea typeface="ＭＳ Ｐゴシック" charset="-128"/>
          <a:cs typeface="+mn-cs"/>
        </a:defRPr>
      </a:lvl2pPr>
      <a:lvl3pPr marL="1300460" algn="l" rtl="0" eaLnBrk="1" fontAlgn="base" hangingPunct="1">
        <a:lnSpc>
          <a:spcPct val="90000"/>
        </a:lnSpc>
        <a:spcBef>
          <a:spcPts val="711"/>
        </a:spcBef>
        <a:spcAft>
          <a:spcPct val="0"/>
        </a:spcAft>
        <a:defRPr sz="2844" kern="1200">
          <a:solidFill>
            <a:schemeClr val="tx1"/>
          </a:solidFill>
          <a:latin typeface="+mn-lt"/>
          <a:ea typeface="ＭＳ Ｐゴシック" charset="-128"/>
          <a:cs typeface="+mn-cs"/>
        </a:defRPr>
      </a:lvl3pPr>
      <a:lvl4pPr marL="1950690" algn="l" rtl="0" eaLnBrk="1" fontAlgn="base" hangingPunct="1">
        <a:lnSpc>
          <a:spcPct val="90000"/>
        </a:lnSpc>
        <a:spcBef>
          <a:spcPts val="711"/>
        </a:spcBef>
        <a:spcAft>
          <a:spcPct val="0"/>
        </a:spcAft>
        <a:defRPr kern="1200">
          <a:solidFill>
            <a:schemeClr val="tx1"/>
          </a:solidFill>
          <a:latin typeface="+mn-lt"/>
          <a:ea typeface="ＭＳ Ｐゴシック" charset="-128"/>
          <a:cs typeface="+mn-cs"/>
        </a:defRPr>
      </a:lvl4pPr>
      <a:lvl5pPr marL="2600919" algn="l" rtl="0" eaLnBrk="1" fontAlgn="base" hangingPunct="1">
        <a:lnSpc>
          <a:spcPct val="90000"/>
        </a:lnSpc>
        <a:spcBef>
          <a:spcPts val="711"/>
        </a:spcBef>
        <a:spcAft>
          <a:spcPct val="0"/>
        </a:spcAft>
        <a:defRPr kern="1200">
          <a:solidFill>
            <a:schemeClr val="tx1"/>
          </a:solidFill>
          <a:latin typeface="+mn-lt"/>
          <a:ea typeface="ＭＳ Ｐゴシック" charset="-128"/>
          <a:cs typeface="+mn-cs"/>
        </a:defRPr>
      </a:lvl5pPr>
      <a:lvl6pPr marL="357626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B43C16-2239-4D5D-82A4-BB678B02A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774613"/>
      </p:ext>
    </p:extLst>
  </p:cSld>
  <p:clrMap bg1="lt1" tx1="dk1" bg2="lt2" tx2="dk2" accent1="accent1" accent2="accent2" accent3="accent3" accent4="accent4" accent5="accent5" accent6="accent6" hlink="hlink" folHlink="folHlink"/>
  <p:sldLayoutIdLst>
    <p:sldLayoutId id="2147483715" r:id="rId1"/>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1.xml"/><Relationship Id="rId1" Type="http://schemas.openxmlformats.org/officeDocument/2006/relationships/video" Target="https://www.youtube.com/embed/JJB4-AnivCk?feature=oembed" TargetMode="Externa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hyperlink" Target="http://www.cdha.ca/Education" TargetMode="External"/><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hyperlink" Target="http://www.cdha.ca/Education" TargetMode="External"/><Relationship Id="rId7"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41.xml"/><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hyperlink" Target="http://www.cdha.ca/Education"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1.xml"/><Relationship Id="rId1" Type="http://schemas.openxmlformats.org/officeDocument/2006/relationships/video" Target="https://www.youtube.com/embed/fy9xCpgsAnM?feature=oembed" TargetMode="Externa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hyperlink" Target="http://www.cdha.ca/Education" TargetMode="External"/><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hyperlink" Target="http://www.cdha.ca/AM/Template.cfm?Section=Group_Discounts&amp;Template=/CM/HTMLDisplay.cfm&amp;ContentID=4098" TargetMode="External"/><Relationship Id="rId7"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64.jpg"/><Relationship Id="rId5" Type="http://schemas.openxmlformats.org/officeDocument/2006/relationships/image" Target="../media/image63.gif"/><Relationship Id="rId4" Type="http://schemas.openxmlformats.org/officeDocument/2006/relationships/image" Target="../media/image62.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41.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1.xml"/><Relationship Id="rId1" Type="http://schemas.openxmlformats.org/officeDocument/2006/relationships/video" Target="https://www.youtube.com/embed/9te5u2Tp3c8?feature=oembed" TargetMode="Externa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9.xml"/><Relationship Id="rId1" Type="http://schemas.openxmlformats.org/officeDocument/2006/relationships/slideLayout" Target="../slideLayouts/slideLayout41.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41.xml"/><Relationship Id="rId4" Type="http://schemas.openxmlformats.org/officeDocument/2006/relationships/image" Target="../media/image8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hyperlink" Target="http://www.achd.ca/Adherer" TargetMode="External"/><Relationship Id="rId2" Type="http://schemas.openxmlformats.org/officeDocument/2006/relationships/notesSlide" Target="../notesSlides/notesSlide44.xml"/><Relationship Id="rId1" Type="http://schemas.openxmlformats.org/officeDocument/2006/relationships/slideLayout" Target="../slideLayouts/slideLayout41.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41.xml"/><Relationship Id="rId6" Type="http://schemas.openxmlformats.org/officeDocument/2006/relationships/image" Target="../media/image90.jpg"/><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4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hyperlink" Target="http://www.cdha.ca/Education" TargetMode="External"/><Relationship Id="rId7" Type="http://schemas.openxmlformats.org/officeDocument/2006/relationships/image" Target="../media/image21.JP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20.JP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png"/><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hyperlink" Target="http://www.cdha.ca/Education" TargetMode="External"/><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35.JPG"/><Relationship Id="rId11" Type="http://schemas.openxmlformats.org/officeDocument/2006/relationships/image" Target="../media/image25.png"/><Relationship Id="rId5" Type="http://schemas.openxmlformats.org/officeDocument/2006/relationships/image" Target="../media/image34.jpeg"/><Relationship Id="rId10" Type="http://schemas.openxmlformats.org/officeDocument/2006/relationships/image" Target="../media/image26.pn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C6CBE0BB-3B28-4F2E-BCC1-85B9C7C1728D}"/>
              </a:ext>
            </a:extLst>
          </p:cNvPr>
          <p:cNvPicPr>
            <a:picLocks noChangeAspect="1"/>
          </p:cNvPicPr>
          <p:nvPr/>
        </p:nvPicPr>
        <p:blipFill>
          <a:blip r:embed="rId3"/>
          <a:stretch>
            <a:fillRect/>
          </a:stretch>
        </p:blipFill>
        <p:spPr>
          <a:xfrm>
            <a:off x="0" y="-149"/>
            <a:ext cx="17340263" cy="9753898"/>
          </a:xfrm>
          <a:prstGeom prst="rect">
            <a:avLst/>
          </a:prstGeom>
        </p:spPr>
      </p:pic>
    </p:spTree>
    <p:extLst>
      <p:ext uri="{BB962C8B-B14F-4D97-AF65-F5344CB8AC3E}">
        <p14:creationId xmlns:p14="http://schemas.microsoft.com/office/powerpoint/2010/main" val="10503580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6" name="Title 1">
            <a:extLst>
              <a:ext uri="{FF2B5EF4-FFF2-40B4-BE49-F238E27FC236}">
                <a16:creationId xmlns:a16="http://schemas.microsoft.com/office/drawing/2014/main" id="{A1FD98E4-2619-485A-B7D0-1A1E2C29201A}"/>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Adhésion à l’ACHD</a:t>
            </a:r>
            <a:endParaRPr lang="fr-CA" sz="5870" dirty="0">
              <a:solidFill>
                <a:schemeClr val="bg1"/>
              </a:solidFill>
              <a:latin typeface="+mn-lt"/>
            </a:endParaRPr>
          </a:p>
        </p:txBody>
      </p:sp>
      <p:pic>
        <p:nvPicPr>
          <p:cNvPr id="9" name="Online Media 3" title="CDHA Membership Infographic Video">
            <a:hlinkClick r:id="" action="ppaction://media"/>
            <a:extLst>
              <a:ext uri="{FF2B5EF4-FFF2-40B4-BE49-F238E27FC236}">
                <a16:creationId xmlns:a16="http://schemas.microsoft.com/office/drawing/2014/main" id="{06338FC1-5A6E-4083-84D3-487BCC251980}"/>
              </a:ext>
            </a:extLst>
          </p:cNvPr>
          <p:cNvPicPr>
            <a:picLocks noRot="1" noChangeAspect="1"/>
          </p:cNvPicPr>
          <p:nvPr>
            <a:videoFile r:link="rId1"/>
          </p:nvPr>
        </p:nvPicPr>
        <p:blipFill>
          <a:blip r:embed="rId4"/>
          <a:stretch>
            <a:fillRect/>
          </a:stretch>
        </p:blipFill>
        <p:spPr>
          <a:xfrm>
            <a:off x="2297423" y="2068488"/>
            <a:ext cx="12745416" cy="7169297"/>
          </a:xfrm>
          <a:prstGeom prst="rect">
            <a:avLst/>
          </a:prstGeom>
        </p:spPr>
      </p:pic>
    </p:spTree>
    <p:extLst>
      <p:ext uri="{BB962C8B-B14F-4D97-AF65-F5344CB8AC3E}">
        <p14:creationId xmlns:p14="http://schemas.microsoft.com/office/powerpoint/2010/main" val="2383082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231" y="2136731"/>
            <a:ext cx="12115800" cy="1656184"/>
          </a:xfrm>
        </p:spPr>
        <p:txBody>
          <a:bodyPr/>
          <a:lstStyle/>
          <a:p>
            <a:pPr algn="ctr"/>
            <a:r>
              <a:rPr lang="fr-CA" sz="5400" b="1" dirty="0">
                <a:latin typeface="+mn-lt"/>
              </a:rPr>
              <a:t>Adhésion à titre de membre </a:t>
            </a:r>
            <a:br>
              <a:rPr lang="fr-CA" sz="5400" b="1" dirty="0">
                <a:latin typeface="+mn-lt"/>
              </a:rPr>
            </a:br>
            <a:r>
              <a:rPr lang="fr-CA" sz="5400" b="1" dirty="0">
                <a:latin typeface="+mn-lt"/>
              </a:rPr>
              <a:t>étudiant diplômé</a:t>
            </a:r>
          </a:p>
        </p:txBody>
      </p:sp>
      <p:sp>
        <p:nvSpPr>
          <p:cNvPr id="3" name="Content Placeholder 2"/>
          <p:cNvSpPr>
            <a:spLocks noGrp="1"/>
          </p:cNvSpPr>
          <p:nvPr>
            <p:ph idx="1"/>
          </p:nvPr>
        </p:nvSpPr>
        <p:spPr>
          <a:xfrm>
            <a:off x="6653907" y="4342344"/>
            <a:ext cx="9590352" cy="3054736"/>
          </a:xfrm>
        </p:spPr>
        <p:txBody>
          <a:bodyPr/>
          <a:lstStyle/>
          <a:p>
            <a:pPr marL="0" indent="0" algn="ctr">
              <a:buNone/>
            </a:pPr>
            <a:r>
              <a:rPr lang="fr-CA" sz="4800" b="1" dirty="0"/>
              <a:t>L’adhésion </a:t>
            </a:r>
            <a:r>
              <a:rPr lang="fr-CA" sz="5400" b="1" dirty="0">
                <a:solidFill>
                  <a:srgbClr val="7030A0"/>
                </a:solidFill>
              </a:rPr>
              <a:t>GRATUITE</a:t>
            </a:r>
            <a:r>
              <a:rPr lang="fr-CA" sz="5400" b="1" dirty="0">
                <a:solidFill>
                  <a:srgbClr val="ED8A05"/>
                </a:solidFill>
              </a:rPr>
              <a:t> </a:t>
            </a:r>
            <a:r>
              <a:rPr lang="fr-CA" sz="4800" b="1" dirty="0"/>
              <a:t>à titre de membre étudiant diplômé comprend l’assurance responsabilité professionnelle</a:t>
            </a:r>
            <a:endParaRPr lang="fr-CA" sz="4400" b="1" i="1" dirty="0">
              <a:solidFill>
                <a:srgbClr val="ED8A05"/>
              </a:solidFill>
            </a:endParaRPr>
          </a:p>
        </p:txBody>
      </p:sp>
      <p:cxnSp>
        <p:nvCxnSpPr>
          <p:cNvPr id="9" name="Curved Connector 8"/>
          <p:cNvCxnSpPr/>
          <p:nvPr/>
        </p:nvCxnSpPr>
        <p:spPr bwMode="auto">
          <a:xfrm rot="10800000" flipV="1">
            <a:off x="4822903" y="6064931"/>
            <a:ext cx="1863399" cy="936105"/>
          </a:xfrm>
          <a:prstGeom prst="curvedConnector3">
            <a:avLst>
              <a:gd name="adj1" fmla="val 50001"/>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7" name="Picture 6"/>
          <p:cNvPicPr>
            <a:picLocks noChangeAspect="1"/>
          </p:cNvPicPr>
          <p:nvPr/>
        </p:nvPicPr>
        <p:blipFill>
          <a:blip r:embed="rId3"/>
          <a:stretch>
            <a:fillRect/>
          </a:stretch>
        </p:blipFill>
        <p:spPr>
          <a:xfrm>
            <a:off x="2260386" y="3527231"/>
            <a:ext cx="2153092" cy="5598041"/>
          </a:xfrm>
          <a:prstGeom prst="rect">
            <a:avLst/>
          </a:prstGeom>
          <a:ln>
            <a:solidFill>
              <a:schemeClr val="tx2"/>
            </a:solidFill>
          </a:ln>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8963799D-24F3-4285-86A4-BC3C229FC96B}"/>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Adhésion à l’ACHD</a:t>
            </a:r>
            <a:endParaRPr lang="fr-CA" sz="5870" dirty="0">
              <a:solidFill>
                <a:schemeClr val="bg1"/>
              </a:solidFill>
              <a:latin typeface="+mn-lt"/>
            </a:endParaRPr>
          </a:p>
        </p:txBody>
      </p:sp>
    </p:spTree>
    <p:extLst>
      <p:ext uri="{BB962C8B-B14F-4D97-AF65-F5344CB8AC3E}">
        <p14:creationId xmlns:p14="http://schemas.microsoft.com/office/powerpoint/2010/main" val="65289648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7923" y="4048708"/>
            <a:ext cx="4464496" cy="1656184"/>
          </a:xfrm>
        </p:spPr>
        <p:txBody>
          <a:bodyPr/>
          <a:lstStyle/>
          <a:p>
            <a:pPr algn="ctr"/>
            <a:r>
              <a:rPr lang="fr-CA" sz="5400" b="1" dirty="0">
                <a:solidFill>
                  <a:schemeClr val="bg1"/>
                </a:solidFill>
                <a:latin typeface="+mn-lt"/>
              </a:rPr>
              <a:t>d</a:t>
            </a:r>
          </a:p>
        </p:txBody>
      </p:sp>
      <p:sp>
        <p:nvSpPr>
          <p:cNvPr id="3" name="Content Placeholder 2"/>
          <p:cNvSpPr>
            <a:spLocks noGrp="1"/>
          </p:cNvSpPr>
          <p:nvPr>
            <p:ph idx="1"/>
          </p:nvPr>
        </p:nvSpPr>
        <p:spPr>
          <a:xfrm>
            <a:off x="1937383" y="7613104"/>
            <a:ext cx="13465496" cy="1319014"/>
          </a:xfrm>
        </p:spPr>
        <p:txBody>
          <a:bodyPr/>
          <a:lstStyle/>
          <a:p>
            <a:pPr marL="0" indent="0" algn="ctr">
              <a:buNone/>
            </a:pPr>
            <a:r>
              <a:rPr lang="fr-CA" sz="7200" b="1" dirty="0">
                <a:solidFill>
                  <a:srgbClr val="7030A0"/>
                </a:solidFill>
              </a:rPr>
              <a:t>www.achd.ca/assurance</a:t>
            </a:r>
            <a:endParaRPr lang="fr-CA" sz="7200" b="1" i="1" dirty="0">
              <a:solidFill>
                <a:srgbClr val="ED8A05"/>
              </a:solidFill>
            </a:endParaRPr>
          </a:p>
        </p:txBody>
      </p:sp>
      <p:sp>
        <p:nvSpPr>
          <p:cNvPr id="8" name="Title 1">
            <a:extLst>
              <a:ext uri="{FF2B5EF4-FFF2-40B4-BE49-F238E27FC236}">
                <a16:creationId xmlns:a16="http://schemas.microsoft.com/office/drawing/2014/main" id="{8963799D-24F3-4285-86A4-BC3C229FC96B}"/>
              </a:ext>
            </a:extLst>
          </p:cNvPr>
          <p:cNvSpPr txBox="1">
            <a:spLocks/>
          </p:cNvSpPr>
          <p:nvPr/>
        </p:nvSpPr>
        <p:spPr bwMode="auto">
          <a:xfrm>
            <a:off x="5285755" y="268288"/>
            <a:ext cx="11737304" cy="1319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Webinaire sur l’assurance responsabilité professionnelle</a:t>
            </a:r>
            <a:endParaRPr lang="fr-CA" sz="5870" dirty="0">
              <a:solidFill>
                <a:schemeClr val="bg1"/>
              </a:solidFill>
              <a:latin typeface="+mn-lt"/>
            </a:endParaRPr>
          </a:p>
        </p:txBody>
      </p:sp>
      <p:pic>
        <p:nvPicPr>
          <p:cNvPr id="15" name="Picture 2">
            <a:extLst>
              <a:ext uri="{FF2B5EF4-FFF2-40B4-BE49-F238E27FC236}">
                <a16:creationId xmlns:a16="http://schemas.microsoft.com/office/drawing/2014/main" id="{31827F0F-C3E0-4183-990F-5B426524E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6215" y="2639017"/>
            <a:ext cx="11026800" cy="40379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2606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928452" y="3724672"/>
            <a:ext cx="15483359" cy="4032448"/>
          </a:xfrm>
        </p:spPr>
        <p:txBody>
          <a:bodyPr/>
          <a:lstStyle/>
          <a:p>
            <a:pPr marL="0" indent="0" algn="ctr">
              <a:spcAft>
                <a:spcPts val="0"/>
              </a:spcAft>
              <a:buNone/>
            </a:pPr>
            <a:r>
              <a:rPr lang="fr-CA" sz="12800" b="1" dirty="0"/>
              <a:t>C’EST L’HEURE DU </a:t>
            </a:r>
            <a:br>
              <a:rPr lang="fr-CA" sz="12800" b="1" dirty="0"/>
            </a:br>
            <a:r>
              <a:rPr lang="fr-CA" sz="12800" b="1" dirty="0"/>
              <a:t>JEU-QUESTIONNAIRE!</a:t>
            </a:r>
            <a:endParaRPr lang="en-CA" sz="12800" b="1" dirty="0"/>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Tree>
    <p:extLst>
      <p:ext uri="{BB962C8B-B14F-4D97-AF65-F5344CB8AC3E}">
        <p14:creationId xmlns:p14="http://schemas.microsoft.com/office/powerpoint/2010/main" val="128710559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33227" y="2356520"/>
            <a:ext cx="15771399" cy="4032570"/>
          </a:xfrm>
        </p:spPr>
        <p:txBody>
          <a:bodyPr/>
          <a:lstStyle/>
          <a:p>
            <a:pPr marL="0" indent="0" algn="ctr">
              <a:spcAft>
                <a:spcPts val="0"/>
              </a:spcAft>
              <a:buNone/>
            </a:pPr>
            <a:r>
              <a:rPr lang="fr-FR" sz="8000" b="1" kern="0" dirty="0">
                <a:solidFill>
                  <a:srgbClr val="7030A0"/>
                </a:solidFill>
                <a:latin typeface="+mn-lt"/>
              </a:rPr>
              <a:t>Vrai ou Faux?</a:t>
            </a:r>
          </a:p>
          <a:p>
            <a:pPr marL="0" indent="0" algn="ctr">
              <a:spcAft>
                <a:spcPts val="0"/>
              </a:spcAft>
              <a:buNone/>
            </a:pPr>
            <a:r>
              <a:rPr lang="fr-FR" sz="8000" b="1" dirty="0">
                <a:solidFill>
                  <a:schemeClr val="tx1"/>
                </a:solidFill>
                <a:latin typeface="+mn-lt"/>
              </a:rPr>
              <a:t>L’adhésion à titre d’étudiant </a:t>
            </a:r>
            <a:br>
              <a:rPr lang="fr-FR" sz="8000" b="1" dirty="0">
                <a:solidFill>
                  <a:schemeClr val="tx1"/>
                </a:solidFill>
                <a:latin typeface="+mn-lt"/>
              </a:rPr>
            </a:br>
            <a:r>
              <a:rPr lang="fr-FR" sz="8000" b="1" dirty="0">
                <a:solidFill>
                  <a:schemeClr val="tx1"/>
                </a:solidFill>
                <a:latin typeface="+mn-lt"/>
              </a:rPr>
              <a:t>diplômé de l’ACHD coûte 50 $.</a:t>
            </a:r>
            <a:endParaRPr lang="en-CA" sz="8000" dirty="0">
              <a:solidFill>
                <a:schemeClr val="tx1"/>
              </a:solidFill>
              <a:latin typeface="+mn-lt"/>
            </a:endParaRPr>
          </a:p>
        </p:txBody>
      </p:sp>
      <p:sp>
        <p:nvSpPr>
          <p:cNvPr id="9" name="Content Placeholder 5"/>
          <p:cNvSpPr>
            <a:spLocks noGrp="1"/>
          </p:cNvSpPr>
          <p:nvPr>
            <p:ph sz="quarter" idx="4"/>
          </p:nvPr>
        </p:nvSpPr>
        <p:spPr>
          <a:xfrm>
            <a:off x="784431" y="6028928"/>
            <a:ext cx="15771399" cy="2064238"/>
          </a:xfrm>
        </p:spPr>
        <p:txBody>
          <a:bodyPr/>
          <a:lstStyle/>
          <a:p>
            <a:pPr marL="0" indent="0" algn="ctr">
              <a:spcAft>
                <a:spcPts val="1333"/>
              </a:spcAft>
            </a:pPr>
            <a:endParaRPr lang="en-CA" b="1" dirty="0"/>
          </a:p>
          <a:p>
            <a:pPr marL="0" indent="0" algn="ctr">
              <a:spcAft>
                <a:spcPts val="1333"/>
              </a:spcAft>
              <a:buNone/>
            </a:pPr>
            <a:r>
              <a:rPr lang="en-CA" sz="8000" b="1" dirty="0">
                <a:solidFill>
                  <a:srgbClr val="7030A0"/>
                </a:solidFill>
              </a:rPr>
              <a:t>FAUX : </a:t>
            </a:r>
            <a:r>
              <a:rPr lang="fr-FR" sz="8000" b="1" kern="0" dirty="0"/>
              <a:t>L’adhésion à titre d’étudiant diplômé est GRATUITE!</a:t>
            </a:r>
            <a:endParaRPr lang="en-CA" sz="8000" i="1" dirty="0"/>
          </a:p>
        </p:txBody>
      </p:sp>
    </p:spTree>
    <p:extLst>
      <p:ext uri="{BB962C8B-B14F-4D97-AF65-F5344CB8AC3E}">
        <p14:creationId xmlns:p14="http://schemas.microsoft.com/office/powerpoint/2010/main" val="710639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821259" y="2462915"/>
            <a:ext cx="11626662" cy="6673403"/>
          </a:xfrm>
        </p:spPr>
        <p:txBody>
          <a:bodyPr/>
          <a:lstStyle/>
          <a:p>
            <a:pPr marL="0" indent="0">
              <a:spcAft>
                <a:spcPts val="1000"/>
              </a:spcAft>
              <a:buNone/>
            </a:pPr>
            <a:r>
              <a:rPr lang="fr-CA" sz="5400" b="1" dirty="0"/>
              <a:t>Perfectionnement professionnel</a:t>
            </a:r>
          </a:p>
          <a:p>
            <a:pPr marL="1314450" lvl="1" indent="-857250">
              <a:spcBef>
                <a:spcPts val="1000"/>
              </a:spcBef>
              <a:spcAft>
                <a:spcPts val="1600"/>
              </a:spcAft>
              <a:buFont typeface="Arial" panose="020B0604020202020204" pitchFamily="34" charset="0"/>
              <a:buChar char="•"/>
            </a:pPr>
            <a:r>
              <a:rPr lang="fr-FR" sz="5400" dirty="0"/>
              <a:t>Webinaires illimités </a:t>
            </a:r>
            <a:r>
              <a:rPr lang="fr-FR" sz="5400" b="1" dirty="0">
                <a:solidFill>
                  <a:srgbClr val="7030A0"/>
                </a:solidFill>
              </a:rPr>
              <a:t>GRATUITS</a:t>
            </a:r>
            <a:endParaRPr lang="en-CA" sz="5400" b="1" dirty="0">
              <a:solidFill>
                <a:srgbClr val="7030A0"/>
              </a:solidFill>
            </a:endParaRPr>
          </a:p>
          <a:p>
            <a:pPr marL="1314450" lvl="1" indent="-857250">
              <a:spcBef>
                <a:spcPts val="1000"/>
              </a:spcBef>
              <a:spcAft>
                <a:spcPts val="1600"/>
              </a:spcAft>
              <a:buFont typeface="Arial" panose="020B0604020202020204" pitchFamily="34" charset="0"/>
              <a:buChar char="•"/>
            </a:pPr>
            <a:r>
              <a:rPr lang="fr-CA" sz="5400" dirty="0"/>
              <a:t>Conférences </a:t>
            </a:r>
          </a:p>
          <a:p>
            <a:pPr marL="1314450" lvl="1" indent="-857250">
              <a:spcBef>
                <a:spcPts val="1000"/>
              </a:spcBef>
              <a:spcAft>
                <a:spcPts val="1600"/>
              </a:spcAft>
              <a:buFont typeface="Arial" panose="020B0604020202020204" pitchFamily="34" charset="0"/>
              <a:buChar char="•"/>
            </a:pPr>
            <a:r>
              <a:rPr lang="fr-CA" sz="5400" dirty="0"/>
              <a:t>Cours</a:t>
            </a:r>
          </a:p>
          <a:p>
            <a:pPr marL="1314450" lvl="1" indent="-857250">
              <a:spcBef>
                <a:spcPts val="1000"/>
              </a:spcBef>
              <a:spcAft>
                <a:spcPts val="1600"/>
              </a:spcAft>
              <a:buFont typeface="Arial" panose="020B0604020202020204" pitchFamily="34" charset="0"/>
              <a:buChar char="•"/>
            </a:pPr>
            <a:r>
              <a:rPr lang="fr-CA" sz="5400" dirty="0"/>
              <a:t>Ateliers</a:t>
            </a:r>
            <a:endParaRPr lang="fr-CA" sz="4800" dirty="0">
              <a:solidFill>
                <a:schemeClr val="bg2">
                  <a:lumMod val="75000"/>
                </a:schemeClr>
              </a:solidFill>
            </a:endParaRPr>
          </a:p>
        </p:txBody>
      </p:sp>
      <p:sp>
        <p:nvSpPr>
          <p:cNvPr id="11" name="Content Placeholder 5"/>
          <p:cNvSpPr>
            <a:spLocks noGrp="1"/>
          </p:cNvSpPr>
          <p:nvPr>
            <p:ph sz="quarter" idx="4"/>
          </p:nvPr>
        </p:nvSpPr>
        <p:spPr>
          <a:xfrm>
            <a:off x="2909491" y="8477200"/>
            <a:ext cx="11737304" cy="792088"/>
          </a:xfrm>
        </p:spPr>
        <p:txBody>
          <a:bodyPr/>
          <a:lstStyle/>
          <a:p>
            <a:pPr marL="0" indent="0" algn="ctr">
              <a:buNone/>
            </a:pPr>
            <a:r>
              <a:rPr lang="en-CA" sz="5400" b="1" dirty="0">
                <a:solidFill>
                  <a:srgbClr val="7030A0"/>
                </a:solidFill>
              </a:rPr>
              <a:t>achd.ca/formation</a:t>
            </a:r>
            <a:endParaRPr lang="en-CA" sz="5400" b="1" dirty="0">
              <a:solidFill>
                <a:srgbClr val="7030A0"/>
              </a:solidFill>
              <a:hlinkClick r:id="rId3">
                <a:extLst>
                  <a:ext uri="{A12FA001-AC4F-418D-AE19-62706E023703}">
                    <ahyp:hlinkClr xmlns:ahyp="http://schemas.microsoft.com/office/drawing/2018/hyperlinkcolor" val="tx"/>
                  </a:ext>
                </a:extLst>
              </a:hlinkClick>
            </a:endParaRP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DBB5354E-2B85-42A4-BDC1-E11CDD54E0B8}"/>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Perfectionnement professionnel et ressources</a:t>
            </a:r>
            <a:endParaRPr lang="fr-CA" sz="5870" dirty="0">
              <a:solidFill>
                <a:schemeClr val="bg1"/>
              </a:solidFill>
              <a:latin typeface="+mn-lt"/>
            </a:endParaRPr>
          </a:p>
        </p:txBody>
      </p:sp>
      <p:pic>
        <p:nvPicPr>
          <p:cNvPr id="2" name="Picture 2" descr="CDHA_Perks">
            <a:extLst>
              <a:ext uri="{FF2B5EF4-FFF2-40B4-BE49-F238E27FC236}">
                <a16:creationId xmlns:a16="http://schemas.microsoft.com/office/drawing/2014/main" id="{1AFC5970-2BDB-4F0C-935C-1831BB42C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5027" y="2212504"/>
            <a:ext cx="5400000" cy="19774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2964F7CB-F624-476F-8FC7-32980187C0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5027" y="6500800"/>
            <a:ext cx="5397092" cy="1976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42D92CBA-14E2-4738-AB8B-862BCF1B74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5027" y="4385168"/>
            <a:ext cx="5397092" cy="1976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27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076315" y="2260179"/>
            <a:ext cx="9898071" cy="6673403"/>
          </a:xfrm>
        </p:spPr>
        <p:txBody>
          <a:bodyPr/>
          <a:lstStyle/>
          <a:p>
            <a:pPr marL="0" indent="0">
              <a:spcAft>
                <a:spcPts val="1000"/>
              </a:spcAft>
              <a:buNone/>
            </a:pPr>
            <a:r>
              <a:rPr lang="fr-CA" sz="5400" b="1" dirty="0"/>
              <a:t>Publications</a:t>
            </a:r>
            <a:r>
              <a:rPr lang="fr-CA" sz="4400" b="1" dirty="0"/>
              <a:t> </a:t>
            </a:r>
            <a:endParaRPr lang="fr-CA" sz="6000" b="1" dirty="0"/>
          </a:p>
          <a:p>
            <a:pPr marL="1314450" lvl="1" indent="-857250">
              <a:spcBef>
                <a:spcPts val="1000"/>
              </a:spcBef>
              <a:buFont typeface="Arial" panose="020B0604020202020204" pitchFamily="34" charset="0"/>
              <a:buChar char="•"/>
            </a:pPr>
            <a:r>
              <a:rPr lang="fr-CA" sz="3200" i="1" dirty="0"/>
              <a:t>Oh Canada! </a:t>
            </a:r>
          </a:p>
          <a:p>
            <a:pPr marL="1314450" lvl="1" indent="-857250">
              <a:spcBef>
                <a:spcPts val="1000"/>
              </a:spcBef>
              <a:buFont typeface="Arial" panose="020B0604020202020204" pitchFamily="34" charset="0"/>
              <a:buChar char="•"/>
            </a:pPr>
            <a:r>
              <a:rPr lang="fr-FR" sz="3200" dirty="0"/>
              <a:t>Le JCHD </a:t>
            </a:r>
            <a:r>
              <a:rPr lang="fr-FR" sz="3200" b="1" i="1" dirty="0"/>
              <a:t>est maintenant indexé dans MEDLINE® et a un nouveau site Web à jchd.ca</a:t>
            </a:r>
            <a:r>
              <a:rPr lang="fr-CA" sz="3200" dirty="0"/>
              <a:t>  </a:t>
            </a:r>
          </a:p>
          <a:p>
            <a:pPr marL="1314450" lvl="1" indent="-857250">
              <a:spcBef>
                <a:spcPts val="1000"/>
              </a:spcBef>
              <a:buFont typeface="Arial" panose="020B0604020202020204" pitchFamily="34" charset="0"/>
              <a:buChar char="•"/>
            </a:pPr>
            <a:r>
              <a:rPr lang="fr-CA" sz="3200" dirty="0"/>
              <a:t>Nouvelles en ligne</a:t>
            </a:r>
          </a:p>
          <a:p>
            <a:pPr marL="1314450" lvl="1" indent="-857250">
              <a:spcBef>
                <a:spcPts val="1000"/>
              </a:spcBef>
              <a:buFont typeface="Arial" panose="020B0604020202020204" pitchFamily="34" charset="0"/>
              <a:buChar char="•"/>
            </a:pPr>
            <a:r>
              <a:rPr lang="fr-CA" sz="3200" dirty="0"/>
              <a:t>Fiches de renseignements</a:t>
            </a:r>
          </a:p>
          <a:p>
            <a:pPr marL="1314450" lvl="1" indent="-857250">
              <a:spcBef>
                <a:spcPts val="1000"/>
              </a:spcBef>
              <a:buFont typeface="Arial" panose="020B0604020202020204" pitchFamily="34" charset="0"/>
              <a:buChar char="•"/>
            </a:pPr>
            <a:r>
              <a:rPr lang="fr-CA" sz="3200" dirty="0"/>
              <a:t>Code de déontologie</a:t>
            </a:r>
          </a:p>
          <a:p>
            <a:pPr marL="1314450" lvl="1" indent="-857250">
              <a:spcBef>
                <a:spcPts val="1000"/>
              </a:spcBef>
              <a:buFont typeface="Arial" panose="020B0604020202020204" pitchFamily="34" charset="0"/>
              <a:buChar char="•"/>
            </a:pPr>
            <a:r>
              <a:rPr lang="fr-CA" sz="3200" dirty="0"/>
              <a:t>Document sur les compétences d’entrée en pratique et les normes nationales </a:t>
            </a:r>
          </a:p>
          <a:p>
            <a:pPr marL="1314450" lvl="1" indent="-857250">
              <a:spcBef>
                <a:spcPts val="1000"/>
              </a:spcBef>
              <a:buFont typeface="Arial" panose="020B0604020202020204" pitchFamily="34" charset="0"/>
              <a:buChar char="•"/>
            </a:pPr>
            <a:r>
              <a:rPr lang="fr-CA" sz="3200" dirty="0"/>
              <a:t>Lignes directrices de la pratique clinique</a:t>
            </a:r>
          </a:p>
          <a:p>
            <a:pPr marL="1314450" lvl="1" indent="-857250">
              <a:spcBef>
                <a:spcPts val="1000"/>
              </a:spcBef>
              <a:spcAft>
                <a:spcPts val="1000"/>
              </a:spcAft>
              <a:buFont typeface="Arial" panose="020B0604020202020204" pitchFamily="34" charset="0"/>
              <a:buChar char="•"/>
            </a:pPr>
            <a:r>
              <a:rPr lang="fr-CA" sz="3200" dirty="0"/>
              <a:t>Exposés de position et déclarations</a:t>
            </a:r>
          </a:p>
          <a:p>
            <a:pPr marL="457200" lvl="1" indent="0">
              <a:spcBef>
                <a:spcPts val="1000"/>
              </a:spcBef>
              <a:buNone/>
            </a:pPr>
            <a:r>
              <a:rPr lang="fr-CA" sz="3200" dirty="0"/>
              <a:t>… et beaucoup plus!</a:t>
            </a: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402D5174-5C1C-4FA9-996D-6760245DC973}"/>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Perfectionnement professionnel et ressources</a:t>
            </a:r>
            <a:endParaRPr lang="fr-CA" sz="5870" dirty="0">
              <a:solidFill>
                <a:schemeClr val="bg1"/>
              </a:solidFill>
              <a:latin typeface="+mn-lt"/>
            </a:endParaRPr>
          </a:p>
        </p:txBody>
      </p:sp>
      <p:pic>
        <p:nvPicPr>
          <p:cNvPr id="10" name="Picture 9" descr="A picture containing shirt&#10;&#10;Description automatically generated">
            <a:extLst>
              <a:ext uri="{FF2B5EF4-FFF2-40B4-BE49-F238E27FC236}">
                <a16:creationId xmlns:a16="http://schemas.microsoft.com/office/drawing/2014/main" id="{420EB8CD-84D3-40A8-A2C0-366975691479}"/>
              </a:ext>
            </a:extLst>
          </p:cNvPr>
          <p:cNvPicPr>
            <a:picLocks noChangeAspect="1"/>
          </p:cNvPicPr>
          <p:nvPr/>
        </p:nvPicPr>
        <p:blipFill>
          <a:blip r:embed="rId3"/>
          <a:stretch>
            <a:fillRect/>
          </a:stretch>
        </p:blipFill>
        <p:spPr>
          <a:xfrm>
            <a:off x="12126515" y="7811058"/>
            <a:ext cx="4572000" cy="1674254"/>
          </a:xfrm>
          <a:prstGeom prst="rect">
            <a:avLst/>
          </a:prstGeom>
          <a:effectLst>
            <a:outerShdw blurRad="50800" dist="38100" dir="2700000" algn="tl" rotWithShape="0">
              <a:prstClr val="black">
                <a:alpha val="40000"/>
              </a:prstClr>
            </a:outerShdw>
          </a:effectLst>
        </p:spPr>
      </p:pic>
      <p:pic>
        <p:nvPicPr>
          <p:cNvPr id="11" name="Picture 2" descr="https://files.cdha.ca/images/home/inthechair_fr.jpg">
            <a:extLst>
              <a:ext uri="{FF2B5EF4-FFF2-40B4-BE49-F238E27FC236}">
                <a16:creationId xmlns:a16="http://schemas.microsoft.com/office/drawing/2014/main" id="{D5CB39C3-869D-4A85-B5C6-956277EEF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0378" y="4020675"/>
            <a:ext cx="2950277" cy="16505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C9509E6B-C6A1-4D53-9FDD-30279CDD01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26515" y="2098206"/>
            <a:ext cx="2519016" cy="17324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D7000A5-E69F-4EA3-9E64-662EC5673AE7}"/>
              </a:ext>
            </a:extLst>
          </p:cNvPr>
          <p:cNvPicPr>
            <a:picLocks noChangeAspect="1"/>
          </p:cNvPicPr>
          <p:nvPr/>
        </p:nvPicPr>
        <p:blipFill>
          <a:blip r:embed="rId6"/>
          <a:stretch>
            <a:fillRect/>
          </a:stretch>
        </p:blipFill>
        <p:spPr>
          <a:xfrm>
            <a:off x="12120378" y="6020370"/>
            <a:ext cx="4574001" cy="14708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308020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1" name="Content Placeholder 5"/>
          <p:cNvSpPr>
            <a:spLocks noGrp="1"/>
          </p:cNvSpPr>
          <p:nvPr>
            <p:ph sz="half" idx="2"/>
          </p:nvPr>
        </p:nvSpPr>
        <p:spPr>
          <a:xfrm>
            <a:off x="992601" y="8549208"/>
            <a:ext cx="15650216" cy="1056150"/>
          </a:xfrm>
        </p:spPr>
        <p:txBody>
          <a:bodyPr/>
          <a:lstStyle/>
          <a:p>
            <a:pPr marL="0" indent="0" algn="ctr">
              <a:buNone/>
            </a:pPr>
            <a:r>
              <a:rPr lang="en-CA" sz="6400" b="1" dirty="0">
                <a:solidFill>
                  <a:srgbClr val="7030A0"/>
                </a:solidFill>
                <a:sym typeface="Palatino" pitchFamily="-84" charset="0"/>
              </a:rPr>
              <a:t>hygienedentairecanada.ca</a:t>
            </a:r>
            <a:endParaRPr lang="en-CA" sz="6400" b="1" dirty="0">
              <a:solidFill>
                <a:srgbClr val="7030A0"/>
              </a:solidFill>
              <a:sym typeface="Palatino" pitchFamily="-84" charset="0"/>
              <a:hlinkClick r:id="rId3">
                <a:extLst>
                  <a:ext uri="{A12FA001-AC4F-418D-AE19-62706E023703}">
                    <ahyp:hlinkClr xmlns:ahyp="http://schemas.microsoft.com/office/drawing/2018/hyperlinkcolor" val="tx"/>
                  </a:ext>
                </a:extLst>
              </a:hlinkClick>
            </a:endParaRPr>
          </a:p>
        </p:txBody>
      </p:sp>
      <p:sp>
        <p:nvSpPr>
          <p:cNvPr id="14" name="Content Placeholder 5">
            <a:extLst>
              <a:ext uri="{FF2B5EF4-FFF2-40B4-BE49-F238E27FC236}">
                <a16:creationId xmlns:a16="http://schemas.microsoft.com/office/drawing/2014/main" id="{1DCC42AA-948F-40A0-A4E3-9205FD206CB0}"/>
              </a:ext>
            </a:extLst>
          </p:cNvPr>
          <p:cNvSpPr txBox="1">
            <a:spLocks/>
          </p:cNvSpPr>
          <p:nvPr/>
        </p:nvSpPr>
        <p:spPr bwMode="auto">
          <a:xfrm>
            <a:off x="701001" y="2134537"/>
            <a:ext cx="15646661" cy="677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lgn="l">
              <a:spcAft>
                <a:spcPts val="1333"/>
              </a:spcAft>
            </a:pPr>
            <a:r>
              <a:rPr lang="en-CA" sz="5867" b="1" dirty="0" err="1">
                <a:solidFill>
                  <a:schemeClr val="tx1"/>
                </a:solidFill>
                <a:latin typeface="+mn-lt"/>
                <a:cs typeface="+mn-cs"/>
              </a:rPr>
              <a:t>Hygiène</a:t>
            </a:r>
            <a:r>
              <a:rPr lang="en-CA" sz="5867" b="1" dirty="0">
                <a:solidFill>
                  <a:schemeClr val="tx1"/>
                </a:solidFill>
                <a:latin typeface="+mn-lt"/>
                <a:cs typeface="+mn-cs"/>
              </a:rPr>
              <a:t> </a:t>
            </a:r>
            <a:r>
              <a:rPr lang="en-CA" sz="5867" b="1" dirty="0" err="1">
                <a:solidFill>
                  <a:schemeClr val="tx1"/>
                </a:solidFill>
                <a:latin typeface="+mn-lt"/>
                <a:cs typeface="+mn-cs"/>
              </a:rPr>
              <a:t>dentaire</a:t>
            </a:r>
            <a:r>
              <a:rPr lang="en-CA" sz="5867" b="1" dirty="0">
                <a:solidFill>
                  <a:schemeClr val="tx1"/>
                </a:solidFill>
                <a:latin typeface="+mn-lt"/>
                <a:cs typeface="+mn-cs"/>
              </a:rPr>
              <a:t> Canada</a:t>
            </a:r>
          </a:p>
          <a:p>
            <a:pPr marL="720000" lvl="1" indent="-720000" algn="l">
              <a:spcBef>
                <a:spcPts val="1333"/>
              </a:spcBef>
              <a:spcAft>
                <a:spcPts val="2133"/>
              </a:spcAft>
              <a:buFont typeface="Arial" panose="020B0604020202020204" pitchFamily="34" charset="0"/>
              <a:buChar char="•"/>
            </a:pPr>
            <a:r>
              <a:rPr lang="fr-FR" sz="5867" dirty="0">
                <a:solidFill>
                  <a:schemeClr val="tx1"/>
                </a:solidFill>
                <a:latin typeface="+mn-lt"/>
                <a:cs typeface="+mn-cs"/>
              </a:rPr>
              <a:t>Site Web à l’intention des consommateurs</a:t>
            </a:r>
            <a:endParaRPr lang="en-CA" sz="5867" dirty="0">
              <a:solidFill>
                <a:schemeClr val="tx1"/>
              </a:solidFill>
              <a:latin typeface="+mn-lt"/>
              <a:cs typeface="+mn-cs"/>
            </a:endParaRPr>
          </a:p>
          <a:p>
            <a:pPr marL="720000" lvl="1" indent="-720000" algn="l">
              <a:spcBef>
                <a:spcPts val="1333"/>
              </a:spcBef>
              <a:spcAft>
                <a:spcPts val="2133"/>
              </a:spcAft>
              <a:buFont typeface="Arial" panose="020B0604020202020204" pitchFamily="34" charset="0"/>
              <a:buChar char="•"/>
            </a:pPr>
            <a:endParaRPr lang="en-CA" sz="5867" dirty="0">
              <a:solidFill>
                <a:schemeClr val="tx1"/>
              </a:solidFill>
              <a:latin typeface="+mn-lt"/>
              <a:cs typeface="+mn-cs"/>
            </a:endParaRPr>
          </a:p>
        </p:txBody>
      </p:sp>
      <p:sp>
        <p:nvSpPr>
          <p:cNvPr id="3" name="Title 1">
            <a:extLst>
              <a:ext uri="{FF2B5EF4-FFF2-40B4-BE49-F238E27FC236}">
                <a16:creationId xmlns:a16="http://schemas.microsoft.com/office/drawing/2014/main" id="{2C41AD78-B488-4B26-B3C6-4540014B03D1}"/>
              </a:ext>
            </a:extLst>
          </p:cNvPr>
          <p:cNvSpPr txBox="1">
            <a:spLocks/>
          </p:cNvSpPr>
          <p:nvPr/>
        </p:nvSpPr>
        <p:spPr bwMode="auto">
          <a:xfrm>
            <a:off x="5501385" y="364168"/>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600" dirty="0" err="1"/>
              <a:t>Ressources</a:t>
            </a:r>
            <a:r>
              <a:rPr lang="en-CA" sz="5600" dirty="0"/>
              <a:t> </a:t>
            </a:r>
            <a:r>
              <a:rPr lang="en-CA" sz="5600" dirty="0" err="1"/>
              <a:t>supplémentaires</a:t>
            </a:r>
            <a:endParaRPr lang="en-CA" sz="5600" dirty="0"/>
          </a:p>
        </p:txBody>
      </p:sp>
      <p:pic>
        <p:nvPicPr>
          <p:cNvPr id="2050" name="Picture 2" descr="Dental Hygiene Logo">
            <a:extLst>
              <a:ext uri="{FF2B5EF4-FFF2-40B4-BE49-F238E27FC236}">
                <a16:creationId xmlns:a16="http://schemas.microsoft.com/office/drawing/2014/main" id="{A143BC8C-C952-4A9A-8EDC-2600E2718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2749" y="2007078"/>
            <a:ext cx="2352675" cy="1123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0BE4F07-426D-4CD7-A8C2-88E86E63ED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08427">
            <a:off x="906043" y="4994378"/>
            <a:ext cx="5216400" cy="26997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5723FFB-B113-41DF-B469-DD573EAF08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65275">
            <a:off x="4182431" y="4966579"/>
            <a:ext cx="5216400" cy="26997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0DB0F29-0CDC-4A70-AE72-6CEF1626C6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67132">
            <a:off x="7454440" y="5048053"/>
            <a:ext cx="5216400" cy="26997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Graphical user interface, website&#10;&#10;Description automatically generated">
            <a:extLst>
              <a:ext uri="{FF2B5EF4-FFF2-40B4-BE49-F238E27FC236}">
                <a16:creationId xmlns:a16="http://schemas.microsoft.com/office/drawing/2014/main" id="{CAFAE80A-2C09-4C1C-9915-2E2796DE87F7}"/>
              </a:ext>
            </a:extLst>
          </p:cNvPr>
          <p:cNvPicPr>
            <a:picLocks noChangeAspect="1"/>
          </p:cNvPicPr>
          <p:nvPr/>
        </p:nvPicPr>
        <p:blipFill>
          <a:blip r:embed="rId8"/>
          <a:stretch>
            <a:fillRect/>
          </a:stretch>
        </p:blipFill>
        <p:spPr>
          <a:xfrm rot="20952176">
            <a:off x="11302499" y="5041395"/>
            <a:ext cx="5159236" cy="27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96508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10" name="Content Placeholder 5"/>
          <p:cNvSpPr>
            <a:spLocks noGrp="1"/>
          </p:cNvSpPr>
          <p:nvPr>
            <p:ph sz="half" idx="2"/>
          </p:nvPr>
        </p:nvSpPr>
        <p:spPr>
          <a:xfrm>
            <a:off x="677242" y="1996480"/>
            <a:ext cx="10910288" cy="7058983"/>
          </a:xfrm>
        </p:spPr>
        <p:txBody>
          <a:bodyPr/>
          <a:lstStyle/>
          <a:p>
            <a:pPr marL="0" indent="0">
              <a:spcAft>
                <a:spcPts val="0"/>
              </a:spcAft>
              <a:buNone/>
            </a:pPr>
            <a:r>
              <a:rPr lang="fr-CA" sz="5000" b="1" dirty="0"/>
              <a:t>CDHA </a:t>
            </a:r>
            <a:r>
              <a:rPr lang="fr-CA" sz="5000" b="1" dirty="0" err="1"/>
              <a:t>Perks</a:t>
            </a:r>
            <a:endParaRPr lang="fr-CA" sz="5000" b="1" dirty="0"/>
          </a:p>
          <a:p>
            <a:pPr marL="0" indent="0">
              <a:spcAft>
                <a:spcPts val="1000"/>
              </a:spcAft>
              <a:buNone/>
            </a:pPr>
            <a:r>
              <a:rPr lang="fr-CA" sz="4400" b="1" i="1" dirty="0" err="1"/>
              <a:t>Perkopolis</a:t>
            </a:r>
            <a:br>
              <a:rPr lang="fr-FR" sz="5400" b="1" i="1" dirty="0"/>
            </a:br>
            <a:r>
              <a:rPr lang="fr-FR" sz="4000" dirty="0"/>
              <a:t>Profitez d’économies sur des films, des évènements, des achats, des restaurants et encore plus : </a:t>
            </a:r>
            <a:r>
              <a:rPr lang="fr-CA" sz="4000" b="1" dirty="0">
                <a:solidFill>
                  <a:srgbClr val="7030A0"/>
                </a:solidFill>
              </a:rPr>
              <a:t>achd.ca/</a:t>
            </a:r>
            <a:r>
              <a:rPr lang="fr-CA" sz="4000" b="1" dirty="0" err="1">
                <a:solidFill>
                  <a:srgbClr val="7030A0"/>
                </a:solidFill>
              </a:rPr>
              <a:t>Perkopolis</a:t>
            </a:r>
            <a:endParaRPr lang="fr-CA" sz="4000" b="1" dirty="0">
              <a:solidFill>
                <a:srgbClr val="7030A0"/>
              </a:solidFill>
            </a:endParaRPr>
          </a:p>
          <a:p>
            <a:pPr marL="0" indent="0">
              <a:spcAft>
                <a:spcPts val="2000"/>
              </a:spcAft>
              <a:buNone/>
            </a:pPr>
            <a:r>
              <a:rPr lang="fr-CA" sz="4400" b="1" i="1" dirty="0">
                <a:solidFill>
                  <a:srgbClr val="CC3399"/>
                </a:solidFill>
              </a:rPr>
              <a:t>NOUVEAU!</a:t>
            </a:r>
            <a:r>
              <a:rPr lang="fr-CA" sz="4400" b="1" i="1" dirty="0"/>
              <a:t> ESM </a:t>
            </a:r>
            <a:br>
              <a:rPr lang="fr-CA" sz="4400" b="1" i="1" dirty="0"/>
            </a:br>
            <a:r>
              <a:rPr lang="fr-FR" sz="4000" dirty="0"/>
              <a:t>Rabais et économies chez plusieurs des organisations les plus importantes du Canada : </a:t>
            </a:r>
            <a:r>
              <a:rPr lang="fr-CA" sz="4000" b="1" dirty="0">
                <a:solidFill>
                  <a:srgbClr val="7030A0"/>
                </a:solidFill>
              </a:rPr>
              <a:t>achd.ca/ESM</a:t>
            </a:r>
            <a:endParaRPr lang="fr-CA" sz="4000" b="1" i="1" dirty="0">
              <a:solidFill>
                <a:srgbClr val="7030A0"/>
              </a:solidFill>
            </a:endParaRPr>
          </a:p>
          <a:p>
            <a:pPr marL="0" indent="0">
              <a:spcAft>
                <a:spcPts val="2000"/>
              </a:spcAft>
              <a:buNone/>
            </a:pPr>
            <a:r>
              <a:rPr lang="fr-CA" sz="5000" b="1" dirty="0"/>
              <a:t>Guichet emplois </a:t>
            </a:r>
            <a:br>
              <a:rPr lang="fr-CA" sz="5400" b="1" dirty="0"/>
            </a:br>
            <a:r>
              <a:rPr lang="fr-CA" sz="4000" b="1" dirty="0">
                <a:solidFill>
                  <a:srgbClr val="7030A0"/>
                </a:solidFill>
              </a:rPr>
              <a:t>achd.ca/emplois</a:t>
            </a:r>
          </a:p>
        </p:txBody>
      </p:sp>
      <p:pic>
        <p:nvPicPr>
          <p:cNvPr id="11" name="Picture 10">
            <a:extLst>
              <a:ext uri="{FF2B5EF4-FFF2-40B4-BE49-F238E27FC236}">
                <a16:creationId xmlns:a16="http://schemas.microsoft.com/office/drawing/2014/main" id="{9AD2950D-A8E0-4894-8B1F-26164FF202F8}"/>
              </a:ext>
            </a:extLst>
          </p:cNvPr>
          <p:cNvPicPr>
            <a:picLocks noChangeAspect="1"/>
          </p:cNvPicPr>
          <p:nvPr/>
        </p:nvPicPr>
        <p:blipFill>
          <a:blip r:embed="rId3"/>
          <a:stretch>
            <a:fillRect/>
          </a:stretch>
        </p:blipFill>
        <p:spPr>
          <a:xfrm>
            <a:off x="11590715" y="7066610"/>
            <a:ext cx="5040000" cy="1987606"/>
          </a:xfrm>
          <a:prstGeom prst="rect">
            <a:avLst/>
          </a:prstGeom>
          <a:noFill/>
          <a:effectLst>
            <a:outerShdw blurRad="50800" dist="38100" dir="2700000" algn="tl" rotWithShape="0">
              <a:prstClr val="black">
                <a:alpha val="40000"/>
              </a:prstClr>
            </a:outerShdw>
          </a:effectLst>
        </p:spPr>
      </p:pic>
      <p:pic>
        <p:nvPicPr>
          <p:cNvPr id="1026" name="Picture 2" descr="CDHA_Perks">
            <a:extLst>
              <a:ext uri="{FF2B5EF4-FFF2-40B4-BE49-F238E27FC236}">
                <a16:creationId xmlns:a16="http://schemas.microsoft.com/office/drawing/2014/main" id="{0C501010-D126-4962-9A18-068BC6482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3020" y="2335172"/>
            <a:ext cx="5040000" cy="18456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141A43DD-04E7-4A57-92EC-2B398C733D33}"/>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Gratuit pour les membres</a:t>
            </a:r>
            <a:endParaRPr lang="fr-CA" sz="5870" dirty="0">
              <a:solidFill>
                <a:schemeClr val="bg1"/>
              </a:solidFill>
              <a:latin typeface="+mn-lt"/>
            </a:endParaRPr>
          </a:p>
        </p:txBody>
      </p:sp>
      <p:pic>
        <p:nvPicPr>
          <p:cNvPr id="7" name="Picture 2">
            <a:extLst>
              <a:ext uri="{FF2B5EF4-FFF2-40B4-BE49-F238E27FC236}">
                <a16:creationId xmlns:a16="http://schemas.microsoft.com/office/drawing/2014/main" id="{63249006-CF08-4E82-B0DB-4B2928094F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7530" y="4732784"/>
            <a:ext cx="5043185" cy="1846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2855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10" name="Content Placeholder 5"/>
          <p:cNvSpPr>
            <a:spLocks noGrp="1"/>
          </p:cNvSpPr>
          <p:nvPr>
            <p:ph sz="half" idx="2"/>
          </p:nvPr>
        </p:nvSpPr>
        <p:spPr>
          <a:xfrm>
            <a:off x="677242" y="1996480"/>
            <a:ext cx="10299903" cy="7058983"/>
          </a:xfrm>
        </p:spPr>
        <p:txBody>
          <a:bodyPr/>
          <a:lstStyle/>
          <a:p>
            <a:pPr marL="0" indent="0">
              <a:spcAft>
                <a:spcPts val="0"/>
              </a:spcAft>
              <a:buNone/>
            </a:pPr>
            <a:r>
              <a:rPr lang="fr-FR" sz="5000" b="1" dirty="0"/>
              <a:t>Milieu de travail sain et respectueux</a:t>
            </a:r>
            <a:endParaRPr lang="fr-CA" sz="5000" b="1" dirty="0"/>
          </a:p>
          <a:p>
            <a:pPr>
              <a:spcAft>
                <a:spcPts val="1000"/>
              </a:spcAft>
            </a:pPr>
            <a:r>
              <a:rPr lang="fr-FR" sz="4400" dirty="0"/>
              <a:t>Communauté en ligne : </a:t>
            </a:r>
            <a:r>
              <a:rPr lang="fr-FR" sz="4400" b="1" dirty="0">
                <a:solidFill>
                  <a:srgbClr val="7030A0"/>
                </a:solidFill>
              </a:rPr>
              <a:t>cdha.ca/</a:t>
            </a:r>
            <a:r>
              <a:rPr lang="fr-FR" sz="4400" b="1" dirty="0" err="1">
                <a:solidFill>
                  <a:srgbClr val="7030A0"/>
                </a:solidFill>
              </a:rPr>
              <a:t>community</a:t>
            </a:r>
            <a:br>
              <a:rPr lang="fr-FR" sz="4400" b="1" dirty="0">
                <a:solidFill>
                  <a:srgbClr val="7030A0"/>
                </a:solidFill>
              </a:rPr>
            </a:br>
            <a:endParaRPr lang="fr-FR" sz="4400" b="1" dirty="0">
              <a:solidFill>
                <a:srgbClr val="7030A0"/>
              </a:solidFill>
            </a:endParaRPr>
          </a:p>
          <a:p>
            <a:pPr>
              <a:spcAft>
                <a:spcPts val="1000"/>
              </a:spcAft>
            </a:pPr>
            <a:r>
              <a:rPr lang="fr-FR" sz="4400" dirty="0"/>
              <a:t>Nouvelle partie du site Web : </a:t>
            </a:r>
            <a:r>
              <a:rPr lang="fr-FR" sz="4400" b="1" dirty="0">
                <a:solidFill>
                  <a:srgbClr val="7030A0"/>
                </a:solidFill>
              </a:rPr>
              <a:t>achd.ca/</a:t>
            </a:r>
            <a:r>
              <a:rPr lang="fr-FR" sz="4400" b="1" dirty="0" err="1">
                <a:solidFill>
                  <a:srgbClr val="7030A0"/>
                </a:solidFill>
              </a:rPr>
              <a:t>milieudetravailsain</a:t>
            </a:r>
            <a:endParaRPr lang="fr-FR" sz="4400" b="1" dirty="0">
              <a:solidFill>
                <a:srgbClr val="7030A0"/>
              </a:solidFill>
            </a:endParaRPr>
          </a:p>
          <a:p>
            <a:pPr marL="0" indent="0">
              <a:spcAft>
                <a:spcPts val="1000"/>
              </a:spcAft>
              <a:buNone/>
            </a:pPr>
            <a:r>
              <a:rPr lang="fr-FR" sz="4400" i="1" dirty="0"/>
              <a:t>  Santé physique </a:t>
            </a:r>
            <a:br>
              <a:rPr lang="fr-FR" sz="4400" i="1" dirty="0"/>
            </a:br>
            <a:r>
              <a:rPr lang="fr-FR" sz="4400" i="1" dirty="0"/>
              <a:t>  Bien-être psychologique</a:t>
            </a:r>
            <a:br>
              <a:rPr lang="fr-FR" sz="4400" i="1" dirty="0"/>
            </a:br>
            <a:r>
              <a:rPr lang="fr-FR" sz="4400" i="1" dirty="0"/>
              <a:t>  Contrats et politiques</a:t>
            </a:r>
            <a:br>
              <a:rPr lang="fr-FR" sz="4400" i="1" dirty="0"/>
            </a:br>
            <a:r>
              <a:rPr lang="fr-FR" sz="4400" i="1" dirty="0"/>
              <a:t>  Questions sur la pratique</a:t>
            </a:r>
            <a:br>
              <a:rPr lang="fr-FR" sz="5400" b="1" dirty="0"/>
            </a:br>
            <a:endParaRPr lang="fr-CA" sz="4000" b="1" dirty="0">
              <a:solidFill>
                <a:srgbClr val="7030A0"/>
              </a:solidFill>
            </a:endParaRPr>
          </a:p>
        </p:txBody>
      </p:sp>
      <p:sp>
        <p:nvSpPr>
          <p:cNvPr id="9" name="Title 1">
            <a:extLst>
              <a:ext uri="{FF2B5EF4-FFF2-40B4-BE49-F238E27FC236}">
                <a16:creationId xmlns:a16="http://schemas.microsoft.com/office/drawing/2014/main" id="{141A43DD-04E7-4A57-92EC-2B398C733D33}"/>
              </a:ext>
            </a:extLst>
          </p:cNvPr>
          <p:cNvSpPr txBox="1">
            <a:spLocks/>
          </p:cNvSpPr>
          <p:nvPr/>
        </p:nvSpPr>
        <p:spPr bwMode="auto">
          <a:xfrm>
            <a:off x="5285755" y="268288"/>
            <a:ext cx="11737304" cy="1319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Gratuit pour les membres</a:t>
            </a:r>
            <a:endParaRPr lang="fr-CA" sz="5870" dirty="0">
              <a:solidFill>
                <a:schemeClr val="bg1"/>
              </a:solidFill>
              <a:latin typeface="+mn-lt"/>
            </a:endParaRPr>
          </a:p>
        </p:txBody>
      </p:sp>
      <p:pic>
        <p:nvPicPr>
          <p:cNvPr id="3" name="Picture 2">
            <a:extLst>
              <a:ext uri="{FF2B5EF4-FFF2-40B4-BE49-F238E27FC236}">
                <a16:creationId xmlns:a16="http://schemas.microsoft.com/office/drawing/2014/main" id="{BC1BE0ED-DAC5-4DA2-917D-7E1FAFF8F3AA}"/>
              </a:ext>
            </a:extLst>
          </p:cNvPr>
          <p:cNvPicPr>
            <a:picLocks noChangeAspect="1"/>
          </p:cNvPicPr>
          <p:nvPr/>
        </p:nvPicPr>
        <p:blipFill>
          <a:blip r:embed="rId3"/>
          <a:stretch>
            <a:fillRect/>
          </a:stretch>
        </p:blipFill>
        <p:spPr>
          <a:xfrm>
            <a:off x="10977145" y="1996480"/>
            <a:ext cx="5691151" cy="74888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351133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6507" y="1993702"/>
            <a:ext cx="12115800" cy="2044700"/>
          </a:xfrm>
        </p:spPr>
        <p:txBody>
          <a:bodyPr/>
          <a:lstStyle/>
          <a:p>
            <a:r>
              <a:rPr lang="en-CA" sz="8800" b="1" dirty="0">
                <a:latin typeface="+mn-lt"/>
              </a:rPr>
              <a:t>Notre mission</a:t>
            </a:r>
          </a:p>
        </p:txBody>
      </p:sp>
      <p:sp>
        <p:nvSpPr>
          <p:cNvPr id="3" name="Content Placeholder 2"/>
          <p:cNvSpPr>
            <a:spLocks noGrp="1"/>
          </p:cNvSpPr>
          <p:nvPr>
            <p:ph idx="1"/>
          </p:nvPr>
        </p:nvSpPr>
        <p:spPr>
          <a:xfrm>
            <a:off x="2612231" y="3293827"/>
            <a:ext cx="12115800" cy="1231900"/>
          </a:xfrm>
        </p:spPr>
        <p:txBody>
          <a:bodyPr/>
          <a:lstStyle/>
          <a:p>
            <a:pPr marL="0" indent="0" algn="ctr">
              <a:buNone/>
            </a:pPr>
            <a:r>
              <a:rPr lang="fr-CA" sz="4600" dirty="0"/>
              <a:t>L’ACHD existe pour que ses membres puissent fournir des soins buccodentaires préventifs et thérapeutiques de qualité et promouvoir la santé à la population canadienne. </a:t>
            </a:r>
          </a:p>
        </p:txBody>
      </p:sp>
      <p:sp>
        <p:nvSpPr>
          <p:cNvPr id="6" name="Title 1"/>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5870" dirty="0">
                <a:solidFill>
                  <a:schemeClr val="bg1"/>
                </a:solidFill>
                <a:latin typeface="+mn-lt"/>
              </a:rPr>
              <a:t>L’ACHD : Votre association nationale</a:t>
            </a:r>
          </a:p>
        </p:txBody>
      </p:sp>
      <p:pic>
        <p:nvPicPr>
          <p:cNvPr id="7" name="Picture 6" descr="A person smiling for the camera&#10;&#10;Description automatically generated">
            <a:extLst>
              <a:ext uri="{FF2B5EF4-FFF2-40B4-BE49-F238E27FC236}">
                <a16:creationId xmlns:a16="http://schemas.microsoft.com/office/drawing/2014/main" id="{FA434C6B-559E-4D05-98A7-855C99D5520C}"/>
              </a:ext>
            </a:extLst>
          </p:cNvPr>
          <p:cNvPicPr>
            <a:picLocks noChangeAspect="1"/>
          </p:cNvPicPr>
          <p:nvPr/>
        </p:nvPicPr>
        <p:blipFill>
          <a:blip r:embed="rId3"/>
          <a:stretch>
            <a:fillRect/>
          </a:stretch>
        </p:blipFill>
        <p:spPr>
          <a:xfrm>
            <a:off x="4878189" y="6371464"/>
            <a:ext cx="7583884" cy="27768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20469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9" name="Title 1">
            <a:extLst>
              <a:ext uri="{FF2B5EF4-FFF2-40B4-BE49-F238E27FC236}">
                <a16:creationId xmlns:a16="http://schemas.microsoft.com/office/drawing/2014/main" id="{141A43DD-04E7-4A57-92EC-2B398C733D33}"/>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Gratuit pour les membres</a:t>
            </a:r>
            <a:endParaRPr lang="fr-CA" sz="5870" dirty="0">
              <a:solidFill>
                <a:schemeClr val="bg1"/>
              </a:solidFill>
              <a:latin typeface="+mn-lt"/>
            </a:endParaRPr>
          </a:p>
        </p:txBody>
      </p:sp>
      <p:pic>
        <p:nvPicPr>
          <p:cNvPr id="13" name="Picture 2">
            <a:extLst>
              <a:ext uri="{FF2B5EF4-FFF2-40B4-BE49-F238E27FC236}">
                <a16:creationId xmlns:a16="http://schemas.microsoft.com/office/drawing/2014/main" id="{0F001E16-FEC7-43D9-A4A8-16327A06A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5" y="1852464"/>
            <a:ext cx="17369881" cy="636080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5">
            <a:extLst>
              <a:ext uri="{FF2B5EF4-FFF2-40B4-BE49-F238E27FC236}">
                <a16:creationId xmlns:a16="http://schemas.microsoft.com/office/drawing/2014/main" id="{31D7AA92-F10E-4F18-A9AF-33ECED823D88}"/>
              </a:ext>
            </a:extLst>
          </p:cNvPr>
          <p:cNvSpPr>
            <a:spLocks noGrp="1"/>
          </p:cNvSpPr>
          <p:nvPr>
            <p:ph sz="half" idx="2"/>
          </p:nvPr>
        </p:nvSpPr>
        <p:spPr>
          <a:xfrm>
            <a:off x="-17785" y="8477200"/>
            <a:ext cx="17358048" cy="1056150"/>
          </a:xfrm>
        </p:spPr>
        <p:txBody>
          <a:bodyPr/>
          <a:lstStyle/>
          <a:p>
            <a:pPr marL="0" indent="0" algn="ctr">
              <a:buNone/>
            </a:pPr>
            <a:r>
              <a:rPr lang="en-CA" sz="6400" b="1" dirty="0">
                <a:solidFill>
                  <a:srgbClr val="7030A0"/>
                </a:solidFill>
                <a:sym typeface="Palatino" pitchFamily="-84" charset="0"/>
              </a:rPr>
              <a:t>cdha.ca/</a:t>
            </a:r>
            <a:r>
              <a:rPr lang="en-CA" sz="6400" b="1" dirty="0" err="1">
                <a:solidFill>
                  <a:srgbClr val="7030A0"/>
                </a:solidFill>
                <a:sym typeface="Palatino" pitchFamily="-84" charset="0"/>
              </a:rPr>
              <a:t>healthyworkplace</a:t>
            </a:r>
            <a:endParaRPr lang="en-CA" sz="6400" b="1" dirty="0">
              <a:solidFill>
                <a:srgbClr val="7030A0"/>
              </a:solidFill>
              <a:sym typeface="Palatino" pitchFamily="-84" charset="0"/>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59387836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9" name="Title 1">
            <a:extLst>
              <a:ext uri="{FF2B5EF4-FFF2-40B4-BE49-F238E27FC236}">
                <a16:creationId xmlns:a16="http://schemas.microsoft.com/office/drawing/2014/main" id="{141A43DD-04E7-4A57-92EC-2B398C733D33}"/>
              </a:ext>
            </a:extLst>
          </p:cNvPr>
          <p:cNvSpPr txBox="1">
            <a:spLocks/>
          </p:cNvSpPr>
          <p:nvPr/>
        </p:nvSpPr>
        <p:spPr bwMode="auto">
          <a:xfrm>
            <a:off x="5285755" y="268288"/>
            <a:ext cx="11737304" cy="1319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Gratuit pour les membres</a:t>
            </a:r>
            <a:endParaRPr lang="fr-CA" sz="5870" dirty="0">
              <a:solidFill>
                <a:schemeClr val="bg1"/>
              </a:solidFill>
              <a:latin typeface="+mn-lt"/>
            </a:endParaRPr>
          </a:p>
        </p:txBody>
      </p:sp>
      <p:pic>
        <p:nvPicPr>
          <p:cNvPr id="10" name="Online Media 8" title="Introductory Video: Developing Your Mindset">
            <a:hlinkClick r:id="" action="ppaction://media"/>
            <a:extLst>
              <a:ext uri="{FF2B5EF4-FFF2-40B4-BE49-F238E27FC236}">
                <a16:creationId xmlns:a16="http://schemas.microsoft.com/office/drawing/2014/main" id="{034A1CEB-5615-409F-8C6B-34D50BD28225}"/>
              </a:ext>
            </a:extLst>
          </p:cNvPr>
          <p:cNvPicPr>
            <a:picLocks noRot="1" noChangeAspect="1"/>
          </p:cNvPicPr>
          <p:nvPr>
            <a:videoFile r:link="rId1"/>
          </p:nvPr>
        </p:nvPicPr>
        <p:blipFill>
          <a:blip r:embed="rId4"/>
          <a:stretch>
            <a:fillRect/>
          </a:stretch>
        </p:blipFill>
        <p:spPr>
          <a:xfrm>
            <a:off x="2217017" y="2104031"/>
            <a:ext cx="12906227" cy="7259753"/>
          </a:xfrm>
          <a:prstGeom prst="rect">
            <a:avLst/>
          </a:prstGeom>
        </p:spPr>
      </p:pic>
    </p:spTree>
    <p:extLst>
      <p:ext uri="{BB962C8B-B14F-4D97-AF65-F5344CB8AC3E}">
        <p14:creationId xmlns:p14="http://schemas.microsoft.com/office/powerpoint/2010/main" val="2259716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0" name="Content Placeholder 5"/>
          <p:cNvSpPr>
            <a:spLocks noGrp="1"/>
          </p:cNvSpPr>
          <p:nvPr>
            <p:ph sz="half" idx="2"/>
          </p:nvPr>
        </p:nvSpPr>
        <p:spPr>
          <a:xfrm>
            <a:off x="867860" y="2144134"/>
            <a:ext cx="9242431" cy="5180938"/>
          </a:xfrm>
        </p:spPr>
        <p:txBody>
          <a:bodyPr/>
          <a:lstStyle/>
          <a:p>
            <a:pPr marL="0" indent="0">
              <a:buNone/>
            </a:pPr>
            <a:r>
              <a:rPr lang="fr-FR" sz="6600" b="1" dirty="0"/>
              <a:t>Services de conseils</a:t>
            </a:r>
          </a:p>
          <a:p>
            <a:r>
              <a:rPr lang="fr-FR" sz="6000" dirty="0"/>
              <a:t>Problèmes en milieu de travail, stress et difficultés familiales</a:t>
            </a:r>
            <a:endParaRPr lang="en-CA" sz="6000" dirty="0"/>
          </a:p>
          <a:p>
            <a:pPr marL="0" indent="0">
              <a:spcAft>
                <a:spcPts val="1333"/>
              </a:spcAft>
              <a:buNone/>
            </a:pPr>
            <a:endParaRPr lang="en-CA" sz="6000" b="1" dirty="0">
              <a:solidFill>
                <a:srgbClr val="ED8A05"/>
              </a:solidFill>
            </a:endParaRPr>
          </a:p>
        </p:txBody>
      </p:sp>
      <p:pic>
        <p:nvPicPr>
          <p:cNvPr id="5" name="Picture 4" descr="A picture containing sitting, table, front, young&#10;&#10;Description automatically generated">
            <a:extLst>
              <a:ext uri="{FF2B5EF4-FFF2-40B4-BE49-F238E27FC236}">
                <a16:creationId xmlns:a16="http://schemas.microsoft.com/office/drawing/2014/main" id="{6BB91FC7-9F8E-4AFB-A078-413426B893E8}"/>
              </a:ext>
            </a:extLst>
          </p:cNvPr>
          <p:cNvPicPr>
            <a:picLocks noChangeAspect="1"/>
          </p:cNvPicPr>
          <p:nvPr/>
        </p:nvPicPr>
        <p:blipFill rotWithShape="1">
          <a:blip r:embed="rId3"/>
          <a:srcRect l="48059"/>
          <a:stretch/>
        </p:blipFill>
        <p:spPr>
          <a:xfrm>
            <a:off x="11262419" y="2124884"/>
            <a:ext cx="3902711" cy="2739388"/>
          </a:xfrm>
          <a:prstGeom prst="rect">
            <a:avLst/>
          </a:prstGeom>
          <a:effectLst>
            <a:outerShdw blurRad="50800" dist="38100" dir="2700000" algn="tl" rotWithShape="0">
              <a:prstClr val="black">
                <a:alpha val="40000"/>
              </a:prstClr>
            </a:outerShdw>
          </a:effectLst>
        </p:spPr>
      </p:pic>
      <p:pic>
        <p:nvPicPr>
          <p:cNvPr id="7" name="Picture 6" descr="A picture containing drawing&#10;&#10;Description automatically generated">
            <a:extLst>
              <a:ext uri="{FF2B5EF4-FFF2-40B4-BE49-F238E27FC236}">
                <a16:creationId xmlns:a16="http://schemas.microsoft.com/office/drawing/2014/main" id="{D948538D-895C-4CE9-BDDF-19BF2C4D0BF9}"/>
              </a:ext>
            </a:extLst>
          </p:cNvPr>
          <p:cNvPicPr>
            <a:picLocks noChangeAspect="1"/>
          </p:cNvPicPr>
          <p:nvPr/>
        </p:nvPicPr>
        <p:blipFill>
          <a:blip r:embed="rId4"/>
          <a:stretch>
            <a:fillRect/>
          </a:stretch>
        </p:blipFill>
        <p:spPr>
          <a:xfrm>
            <a:off x="10596525" y="4845536"/>
            <a:ext cx="5234497" cy="2739387"/>
          </a:xfrm>
          <a:prstGeom prst="rect">
            <a:avLst/>
          </a:prstGeom>
        </p:spPr>
      </p:pic>
      <p:sp>
        <p:nvSpPr>
          <p:cNvPr id="9" name="Content Placeholder 5">
            <a:extLst>
              <a:ext uri="{FF2B5EF4-FFF2-40B4-BE49-F238E27FC236}">
                <a16:creationId xmlns:a16="http://schemas.microsoft.com/office/drawing/2014/main" id="{D1A1FE1B-676F-42DA-9CCC-17FF2158BC2B}"/>
              </a:ext>
            </a:extLst>
          </p:cNvPr>
          <p:cNvSpPr txBox="1">
            <a:spLocks/>
          </p:cNvSpPr>
          <p:nvPr/>
        </p:nvSpPr>
        <p:spPr>
          <a:xfrm>
            <a:off x="-17785" y="8477200"/>
            <a:ext cx="17358048" cy="1056150"/>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2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667"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4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9pPr>
          </a:lstStyle>
          <a:p>
            <a:pPr marL="0" indent="0" algn="ctr">
              <a:buFont typeface="Arial" panose="020B0604020202020204" pitchFamily="34" charset="0"/>
              <a:buNone/>
            </a:pPr>
            <a:r>
              <a:rPr lang="en-CA" sz="6400" b="1" dirty="0">
                <a:solidFill>
                  <a:srgbClr val="7030A0"/>
                </a:solidFill>
                <a:sym typeface="Palatino" pitchFamily="-84" charset="0"/>
              </a:rPr>
              <a:t>achd.ca/Homewood</a:t>
            </a:r>
            <a:endParaRPr lang="en-CA" sz="6400" b="1" dirty="0">
              <a:solidFill>
                <a:srgbClr val="7030A0"/>
              </a:solidFill>
              <a:sym typeface="Palatino" pitchFamily="-84" charset="0"/>
              <a:hlinkClick r:id="rId5">
                <a:extLst>
                  <a:ext uri="{A12FA001-AC4F-418D-AE19-62706E023703}">
                    <ahyp:hlinkClr xmlns:ahyp="http://schemas.microsoft.com/office/drawing/2018/hyperlinkcolor" val="tx"/>
                  </a:ext>
                </a:extLst>
              </a:hlinkClick>
            </a:endParaRPr>
          </a:p>
        </p:txBody>
      </p:sp>
      <p:sp>
        <p:nvSpPr>
          <p:cNvPr id="12" name="Title 1">
            <a:extLst>
              <a:ext uri="{FF2B5EF4-FFF2-40B4-BE49-F238E27FC236}">
                <a16:creationId xmlns:a16="http://schemas.microsoft.com/office/drawing/2014/main" id="{3B5CBB19-3314-4179-B5B3-5027CFB5931E}"/>
              </a:ext>
            </a:extLst>
          </p:cNvPr>
          <p:cNvSpPr txBox="1">
            <a:spLocks/>
          </p:cNvSpPr>
          <p:nvPr/>
        </p:nvSpPr>
        <p:spPr bwMode="auto">
          <a:xfrm>
            <a:off x="5285755" y="268288"/>
            <a:ext cx="11737304" cy="1319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Gratuit pour les membres</a:t>
            </a:r>
            <a:endParaRPr lang="fr-CA" sz="5870" dirty="0">
              <a:solidFill>
                <a:schemeClr val="bg1"/>
              </a:solidFill>
              <a:latin typeface="+mn-lt"/>
            </a:endParaRPr>
          </a:p>
        </p:txBody>
      </p:sp>
    </p:spTree>
    <p:extLst>
      <p:ext uri="{BB962C8B-B14F-4D97-AF65-F5344CB8AC3E}">
        <p14:creationId xmlns:p14="http://schemas.microsoft.com/office/powerpoint/2010/main" val="283025143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03590" y="2212504"/>
            <a:ext cx="12270997" cy="6048672"/>
          </a:xfrm>
        </p:spPr>
        <p:txBody>
          <a:bodyPr/>
          <a:lstStyle/>
          <a:p>
            <a:pPr marL="0" indent="0">
              <a:spcBef>
                <a:spcPts val="500"/>
              </a:spcBef>
              <a:buNone/>
            </a:pPr>
            <a:r>
              <a:rPr lang="en-CA" sz="4800" b="1" kern="0" dirty="0"/>
              <a:t>GoodLife Fitness </a:t>
            </a:r>
          </a:p>
          <a:p>
            <a:pPr>
              <a:spcBef>
                <a:spcPts val="500"/>
              </a:spcBef>
              <a:spcAft>
                <a:spcPts val="2000"/>
              </a:spcAft>
              <a:buFont typeface="Arial" panose="020B0604020202020204" pitchFamily="34" charset="0"/>
              <a:buChar char="•"/>
            </a:pPr>
            <a:r>
              <a:rPr lang="en-CA" sz="4800" b="1" kern="0" dirty="0">
                <a:solidFill>
                  <a:srgbClr val="7030A0"/>
                </a:solidFill>
              </a:rPr>
              <a:t>50 % de </a:t>
            </a:r>
            <a:r>
              <a:rPr lang="en-CA" sz="4800" b="1" kern="0" dirty="0" err="1">
                <a:solidFill>
                  <a:srgbClr val="7030A0"/>
                </a:solidFill>
              </a:rPr>
              <a:t>rabais</a:t>
            </a:r>
            <a:r>
              <a:rPr lang="en-CA" sz="4800" b="1" kern="0" dirty="0">
                <a:solidFill>
                  <a:srgbClr val="7030A0"/>
                </a:solidFill>
              </a:rPr>
              <a:t> </a:t>
            </a:r>
            <a:r>
              <a:rPr lang="en-CA" sz="4800" kern="0" dirty="0"/>
              <a:t>sur </a:t>
            </a:r>
            <a:r>
              <a:rPr lang="en-CA" sz="4800" kern="0" dirty="0" err="1"/>
              <a:t>l’abonnement</a:t>
            </a:r>
            <a:endParaRPr lang="en-CA" sz="4800" kern="0" dirty="0"/>
          </a:p>
          <a:p>
            <a:pPr marL="0" indent="0">
              <a:spcBef>
                <a:spcPts val="500"/>
              </a:spcBef>
              <a:buNone/>
            </a:pPr>
            <a:r>
              <a:rPr lang="fr-CA" sz="4800" b="1" dirty="0"/>
              <a:t>Rabais sur des hôtels à travers le monde</a:t>
            </a:r>
          </a:p>
          <a:p>
            <a:pPr>
              <a:spcBef>
                <a:spcPts val="500"/>
              </a:spcBef>
              <a:spcAft>
                <a:spcPts val="2000"/>
              </a:spcAft>
              <a:buFont typeface="Arial" panose="020B0604020202020204" pitchFamily="34" charset="0"/>
              <a:buChar char="•"/>
            </a:pPr>
            <a:r>
              <a:rPr lang="fr-CA" sz="4800" dirty="0"/>
              <a:t>Accès à des rabais allant de </a:t>
            </a:r>
            <a:br>
              <a:rPr lang="fr-CA" sz="4800" dirty="0"/>
            </a:br>
            <a:r>
              <a:rPr lang="fr-CA" sz="4800" b="1" dirty="0">
                <a:solidFill>
                  <a:srgbClr val="7030A0"/>
                </a:solidFill>
              </a:rPr>
              <a:t>10 % à 50 %</a:t>
            </a:r>
            <a:endParaRPr lang="fr-CA" sz="4800" dirty="0">
              <a:solidFill>
                <a:srgbClr val="7030A0"/>
              </a:solidFill>
            </a:endParaRPr>
          </a:p>
          <a:p>
            <a:pPr marL="0" indent="0">
              <a:spcBef>
                <a:spcPts val="500"/>
              </a:spcBef>
              <a:buNone/>
            </a:pPr>
            <a:r>
              <a:rPr lang="fr-CA" sz="4800" b="1" dirty="0"/>
              <a:t>Programmes d’assurance additionnels </a:t>
            </a:r>
          </a:p>
          <a:p>
            <a:pPr>
              <a:spcBef>
                <a:spcPts val="500"/>
              </a:spcBef>
              <a:buFont typeface="Arial" panose="020B0604020202020204" pitchFamily="34" charset="0"/>
              <a:buChar char="•"/>
            </a:pPr>
            <a:r>
              <a:rPr lang="fr-CA" sz="4800" dirty="0"/>
              <a:t>Habitation, automobile, invalidité, vie, décès par accident, entreprises</a:t>
            </a:r>
          </a:p>
        </p:txBody>
      </p:sp>
      <p:sp>
        <p:nvSpPr>
          <p:cNvPr id="9" name="Content Placeholder 5"/>
          <p:cNvSpPr>
            <a:spLocks noGrp="1"/>
          </p:cNvSpPr>
          <p:nvPr>
            <p:ph sz="quarter" idx="4"/>
          </p:nvPr>
        </p:nvSpPr>
        <p:spPr>
          <a:xfrm>
            <a:off x="2784352" y="8477200"/>
            <a:ext cx="11737304" cy="792088"/>
          </a:xfrm>
        </p:spPr>
        <p:txBody>
          <a:bodyPr/>
          <a:lstStyle/>
          <a:p>
            <a:pPr marL="0" indent="0" algn="ctr">
              <a:buNone/>
            </a:pPr>
            <a:r>
              <a:rPr lang="fr-CA" sz="5400" b="1" dirty="0">
                <a:solidFill>
                  <a:srgbClr val="7030A0"/>
                </a:solidFill>
              </a:rPr>
              <a:t>achd.ca/avantages</a:t>
            </a: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11" name="Title 1">
            <a:extLst>
              <a:ext uri="{FF2B5EF4-FFF2-40B4-BE49-F238E27FC236}">
                <a16:creationId xmlns:a16="http://schemas.microsoft.com/office/drawing/2014/main" id="{C062D210-E3B2-479F-B2F4-D2E4DC1554C2}"/>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Rabais</a:t>
            </a:r>
            <a:endParaRPr lang="fr-CA" sz="5870" dirty="0">
              <a:solidFill>
                <a:schemeClr val="bg1"/>
              </a:solidFill>
              <a:latin typeface="+mn-lt"/>
            </a:endParaRPr>
          </a:p>
        </p:txBody>
      </p:sp>
      <p:pic>
        <p:nvPicPr>
          <p:cNvPr id="14" name="Picture 4" descr="Goodlife Fitness">
            <a:hlinkClick r:id="rId3"/>
            <a:extLst>
              <a:ext uri="{FF2B5EF4-FFF2-40B4-BE49-F238E27FC236}">
                <a16:creationId xmlns:a16="http://schemas.microsoft.com/office/drawing/2014/main" id="{3A5967B0-641D-48E0-9A9F-12AA2A313284}"/>
              </a:ext>
            </a:extLst>
          </p:cNvPr>
          <p:cNvPicPr>
            <a:picLocks noChangeAspect="1" noChangeArrowheads="1"/>
          </p:cNvPicPr>
          <p:nvPr/>
        </p:nvPicPr>
        <p:blipFill>
          <a:blip r:embed="rId4" cstate="print"/>
          <a:srcRect/>
          <a:stretch>
            <a:fillRect/>
          </a:stretch>
        </p:blipFill>
        <p:spPr bwMode="auto">
          <a:xfrm>
            <a:off x="13334204" y="2103818"/>
            <a:ext cx="3225474" cy="1576901"/>
          </a:xfrm>
          <a:prstGeom prst="rect">
            <a:avLst/>
          </a:prstGeom>
          <a:noFill/>
        </p:spPr>
      </p:pic>
      <p:pic>
        <p:nvPicPr>
          <p:cNvPr id="16" name="Picture 15">
            <a:extLst>
              <a:ext uri="{FF2B5EF4-FFF2-40B4-BE49-F238E27FC236}">
                <a16:creationId xmlns:a16="http://schemas.microsoft.com/office/drawing/2014/main" id="{B5D1A98F-D848-4748-80D2-E1C8D27B4E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45479" y="6487640"/>
            <a:ext cx="2484822" cy="1260417"/>
          </a:xfrm>
          <a:prstGeom prst="rect">
            <a:avLst/>
          </a:prstGeom>
        </p:spPr>
      </p:pic>
      <p:pic>
        <p:nvPicPr>
          <p:cNvPr id="18" name="Picture 17">
            <a:extLst>
              <a:ext uri="{FF2B5EF4-FFF2-40B4-BE49-F238E27FC236}">
                <a16:creationId xmlns:a16="http://schemas.microsoft.com/office/drawing/2014/main" id="{6FEEDD5A-DA79-49EB-9037-B28B794DBB3E}"/>
              </a:ext>
            </a:extLst>
          </p:cNvPr>
          <p:cNvPicPr>
            <a:picLocks noChangeAspect="1"/>
          </p:cNvPicPr>
          <p:nvPr/>
        </p:nvPicPr>
        <p:blipFill>
          <a:blip r:embed="rId6"/>
          <a:stretch>
            <a:fillRect/>
          </a:stretch>
        </p:blipFill>
        <p:spPr>
          <a:xfrm>
            <a:off x="14082547" y="5524872"/>
            <a:ext cx="1969287" cy="766546"/>
          </a:xfrm>
          <a:prstGeom prst="rect">
            <a:avLst/>
          </a:prstGeom>
        </p:spPr>
      </p:pic>
      <p:pic>
        <p:nvPicPr>
          <p:cNvPr id="19" name="Picture 2" descr="http://files.cdha.ca/images/joinToday/benefits/worldwide_hotel.jpg">
            <a:extLst>
              <a:ext uri="{FF2B5EF4-FFF2-40B4-BE49-F238E27FC236}">
                <a16:creationId xmlns:a16="http://schemas.microsoft.com/office/drawing/2014/main" id="{B293B28C-049B-47AA-A394-8DE7EAE26E1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1785" b="-3541"/>
          <a:stretch/>
        </p:blipFill>
        <p:spPr bwMode="auto">
          <a:xfrm>
            <a:off x="13357818" y="3940696"/>
            <a:ext cx="3377456" cy="13150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9" descr="Logo, company name&#10;&#10;Description automatically generated">
            <a:extLst>
              <a:ext uri="{FF2B5EF4-FFF2-40B4-BE49-F238E27FC236}">
                <a16:creationId xmlns:a16="http://schemas.microsoft.com/office/drawing/2014/main" id="{BC0E0223-D2E4-403A-BB90-ACC619B3D928}"/>
              </a:ext>
            </a:extLst>
          </p:cNvPr>
          <p:cNvPicPr>
            <a:picLocks noChangeAspect="1"/>
          </p:cNvPicPr>
          <p:nvPr/>
        </p:nvPicPr>
        <p:blipFill rotWithShape="1">
          <a:blip r:embed="rId8"/>
          <a:srcRect l="7632" t="15980" r="6184" b="15980"/>
          <a:stretch/>
        </p:blipFill>
        <p:spPr>
          <a:xfrm>
            <a:off x="13453483" y="8097020"/>
            <a:ext cx="3497568" cy="736874"/>
          </a:xfrm>
          <a:prstGeom prst="rect">
            <a:avLst/>
          </a:prstGeom>
        </p:spPr>
      </p:pic>
    </p:spTree>
    <p:extLst>
      <p:ext uri="{BB962C8B-B14F-4D97-AF65-F5344CB8AC3E}">
        <p14:creationId xmlns:p14="http://schemas.microsoft.com/office/powerpoint/2010/main" val="288093150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928452" y="3724672"/>
            <a:ext cx="15483359" cy="4032448"/>
          </a:xfrm>
        </p:spPr>
        <p:txBody>
          <a:bodyPr/>
          <a:lstStyle/>
          <a:p>
            <a:pPr marL="0" indent="0" algn="ctr">
              <a:spcAft>
                <a:spcPts val="0"/>
              </a:spcAft>
              <a:buNone/>
            </a:pPr>
            <a:r>
              <a:rPr lang="fr-CA" sz="12800" b="1" dirty="0"/>
              <a:t>C’EST L’HEURE DU </a:t>
            </a:r>
            <a:br>
              <a:rPr lang="fr-CA" sz="12800" b="1" dirty="0"/>
            </a:br>
            <a:r>
              <a:rPr lang="fr-CA" sz="12800" b="1" dirty="0"/>
              <a:t>JEU-QUESTIONNAIRE!</a:t>
            </a:r>
            <a:endParaRPr lang="en-CA" sz="12800" b="1" dirty="0"/>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Tree>
    <p:extLst>
      <p:ext uri="{BB962C8B-B14F-4D97-AF65-F5344CB8AC3E}">
        <p14:creationId xmlns:p14="http://schemas.microsoft.com/office/powerpoint/2010/main" val="226938270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33227" y="2356520"/>
            <a:ext cx="15771399" cy="4032570"/>
          </a:xfrm>
        </p:spPr>
        <p:txBody>
          <a:bodyPr/>
          <a:lstStyle/>
          <a:p>
            <a:pPr marL="0" indent="0" algn="ctr">
              <a:spcAft>
                <a:spcPts val="0"/>
              </a:spcAft>
              <a:buNone/>
            </a:pPr>
            <a:r>
              <a:rPr lang="fr-FR" sz="8800" b="1" u="sng" dirty="0">
                <a:solidFill>
                  <a:schemeClr val="tx1"/>
                </a:solidFill>
                <a:latin typeface="+mn-lt"/>
              </a:rPr>
              <a:t>Où</a:t>
            </a:r>
            <a:r>
              <a:rPr lang="fr-FR" sz="8800" b="1" dirty="0">
                <a:solidFill>
                  <a:schemeClr val="tx1"/>
                </a:solidFill>
                <a:latin typeface="+mn-lt"/>
              </a:rPr>
              <a:t> sera la prochaine </a:t>
            </a:r>
            <a:br>
              <a:rPr lang="fr-FR" sz="8800" b="1" dirty="0">
                <a:solidFill>
                  <a:schemeClr val="tx1"/>
                </a:solidFill>
                <a:latin typeface="+mn-lt"/>
              </a:rPr>
            </a:br>
            <a:r>
              <a:rPr lang="fr-FR" sz="8800" b="1" dirty="0">
                <a:solidFill>
                  <a:schemeClr val="tx1"/>
                </a:solidFill>
                <a:latin typeface="+mn-lt"/>
              </a:rPr>
              <a:t>conférence de l’ACHD?</a:t>
            </a:r>
            <a:endParaRPr lang="en-CA" sz="8800" dirty="0">
              <a:solidFill>
                <a:schemeClr val="tx1"/>
              </a:solidFill>
              <a:latin typeface="+mn-lt"/>
            </a:endParaRPr>
          </a:p>
        </p:txBody>
      </p:sp>
      <p:sp>
        <p:nvSpPr>
          <p:cNvPr id="9" name="Content Placeholder 5"/>
          <p:cNvSpPr>
            <a:spLocks noGrp="1"/>
          </p:cNvSpPr>
          <p:nvPr>
            <p:ph sz="quarter" idx="4"/>
          </p:nvPr>
        </p:nvSpPr>
        <p:spPr>
          <a:xfrm>
            <a:off x="784431" y="6028928"/>
            <a:ext cx="15771399" cy="2064238"/>
          </a:xfrm>
        </p:spPr>
        <p:txBody>
          <a:bodyPr/>
          <a:lstStyle/>
          <a:p>
            <a:pPr marL="0" indent="0" algn="ctr">
              <a:spcAft>
                <a:spcPts val="1333"/>
              </a:spcAft>
            </a:pPr>
            <a:endParaRPr lang="en-CA" b="1" dirty="0"/>
          </a:p>
          <a:p>
            <a:pPr marL="0" indent="0" algn="ctr">
              <a:spcAft>
                <a:spcPts val="1333"/>
              </a:spcAft>
              <a:buNone/>
            </a:pPr>
            <a:r>
              <a:rPr lang="en-CA" sz="8800" b="1" dirty="0">
                <a:solidFill>
                  <a:srgbClr val="7030A0"/>
                </a:solidFill>
              </a:rPr>
              <a:t>RÉPONSE  : </a:t>
            </a:r>
            <a:r>
              <a:rPr lang="fr-FR" sz="8800" b="1" kern="0" dirty="0"/>
              <a:t>Virtuelle/En ligne</a:t>
            </a:r>
            <a:br>
              <a:rPr lang="fr-FR" sz="8800" b="1" kern="0" dirty="0"/>
            </a:br>
            <a:endParaRPr lang="en-CA" sz="8800" i="1" dirty="0"/>
          </a:p>
        </p:txBody>
      </p:sp>
    </p:spTree>
    <p:extLst>
      <p:ext uri="{BB962C8B-B14F-4D97-AF65-F5344CB8AC3E}">
        <p14:creationId xmlns:p14="http://schemas.microsoft.com/office/powerpoint/2010/main" val="4969013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621459" y="6460976"/>
            <a:ext cx="12169352" cy="10352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marL="0" indent="0" algn="ctr">
              <a:buNone/>
            </a:pPr>
            <a:r>
              <a:rPr lang="en-CA" sz="7100" b="1" dirty="0">
                <a:solidFill>
                  <a:srgbClr val="7030A0"/>
                </a:solidFill>
                <a:ea typeface="+mj-ea"/>
                <a:sym typeface="Herculanum" pitchFamily="-84" charset="0"/>
              </a:rPr>
              <a:t>achd.ca/</a:t>
            </a:r>
            <a:r>
              <a:rPr lang="en-CA" sz="7100" b="1" dirty="0" err="1">
                <a:solidFill>
                  <a:srgbClr val="7030A0"/>
                </a:solidFill>
                <a:ea typeface="+mj-ea"/>
                <a:sym typeface="Herculanum" pitchFamily="-84" charset="0"/>
              </a:rPr>
              <a:t>sondage-emploi</a:t>
            </a:r>
            <a:endParaRPr lang="en-CA" sz="7100" b="1" dirty="0">
              <a:solidFill>
                <a:srgbClr val="7030A0"/>
              </a:solidFill>
              <a:ea typeface="+mj-ea"/>
              <a:sym typeface="Herculanum" pitchFamily="-84" charset="0"/>
            </a:endParaRPr>
          </a:p>
        </p:txBody>
      </p:sp>
      <p:sp>
        <p:nvSpPr>
          <p:cNvPr id="11" name="Content Placeholder 5"/>
          <p:cNvSpPr>
            <a:spLocks noGrp="1"/>
          </p:cNvSpPr>
          <p:nvPr>
            <p:ph sz="quarter" idx="4"/>
          </p:nvPr>
        </p:nvSpPr>
        <p:spPr>
          <a:xfrm>
            <a:off x="749251" y="7973143"/>
            <a:ext cx="15913768" cy="1035200"/>
          </a:xfrm>
        </p:spPr>
        <p:txBody>
          <a:bodyPr/>
          <a:lstStyle/>
          <a:p>
            <a:pPr marL="0" indent="0" algn="ctr">
              <a:spcAft>
                <a:spcPts val="2000"/>
              </a:spcAft>
              <a:buNone/>
            </a:pPr>
            <a:r>
              <a:rPr lang="fr-CA" sz="4200" b="1" dirty="0"/>
              <a:t>Résumé | Rapport au complet | Rapports selon les provinces</a:t>
            </a:r>
          </a:p>
        </p:txBody>
      </p:sp>
      <p:sp>
        <p:nvSpPr>
          <p:cNvPr id="8" name="Rectangle 7"/>
          <p:cNvSpPr/>
          <p:nvPr/>
        </p:nvSpPr>
        <p:spPr>
          <a:xfrm>
            <a:off x="8513678" y="4522857"/>
            <a:ext cx="312906" cy="707886"/>
          </a:xfrm>
          <a:prstGeom prst="rect">
            <a:avLst/>
          </a:prstGeom>
        </p:spPr>
        <p:txBody>
          <a:bodyPr wrap="none">
            <a:spAutoFit/>
          </a:bodyPr>
          <a:lstStyle/>
          <a:p>
            <a:r>
              <a:rPr lang="en-CA"/>
              <a:t> </a:t>
            </a:r>
          </a:p>
        </p:txBody>
      </p:sp>
      <p:pic>
        <p:nvPicPr>
          <p:cNvPr id="3" name="Picture 2" descr="A picture containing shirt&#10;&#10;Description automatically generated">
            <a:extLst>
              <a:ext uri="{FF2B5EF4-FFF2-40B4-BE49-F238E27FC236}">
                <a16:creationId xmlns:a16="http://schemas.microsoft.com/office/drawing/2014/main" id="{ADD0AE76-7922-48DF-9239-D3FAF478E892}"/>
              </a:ext>
            </a:extLst>
          </p:cNvPr>
          <p:cNvPicPr>
            <a:picLocks noChangeAspect="1"/>
          </p:cNvPicPr>
          <p:nvPr/>
        </p:nvPicPr>
        <p:blipFill>
          <a:blip r:embed="rId3"/>
          <a:stretch>
            <a:fillRect/>
          </a:stretch>
        </p:blipFill>
        <p:spPr>
          <a:xfrm>
            <a:off x="3754746" y="2257424"/>
            <a:ext cx="9830769" cy="3600000"/>
          </a:xfrm>
          <a:prstGeom prst="rect">
            <a:avLst/>
          </a:prstGeom>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0FDF2028-EF87-4780-9B72-1E4DFB295B43}"/>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300" dirty="0">
                <a:solidFill>
                  <a:schemeClr val="bg1"/>
                </a:solidFill>
                <a:latin typeface="+mn-lt"/>
              </a:rPr>
              <a:t>Sondage 2019 sur le marché du travail et de l’emploi</a:t>
            </a:r>
            <a:endParaRPr lang="fr-CA" sz="4300" dirty="0">
              <a:solidFill>
                <a:schemeClr val="bg1"/>
              </a:solidFill>
              <a:latin typeface="+mn-lt"/>
            </a:endParaRPr>
          </a:p>
        </p:txBody>
      </p:sp>
    </p:spTree>
    <p:extLst>
      <p:ext uri="{BB962C8B-B14F-4D97-AF65-F5344CB8AC3E}">
        <p14:creationId xmlns:p14="http://schemas.microsoft.com/office/powerpoint/2010/main" val="9073809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10" name="Content Placeholder 5">
            <a:extLst>
              <a:ext uri="{FF2B5EF4-FFF2-40B4-BE49-F238E27FC236}">
                <a16:creationId xmlns:a16="http://schemas.microsoft.com/office/drawing/2014/main" id="{A9AD9597-7D81-44FC-B50A-198906386993}"/>
              </a:ext>
            </a:extLst>
          </p:cNvPr>
          <p:cNvSpPr txBox="1">
            <a:spLocks/>
          </p:cNvSpPr>
          <p:nvPr/>
        </p:nvSpPr>
        <p:spPr>
          <a:xfrm>
            <a:off x="-330869" y="1976839"/>
            <a:ext cx="17671132" cy="6507808"/>
          </a:xfrm>
        </p:spPr>
        <p:txBody>
          <a:bodyPr/>
          <a:lstStyle>
            <a:lvl1pPr marL="487672" indent="-487672" algn="l" defTabSz="650230" rtl="0" eaLnBrk="1" latinLnBrk="0" hangingPunct="1">
              <a:spcBef>
                <a:spcPct val="20000"/>
              </a:spcBef>
              <a:buFont typeface="Arial"/>
              <a:buChar char="•"/>
              <a:defRPr sz="2400"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2000"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1800"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1600"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1600"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1600"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1600"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1600"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fontAlgn="auto">
              <a:spcAft>
                <a:spcPts val="1000"/>
              </a:spcAft>
              <a:buNone/>
            </a:pPr>
            <a:r>
              <a:rPr lang="fr-FR" sz="6600" b="1" dirty="0"/>
              <a:t>Taux horaire moyen : premier milieu de travail</a:t>
            </a:r>
            <a:endParaRPr lang="en-CA" sz="6600" b="1" dirty="0"/>
          </a:p>
        </p:txBody>
      </p:sp>
      <p:pic>
        <p:nvPicPr>
          <p:cNvPr id="3" name="Picture 2">
            <a:extLst>
              <a:ext uri="{FF2B5EF4-FFF2-40B4-BE49-F238E27FC236}">
                <a16:creationId xmlns:a16="http://schemas.microsoft.com/office/drawing/2014/main" id="{552754C5-DAA6-4532-9EE7-9ADDB53267D2}"/>
              </a:ext>
            </a:extLst>
          </p:cNvPr>
          <p:cNvPicPr>
            <a:picLocks noChangeAspect="1"/>
          </p:cNvPicPr>
          <p:nvPr/>
        </p:nvPicPr>
        <p:blipFill>
          <a:blip r:embed="rId3"/>
          <a:stretch>
            <a:fillRect/>
          </a:stretch>
        </p:blipFill>
        <p:spPr>
          <a:xfrm>
            <a:off x="2864361" y="3276666"/>
            <a:ext cx="11611539" cy="6201928"/>
          </a:xfrm>
          <a:prstGeom prst="rect">
            <a:avLst/>
          </a:prstGeom>
        </p:spPr>
      </p:pic>
      <p:sp>
        <p:nvSpPr>
          <p:cNvPr id="11" name="Title 1">
            <a:extLst>
              <a:ext uri="{FF2B5EF4-FFF2-40B4-BE49-F238E27FC236}">
                <a16:creationId xmlns:a16="http://schemas.microsoft.com/office/drawing/2014/main" id="{31DF3BC4-2EBF-4C28-969E-AC97536FBC17}"/>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300" dirty="0">
                <a:solidFill>
                  <a:schemeClr val="bg1"/>
                </a:solidFill>
                <a:latin typeface="+mn-lt"/>
              </a:rPr>
              <a:t>Sondage 2019 sur le marché du travail et de l’emploi</a:t>
            </a:r>
            <a:endParaRPr lang="fr-CA" sz="4300" dirty="0">
              <a:solidFill>
                <a:schemeClr val="bg1"/>
              </a:solidFill>
              <a:latin typeface="+mn-lt"/>
            </a:endParaRPr>
          </a:p>
        </p:txBody>
      </p:sp>
    </p:spTree>
    <p:extLst>
      <p:ext uri="{BB962C8B-B14F-4D97-AF65-F5344CB8AC3E}">
        <p14:creationId xmlns:p14="http://schemas.microsoft.com/office/powerpoint/2010/main" val="130783214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7" name="Content Placeholder 5">
            <a:extLst>
              <a:ext uri="{FF2B5EF4-FFF2-40B4-BE49-F238E27FC236}">
                <a16:creationId xmlns:a16="http://schemas.microsoft.com/office/drawing/2014/main" id="{F75B9C93-E0D4-4974-98C0-716BA9C3F4C6}"/>
              </a:ext>
            </a:extLst>
          </p:cNvPr>
          <p:cNvSpPr txBox="1">
            <a:spLocks/>
          </p:cNvSpPr>
          <p:nvPr/>
        </p:nvSpPr>
        <p:spPr>
          <a:xfrm>
            <a:off x="1441628" y="2008950"/>
            <a:ext cx="14573320" cy="6507808"/>
          </a:xfrm>
        </p:spPr>
        <p:txBody>
          <a:bodyPr/>
          <a:lstStyle>
            <a:lvl1pPr marL="487672" indent="-487672" algn="l" defTabSz="650230" rtl="0" eaLnBrk="1" latinLnBrk="0" hangingPunct="1">
              <a:spcBef>
                <a:spcPct val="20000"/>
              </a:spcBef>
              <a:buFont typeface="Arial"/>
              <a:buChar char="•"/>
              <a:defRPr sz="2400"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2000"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1800"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1600"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1600"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1600"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1600"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1600"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fontAlgn="auto">
              <a:spcAft>
                <a:spcPts val="1000"/>
              </a:spcAft>
              <a:buNone/>
            </a:pPr>
            <a:r>
              <a:rPr lang="fr-FR" sz="6600" b="1" dirty="0"/>
              <a:t>Formation en hygiène dentaire et revenu annuel moyen</a:t>
            </a:r>
            <a:br>
              <a:rPr lang="fr-FR" sz="4800" b="1" dirty="0"/>
            </a:br>
            <a:r>
              <a:rPr lang="fr-FR" sz="3600" b="1" i="1" dirty="0"/>
              <a:t>(</a:t>
            </a:r>
            <a:r>
              <a:rPr lang="fr-CA" sz="3600" i="1" dirty="0"/>
              <a:t>travaillant plus de 30 heures par semaine</a:t>
            </a:r>
            <a:r>
              <a:rPr lang="fr-FR" sz="3600" b="1" i="1" dirty="0"/>
              <a:t>)</a:t>
            </a:r>
            <a:endParaRPr lang="en-CA" b="1" i="1" dirty="0"/>
          </a:p>
        </p:txBody>
      </p:sp>
      <p:pic>
        <p:nvPicPr>
          <p:cNvPr id="3" name="Picture 2">
            <a:extLst>
              <a:ext uri="{FF2B5EF4-FFF2-40B4-BE49-F238E27FC236}">
                <a16:creationId xmlns:a16="http://schemas.microsoft.com/office/drawing/2014/main" id="{C6261197-862E-43D5-80CF-159E44CF1647}"/>
              </a:ext>
            </a:extLst>
          </p:cNvPr>
          <p:cNvPicPr>
            <a:picLocks noChangeAspect="1"/>
          </p:cNvPicPr>
          <p:nvPr/>
        </p:nvPicPr>
        <p:blipFill>
          <a:blip r:embed="rId3"/>
          <a:stretch>
            <a:fillRect/>
          </a:stretch>
        </p:blipFill>
        <p:spPr>
          <a:xfrm>
            <a:off x="2324184" y="5262854"/>
            <a:ext cx="13004800" cy="3956649"/>
          </a:xfrm>
          <a:prstGeom prst="rect">
            <a:avLst/>
          </a:prstGeom>
        </p:spPr>
      </p:pic>
      <p:sp>
        <p:nvSpPr>
          <p:cNvPr id="9" name="Title 1">
            <a:extLst>
              <a:ext uri="{FF2B5EF4-FFF2-40B4-BE49-F238E27FC236}">
                <a16:creationId xmlns:a16="http://schemas.microsoft.com/office/drawing/2014/main" id="{5CB8134C-D17E-4D79-BF8D-86D079739E39}"/>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300" dirty="0">
                <a:solidFill>
                  <a:schemeClr val="bg1"/>
                </a:solidFill>
                <a:latin typeface="+mn-lt"/>
              </a:rPr>
              <a:t>Sondage 2019 sur le marché du travail et de l’emploi</a:t>
            </a:r>
            <a:endParaRPr lang="fr-CA" sz="4300" dirty="0">
              <a:solidFill>
                <a:schemeClr val="bg1"/>
              </a:solidFill>
              <a:latin typeface="+mn-lt"/>
            </a:endParaRPr>
          </a:p>
        </p:txBody>
      </p:sp>
    </p:spTree>
    <p:extLst>
      <p:ext uri="{BB962C8B-B14F-4D97-AF65-F5344CB8AC3E}">
        <p14:creationId xmlns:p14="http://schemas.microsoft.com/office/powerpoint/2010/main" val="14794276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pic>
        <p:nvPicPr>
          <p:cNvPr id="2" name="Picture 1">
            <a:extLst>
              <a:ext uri="{FF2B5EF4-FFF2-40B4-BE49-F238E27FC236}">
                <a16:creationId xmlns:a16="http://schemas.microsoft.com/office/drawing/2014/main" id="{D13B62F7-F5C7-4927-AE90-1211058AF67E}"/>
              </a:ext>
            </a:extLst>
          </p:cNvPr>
          <p:cNvPicPr>
            <a:picLocks noChangeAspect="1"/>
          </p:cNvPicPr>
          <p:nvPr/>
        </p:nvPicPr>
        <p:blipFill>
          <a:blip r:embed="rId3"/>
          <a:stretch>
            <a:fillRect/>
          </a:stretch>
        </p:blipFill>
        <p:spPr>
          <a:xfrm>
            <a:off x="1208327" y="2311526"/>
            <a:ext cx="15236514" cy="5431020"/>
          </a:xfrm>
          <a:prstGeom prst="rect">
            <a:avLst/>
          </a:prstGeom>
        </p:spPr>
      </p:pic>
      <p:pic>
        <p:nvPicPr>
          <p:cNvPr id="3" name="Picture 2">
            <a:extLst>
              <a:ext uri="{FF2B5EF4-FFF2-40B4-BE49-F238E27FC236}">
                <a16:creationId xmlns:a16="http://schemas.microsoft.com/office/drawing/2014/main" id="{42FE6406-8617-4900-9E0D-9660CFC15A3A}"/>
              </a:ext>
            </a:extLst>
          </p:cNvPr>
          <p:cNvPicPr>
            <a:picLocks noChangeAspect="1"/>
          </p:cNvPicPr>
          <p:nvPr/>
        </p:nvPicPr>
        <p:blipFill>
          <a:blip r:embed="rId4"/>
          <a:stretch>
            <a:fillRect/>
          </a:stretch>
        </p:blipFill>
        <p:spPr>
          <a:xfrm>
            <a:off x="10646206" y="7714480"/>
            <a:ext cx="5798635" cy="1485601"/>
          </a:xfrm>
          <a:prstGeom prst="rect">
            <a:avLst/>
          </a:prstGeom>
        </p:spPr>
      </p:pic>
      <p:sp>
        <p:nvSpPr>
          <p:cNvPr id="7" name="Title 1">
            <a:extLst>
              <a:ext uri="{FF2B5EF4-FFF2-40B4-BE49-F238E27FC236}">
                <a16:creationId xmlns:a16="http://schemas.microsoft.com/office/drawing/2014/main" id="{E7C3B636-F35A-4E20-B682-97096EFB9C47}"/>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300" dirty="0">
                <a:solidFill>
                  <a:schemeClr val="bg1"/>
                </a:solidFill>
                <a:latin typeface="+mn-lt"/>
              </a:rPr>
              <a:t>Sondage 2019 sur le marché du travail et de l’emploi</a:t>
            </a:r>
            <a:endParaRPr lang="fr-CA" sz="4300" dirty="0">
              <a:solidFill>
                <a:schemeClr val="bg1"/>
              </a:solidFill>
              <a:latin typeface="+mn-lt"/>
            </a:endParaRPr>
          </a:p>
        </p:txBody>
      </p:sp>
    </p:spTree>
    <p:extLst>
      <p:ext uri="{BB962C8B-B14F-4D97-AF65-F5344CB8AC3E}">
        <p14:creationId xmlns:p14="http://schemas.microsoft.com/office/powerpoint/2010/main" val="128213934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9" name="Title 1">
            <a:extLst>
              <a:ext uri="{FF2B5EF4-FFF2-40B4-BE49-F238E27FC236}">
                <a16:creationId xmlns:a16="http://schemas.microsoft.com/office/drawing/2014/main" id="{99F28E29-106A-434F-8D4D-E7DB20FF2C29}"/>
              </a:ext>
            </a:extLst>
          </p:cNvPr>
          <p:cNvSpPr txBox="1">
            <a:spLocks/>
          </p:cNvSpPr>
          <p:nvPr/>
        </p:nvSpPr>
        <p:spPr bwMode="auto">
          <a:xfrm>
            <a:off x="5285755" y="24541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La Semaine nationale des hygiénistes </a:t>
            </a:r>
            <a:r>
              <a:rPr lang="fr-FR" sz="5870" dirty="0" err="1">
                <a:solidFill>
                  <a:schemeClr val="bg1"/>
                </a:solidFill>
                <a:latin typeface="+mn-lt"/>
              </a:rPr>
              <a:t>dentaires</a:t>
            </a:r>
            <a:r>
              <a:rPr lang="fr-FR" sz="5870" baseline="30000" dirty="0" err="1">
                <a:solidFill>
                  <a:schemeClr val="bg1"/>
                </a:solidFill>
                <a:latin typeface="+mn-lt"/>
              </a:rPr>
              <a:t>MD</a:t>
            </a:r>
            <a:endParaRPr lang="fr-CA" sz="5870" baseline="30000" dirty="0">
              <a:solidFill>
                <a:schemeClr val="bg1"/>
              </a:solidFill>
              <a:latin typeface="+mn-lt"/>
            </a:endParaRPr>
          </a:p>
        </p:txBody>
      </p:sp>
      <p:pic>
        <p:nvPicPr>
          <p:cNvPr id="10" name="Online Media 9" title="Campagne nationale de publicité 2020 de l'ACHD (version française)">
            <a:hlinkClick r:id="" action="ppaction://media"/>
            <a:extLst>
              <a:ext uri="{FF2B5EF4-FFF2-40B4-BE49-F238E27FC236}">
                <a16:creationId xmlns:a16="http://schemas.microsoft.com/office/drawing/2014/main" id="{BBBE8EA1-454A-44B9-AADF-8FB6570F756E}"/>
              </a:ext>
            </a:extLst>
          </p:cNvPr>
          <p:cNvPicPr>
            <a:picLocks noRot="1" noChangeAspect="1"/>
          </p:cNvPicPr>
          <p:nvPr>
            <a:videoFile r:link="rId1"/>
          </p:nvPr>
        </p:nvPicPr>
        <p:blipFill>
          <a:blip r:embed="rId4"/>
          <a:stretch>
            <a:fillRect/>
          </a:stretch>
        </p:blipFill>
        <p:spPr>
          <a:xfrm>
            <a:off x="2117403" y="1946026"/>
            <a:ext cx="13321480" cy="7526636"/>
          </a:xfrm>
          <a:prstGeom prst="rect">
            <a:avLst/>
          </a:prstGeom>
        </p:spPr>
      </p:pic>
    </p:spTree>
    <p:extLst>
      <p:ext uri="{BB962C8B-B14F-4D97-AF65-F5344CB8AC3E}">
        <p14:creationId xmlns:p14="http://schemas.microsoft.com/office/powerpoint/2010/main" val="2050915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850A312D-C895-4C2A-B047-B75299FDAB22}"/>
              </a:ext>
            </a:extLst>
          </p:cNvPr>
          <p:cNvSpPr txBox="1">
            <a:spLocks/>
          </p:cNvSpPr>
          <p:nvPr/>
        </p:nvSpPr>
        <p:spPr bwMode="auto">
          <a:xfrm>
            <a:off x="1685355" y="1825376"/>
            <a:ext cx="13681520" cy="65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r>
              <a:rPr lang="fr-FR" sz="6600" b="1" dirty="0">
                <a:solidFill>
                  <a:schemeClr val="tx1"/>
                </a:solidFill>
                <a:latin typeface="+mn-lt"/>
                <a:cs typeface="+mn-cs"/>
              </a:rPr>
              <a:t>Heures de travail par semaine :</a:t>
            </a:r>
            <a:br>
              <a:rPr lang="en-CA" sz="6600" b="1" dirty="0">
                <a:solidFill>
                  <a:schemeClr val="tx1"/>
                </a:solidFill>
                <a:latin typeface="+mn-lt"/>
                <a:cs typeface="+mn-cs"/>
              </a:rPr>
            </a:br>
            <a:r>
              <a:rPr lang="fr-FR" sz="6600" i="1" dirty="0">
                <a:solidFill>
                  <a:schemeClr val="tx1"/>
                </a:solidFill>
                <a:latin typeface="+mn-lt"/>
                <a:cs typeface="+mn-cs"/>
              </a:rPr>
              <a:t>le taux de satisfaction a augmenté</a:t>
            </a:r>
            <a:endParaRPr lang="en-CA" sz="6600" i="1" dirty="0">
              <a:solidFill>
                <a:schemeClr val="tx1"/>
              </a:solidFill>
              <a:latin typeface="+mn-lt"/>
              <a:cs typeface="+mn-cs"/>
            </a:endParaRPr>
          </a:p>
        </p:txBody>
      </p:sp>
      <p:sp>
        <p:nvSpPr>
          <p:cNvPr id="16" name="Content Placeholder 5">
            <a:extLst>
              <a:ext uri="{FF2B5EF4-FFF2-40B4-BE49-F238E27FC236}">
                <a16:creationId xmlns:a16="http://schemas.microsoft.com/office/drawing/2014/main" id="{864C544D-ED84-42F9-80E3-28124D9AF4B1}"/>
              </a:ext>
            </a:extLst>
          </p:cNvPr>
          <p:cNvSpPr txBox="1">
            <a:spLocks/>
          </p:cNvSpPr>
          <p:nvPr/>
        </p:nvSpPr>
        <p:spPr bwMode="auto">
          <a:xfrm>
            <a:off x="7944083" y="4084712"/>
            <a:ext cx="7795741"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2000"/>
              </a:spcAft>
            </a:pPr>
            <a:r>
              <a:rPr lang="en-CA" sz="6600" b="1" kern="0" dirty="0">
                <a:solidFill>
                  <a:schemeClr val="bg1">
                    <a:lumMod val="50000"/>
                  </a:schemeClr>
                </a:solidFill>
                <a:latin typeface="+mn-lt"/>
              </a:rPr>
              <a:t>2013 </a:t>
            </a:r>
            <a:r>
              <a:rPr lang="en-CA" sz="6600" b="1" kern="0" dirty="0">
                <a:solidFill>
                  <a:schemeClr val="bg1">
                    <a:lumMod val="50000"/>
                  </a:schemeClr>
                </a:solidFill>
              </a:rPr>
              <a:t>–</a:t>
            </a:r>
            <a:r>
              <a:rPr lang="en-CA" sz="6600" b="1" kern="0" dirty="0">
                <a:solidFill>
                  <a:schemeClr val="bg1">
                    <a:lumMod val="50000"/>
                  </a:schemeClr>
                </a:solidFill>
                <a:latin typeface="+mn-lt"/>
              </a:rPr>
              <a:t> 65 % </a:t>
            </a:r>
          </a:p>
          <a:p>
            <a:pPr marL="0" indent="0">
              <a:spcAft>
                <a:spcPts val="2000"/>
              </a:spcAft>
            </a:pPr>
            <a:r>
              <a:rPr lang="en-CA" sz="6600" b="1" kern="0" dirty="0">
                <a:solidFill>
                  <a:schemeClr val="bg1">
                    <a:lumMod val="50000"/>
                  </a:schemeClr>
                </a:solidFill>
                <a:latin typeface="+mn-lt"/>
              </a:rPr>
              <a:t>2015 – 65 %</a:t>
            </a:r>
          </a:p>
          <a:p>
            <a:pPr marL="0" indent="0">
              <a:spcAft>
                <a:spcPts val="2000"/>
              </a:spcAft>
            </a:pPr>
            <a:r>
              <a:rPr lang="en-CA" sz="7200" b="1" kern="0" dirty="0">
                <a:solidFill>
                  <a:schemeClr val="bg1">
                    <a:lumMod val="50000"/>
                  </a:schemeClr>
                </a:solidFill>
                <a:latin typeface="+mn-lt"/>
              </a:rPr>
              <a:t>2017 – 71 %</a:t>
            </a:r>
          </a:p>
          <a:p>
            <a:pPr marL="0" indent="0">
              <a:spcAft>
                <a:spcPts val="2000"/>
              </a:spcAft>
            </a:pPr>
            <a:r>
              <a:rPr lang="en-CA" sz="9600" b="1" kern="0" dirty="0">
                <a:solidFill>
                  <a:srgbClr val="C00000"/>
                </a:solidFill>
                <a:latin typeface="+mn-lt"/>
              </a:rPr>
              <a:t>2019 – 73 %</a:t>
            </a:r>
          </a:p>
          <a:p>
            <a:pPr>
              <a:spcAft>
                <a:spcPts val="2000"/>
              </a:spcAft>
              <a:buFont typeface="Arial" panose="020B0604020202020204" pitchFamily="34" charset="0"/>
              <a:buChar char="•"/>
            </a:pPr>
            <a:endParaRPr lang="en-CA" sz="7200" b="1" kern="0" dirty="0">
              <a:latin typeface="+mn-lt"/>
            </a:endParaRPr>
          </a:p>
        </p:txBody>
      </p:sp>
      <p:sp>
        <p:nvSpPr>
          <p:cNvPr id="6" name="Title 1">
            <a:extLst>
              <a:ext uri="{FF2B5EF4-FFF2-40B4-BE49-F238E27FC236}">
                <a16:creationId xmlns:a16="http://schemas.microsoft.com/office/drawing/2014/main" id="{E0A92138-05F9-47D3-8405-933FD3779AC0}"/>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300" dirty="0">
                <a:solidFill>
                  <a:schemeClr val="bg1"/>
                </a:solidFill>
                <a:latin typeface="+mn-lt"/>
              </a:rPr>
              <a:t>Sondage 2019 sur le marché du travail et de l’emploi</a:t>
            </a:r>
            <a:endParaRPr lang="fr-CA" sz="4300" dirty="0">
              <a:solidFill>
                <a:schemeClr val="bg1"/>
              </a:solidFill>
              <a:latin typeface="+mn-lt"/>
            </a:endParaRPr>
          </a:p>
        </p:txBody>
      </p:sp>
      <p:pic>
        <p:nvPicPr>
          <p:cNvPr id="7" name="Picture 12" descr="Image result for clock image clipart">
            <a:extLst>
              <a:ext uri="{FF2B5EF4-FFF2-40B4-BE49-F238E27FC236}">
                <a16:creationId xmlns:a16="http://schemas.microsoft.com/office/drawing/2014/main" id="{7A97359F-3024-44A2-8619-5DAF38CE3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140" y="4732784"/>
            <a:ext cx="4213187" cy="4042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31321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10" name="Content Placeholder 5">
            <a:extLst>
              <a:ext uri="{FF2B5EF4-FFF2-40B4-BE49-F238E27FC236}">
                <a16:creationId xmlns:a16="http://schemas.microsoft.com/office/drawing/2014/main" id="{BB9C1CA7-0B44-4781-B588-72C2C858DEE9}"/>
              </a:ext>
            </a:extLst>
          </p:cNvPr>
          <p:cNvSpPr>
            <a:spLocks noGrp="1"/>
          </p:cNvSpPr>
          <p:nvPr>
            <p:ph sz="half" idx="2"/>
          </p:nvPr>
        </p:nvSpPr>
        <p:spPr>
          <a:xfrm>
            <a:off x="1" y="2140496"/>
            <a:ext cx="17340262" cy="6507808"/>
          </a:xfrm>
        </p:spPr>
        <p:txBody>
          <a:bodyPr/>
          <a:lstStyle/>
          <a:p>
            <a:pPr marL="0" indent="0" algn="ctr">
              <a:spcAft>
                <a:spcPts val="1000"/>
              </a:spcAft>
              <a:buNone/>
            </a:pPr>
            <a:r>
              <a:rPr lang="fr-FR" sz="6600" b="1" dirty="0"/>
              <a:t>Milieu de travail et environnement : milieu</a:t>
            </a:r>
            <a:endParaRPr lang="en-CA" sz="6600" b="1" dirty="0"/>
          </a:p>
        </p:txBody>
      </p:sp>
      <p:pic>
        <p:nvPicPr>
          <p:cNvPr id="2" name="Picture 1">
            <a:extLst>
              <a:ext uri="{FF2B5EF4-FFF2-40B4-BE49-F238E27FC236}">
                <a16:creationId xmlns:a16="http://schemas.microsoft.com/office/drawing/2014/main" id="{ACDC7768-6CFA-429C-A226-FEF454B4F629}"/>
              </a:ext>
            </a:extLst>
          </p:cNvPr>
          <p:cNvPicPr>
            <a:picLocks noChangeAspect="1"/>
          </p:cNvPicPr>
          <p:nvPr/>
        </p:nvPicPr>
        <p:blipFill>
          <a:blip r:embed="rId3"/>
          <a:stretch>
            <a:fillRect/>
          </a:stretch>
        </p:blipFill>
        <p:spPr>
          <a:xfrm>
            <a:off x="3065944" y="3507431"/>
            <a:ext cx="11521280" cy="5982461"/>
          </a:xfrm>
          <a:prstGeom prst="rect">
            <a:avLst/>
          </a:prstGeom>
        </p:spPr>
      </p:pic>
      <p:sp>
        <p:nvSpPr>
          <p:cNvPr id="6" name="Title 1">
            <a:extLst>
              <a:ext uri="{FF2B5EF4-FFF2-40B4-BE49-F238E27FC236}">
                <a16:creationId xmlns:a16="http://schemas.microsoft.com/office/drawing/2014/main" id="{D8457220-E6B2-4A71-A522-F5624E35F63A}"/>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300" dirty="0">
                <a:solidFill>
                  <a:schemeClr val="bg1"/>
                </a:solidFill>
                <a:latin typeface="+mn-lt"/>
              </a:rPr>
              <a:t>Sondage 2019 sur le marché du travail et de l’emploi</a:t>
            </a:r>
            <a:endParaRPr lang="fr-CA" sz="4300" dirty="0">
              <a:solidFill>
                <a:schemeClr val="bg1"/>
              </a:solidFill>
              <a:latin typeface="+mn-lt"/>
            </a:endParaRPr>
          </a:p>
        </p:txBody>
      </p:sp>
    </p:spTree>
    <p:extLst>
      <p:ext uri="{BB962C8B-B14F-4D97-AF65-F5344CB8AC3E}">
        <p14:creationId xmlns:p14="http://schemas.microsoft.com/office/powerpoint/2010/main" val="21375645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10" name="Content Placeholder 5">
            <a:extLst>
              <a:ext uri="{FF2B5EF4-FFF2-40B4-BE49-F238E27FC236}">
                <a16:creationId xmlns:a16="http://schemas.microsoft.com/office/drawing/2014/main" id="{BB9C1CA7-0B44-4781-B588-72C2C858DEE9}"/>
              </a:ext>
            </a:extLst>
          </p:cNvPr>
          <p:cNvSpPr>
            <a:spLocks noGrp="1"/>
          </p:cNvSpPr>
          <p:nvPr>
            <p:ph sz="half" idx="2"/>
          </p:nvPr>
        </p:nvSpPr>
        <p:spPr>
          <a:xfrm>
            <a:off x="461220" y="2212504"/>
            <a:ext cx="16633848" cy="6507808"/>
          </a:xfrm>
        </p:spPr>
        <p:txBody>
          <a:bodyPr/>
          <a:lstStyle/>
          <a:p>
            <a:pPr marL="0" indent="0" algn="ctr">
              <a:spcAft>
                <a:spcPts val="1000"/>
              </a:spcAft>
              <a:buNone/>
            </a:pPr>
            <a:r>
              <a:rPr lang="fr-FR" sz="6600" b="1" dirty="0"/>
              <a:t>Milieu de travail et environnement : contrats</a:t>
            </a:r>
            <a:endParaRPr lang="en-CA" sz="6600" b="1" dirty="0"/>
          </a:p>
        </p:txBody>
      </p:sp>
      <p:pic>
        <p:nvPicPr>
          <p:cNvPr id="2" name="Picture 1">
            <a:extLst>
              <a:ext uri="{FF2B5EF4-FFF2-40B4-BE49-F238E27FC236}">
                <a16:creationId xmlns:a16="http://schemas.microsoft.com/office/drawing/2014/main" id="{D122CCA5-69D3-4510-9531-BF632FF9ED94}"/>
              </a:ext>
            </a:extLst>
          </p:cNvPr>
          <p:cNvPicPr>
            <a:picLocks noChangeAspect="1"/>
          </p:cNvPicPr>
          <p:nvPr/>
        </p:nvPicPr>
        <p:blipFill>
          <a:blip r:embed="rId3"/>
          <a:stretch>
            <a:fillRect/>
          </a:stretch>
        </p:blipFill>
        <p:spPr>
          <a:xfrm>
            <a:off x="725540" y="3390130"/>
            <a:ext cx="15889181" cy="6227706"/>
          </a:xfrm>
          <a:prstGeom prst="rect">
            <a:avLst/>
          </a:prstGeom>
        </p:spPr>
      </p:pic>
      <p:sp>
        <p:nvSpPr>
          <p:cNvPr id="6" name="Title 1">
            <a:extLst>
              <a:ext uri="{FF2B5EF4-FFF2-40B4-BE49-F238E27FC236}">
                <a16:creationId xmlns:a16="http://schemas.microsoft.com/office/drawing/2014/main" id="{E33FC6B2-6C1E-442A-BEAF-6E10B2F9D547}"/>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300" dirty="0">
                <a:solidFill>
                  <a:schemeClr val="bg1"/>
                </a:solidFill>
                <a:latin typeface="+mn-lt"/>
              </a:rPr>
              <a:t>Sondage 2019 sur le marché du travail et de l’emploi</a:t>
            </a:r>
            <a:endParaRPr lang="fr-CA" sz="4300" dirty="0">
              <a:solidFill>
                <a:schemeClr val="bg1"/>
              </a:solidFill>
              <a:latin typeface="+mn-lt"/>
            </a:endParaRPr>
          </a:p>
        </p:txBody>
      </p:sp>
    </p:spTree>
    <p:extLst>
      <p:ext uri="{BB962C8B-B14F-4D97-AF65-F5344CB8AC3E}">
        <p14:creationId xmlns:p14="http://schemas.microsoft.com/office/powerpoint/2010/main" val="406409129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7" name="Content Placeholder 5">
            <a:extLst>
              <a:ext uri="{FF2B5EF4-FFF2-40B4-BE49-F238E27FC236}">
                <a16:creationId xmlns:a16="http://schemas.microsoft.com/office/drawing/2014/main" id="{BEDE32B2-F3FC-4906-8F3C-9AF887B56761}"/>
              </a:ext>
            </a:extLst>
          </p:cNvPr>
          <p:cNvSpPr txBox="1">
            <a:spLocks/>
          </p:cNvSpPr>
          <p:nvPr/>
        </p:nvSpPr>
        <p:spPr>
          <a:xfrm>
            <a:off x="62559" y="2155544"/>
            <a:ext cx="17340263" cy="6507808"/>
          </a:xfrm>
        </p:spPr>
        <p:txBody>
          <a:bodyPr/>
          <a:lstStyle>
            <a:lvl1pPr marL="487672" indent="-487672" algn="l" defTabSz="650230" rtl="0" eaLnBrk="1" latinLnBrk="0" hangingPunct="1">
              <a:spcBef>
                <a:spcPct val="20000"/>
              </a:spcBef>
              <a:buFont typeface="Arial"/>
              <a:buChar char="•"/>
              <a:defRPr sz="2400"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2000"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1800"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1600"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1600"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1600"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1600"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1600"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fontAlgn="auto">
              <a:spcAft>
                <a:spcPts val="1000"/>
              </a:spcAft>
              <a:buNone/>
            </a:pPr>
            <a:r>
              <a:rPr lang="fr-FR" sz="6600" b="1" dirty="0"/>
              <a:t>Négocier un accord d’indemnisation</a:t>
            </a:r>
            <a:endParaRPr lang="en-CA" sz="6600" i="1" dirty="0"/>
          </a:p>
        </p:txBody>
      </p:sp>
      <p:pic>
        <p:nvPicPr>
          <p:cNvPr id="1026" name="Picture 2">
            <a:extLst>
              <a:ext uri="{FF2B5EF4-FFF2-40B4-BE49-F238E27FC236}">
                <a16:creationId xmlns:a16="http://schemas.microsoft.com/office/drawing/2014/main" id="{E8DB885F-6C53-4398-B511-62B63E987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932" y="3919238"/>
            <a:ext cx="12807303" cy="47441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5E0C4EDF-03F0-488F-88D1-9C8B8E8E37C6}"/>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300" dirty="0">
                <a:solidFill>
                  <a:schemeClr val="bg1"/>
                </a:solidFill>
                <a:latin typeface="+mn-lt"/>
              </a:rPr>
              <a:t>Sondage 2019 sur le marché du travail et de l’emploi</a:t>
            </a:r>
            <a:endParaRPr lang="fr-CA" sz="4300" dirty="0">
              <a:solidFill>
                <a:schemeClr val="bg1"/>
              </a:solidFill>
              <a:latin typeface="+mn-lt"/>
            </a:endParaRPr>
          </a:p>
        </p:txBody>
      </p:sp>
    </p:spTree>
    <p:extLst>
      <p:ext uri="{BB962C8B-B14F-4D97-AF65-F5344CB8AC3E}">
        <p14:creationId xmlns:p14="http://schemas.microsoft.com/office/powerpoint/2010/main" val="362728510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6" name="Title 1">
            <a:extLst>
              <a:ext uri="{FF2B5EF4-FFF2-40B4-BE49-F238E27FC236}">
                <a16:creationId xmlns:a16="http://schemas.microsoft.com/office/drawing/2014/main" id="{60601419-B89A-4380-A01B-0410B473C932}"/>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Webinaire gratuit</a:t>
            </a:r>
            <a:endParaRPr lang="fr-CA" sz="5870" dirty="0">
              <a:solidFill>
                <a:schemeClr val="bg1"/>
              </a:solidFill>
              <a:latin typeface="+mn-lt"/>
            </a:endParaRPr>
          </a:p>
        </p:txBody>
      </p:sp>
      <p:sp>
        <p:nvSpPr>
          <p:cNvPr id="7" name="Content Placeholder 5">
            <a:extLst>
              <a:ext uri="{FF2B5EF4-FFF2-40B4-BE49-F238E27FC236}">
                <a16:creationId xmlns:a16="http://schemas.microsoft.com/office/drawing/2014/main" id="{AF66EB31-0A7F-4601-A851-92B9ED4A7FC4}"/>
              </a:ext>
            </a:extLst>
          </p:cNvPr>
          <p:cNvSpPr>
            <a:spLocks noGrp="1"/>
          </p:cNvSpPr>
          <p:nvPr>
            <p:ph sz="half" idx="2"/>
          </p:nvPr>
        </p:nvSpPr>
        <p:spPr>
          <a:xfrm>
            <a:off x="389211" y="7456931"/>
            <a:ext cx="16489832" cy="13803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p>
            <a:pPr marL="0" indent="0" algn="ctr">
              <a:buNone/>
            </a:pPr>
            <a:r>
              <a:rPr lang="en-CA" sz="7200" b="1" kern="0" dirty="0">
                <a:solidFill>
                  <a:srgbClr val="7030A0"/>
                </a:solidFill>
                <a:sym typeface="Herculanum" pitchFamily="-84" charset="0"/>
              </a:rPr>
              <a:t>cdha.ca/</a:t>
            </a:r>
            <a:r>
              <a:rPr lang="en-CA" sz="7200" b="1" kern="0" dirty="0" err="1">
                <a:solidFill>
                  <a:srgbClr val="7030A0"/>
                </a:solidFill>
                <a:sym typeface="Herculanum" pitchFamily="-84" charset="0"/>
              </a:rPr>
              <a:t>jobsurvey</a:t>
            </a:r>
            <a:endParaRPr lang="en-CA" sz="7200" b="1" kern="0" dirty="0">
              <a:solidFill>
                <a:srgbClr val="7030A0"/>
              </a:solidFill>
              <a:sym typeface="Herculanum" pitchFamily="-84" charset="0"/>
            </a:endParaRPr>
          </a:p>
        </p:txBody>
      </p:sp>
      <p:pic>
        <p:nvPicPr>
          <p:cNvPr id="11" name="Picture 10" descr="A close up of a mans face&#10;&#10;Description automatically generated">
            <a:extLst>
              <a:ext uri="{FF2B5EF4-FFF2-40B4-BE49-F238E27FC236}">
                <a16:creationId xmlns:a16="http://schemas.microsoft.com/office/drawing/2014/main" id="{8DE485D4-B710-4F62-A053-2940D3D1C6B4}"/>
              </a:ext>
            </a:extLst>
          </p:cNvPr>
          <p:cNvPicPr>
            <a:picLocks noChangeAspect="1"/>
          </p:cNvPicPr>
          <p:nvPr/>
        </p:nvPicPr>
        <p:blipFill>
          <a:blip r:embed="rId3"/>
          <a:stretch>
            <a:fillRect/>
          </a:stretch>
        </p:blipFill>
        <p:spPr>
          <a:xfrm>
            <a:off x="2116085" y="2284512"/>
            <a:ext cx="13108092" cy="48001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692731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15" name="Content Placeholder 5"/>
          <p:cNvSpPr>
            <a:spLocks noGrp="1"/>
          </p:cNvSpPr>
          <p:nvPr>
            <p:ph sz="half" idx="2"/>
          </p:nvPr>
        </p:nvSpPr>
        <p:spPr>
          <a:xfrm>
            <a:off x="2429002" y="7981623"/>
            <a:ext cx="12169352" cy="10352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marL="0" indent="0" algn="ctr">
              <a:buNone/>
            </a:pPr>
            <a:r>
              <a:rPr lang="en-CA" sz="7200" b="1" dirty="0">
                <a:solidFill>
                  <a:srgbClr val="7030A0"/>
                </a:solidFill>
                <a:ea typeface="+mj-ea"/>
                <a:sym typeface="Herculanum" pitchFamily="-84" charset="0"/>
              </a:rPr>
              <a:t>achd.ca/</a:t>
            </a:r>
            <a:r>
              <a:rPr lang="en-CA" sz="7200" b="1" dirty="0" err="1">
                <a:solidFill>
                  <a:srgbClr val="7030A0"/>
                </a:solidFill>
                <a:ea typeface="+mj-ea"/>
                <a:sym typeface="Herculanum" pitchFamily="-84" charset="0"/>
              </a:rPr>
              <a:t>emplois</a:t>
            </a:r>
            <a:endParaRPr lang="en-CA" sz="7200" b="1" dirty="0">
              <a:solidFill>
                <a:srgbClr val="7030A0"/>
              </a:solidFill>
              <a:ea typeface="+mj-ea"/>
              <a:sym typeface="Herculanum" pitchFamily="-84" charset="0"/>
            </a:endParaRPr>
          </a:p>
        </p:txBody>
      </p:sp>
      <p:pic>
        <p:nvPicPr>
          <p:cNvPr id="5" name="Picture 4"/>
          <p:cNvPicPr>
            <a:picLocks noChangeAspect="1"/>
          </p:cNvPicPr>
          <p:nvPr/>
        </p:nvPicPr>
        <p:blipFill>
          <a:blip r:embed="rId3"/>
          <a:stretch>
            <a:fillRect/>
          </a:stretch>
        </p:blipFill>
        <p:spPr>
          <a:xfrm>
            <a:off x="2188845" y="2320800"/>
            <a:ext cx="12962571" cy="5112000"/>
          </a:xfrm>
          <a:prstGeom prst="rect">
            <a:avLst/>
          </a:prstGeom>
          <a:noFill/>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5EE4AFBA-6C8A-41E9-80C5-3534D29BC110}"/>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Guichet emploi de l’ACHD</a:t>
            </a:r>
            <a:endParaRPr lang="fr-CA" sz="5870" dirty="0">
              <a:solidFill>
                <a:schemeClr val="bg1"/>
              </a:solidFill>
              <a:latin typeface="+mn-lt"/>
            </a:endParaRPr>
          </a:p>
        </p:txBody>
      </p:sp>
    </p:spTree>
    <p:extLst>
      <p:ext uri="{BB962C8B-B14F-4D97-AF65-F5344CB8AC3E}">
        <p14:creationId xmlns:p14="http://schemas.microsoft.com/office/powerpoint/2010/main" val="23073522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cxnSp>
        <p:nvCxnSpPr>
          <p:cNvPr id="17" name="Curved Connector 11"/>
          <p:cNvCxnSpPr/>
          <p:nvPr/>
        </p:nvCxnSpPr>
        <p:spPr bwMode="auto">
          <a:xfrm>
            <a:off x="1397323" y="5931293"/>
            <a:ext cx="1499240" cy="1330224"/>
          </a:xfrm>
          <a:prstGeom prst="curvedConnector3">
            <a:avLst>
              <a:gd name="adj1" fmla="val 50000"/>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Content Placeholder 5">
            <a:extLst>
              <a:ext uri="{FF2B5EF4-FFF2-40B4-BE49-F238E27FC236}">
                <a16:creationId xmlns:a16="http://schemas.microsoft.com/office/drawing/2014/main" id="{689C458C-F269-4C9E-B8E0-E2E8F9DC4780}"/>
              </a:ext>
            </a:extLst>
          </p:cNvPr>
          <p:cNvSpPr txBox="1">
            <a:spLocks/>
          </p:cNvSpPr>
          <p:nvPr/>
        </p:nvSpPr>
        <p:spPr bwMode="auto">
          <a:xfrm>
            <a:off x="2671591" y="7851760"/>
            <a:ext cx="11684173" cy="1175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457200" lvl="1" indent="0">
              <a:spcAft>
                <a:spcPts val="1000"/>
              </a:spcAft>
            </a:pPr>
            <a:r>
              <a:rPr lang="en-CA" sz="7200" b="1" kern="0" dirty="0">
                <a:solidFill>
                  <a:srgbClr val="7030A0"/>
                </a:solidFill>
                <a:latin typeface="+mn-lt"/>
              </a:rPr>
              <a:t>achd.ca/</a:t>
            </a:r>
            <a:r>
              <a:rPr lang="en-CA" sz="7200" b="1" kern="0" dirty="0" err="1">
                <a:solidFill>
                  <a:srgbClr val="7030A0"/>
                </a:solidFill>
                <a:latin typeface="+mn-lt"/>
              </a:rPr>
              <a:t>profil</a:t>
            </a:r>
            <a:endParaRPr lang="en-CA" sz="7200" kern="0" dirty="0">
              <a:solidFill>
                <a:srgbClr val="7030A0"/>
              </a:solidFill>
              <a:latin typeface="+mn-lt"/>
            </a:endParaRPr>
          </a:p>
          <a:p>
            <a:pPr algn="l">
              <a:spcAft>
                <a:spcPts val="2000"/>
              </a:spcAft>
              <a:buFont typeface="Arial" panose="020B0604020202020204" pitchFamily="34" charset="0"/>
              <a:buChar char="•"/>
            </a:pPr>
            <a:endParaRPr lang="en-CA" sz="7200" b="1" kern="0" dirty="0">
              <a:latin typeface="+mn-lt"/>
            </a:endParaRPr>
          </a:p>
        </p:txBody>
      </p:sp>
      <p:pic>
        <p:nvPicPr>
          <p:cNvPr id="5" name="Picture 4">
            <a:extLst>
              <a:ext uri="{FF2B5EF4-FFF2-40B4-BE49-F238E27FC236}">
                <a16:creationId xmlns:a16="http://schemas.microsoft.com/office/drawing/2014/main" id="{EE10B684-D3DA-4242-8EF9-CEEF190E0C49}"/>
              </a:ext>
            </a:extLst>
          </p:cNvPr>
          <p:cNvPicPr>
            <a:picLocks noChangeAspect="1"/>
          </p:cNvPicPr>
          <p:nvPr/>
        </p:nvPicPr>
        <p:blipFill>
          <a:blip r:embed="rId3"/>
          <a:stretch>
            <a:fillRect/>
          </a:stretch>
        </p:blipFill>
        <p:spPr>
          <a:xfrm>
            <a:off x="3557563" y="2140496"/>
            <a:ext cx="13007476" cy="5586818"/>
          </a:xfrm>
          <a:prstGeom prst="rect">
            <a:avLst/>
          </a:prstGeom>
        </p:spPr>
      </p:pic>
      <p:sp>
        <p:nvSpPr>
          <p:cNvPr id="10" name="Title 1">
            <a:extLst>
              <a:ext uri="{FF2B5EF4-FFF2-40B4-BE49-F238E27FC236}">
                <a16:creationId xmlns:a16="http://schemas.microsoft.com/office/drawing/2014/main" id="{C618A4D5-0E25-44E3-BB08-F2F05AF4458C}"/>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Guichet emploi de l’ACHD</a:t>
            </a:r>
            <a:endParaRPr lang="fr-CA" sz="5870" dirty="0">
              <a:solidFill>
                <a:schemeClr val="bg1"/>
              </a:solidFill>
              <a:latin typeface="+mn-lt"/>
            </a:endParaRPr>
          </a:p>
        </p:txBody>
      </p:sp>
    </p:spTree>
    <p:extLst>
      <p:ext uri="{BB962C8B-B14F-4D97-AF65-F5344CB8AC3E}">
        <p14:creationId xmlns:p14="http://schemas.microsoft.com/office/powerpoint/2010/main" val="226629860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821259" y="2087491"/>
            <a:ext cx="10513168" cy="6912768"/>
          </a:xfrm>
        </p:spPr>
        <p:txBody>
          <a:bodyPr/>
          <a:lstStyle/>
          <a:p>
            <a:pPr marL="0" lvl="1" indent="0">
              <a:spcBef>
                <a:spcPts val="0"/>
              </a:spcBef>
              <a:spcAft>
                <a:spcPts val="1000"/>
              </a:spcAft>
              <a:buNone/>
            </a:pPr>
            <a:r>
              <a:rPr lang="fr-CA" sz="5400" b="1" dirty="0"/>
              <a:t>Curriculum vitae</a:t>
            </a:r>
          </a:p>
          <a:p>
            <a:pPr marL="741600" lvl="2" indent="-284400">
              <a:spcBef>
                <a:spcPts val="0"/>
              </a:spcBef>
              <a:spcAft>
                <a:spcPts val="1000"/>
              </a:spcAft>
              <a:buFont typeface="Arial" panose="020B0604020202020204" pitchFamily="34" charset="0"/>
              <a:buChar char="•"/>
            </a:pPr>
            <a:r>
              <a:rPr lang="fr-CA" sz="4000" dirty="0"/>
              <a:t>Préparez une liste de vos compétences, de votre expérience et de vos habiletés </a:t>
            </a:r>
          </a:p>
          <a:p>
            <a:pPr marL="741600" lvl="2" indent="-284400">
              <a:spcBef>
                <a:spcPts val="0"/>
              </a:spcBef>
              <a:spcAft>
                <a:spcPts val="1000"/>
              </a:spcAft>
              <a:buFont typeface="Arial" panose="020B0604020202020204" pitchFamily="34" charset="0"/>
              <a:buChar char="•"/>
            </a:pPr>
            <a:r>
              <a:rPr lang="fr-CA" sz="4000" dirty="0"/>
              <a:t>Révision et mise en page</a:t>
            </a:r>
          </a:p>
          <a:p>
            <a:pPr marL="741600" lvl="2" indent="-284400">
              <a:spcBef>
                <a:spcPts val="0"/>
              </a:spcBef>
              <a:spcAft>
                <a:spcPts val="1000"/>
              </a:spcAft>
              <a:buFont typeface="Arial" panose="020B0604020202020204" pitchFamily="34" charset="0"/>
              <a:buChar char="•"/>
            </a:pPr>
            <a:endParaRPr lang="fr-CA" sz="1100" dirty="0"/>
          </a:p>
          <a:p>
            <a:pPr marL="0" lvl="1" indent="0">
              <a:spcBef>
                <a:spcPts val="0"/>
              </a:spcBef>
              <a:spcAft>
                <a:spcPts val="1000"/>
              </a:spcAft>
              <a:buNone/>
            </a:pPr>
            <a:r>
              <a:rPr lang="fr-CA" sz="5400" b="1" dirty="0"/>
              <a:t>Lettre d’accompagnement</a:t>
            </a:r>
          </a:p>
          <a:p>
            <a:pPr marL="741600" lvl="2" indent="-284400">
              <a:spcBef>
                <a:spcPts val="0"/>
              </a:spcBef>
              <a:spcAft>
                <a:spcPts val="1000"/>
              </a:spcAft>
              <a:buFont typeface="Arial" panose="020B0604020202020204" pitchFamily="34" charset="0"/>
              <a:buChar char="•"/>
            </a:pPr>
            <a:r>
              <a:rPr lang="fr-CA" sz="4000" dirty="0"/>
              <a:t>Donne à l’employeur la première impression de vous</a:t>
            </a:r>
          </a:p>
          <a:p>
            <a:pPr marL="741600" lvl="2" indent="-284400">
              <a:spcBef>
                <a:spcPts val="0"/>
              </a:spcBef>
              <a:spcAft>
                <a:spcPts val="1000"/>
              </a:spcAft>
              <a:buFont typeface="Arial" panose="020B0604020202020204" pitchFamily="34" charset="0"/>
              <a:buChar char="•"/>
            </a:pPr>
            <a:r>
              <a:rPr lang="fr-CA" sz="4000" dirty="0"/>
              <a:t>Doit être adaptée à chaque emploi</a:t>
            </a:r>
          </a:p>
          <a:p>
            <a:pPr marL="741600" lvl="2" indent="-284400">
              <a:spcBef>
                <a:spcPts val="0"/>
              </a:spcBef>
              <a:spcAft>
                <a:spcPts val="1000"/>
              </a:spcAft>
              <a:buFont typeface="Arial" panose="020B0604020202020204" pitchFamily="34" charset="0"/>
              <a:buChar char="•"/>
            </a:pPr>
            <a:r>
              <a:rPr lang="fr-CA" sz="4000" dirty="0"/>
              <a:t>Faites une recherche sur l’employeur </a:t>
            </a:r>
          </a:p>
          <a:p>
            <a:pPr marL="741600" lvl="2" indent="-284400">
              <a:spcBef>
                <a:spcPts val="0"/>
              </a:spcBef>
              <a:spcAft>
                <a:spcPts val="1000"/>
              </a:spcAft>
              <a:buFont typeface="Arial" panose="020B0604020202020204" pitchFamily="34" charset="0"/>
              <a:buChar char="•"/>
            </a:pPr>
            <a:r>
              <a:rPr lang="fr-CA" sz="4000" dirty="0"/>
              <a:t>Révision et modification</a:t>
            </a:r>
            <a:endParaRPr lang="en-CA" sz="4000" dirty="0"/>
          </a:p>
        </p:txBody>
      </p:sp>
      <p:sp>
        <p:nvSpPr>
          <p:cNvPr id="10" name="Title 1">
            <a:extLst>
              <a:ext uri="{FF2B5EF4-FFF2-40B4-BE49-F238E27FC236}">
                <a16:creationId xmlns:a16="http://schemas.microsoft.com/office/drawing/2014/main" id="{71680575-09C8-49BD-9E56-8B051AE26EA0}"/>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Solliciter un emploi</a:t>
            </a:r>
            <a:endParaRPr lang="fr-CA" sz="5870" dirty="0">
              <a:solidFill>
                <a:schemeClr val="bg1"/>
              </a:solidFill>
              <a:latin typeface="+mn-lt"/>
            </a:endParaRPr>
          </a:p>
        </p:txBody>
      </p:sp>
      <p:pic>
        <p:nvPicPr>
          <p:cNvPr id="7" name="Picture 6">
            <a:extLst>
              <a:ext uri="{FF2B5EF4-FFF2-40B4-BE49-F238E27FC236}">
                <a16:creationId xmlns:a16="http://schemas.microsoft.com/office/drawing/2014/main" id="{6AD958F3-11A2-4C06-BA87-0909A682F9A7}"/>
              </a:ext>
            </a:extLst>
          </p:cNvPr>
          <p:cNvPicPr>
            <a:picLocks noChangeAspect="1"/>
          </p:cNvPicPr>
          <p:nvPr/>
        </p:nvPicPr>
        <p:blipFill>
          <a:blip r:embed="rId3"/>
          <a:stretch>
            <a:fillRect/>
          </a:stretch>
        </p:blipFill>
        <p:spPr>
          <a:xfrm>
            <a:off x="11709252" y="3148520"/>
            <a:ext cx="4328483" cy="2880408"/>
          </a:xfrm>
          <a:prstGeom prst="rect">
            <a:avLst/>
          </a:prstGeom>
          <a:effectLst>
            <a:outerShdw blurRad="50800" dist="38100" dir="2700000" algn="tl" rotWithShape="0">
              <a:prstClr val="black">
                <a:alpha val="40000"/>
              </a:prstClr>
            </a:outerShdw>
          </a:effectLst>
        </p:spPr>
      </p:pic>
      <p:sp>
        <p:nvSpPr>
          <p:cNvPr id="11" name="Content Placeholder 5">
            <a:extLst>
              <a:ext uri="{FF2B5EF4-FFF2-40B4-BE49-F238E27FC236}">
                <a16:creationId xmlns:a16="http://schemas.microsoft.com/office/drawing/2014/main" id="{FE86766A-0A65-4A89-9D10-5667772A4510}"/>
              </a:ext>
            </a:extLst>
          </p:cNvPr>
          <p:cNvSpPr txBox="1">
            <a:spLocks/>
          </p:cNvSpPr>
          <p:nvPr/>
        </p:nvSpPr>
        <p:spPr bwMode="auto">
          <a:xfrm>
            <a:off x="10488991" y="6749008"/>
            <a:ext cx="6769007" cy="1183285"/>
          </a:xfrm>
          <a:prstGeom prst="rect">
            <a:avLst/>
          </a:prstGeom>
        </p:spPr>
        <p:txBody>
          <a:bodyPr/>
          <a:lstStyle>
            <a:lvl1pPr marL="487672" indent="-487672" defTabSz="650230" eaLnBrk="1" latinLnBrk="0" hangingPunct="1">
              <a:spcBef>
                <a:spcPct val="20000"/>
              </a:spcBef>
              <a:spcAft>
                <a:spcPts val="2000"/>
              </a:spcAft>
              <a:buFont typeface="Arial" panose="020B0604020202020204" pitchFamily="34" charset="0"/>
              <a:buChar char="•"/>
              <a:defRPr b="1">
                <a:solidFill>
                  <a:schemeClr val="tx1"/>
                </a:solidFill>
                <a:latin typeface="+mn-lt"/>
                <a:ea typeface="+mn-ea"/>
              </a:defRPr>
            </a:lvl1pPr>
            <a:lvl2pPr lvl="1" indent="0" algn="ctr" defTabSz="650230" eaLnBrk="1" latinLnBrk="0" hangingPunct="1">
              <a:spcBef>
                <a:spcPct val="20000"/>
              </a:spcBef>
              <a:spcAft>
                <a:spcPts val="1000"/>
              </a:spcAft>
              <a:buFont typeface="Arial"/>
              <a:buNone/>
              <a:defRPr sz="5400" b="1">
                <a:solidFill>
                  <a:srgbClr val="7030A0"/>
                </a:solidFill>
                <a:latin typeface="+mn-lt"/>
                <a:ea typeface="+mn-ea"/>
              </a:defRPr>
            </a:lvl2pPr>
            <a:lvl3pPr marL="1625575" indent="-325115" defTabSz="650230" eaLnBrk="1" latinLnBrk="0" hangingPunct="1">
              <a:spcBef>
                <a:spcPct val="20000"/>
              </a:spcBef>
              <a:buFont typeface="Arial"/>
              <a:buChar char="•"/>
              <a:defRPr sz="18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marL="0" indent="0" algn="ctr">
              <a:buNone/>
            </a:pPr>
            <a:r>
              <a:rPr lang="en-CA" sz="7200" dirty="0">
                <a:solidFill>
                  <a:srgbClr val="7030A0"/>
                </a:solidFill>
              </a:rPr>
              <a:t>cdha.ca/careers</a:t>
            </a:r>
          </a:p>
        </p:txBody>
      </p:sp>
    </p:spTree>
    <p:extLst>
      <p:ext uri="{BB962C8B-B14F-4D97-AF65-F5344CB8AC3E}">
        <p14:creationId xmlns:p14="http://schemas.microsoft.com/office/powerpoint/2010/main" val="135467367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965275" y="2140497"/>
            <a:ext cx="13609512" cy="7056784"/>
          </a:xfrm>
        </p:spPr>
        <p:txBody>
          <a:bodyPr/>
          <a:lstStyle/>
          <a:p>
            <a:pPr marL="0" lvl="1" indent="0">
              <a:spcBef>
                <a:spcPts val="0"/>
              </a:spcBef>
              <a:spcAft>
                <a:spcPts val="1000"/>
              </a:spcAft>
              <a:buNone/>
            </a:pPr>
            <a:r>
              <a:rPr lang="fr-CA" sz="5400" b="1" dirty="0"/>
              <a:t>Préparation</a:t>
            </a:r>
          </a:p>
          <a:p>
            <a:pPr marL="741600" lvl="2" indent="-284400">
              <a:spcBef>
                <a:spcPts val="0"/>
              </a:spcBef>
              <a:spcAft>
                <a:spcPts val="1000"/>
              </a:spcAft>
              <a:buFont typeface="Arial" panose="020B0604020202020204" pitchFamily="34" charset="0"/>
              <a:buChar char="•"/>
            </a:pPr>
            <a:r>
              <a:rPr lang="fr-CA" sz="4400" dirty="0"/>
              <a:t>Recherche </a:t>
            </a:r>
          </a:p>
          <a:p>
            <a:pPr marL="741600" lvl="2" indent="-284400">
              <a:spcBef>
                <a:spcPts val="0"/>
              </a:spcBef>
              <a:spcAft>
                <a:spcPts val="1600"/>
              </a:spcAft>
              <a:buFont typeface="Arial" panose="020B0604020202020204" pitchFamily="34" charset="0"/>
              <a:buChar char="•"/>
            </a:pPr>
            <a:r>
              <a:rPr lang="fr-CA" sz="4400" dirty="0"/>
              <a:t>Pratique</a:t>
            </a:r>
          </a:p>
          <a:p>
            <a:pPr marL="57150" lvl="1" indent="0">
              <a:spcBef>
                <a:spcPts val="1000"/>
              </a:spcBef>
              <a:spcAft>
                <a:spcPts val="1000"/>
              </a:spcAft>
              <a:buNone/>
            </a:pPr>
            <a:r>
              <a:rPr lang="fr-CA" sz="5400" b="1" dirty="0"/>
              <a:t>Présentation</a:t>
            </a:r>
          </a:p>
          <a:p>
            <a:pPr marL="741600" lvl="2" indent="-284400">
              <a:spcBef>
                <a:spcPts val="0"/>
              </a:spcBef>
              <a:spcAft>
                <a:spcPts val="1600"/>
              </a:spcAft>
              <a:buFont typeface="Arial" panose="020B0604020202020204" pitchFamily="34" charset="0"/>
              <a:buChar char="•"/>
            </a:pPr>
            <a:r>
              <a:rPr lang="fr-CA" sz="4400" dirty="0"/>
              <a:t>Tenue professionnelle</a:t>
            </a:r>
          </a:p>
          <a:p>
            <a:pPr marL="57150" lvl="1" indent="0">
              <a:spcBef>
                <a:spcPts val="1000"/>
              </a:spcBef>
              <a:spcAft>
                <a:spcPts val="1000"/>
              </a:spcAft>
              <a:buNone/>
            </a:pPr>
            <a:r>
              <a:rPr lang="fr-CA" sz="5400" b="1" dirty="0"/>
              <a:t>Compatibilité d’emploi</a:t>
            </a:r>
          </a:p>
          <a:p>
            <a:pPr marL="741600" lvl="2" indent="-284400">
              <a:spcBef>
                <a:spcPts val="0"/>
              </a:spcBef>
              <a:spcAft>
                <a:spcPts val="1000"/>
              </a:spcAft>
              <a:buFont typeface="Arial" panose="020B0604020202020204" pitchFamily="34" charset="0"/>
              <a:buChar char="•"/>
            </a:pPr>
            <a:r>
              <a:rPr lang="fr-CA" sz="4400" dirty="0"/>
              <a:t>Le poste et le cabinet correspondent à vos besoins</a:t>
            </a:r>
          </a:p>
          <a:p>
            <a:pPr marL="741600" lvl="2" indent="-284400">
              <a:spcBef>
                <a:spcPts val="0"/>
              </a:spcBef>
              <a:spcAft>
                <a:spcPts val="1000"/>
              </a:spcAft>
              <a:buFont typeface="Arial" panose="020B0604020202020204" pitchFamily="34" charset="0"/>
              <a:buChar char="•"/>
            </a:pPr>
            <a:r>
              <a:rPr lang="fr-CA" sz="4400" dirty="0"/>
              <a:t>Posez des questions</a:t>
            </a:r>
          </a:p>
        </p:txBody>
      </p:sp>
      <p:pic>
        <p:nvPicPr>
          <p:cNvPr id="5" name="Picture 4"/>
          <p:cNvPicPr>
            <a:picLocks noChangeAspect="1"/>
          </p:cNvPicPr>
          <p:nvPr/>
        </p:nvPicPr>
        <p:blipFill>
          <a:blip r:embed="rId3"/>
          <a:stretch>
            <a:fillRect/>
          </a:stretch>
        </p:blipFill>
        <p:spPr>
          <a:xfrm>
            <a:off x="10686355" y="2716560"/>
            <a:ext cx="5271166" cy="3514110"/>
          </a:xfrm>
          <a:prstGeom prst="rect">
            <a:avLst/>
          </a:prstGeom>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4B0EE266-9F15-4C2F-9F58-DE855EE1A865}"/>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L’entrevue</a:t>
            </a:r>
            <a:endParaRPr lang="fr-CA" sz="5870" dirty="0">
              <a:solidFill>
                <a:schemeClr val="bg1"/>
              </a:solidFill>
              <a:latin typeface="+mn-lt"/>
            </a:endParaRPr>
          </a:p>
        </p:txBody>
      </p:sp>
    </p:spTree>
    <p:extLst>
      <p:ext uri="{BB962C8B-B14F-4D97-AF65-F5344CB8AC3E}">
        <p14:creationId xmlns:p14="http://schemas.microsoft.com/office/powerpoint/2010/main" val="284657123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49251" y="2065903"/>
            <a:ext cx="11089232" cy="6673403"/>
          </a:xfrm>
        </p:spPr>
        <p:txBody>
          <a:bodyPr/>
          <a:lstStyle/>
          <a:p>
            <a:pPr marL="57150" lvl="1" indent="0">
              <a:spcBef>
                <a:spcPts val="0"/>
              </a:spcBef>
              <a:spcAft>
                <a:spcPts val="1000"/>
              </a:spcAft>
              <a:buNone/>
            </a:pPr>
            <a:r>
              <a:rPr lang="fr-CA" sz="4400" b="1" dirty="0"/>
              <a:t>Communication et étiquette</a:t>
            </a:r>
          </a:p>
          <a:p>
            <a:pPr marL="741600" lvl="2" indent="-284400">
              <a:spcBef>
                <a:spcPts val="0"/>
              </a:spcBef>
              <a:spcAft>
                <a:spcPts val="1000"/>
              </a:spcAft>
              <a:buFont typeface="Arial" panose="020B0604020202020204" pitchFamily="34" charset="0"/>
              <a:buChar char="•"/>
            </a:pPr>
            <a:r>
              <a:rPr lang="fr-CA" sz="3200" dirty="0"/>
              <a:t>Faites preuve d’une bonne communication verbale et non-verbale</a:t>
            </a:r>
          </a:p>
          <a:p>
            <a:pPr marL="741600" lvl="2" indent="-284400">
              <a:spcBef>
                <a:spcPts val="0"/>
              </a:spcBef>
              <a:spcAft>
                <a:spcPts val="1000"/>
              </a:spcAft>
              <a:buFont typeface="Arial" panose="020B0604020202020204" pitchFamily="34" charset="0"/>
              <a:buChar char="•"/>
            </a:pPr>
            <a:r>
              <a:rPr lang="fr-CA" sz="3200" dirty="0"/>
              <a:t>Écoutez attentivement, réfléchissez </a:t>
            </a:r>
          </a:p>
          <a:p>
            <a:pPr marL="457200" lvl="2" indent="0">
              <a:spcBef>
                <a:spcPts val="0"/>
              </a:spcBef>
              <a:spcAft>
                <a:spcPts val="1000"/>
              </a:spcAft>
            </a:pPr>
            <a:r>
              <a:rPr lang="fr-CA" sz="3200" dirty="0"/>
              <a:t>  avant de répondre</a:t>
            </a:r>
          </a:p>
          <a:p>
            <a:pPr marL="741600" lvl="2" indent="-284400">
              <a:spcBef>
                <a:spcPts val="0"/>
              </a:spcBef>
              <a:spcAft>
                <a:spcPts val="1000"/>
              </a:spcAft>
              <a:buFont typeface="Arial" panose="020B0604020202020204" pitchFamily="34" charset="0"/>
              <a:buChar char="•"/>
            </a:pPr>
            <a:r>
              <a:rPr lang="fr-CA" sz="3200" dirty="0"/>
              <a:t>Arrivez tôt</a:t>
            </a:r>
          </a:p>
          <a:p>
            <a:pPr marL="57150" lvl="1" indent="0">
              <a:spcBef>
                <a:spcPts val="1000"/>
              </a:spcBef>
              <a:spcAft>
                <a:spcPts val="1000"/>
              </a:spcAft>
              <a:buNone/>
            </a:pPr>
            <a:r>
              <a:rPr lang="fr-CA" sz="4400" b="1" dirty="0"/>
              <a:t>À la fin de l’entrevue</a:t>
            </a:r>
          </a:p>
          <a:p>
            <a:pPr marL="741600" lvl="2" indent="-284400">
              <a:spcBef>
                <a:spcPts val="0"/>
              </a:spcBef>
              <a:spcAft>
                <a:spcPts val="1000"/>
              </a:spcAft>
              <a:buFont typeface="Arial" panose="020B0604020202020204" pitchFamily="34" charset="0"/>
              <a:buChar char="•"/>
            </a:pPr>
            <a:r>
              <a:rPr lang="fr-CA" sz="3200" dirty="0"/>
              <a:t>Remerciez l’intervieweur, réaffirmez votre intérêt et vos compétences</a:t>
            </a:r>
          </a:p>
          <a:p>
            <a:pPr marL="741600" lvl="2" indent="-284400">
              <a:spcBef>
                <a:spcPts val="0"/>
              </a:spcBef>
              <a:spcAft>
                <a:spcPts val="1000"/>
              </a:spcAft>
              <a:buFont typeface="Arial" panose="020B0604020202020204" pitchFamily="34" charset="0"/>
              <a:buChar char="•"/>
            </a:pPr>
            <a:r>
              <a:rPr lang="fr-CA" sz="3200" dirty="0"/>
              <a:t>Prochaines étapes</a:t>
            </a:r>
          </a:p>
          <a:p>
            <a:pPr marL="741600" lvl="2" indent="-284400">
              <a:spcBef>
                <a:spcPts val="0"/>
              </a:spcBef>
              <a:spcAft>
                <a:spcPts val="1000"/>
              </a:spcAft>
              <a:buFont typeface="Arial" panose="020B0604020202020204" pitchFamily="34" charset="0"/>
              <a:buChar char="•"/>
            </a:pPr>
            <a:r>
              <a:rPr lang="fr-CA" sz="3200" dirty="0"/>
              <a:t>Note de remerciement</a:t>
            </a:r>
          </a:p>
          <a:p>
            <a:pPr marL="57150" lvl="1" indent="0">
              <a:spcBef>
                <a:spcPts val="1000"/>
              </a:spcBef>
              <a:spcAft>
                <a:spcPts val="1000"/>
              </a:spcAft>
              <a:buNone/>
            </a:pPr>
            <a:r>
              <a:rPr lang="fr-CA" sz="4400" b="1" dirty="0"/>
              <a:t>Entrevues de travail</a:t>
            </a:r>
          </a:p>
        </p:txBody>
      </p:sp>
      <p:pic>
        <p:nvPicPr>
          <p:cNvPr id="4" name="Picture 3"/>
          <p:cNvPicPr>
            <a:picLocks noChangeAspect="1"/>
          </p:cNvPicPr>
          <p:nvPr/>
        </p:nvPicPr>
        <p:blipFill>
          <a:blip r:embed="rId3"/>
          <a:stretch>
            <a:fillRect/>
          </a:stretch>
        </p:blipFill>
        <p:spPr>
          <a:xfrm>
            <a:off x="12414547" y="2607879"/>
            <a:ext cx="3777372" cy="2519035"/>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12415519" y="6160477"/>
            <a:ext cx="3776400" cy="2043977"/>
          </a:xfrm>
          <a:prstGeom prst="rect">
            <a:avLst/>
          </a:prstGeom>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9C0BC6BA-9292-4FBA-8B7E-AF84DDF1671C}"/>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L’entrevue</a:t>
            </a:r>
            <a:endParaRPr lang="fr-CA" sz="5870" dirty="0">
              <a:solidFill>
                <a:schemeClr val="bg1"/>
              </a:solidFill>
              <a:latin typeface="+mn-lt"/>
            </a:endParaRPr>
          </a:p>
        </p:txBody>
      </p:sp>
    </p:spTree>
    <p:extLst>
      <p:ext uri="{BB962C8B-B14F-4D97-AF65-F5344CB8AC3E}">
        <p14:creationId xmlns:p14="http://schemas.microsoft.com/office/powerpoint/2010/main" val="194067215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43664" y="2530443"/>
            <a:ext cx="9606604" cy="5946757"/>
          </a:xfrm>
        </p:spPr>
        <p:txBody>
          <a:bodyPr/>
          <a:lstStyle/>
          <a:p>
            <a:pPr>
              <a:spcAft>
                <a:spcPts val="2000"/>
              </a:spcAft>
              <a:buFont typeface="Arial" panose="020B0604020202020204" pitchFamily="34" charset="0"/>
              <a:buChar char="•"/>
            </a:pPr>
            <a:r>
              <a:rPr lang="fr-CA" sz="4800" dirty="0"/>
              <a:t>Organismes nationaux</a:t>
            </a:r>
          </a:p>
          <a:p>
            <a:pPr>
              <a:spcBef>
                <a:spcPts val="1000"/>
              </a:spcBef>
              <a:spcAft>
                <a:spcPts val="2000"/>
              </a:spcAft>
              <a:buFont typeface="Arial" panose="020B0604020202020204" pitchFamily="34" charset="0"/>
              <a:buChar char="•"/>
            </a:pPr>
            <a:r>
              <a:rPr lang="fr-CA" sz="4800" dirty="0"/>
              <a:t>Organismes de réglementation provinciaux</a:t>
            </a:r>
          </a:p>
          <a:p>
            <a:pPr>
              <a:spcBef>
                <a:spcPts val="1000"/>
              </a:spcBef>
              <a:spcAft>
                <a:spcPts val="2000"/>
              </a:spcAft>
              <a:buFont typeface="Arial" panose="020B0604020202020204" pitchFamily="34" charset="0"/>
              <a:buChar char="•"/>
            </a:pPr>
            <a:r>
              <a:rPr lang="fr-CA" sz="4800" dirty="0"/>
              <a:t>Associations professionnelles</a:t>
            </a:r>
          </a:p>
          <a:p>
            <a:pPr>
              <a:spcBef>
                <a:spcPts val="1000"/>
              </a:spcBef>
              <a:spcAft>
                <a:spcPts val="2000"/>
              </a:spcAft>
              <a:buFont typeface="Arial" panose="020B0604020202020204" pitchFamily="34" charset="0"/>
              <a:buChar char="•"/>
            </a:pPr>
            <a:r>
              <a:rPr lang="fr-CA" sz="4800" dirty="0"/>
              <a:t>Organisations provinciales</a:t>
            </a: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589"/>
          <a:stretch/>
        </p:blipFill>
        <p:spPr>
          <a:xfrm>
            <a:off x="10250268" y="2530443"/>
            <a:ext cx="6469102" cy="5400600"/>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2443F7DA-AF1E-49EB-924B-BDCEDC41657F}"/>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5870" dirty="0">
                <a:solidFill>
                  <a:schemeClr val="bg1"/>
                </a:solidFill>
                <a:latin typeface="+mn-lt"/>
              </a:rPr>
              <a:t>Organismes d’hygiène dentaire </a:t>
            </a:r>
          </a:p>
        </p:txBody>
      </p:sp>
    </p:spTree>
    <p:extLst>
      <p:ext uri="{BB962C8B-B14F-4D97-AF65-F5344CB8AC3E}">
        <p14:creationId xmlns:p14="http://schemas.microsoft.com/office/powerpoint/2010/main" val="49311618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05236" y="2284512"/>
            <a:ext cx="11737304" cy="6673403"/>
          </a:xfrm>
        </p:spPr>
        <p:txBody>
          <a:bodyPr/>
          <a:lstStyle/>
          <a:p>
            <a:pPr marL="57150" lvl="1" indent="0">
              <a:spcBef>
                <a:spcPts val="0"/>
              </a:spcBef>
              <a:spcAft>
                <a:spcPts val="1000"/>
              </a:spcAft>
              <a:buNone/>
            </a:pPr>
            <a:r>
              <a:rPr lang="fr-CA" sz="5200" b="1" dirty="0"/>
              <a:t>Statut de travailleur indépendant ou d’employé</a:t>
            </a:r>
          </a:p>
          <a:p>
            <a:pPr marL="800100" lvl="2" indent="-342900">
              <a:spcBef>
                <a:spcPts val="0"/>
              </a:spcBef>
              <a:spcAft>
                <a:spcPts val="1000"/>
              </a:spcAft>
            </a:pPr>
            <a:r>
              <a:rPr lang="fr-CA" sz="4400" b="1" dirty="0"/>
              <a:t>La terminologie </a:t>
            </a:r>
            <a:r>
              <a:rPr lang="fr-CA" sz="4400" dirty="0"/>
              <a:t>utilisée dans votre contrat déterminera si l’Agence du revenu du Canada vous qualifiera d’employé ou de travailleur indépendant</a:t>
            </a:r>
          </a:p>
          <a:p>
            <a:pPr marL="1678929" lvl="3" indent="-571500">
              <a:spcBef>
                <a:spcPts val="0"/>
              </a:spcBef>
              <a:spcAft>
                <a:spcPts val="1000"/>
              </a:spcAft>
              <a:buFont typeface="Calibri" panose="020F0502020204030204" pitchFamily="34" charset="0"/>
              <a:buChar char="–"/>
            </a:pPr>
            <a:r>
              <a:rPr lang="fr-CA" sz="4200" i="1" dirty="0"/>
              <a:t>Contrat de </a:t>
            </a:r>
            <a:r>
              <a:rPr lang="fr-CA" sz="4200" i="1" u="sng" dirty="0"/>
              <a:t>TRAVAIL</a:t>
            </a:r>
            <a:r>
              <a:rPr lang="fr-CA" sz="4200" i="1" dirty="0"/>
              <a:t> = employeur-employé</a:t>
            </a:r>
          </a:p>
          <a:p>
            <a:pPr marL="1678929" lvl="3" indent="-571500">
              <a:spcBef>
                <a:spcPts val="0"/>
              </a:spcBef>
              <a:spcAft>
                <a:spcPts val="1000"/>
              </a:spcAft>
              <a:buFont typeface="Calibri" panose="020F0502020204030204" pitchFamily="34" charset="0"/>
              <a:buChar char="–"/>
            </a:pPr>
            <a:r>
              <a:rPr lang="fr-CA" sz="4200" i="1" dirty="0"/>
              <a:t>Contrat de </a:t>
            </a:r>
            <a:r>
              <a:rPr lang="fr-CA" sz="4200" i="1" u="sng" dirty="0"/>
              <a:t>SERVICE</a:t>
            </a:r>
            <a:r>
              <a:rPr lang="fr-CA" sz="4200" i="1" dirty="0"/>
              <a:t> = travailleur indépendant</a:t>
            </a:r>
          </a:p>
          <a:p>
            <a:pPr marL="741600" lvl="2" indent="-284400">
              <a:spcBef>
                <a:spcPts val="2000"/>
              </a:spcBef>
              <a:spcAft>
                <a:spcPts val="1000"/>
              </a:spcAft>
              <a:buFont typeface="Arial" panose="020B0604020202020204" pitchFamily="34" charset="0"/>
              <a:buChar char="•"/>
            </a:pPr>
            <a:r>
              <a:rPr lang="fr-FR" sz="4400" b="1" dirty="0"/>
              <a:t>Exemples de contrats</a:t>
            </a:r>
            <a:endParaRPr lang="en-CA" sz="4400" b="1" dirty="0"/>
          </a:p>
        </p:txBody>
      </p:sp>
      <p:sp>
        <p:nvSpPr>
          <p:cNvPr id="9" name="Title 1">
            <a:extLst>
              <a:ext uri="{FF2B5EF4-FFF2-40B4-BE49-F238E27FC236}">
                <a16:creationId xmlns:a16="http://schemas.microsoft.com/office/drawing/2014/main" id="{2356BF5E-2A96-440A-A39D-C0C1D5BA02B1}"/>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Contrats</a:t>
            </a:r>
            <a:endParaRPr lang="fr-CA" sz="5870" dirty="0">
              <a:solidFill>
                <a:schemeClr val="bg1"/>
              </a:solidFill>
              <a:latin typeface="+mn-lt"/>
            </a:endParaRPr>
          </a:p>
        </p:txBody>
      </p:sp>
      <p:pic>
        <p:nvPicPr>
          <p:cNvPr id="7" name="Picture 6">
            <a:extLst>
              <a:ext uri="{FF2B5EF4-FFF2-40B4-BE49-F238E27FC236}">
                <a16:creationId xmlns:a16="http://schemas.microsoft.com/office/drawing/2014/main" id="{FFC92C35-9EF7-4A67-BEC9-075A2410B64E}"/>
              </a:ext>
            </a:extLst>
          </p:cNvPr>
          <p:cNvPicPr>
            <a:picLocks noChangeAspect="1"/>
          </p:cNvPicPr>
          <p:nvPr/>
        </p:nvPicPr>
        <p:blipFill>
          <a:blip r:embed="rId3"/>
          <a:stretch>
            <a:fillRect/>
          </a:stretch>
        </p:blipFill>
        <p:spPr>
          <a:xfrm>
            <a:off x="12964745" y="3202406"/>
            <a:ext cx="3422443" cy="2281627"/>
          </a:xfrm>
          <a:prstGeom prst="rect">
            <a:avLst/>
          </a:prstGeom>
          <a:effectLst>
            <a:outerShdw blurRad="50800" dist="38100" dir="2700000" algn="tl" rotWithShape="0">
              <a:prstClr val="black">
                <a:alpha val="40000"/>
              </a:prstClr>
            </a:outerShdw>
          </a:effectLst>
        </p:spPr>
      </p:pic>
      <p:sp>
        <p:nvSpPr>
          <p:cNvPr id="11" name="Content Placeholder 5">
            <a:extLst>
              <a:ext uri="{FF2B5EF4-FFF2-40B4-BE49-F238E27FC236}">
                <a16:creationId xmlns:a16="http://schemas.microsoft.com/office/drawing/2014/main" id="{FA565F2A-E648-4650-8224-E1DDCD0B67EF}"/>
              </a:ext>
            </a:extLst>
          </p:cNvPr>
          <p:cNvSpPr txBox="1">
            <a:spLocks/>
          </p:cNvSpPr>
          <p:nvPr/>
        </p:nvSpPr>
        <p:spPr bwMode="auto">
          <a:xfrm>
            <a:off x="12011671" y="5798548"/>
            <a:ext cx="5328592" cy="1183285"/>
          </a:xfrm>
          <a:prstGeom prst="rect">
            <a:avLst/>
          </a:prstGeom>
        </p:spPr>
        <p:txBody>
          <a:bodyPr/>
          <a:lstStyle>
            <a:lvl1pPr marL="487672" indent="-487672" defTabSz="650230" eaLnBrk="1" latinLnBrk="0" hangingPunct="1">
              <a:spcBef>
                <a:spcPct val="20000"/>
              </a:spcBef>
              <a:spcAft>
                <a:spcPts val="2000"/>
              </a:spcAft>
              <a:buFont typeface="Arial" panose="020B0604020202020204" pitchFamily="34" charset="0"/>
              <a:buChar char="•"/>
              <a:defRPr b="1">
                <a:solidFill>
                  <a:schemeClr val="tx1"/>
                </a:solidFill>
                <a:latin typeface="+mn-lt"/>
                <a:ea typeface="+mn-ea"/>
              </a:defRPr>
            </a:lvl1pPr>
            <a:lvl2pPr lvl="1" indent="0" algn="ctr" defTabSz="650230" eaLnBrk="1" latinLnBrk="0" hangingPunct="1">
              <a:spcBef>
                <a:spcPct val="20000"/>
              </a:spcBef>
              <a:spcAft>
                <a:spcPts val="1000"/>
              </a:spcAft>
              <a:buFont typeface="Arial"/>
              <a:buNone/>
              <a:defRPr sz="5400" b="1">
                <a:solidFill>
                  <a:srgbClr val="7030A0"/>
                </a:solidFill>
                <a:latin typeface="+mn-lt"/>
                <a:ea typeface="+mn-ea"/>
              </a:defRPr>
            </a:lvl2pPr>
            <a:lvl3pPr marL="1625575" indent="-325115" defTabSz="650230" eaLnBrk="1" latinLnBrk="0" hangingPunct="1">
              <a:spcBef>
                <a:spcPct val="20000"/>
              </a:spcBef>
              <a:buFont typeface="Arial"/>
              <a:buChar char="•"/>
              <a:defRPr sz="18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marL="0" indent="0" algn="ctr">
              <a:buNone/>
            </a:pPr>
            <a:r>
              <a:rPr lang="en-CA" sz="6000" dirty="0">
                <a:solidFill>
                  <a:srgbClr val="7030A0"/>
                </a:solidFill>
              </a:rPr>
              <a:t>cdha.ca/careers</a:t>
            </a:r>
          </a:p>
        </p:txBody>
      </p:sp>
    </p:spTree>
    <p:extLst>
      <p:ext uri="{BB962C8B-B14F-4D97-AF65-F5344CB8AC3E}">
        <p14:creationId xmlns:p14="http://schemas.microsoft.com/office/powerpoint/2010/main" val="146070077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89211" y="7456931"/>
            <a:ext cx="16489832" cy="13803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p>
            <a:pPr marL="0" indent="0" algn="ctr">
              <a:buNone/>
            </a:pPr>
            <a:r>
              <a:rPr lang="en-CA" sz="7200" b="1" kern="0" dirty="0">
                <a:solidFill>
                  <a:srgbClr val="7030A0"/>
                </a:solidFill>
                <a:sym typeface="Herculanum" pitchFamily="-84" charset="0"/>
              </a:rPr>
              <a:t>cdha.ca/webinars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2" name="Title 1">
            <a:extLst>
              <a:ext uri="{FF2B5EF4-FFF2-40B4-BE49-F238E27FC236}">
                <a16:creationId xmlns:a16="http://schemas.microsoft.com/office/drawing/2014/main" id="{C09811C5-5066-44D9-865B-B324316E18AC}"/>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400" dirty="0"/>
              <a:t>Webinaire sur les médias sociaux</a:t>
            </a:r>
            <a:endParaRPr lang="en-CA" sz="5400" dirty="0"/>
          </a:p>
        </p:txBody>
      </p:sp>
      <p:pic>
        <p:nvPicPr>
          <p:cNvPr id="2050" name="Picture 2">
            <a:extLst>
              <a:ext uri="{FF2B5EF4-FFF2-40B4-BE49-F238E27FC236}">
                <a16:creationId xmlns:a16="http://schemas.microsoft.com/office/drawing/2014/main" id="{2FC243BD-2324-4ACD-9896-834724BA5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923" y="2284512"/>
            <a:ext cx="13104415" cy="4798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09337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1219" y="2103503"/>
            <a:ext cx="16879044" cy="6673403"/>
          </a:xfrm>
        </p:spPr>
        <p:txBody>
          <a:bodyPr/>
          <a:lstStyle/>
          <a:p>
            <a:pPr marL="514350" lvl="1" indent="-457200">
              <a:spcBef>
                <a:spcPts val="0"/>
              </a:spcBef>
              <a:spcAft>
                <a:spcPts val="1000"/>
              </a:spcAft>
              <a:buFont typeface="Arial"/>
              <a:buChar char="•"/>
            </a:pPr>
            <a:r>
              <a:rPr lang="fr-CA" sz="4400" dirty="0"/>
              <a:t>Être propriétaire d’une entreprise ou en exploiter une</a:t>
            </a:r>
          </a:p>
          <a:p>
            <a:pPr marL="514350" lvl="1" indent="-457200">
              <a:spcBef>
                <a:spcPts val="0"/>
              </a:spcBef>
              <a:spcAft>
                <a:spcPts val="1000"/>
              </a:spcAft>
              <a:buFont typeface="Arial"/>
              <a:buChar char="•"/>
            </a:pPr>
            <a:r>
              <a:rPr lang="fr-CA" sz="4400" dirty="0"/>
              <a:t>Travailler de manière indépendante ou diriger une équipe</a:t>
            </a:r>
          </a:p>
          <a:p>
            <a:pPr marL="514350" lvl="1" indent="-457200">
              <a:spcBef>
                <a:spcPts val="0"/>
              </a:spcBef>
              <a:spcAft>
                <a:spcPts val="1000"/>
              </a:spcAft>
              <a:buFont typeface="Arial"/>
              <a:buChar char="•"/>
            </a:pPr>
            <a:r>
              <a:rPr lang="fr-CA" sz="4400" dirty="0"/>
              <a:t>Offrir une gamme diversifiée de choix aux clients  </a:t>
            </a:r>
          </a:p>
          <a:p>
            <a:pPr marL="514350" lvl="1" indent="-457200">
              <a:spcBef>
                <a:spcPts val="0"/>
              </a:spcBef>
              <a:spcAft>
                <a:spcPts val="1000"/>
              </a:spcAft>
              <a:buFont typeface="Arial"/>
              <a:buChar char="•"/>
            </a:pPr>
            <a:r>
              <a:rPr lang="fr-CA" sz="4400" dirty="0"/>
              <a:t>Améliorer l’accès aux soins d’hygiène dentaire</a:t>
            </a:r>
          </a:p>
          <a:p>
            <a:pPr marL="514350" lvl="1" indent="-457200">
              <a:spcBef>
                <a:spcPts val="0"/>
              </a:spcBef>
              <a:spcAft>
                <a:spcPts val="1000"/>
              </a:spcAft>
              <a:buFont typeface="Arial"/>
              <a:buChar char="•"/>
            </a:pPr>
            <a:r>
              <a:rPr lang="fr-CA" sz="4400" dirty="0"/>
              <a:t>Réseau de la pratique autonome (RPA) : </a:t>
            </a:r>
            <a:r>
              <a:rPr lang="fr-CA" sz="4400" b="1" dirty="0">
                <a:solidFill>
                  <a:srgbClr val="7030A0"/>
                </a:solidFill>
              </a:rPr>
              <a:t>cdha.ca/IPN</a:t>
            </a:r>
          </a:p>
          <a:p>
            <a:pPr marL="57150" lvl="1" indent="0">
              <a:spcBef>
                <a:spcPts val="0"/>
              </a:spcBef>
              <a:spcAft>
                <a:spcPts val="1000"/>
              </a:spcAft>
              <a:buNone/>
            </a:pPr>
            <a:endParaRPr lang="fr-CA" sz="3600" dirty="0"/>
          </a:p>
        </p:txBody>
      </p:sp>
      <p:pic>
        <p:nvPicPr>
          <p:cNvPr id="8" name="Picture 7" descr="J:\Marketing and  Communications\images\members in action and clinic openings\vivian garas clinic opening1.JPG">
            <a:extLst>
              <a:ext uri="{FF2B5EF4-FFF2-40B4-BE49-F238E27FC236}">
                <a16:creationId xmlns:a16="http://schemas.microsoft.com/office/drawing/2014/main" id="{6C0E5B1D-7EC0-43F4-8B61-8AEA7CB3A2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3507" y="5993304"/>
            <a:ext cx="6044652" cy="34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2" descr="J:\Marketing and  Communications\images\Rosemary Vaillant perfectsmile car wrap.JPG">
            <a:extLst>
              <a:ext uri="{FF2B5EF4-FFF2-40B4-BE49-F238E27FC236}">
                <a16:creationId xmlns:a16="http://schemas.microsoft.com/office/drawing/2014/main" id="{BAED464E-85C5-45F0-9643-36D79C2318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0207" y="5993304"/>
            <a:ext cx="4579079" cy="342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E7638E13-F173-406C-A623-AAC3AAAA9917}"/>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La pratique autonome</a:t>
            </a:r>
          </a:p>
        </p:txBody>
      </p:sp>
    </p:spTree>
    <p:extLst>
      <p:ext uri="{BB962C8B-B14F-4D97-AF65-F5344CB8AC3E}">
        <p14:creationId xmlns:p14="http://schemas.microsoft.com/office/powerpoint/2010/main" val="217717751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p:cNvGraphicFramePr>
            <a:graphicFrameLocks noGrp="1"/>
          </p:cNvGraphicFramePr>
          <p:nvPr>
            <p:ph sz="half" idx="2"/>
            <p:extLst>
              <p:ext uri="{D42A27DB-BD31-4B8C-83A1-F6EECF244321}">
                <p14:modId xmlns:p14="http://schemas.microsoft.com/office/powerpoint/2010/main" val="4110725756"/>
              </p:ext>
            </p:extLst>
          </p:nvPr>
        </p:nvGraphicFramePr>
        <p:xfrm>
          <a:off x="2287983" y="1924472"/>
          <a:ext cx="12764295" cy="6768752"/>
        </p:xfrm>
        <a:graphic>
          <a:graphicData uri="http://schemas.openxmlformats.org/drawingml/2006/table">
            <a:tbl>
              <a:tblPr firstRow="1" bandRow="1">
                <a:tableStyleId>{9D7B26C5-4107-4FEC-AEDC-1716B250A1EF}</a:tableStyleId>
              </a:tblPr>
              <a:tblGrid>
                <a:gridCol w="4439755">
                  <a:extLst>
                    <a:ext uri="{9D8B030D-6E8A-4147-A177-3AD203B41FA5}">
                      <a16:colId xmlns:a16="http://schemas.microsoft.com/office/drawing/2014/main" val="20000"/>
                    </a:ext>
                  </a:extLst>
                </a:gridCol>
                <a:gridCol w="2108884">
                  <a:extLst>
                    <a:ext uri="{9D8B030D-6E8A-4147-A177-3AD203B41FA5}">
                      <a16:colId xmlns:a16="http://schemas.microsoft.com/office/drawing/2014/main" val="20001"/>
                    </a:ext>
                  </a:extLst>
                </a:gridCol>
                <a:gridCol w="4106772">
                  <a:extLst>
                    <a:ext uri="{9D8B030D-6E8A-4147-A177-3AD203B41FA5}">
                      <a16:colId xmlns:a16="http://schemas.microsoft.com/office/drawing/2014/main" val="20002"/>
                    </a:ext>
                  </a:extLst>
                </a:gridCol>
                <a:gridCol w="2108884">
                  <a:extLst>
                    <a:ext uri="{9D8B030D-6E8A-4147-A177-3AD203B41FA5}">
                      <a16:colId xmlns:a16="http://schemas.microsoft.com/office/drawing/2014/main" val="20003"/>
                    </a:ext>
                  </a:extLst>
                </a:gridCol>
              </a:tblGrid>
              <a:tr h="680884">
                <a:tc>
                  <a:txBody>
                    <a:bodyPr/>
                    <a:lstStyle/>
                    <a:p>
                      <a:r>
                        <a:rPr lang="en-CA" sz="3200" b="1" dirty="0"/>
                        <a:t>PROVINCE</a:t>
                      </a:r>
                      <a:endParaRPr lang="en-CA" sz="3200" b="1" dirty="0">
                        <a:solidFill>
                          <a:schemeClr val="tx1"/>
                        </a:solidFill>
                        <a:latin typeface="+mn-lt"/>
                        <a:cs typeface="Arial" panose="020B0604020202020204" pitchFamily="34" charset="0"/>
                      </a:endParaRPr>
                    </a:p>
                  </a:txBody>
                  <a:tcPr/>
                </a:tc>
                <a:tc>
                  <a:txBody>
                    <a:bodyPr/>
                    <a:lstStyle/>
                    <a:p>
                      <a:pPr algn="l"/>
                      <a:r>
                        <a:rPr lang="en-CA" sz="3200" b="1" dirty="0"/>
                        <a:t>N</a:t>
                      </a:r>
                      <a:r>
                        <a:rPr lang="en-CA" sz="3200" b="1" baseline="30000" dirty="0"/>
                        <a:t>°</a:t>
                      </a:r>
                      <a:endParaRPr lang="en-CA" sz="3200" b="1" dirty="0">
                        <a:solidFill>
                          <a:schemeClr val="tx1"/>
                        </a:solidFill>
                        <a:latin typeface="+mn-lt"/>
                        <a:cs typeface="Arial" panose="020B0604020202020204" pitchFamily="34" charset="0"/>
                      </a:endParaRPr>
                    </a:p>
                  </a:txBody>
                  <a:tcPr/>
                </a:tc>
                <a:tc>
                  <a:txBody>
                    <a:bodyPr/>
                    <a:lstStyle/>
                    <a:p>
                      <a:r>
                        <a:rPr lang="en-CA" sz="3200" b="1" dirty="0"/>
                        <a:t>PROVINCE</a:t>
                      </a:r>
                      <a:endParaRPr lang="en-CA" sz="3200" b="1" dirty="0">
                        <a:solidFill>
                          <a:schemeClr val="tx1"/>
                        </a:solidFill>
                        <a:latin typeface="+mn-lt"/>
                        <a:cs typeface="Arial" panose="020B0604020202020204" pitchFamily="34" charset="0"/>
                      </a:endParaRPr>
                    </a:p>
                  </a:txBody>
                  <a:tcPr/>
                </a:tc>
                <a:tc>
                  <a:txBody>
                    <a:bodyPr/>
                    <a:lstStyle/>
                    <a:p>
                      <a:r>
                        <a:rPr lang="en-CA" sz="3200" b="1" dirty="0"/>
                        <a:t> N</a:t>
                      </a:r>
                      <a:r>
                        <a:rPr lang="en-CA" sz="3200" b="1" baseline="30000" dirty="0"/>
                        <a:t>°</a:t>
                      </a:r>
                      <a:endParaRPr lang="en-CA" sz="3200" b="1" baseline="3000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10000"/>
                  </a:ext>
                </a:extLst>
              </a:tr>
              <a:tr h="1215350">
                <a:tc>
                  <a:txBody>
                    <a:bodyPr/>
                    <a:lstStyle/>
                    <a:p>
                      <a:r>
                        <a:rPr lang="fr-CA" sz="3600" b="1" noProof="0" dirty="0"/>
                        <a:t>Alberta</a:t>
                      </a:r>
                      <a:endParaRPr lang="fr-CA" sz="3600" b="1" noProof="0" dirty="0">
                        <a:solidFill>
                          <a:schemeClr val="tx1"/>
                        </a:solidFill>
                        <a:latin typeface="+mn-lt"/>
                        <a:cs typeface="Arial" panose="020B0604020202020204" pitchFamily="34" charset="0"/>
                      </a:endParaRPr>
                    </a:p>
                  </a:txBody>
                  <a:tcPr anchor="ctr"/>
                </a:tc>
                <a:tc>
                  <a:txBody>
                    <a:bodyPr/>
                    <a:lstStyle/>
                    <a:p>
                      <a:pPr algn="l"/>
                      <a:r>
                        <a:rPr lang="fr-CA" sz="3600" b="0" noProof="0" dirty="0"/>
                        <a:t>179</a:t>
                      </a:r>
                      <a:endParaRPr lang="fr-CA" sz="3600" b="0" noProof="0" dirty="0">
                        <a:solidFill>
                          <a:schemeClr val="tx1"/>
                        </a:solidFill>
                        <a:latin typeface="+mn-lt"/>
                        <a:cs typeface="Arial" panose="020B0604020202020204" pitchFamily="34" charset="0"/>
                      </a:endParaRPr>
                    </a:p>
                  </a:txBody>
                  <a:tcPr anchor="ctr"/>
                </a:tc>
                <a:tc>
                  <a:txBody>
                    <a:bodyPr/>
                    <a:lstStyle/>
                    <a:p>
                      <a:r>
                        <a:rPr lang="fr-CA" sz="3600" b="1" kern="1200" noProof="0" dirty="0"/>
                        <a:t>Nouvelle-Écosse</a:t>
                      </a:r>
                      <a:endParaRPr lang="fr-CA" sz="3600" b="1" kern="1200" noProof="0" dirty="0">
                        <a:solidFill>
                          <a:schemeClr val="tx1"/>
                        </a:solidFill>
                        <a:latin typeface="+mn-lt"/>
                        <a:ea typeface="+mn-ea"/>
                        <a:cs typeface="Arial" panose="020B0604020202020204" pitchFamily="34" charset="0"/>
                      </a:endParaRPr>
                    </a:p>
                  </a:txBody>
                  <a:tcPr anchor="ctr"/>
                </a:tc>
                <a:tc>
                  <a:txBody>
                    <a:bodyPr/>
                    <a:lstStyle/>
                    <a:p>
                      <a:r>
                        <a:rPr lang="fr-CA" sz="3600" b="0" noProof="0" dirty="0"/>
                        <a:t>14</a:t>
                      </a:r>
                      <a:endParaRPr lang="fr-CA" sz="3600" b="0" noProof="0"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10001"/>
                  </a:ext>
                </a:extLst>
              </a:tr>
              <a:tr h="1215350">
                <a:tc>
                  <a:txBody>
                    <a:bodyPr/>
                    <a:lstStyle/>
                    <a:p>
                      <a:pPr marL="0" algn="l" defTabSz="457200" rtl="0" eaLnBrk="1" latinLnBrk="0" hangingPunct="1"/>
                      <a:r>
                        <a:rPr lang="fr-CA" sz="3600" b="1" kern="1200" noProof="0" dirty="0"/>
                        <a:t>Colombie-Britannique</a:t>
                      </a:r>
                      <a:endParaRPr lang="fr-CA" sz="3600" b="1" kern="1200" noProof="0" dirty="0">
                        <a:solidFill>
                          <a:schemeClr val="tx1"/>
                        </a:solidFill>
                        <a:latin typeface="+mn-lt"/>
                        <a:ea typeface="+mn-ea"/>
                        <a:cs typeface="Arial" panose="020B0604020202020204" pitchFamily="34" charset="0"/>
                      </a:endParaRPr>
                    </a:p>
                  </a:txBody>
                  <a:tcPr anchor="ctr"/>
                </a:tc>
                <a:tc>
                  <a:txBody>
                    <a:bodyPr/>
                    <a:lstStyle/>
                    <a:p>
                      <a:pPr algn="l"/>
                      <a:r>
                        <a:rPr lang="en-CA" sz="3600" b="0" dirty="0"/>
                        <a:t>143</a:t>
                      </a:r>
                      <a:endParaRPr lang="en-CA" sz="3600" b="0" dirty="0">
                        <a:solidFill>
                          <a:schemeClr val="tx1"/>
                        </a:solidFill>
                        <a:latin typeface="+mn-lt"/>
                        <a:cs typeface="Arial" panose="020B0604020202020204" pitchFamily="34" charset="0"/>
                      </a:endParaRPr>
                    </a:p>
                  </a:txBody>
                  <a:tcPr anchor="ctr"/>
                </a:tc>
                <a:tc>
                  <a:txBody>
                    <a:bodyPr/>
                    <a:lstStyle/>
                    <a:p>
                      <a:r>
                        <a:rPr lang="en-CA" sz="3600" b="1" dirty="0"/>
                        <a:t>Ontario</a:t>
                      </a:r>
                      <a:endParaRPr lang="en-CA" sz="3600" b="1" dirty="0">
                        <a:solidFill>
                          <a:schemeClr val="tx1"/>
                        </a:solidFill>
                        <a:latin typeface="+mn-lt"/>
                        <a:cs typeface="Arial" panose="020B0604020202020204" pitchFamily="34" charset="0"/>
                      </a:endParaRPr>
                    </a:p>
                  </a:txBody>
                  <a:tcPr anchor="ctr"/>
                </a:tc>
                <a:tc>
                  <a:txBody>
                    <a:bodyPr/>
                    <a:lstStyle/>
                    <a:p>
                      <a:r>
                        <a:rPr lang="en-CA" sz="3600" b="0" dirty="0"/>
                        <a:t>737</a:t>
                      </a:r>
                      <a:endParaRPr lang="en-CA" sz="3600" b="0"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10002"/>
                  </a:ext>
                </a:extLst>
              </a:tr>
              <a:tr h="1215350">
                <a:tc>
                  <a:txBody>
                    <a:bodyPr/>
                    <a:lstStyle/>
                    <a:p>
                      <a:r>
                        <a:rPr lang="fr-CA" sz="3600" b="1" noProof="0" dirty="0"/>
                        <a:t>Manitoba</a:t>
                      </a:r>
                      <a:endParaRPr lang="fr-CA" sz="3600" b="1" noProof="0" dirty="0">
                        <a:solidFill>
                          <a:schemeClr val="tx1"/>
                        </a:solidFill>
                        <a:latin typeface="+mn-lt"/>
                        <a:cs typeface="Arial" panose="020B0604020202020204" pitchFamily="34" charset="0"/>
                      </a:endParaRPr>
                    </a:p>
                  </a:txBody>
                  <a:tcPr anchor="ctr"/>
                </a:tc>
                <a:tc>
                  <a:txBody>
                    <a:bodyPr/>
                    <a:lstStyle/>
                    <a:p>
                      <a:pPr algn="l"/>
                      <a:r>
                        <a:rPr lang="fr-CA" sz="3600" b="0" noProof="0" dirty="0"/>
                        <a:t>10</a:t>
                      </a:r>
                      <a:endParaRPr lang="fr-CA" sz="3600" b="0" noProof="0" dirty="0">
                        <a:solidFill>
                          <a:schemeClr val="tx1"/>
                        </a:solidFill>
                        <a:latin typeface="+mn-lt"/>
                        <a:cs typeface="Arial" panose="020B0604020202020204" pitchFamily="34" charset="0"/>
                      </a:endParaRPr>
                    </a:p>
                  </a:txBody>
                  <a:tcPr anchor="ctr"/>
                </a:tc>
                <a:tc>
                  <a:txBody>
                    <a:bodyPr/>
                    <a:lstStyle/>
                    <a:p>
                      <a:r>
                        <a:rPr lang="fr-CA" sz="3600" b="1" noProof="0" dirty="0"/>
                        <a:t>Québec</a:t>
                      </a:r>
                      <a:endParaRPr lang="fr-CA" sz="3600" b="1" baseline="30000" noProof="0" dirty="0">
                        <a:solidFill>
                          <a:schemeClr val="tx1"/>
                        </a:solidFill>
                        <a:latin typeface="+mn-lt"/>
                        <a:cs typeface="Arial" panose="020B0604020202020204" pitchFamily="34" charset="0"/>
                      </a:endParaRPr>
                    </a:p>
                  </a:txBody>
                  <a:tcPr anchor="ctr"/>
                </a:tc>
                <a:tc>
                  <a:txBody>
                    <a:bodyPr/>
                    <a:lstStyle/>
                    <a:p>
                      <a:r>
                        <a:rPr lang="en-CA" sz="3600" b="0" dirty="0"/>
                        <a:t>22</a:t>
                      </a:r>
                      <a:endParaRPr lang="en-CA" sz="3600" b="0"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10003"/>
                  </a:ext>
                </a:extLst>
              </a:tr>
              <a:tr h="1220909">
                <a:tc>
                  <a:txBody>
                    <a:bodyPr/>
                    <a:lstStyle/>
                    <a:p>
                      <a:pPr marL="0" algn="l" defTabSz="457200" rtl="0" eaLnBrk="1" latinLnBrk="0" hangingPunct="1"/>
                      <a:r>
                        <a:rPr lang="fr-CA" sz="3600" b="1" kern="1200" noProof="0" dirty="0"/>
                        <a:t>Terre-Neuve-et-Labrador</a:t>
                      </a:r>
                      <a:endParaRPr lang="fr-CA" sz="3600" b="1" kern="1200" noProof="0" dirty="0">
                        <a:solidFill>
                          <a:schemeClr val="tx1"/>
                        </a:solidFill>
                        <a:latin typeface="+mn-lt"/>
                        <a:ea typeface="+mn-ea"/>
                        <a:cs typeface="Arial" panose="020B0604020202020204" pitchFamily="34" charset="0"/>
                      </a:endParaRPr>
                    </a:p>
                  </a:txBody>
                  <a:tcPr anchor="ctr"/>
                </a:tc>
                <a:tc>
                  <a:txBody>
                    <a:bodyPr/>
                    <a:lstStyle/>
                    <a:p>
                      <a:pPr algn="l"/>
                      <a:r>
                        <a:rPr lang="fr-CA" sz="3600" b="0" noProof="0" dirty="0"/>
                        <a:t>21</a:t>
                      </a:r>
                      <a:endParaRPr lang="fr-CA" sz="3600" b="0" noProof="0" dirty="0">
                        <a:solidFill>
                          <a:schemeClr val="tx1"/>
                        </a:solidFill>
                        <a:latin typeface="+mn-lt"/>
                        <a:cs typeface="Arial" panose="020B0604020202020204" pitchFamily="34" charset="0"/>
                      </a:endParaRPr>
                    </a:p>
                  </a:txBody>
                  <a:tcPr anchor="ctr"/>
                </a:tc>
                <a:tc>
                  <a:txBody>
                    <a:bodyPr/>
                    <a:lstStyle/>
                    <a:p>
                      <a:r>
                        <a:rPr lang="fr-CA" sz="3600" b="1" noProof="0" dirty="0"/>
                        <a:t>Saskatchewan</a:t>
                      </a:r>
                      <a:endParaRPr lang="fr-CA" sz="3600" b="1" noProof="0" dirty="0">
                        <a:solidFill>
                          <a:schemeClr val="tx1"/>
                        </a:solidFill>
                        <a:latin typeface="+mn-lt"/>
                        <a:cs typeface="Arial" panose="020B0604020202020204" pitchFamily="34" charset="0"/>
                      </a:endParaRPr>
                    </a:p>
                  </a:txBody>
                  <a:tcPr anchor="ctr"/>
                </a:tc>
                <a:tc>
                  <a:txBody>
                    <a:bodyPr/>
                    <a:lstStyle/>
                    <a:p>
                      <a:r>
                        <a:rPr lang="en-CA" sz="3600" b="0" dirty="0"/>
                        <a:t>9</a:t>
                      </a:r>
                      <a:endParaRPr lang="en-CA" sz="3600" b="0"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10004"/>
                  </a:ext>
                </a:extLst>
              </a:tr>
              <a:tr h="1220909">
                <a:tc>
                  <a:txBody>
                    <a:bodyPr/>
                    <a:lstStyle/>
                    <a:p>
                      <a:pPr marL="0" algn="l" defTabSz="457200" rtl="0" eaLnBrk="1" fontAlgn="t" latinLnBrk="0" hangingPunct="1"/>
                      <a:r>
                        <a:rPr lang="fr-CA" sz="3600" b="1" kern="1200" noProof="0" dirty="0"/>
                        <a:t>Nouveau-Brunswick</a:t>
                      </a:r>
                      <a:endParaRPr lang="fr-CA" sz="3600" b="1" kern="1200" noProof="0" dirty="0">
                        <a:solidFill>
                          <a:schemeClr val="tx1"/>
                        </a:solidFill>
                        <a:latin typeface="+mn-lt"/>
                        <a:ea typeface="+mn-ea"/>
                        <a:cs typeface="Arial" panose="020B0604020202020204" pitchFamily="34" charset="0"/>
                      </a:endParaRPr>
                    </a:p>
                  </a:txBody>
                  <a:tcPr marL="60960" marR="60960" marT="60960" marB="60960" anchor="ctr"/>
                </a:tc>
                <a:tc>
                  <a:txBody>
                    <a:bodyPr/>
                    <a:lstStyle/>
                    <a:p>
                      <a:pPr algn="l"/>
                      <a:r>
                        <a:rPr lang="fr-CA" sz="3600" b="0" noProof="0" dirty="0"/>
                        <a:t>19</a:t>
                      </a:r>
                      <a:endParaRPr lang="fr-CA" sz="3600" b="0" noProof="0" dirty="0">
                        <a:solidFill>
                          <a:schemeClr val="tx1"/>
                        </a:solidFill>
                        <a:latin typeface="+mn-lt"/>
                        <a:cs typeface="Arial" panose="020B0604020202020204" pitchFamily="34" charset="0"/>
                      </a:endParaRPr>
                    </a:p>
                  </a:txBody>
                  <a:tcPr anchor="ctr"/>
                </a:tc>
                <a:tc>
                  <a:txBody>
                    <a:bodyPr/>
                    <a:lstStyle/>
                    <a:p>
                      <a:r>
                        <a:rPr lang="fr-CA" sz="3600" b="1" noProof="0" dirty="0"/>
                        <a:t>Le Nord et l’Île-du-Prince-Édouard</a:t>
                      </a:r>
                      <a:r>
                        <a:rPr lang="fr-CA" sz="3600" b="1" baseline="30000" noProof="0" dirty="0"/>
                        <a:t>*</a:t>
                      </a:r>
                      <a:endParaRPr lang="fr-CA" sz="3600" b="1" baseline="30000" noProof="0" dirty="0">
                        <a:solidFill>
                          <a:schemeClr val="tx1"/>
                        </a:solidFill>
                        <a:latin typeface="+mn-lt"/>
                        <a:cs typeface="Arial" panose="020B0604020202020204" pitchFamily="34" charset="0"/>
                      </a:endParaRPr>
                    </a:p>
                  </a:txBody>
                  <a:tcPr anchor="ctr"/>
                </a:tc>
                <a:tc>
                  <a:txBody>
                    <a:bodyPr/>
                    <a:lstStyle/>
                    <a:p>
                      <a:r>
                        <a:rPr lang="en-CA" sz="3600" b="0" dirty="0"/>
                        <a:t>2</a:t>
                      </a:r>
                      <a:endParaRPr lang="en-CA" sz="3600" b="0"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FB44BE33-A37F-442B-B664-0D658BFBCDED}"/>
              </a:ext>
            </a:extLst>
          </p:cNvPr>
          <p:cNvSpPr txBox="1"/>
          <p:nvPr/>
        </p:nvSpPr>
        <p:spPr>
          <a:xfrm>
            <a:off x="749251" y="8958008"/>
            <a:ext cx="16849871" cy="430887"/>
          </a:xfrm>
          <a:prstGeom prst="rect">
            <a:avLst/>
          </a:prstGeom>
          <a:noFill/>
        </p:spPr>
        <p:txBody>
          <a:bodyPr wrap="square" rtlCol="0">
            <a:spAutoFit/>
          </a:bodyPr>
          <a:lstStyle/>
          <a:p>
            <a:r>
              <a:rPr lang="fr-FR" sz="2200" i="1" dirty="0">
                <a:solidFill>
                  <a:schemeClr val="tx1"/>
                </a:solidFill>
                <a:latin typeface="+mn-lt"/>
              </a:rPr>
              <a:t>Le Nord et l’Île-du-Prince-Édouard ne permettent pas actuellement aux hygiénistes dentaires de travailler à titre de praticiens indépendants.</a:t>
            </a:r>
            <a:endParaRPr lang="en-CA" sz="2200" i="1" dirty="0">
              <a:solidFill>
                <a:schemeClr val="tx1"/>
              </a:solidFill>
              <a:latin typeface="+mn-lt"/>
            </a:endParaRPr>
          </a:p>
        </p:txBody>
      </p:sp>
      <p:sp>
        <p:nvSpPr>
          <p:cNvPr id="5" name="Title 1">
            <a:extLst>
              <a:ext uri="{FF2B5EF4-FFF2-40B4-BE49-F238E27FC236}">
                <a16:creationId xmlns:a16="http://schemas.microsoft.com/office/drawing/2014/main" id="{9561C721-4AA3-40C0-9C24-A24357CD0A49}"/>
              </a:ext>
            </a:extLst>
          </p:cNvPr>
          <p:cNvSpPr txBox="1">
            <a:spLocks/>
          </p:cNvSpPr>
          <p:nvPr/>
        </p:nvSpPr>
        <p:spPr bwMode="auto">
          <a:xfrm>
            <a:off x="5285755" y="268288"/>
            <a:ext cx="12054508"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000" dirty="0">
                <a:solidFill>
                  <a:schemeClr val="bg1"/>
                </a:solidFill>
                <a:latin typeface="+mn-lt"/>
              </a:rPr>
              <a:t>Réseau de la pratique autonome : Les chiffres</a:t>
            </a:r>
          </a:p>
        </p:txBody>
      </p:sp>
    </p:spTree>
    <p:extLst>
      <p:ext uri="{BB962C8B-B14F-4D97-AF65-F5344CB8AC3E}">
        <p14:creationId xmlns:p14="http://schemas.microsoft.com/office/powerpoint/2010/main" val="62546029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0" y="1924471"/>
            <a:ext cx="17023059" cy="5832649"/>
          </a:xfrm>
        </p:spPr>
        <p:txBody>
          <a:bodyPr/>
          <a:lstStyle/>
          <a:p>
            <a:pPr marL="0" indent="0" algn="ctr">
              <a:spcAft>
                <a:spcPts val="1000"/>
              </a:spcAft>
              <a:buNone/>
            </a:pPr>
            <a:r>
              <a:rPr lang="fr-CA" sz="5400" b="1" dirty="0"/>
              <a:t>Assurez-vous que votre adhésion à titre </a:t>
            </a:r>
            <a:br>
              <a:rPr lang="fr-CA" sz="5400" b="1" dirty="0"/>
            </a:br>
            <a:r>
              <a:rPr lang="fr-CA" sz="5400" b="1" dirty="0"/>
              <a:t>de membre étudiant est à jour!</a:t>
            </a:r>
          </a:p>
        </p:txBody>
      </p:sp>
      <p:sp>
        <p:nvSpPr>
          <p:cNvPr id="9" name="Content Placeholder 5"/>
          <p:cNvSpPr>
            <a:spLocks noGrp="1"/>
          </p:cNvSpPr>
          <p:nvPr>
            <p:ph sz="quarter" idx="4"/>
          </p:nvPr>
        </p:nvSpPr>
        <p:spPr>
          <a:xfrm>
            <a:off x="7505566" y="4300736"/>
            <a:ext cx="6853197" cy="4680520"/>
          </a:xfrm>
        </p:spPr>
        <p:txBody>
          <a:bodyPr/>
          <a:lstStyle/>
          <a:p>
            <a:pPr marL="0" indent="0" algn="ctr">
              <a:lnSpc>
                <a:spcPct val="100000"/>
              </a:lnSpc>
              <a:spcAft>
                <a:spcPts val="0"/>
              </a:spcAft>
              <a:buNone/>
            </a:pPr>
            <a:r>
              <a:rPr lang="fr-CA" sz="5400" b="1" dirty="0">
                <a:solidFill>
                  <a:srgbClr val="7030A0"/>
                </a:solidFill>
              </a:rPr>
              <a:t>achd.ca/adhérer</a:t>
            </a:r>
          </a:p>
          <a:p>
            <a:pPr marL="0" indent="0" algn="ctr">
              <a:lnSpc>
                <a:spcPct val="100000"/>
              </a:lnSpc>
              <a:spcAft>
                <a:spcPts val="0"/>
              </a:spcAft>
              <a:buNone/>
            </a:pPr>
            <a:endParaRPr lang="fr-CA" sz="5400" b="1" dirty="0">
              <a:solidFill>
                <a:srgbClr val="7030A0"/>
              </a:solidFill>
            </a:endParaRPr>
          </a:p>
          <a:p>
            <a:pPr marL="0" indent="0" algn="ctr">
              <a:lnSpc>
                <a:spcPct val="100000"/>
              </a:lnSpc>
              <a:spcBef>
                <a:spcPts val="0"/>
              </a:spcBef>
              <a:spcAft>
                <a:spcPts val="0"/>
              </a:spcAft>
              <a:buNone/>
            </a:pPr>
            <a:r>
              <a:rPr lang="fr-CA" sz="5400" b="1" dirty="0">
                <a:solidFill>
                  <a:srgbClr val="7030A0"/>
                </a:solidFill>
              </a:rPr>
              <a:t>achd.ca/renouveler</a:t>
            </a:r>
            <a:r>
              <a:rPr lang="fr-CA" sz="5400" b="1" dirty="0">
                <a:solidFill>
                  <a:srgbClr val="ED8A05"/>
                </a:solidFill>
              </a:rPr>
              <a:t> </a:t>
            </a:r>
          </a:p>
          <a:p>
            <a:pPr marL="0" indent="0" algn="ctr">
              <a:lnSpc>
                <a:spcPct val="100000"/>
              </a:lnSpc>
              <a:spcBef>
                <a:spcPts val="0"/>
              </a:spcBef>
              <a:spcAft>
                <a:spcPts val="0"/>
              </a:spcAft>
              <a:buNone/>
            </a:pPr>
            <a:endParaRPr lang="fr-CA" sz="5400" b="1" dirty="0">
              <a:solidFill>
                <a:srgbClr val="ED8A05"/>
              </a:solidFill>
            </a:endParaRPr>
          </a:p>
          <a:p>
            <a:pPr marL="0" indent="0" algn="ctr">
              <a:lnSpc>
                <a:spcPct val="100000"/>
              </a:lnSpc>
              <a:spcBef>
                <a:spcPts val="0"/>
              </a:spcBef>
              <a:spcAft>
                <a:spcPts val="0"/>
              </a:spcAft>
              <a:buNone/>
            </a:pPr>
            <a:r>
              <a:rPr lang="fr-CA" sz="5400" b="1" dirty="0">
                <a:solidFill>
                  <a:srgbClr val="7030A0"/>
                </a:solidFill>
              </a:rPr>
              <a:t>1 800 267-5235</a:t>
            </a:r>
          </a:p>
        </p:txBody>
      </p:sp>
      <p:sp>
        <p:nvSpPr>
          <p:cNvPr id="8" name="Rectangle 7"/>
          <p:cNvSpPr/>
          <p:nvPr/>
        </p:nvSpPr>
        <p:spPr>
          <a:xfrm>
            <a:off x="8168444" y="4954905"/>
            <a:ext cx="312906" cy="707886"/>
          </a:xfrm>
          <a:prstGeom prst="rect">
            <a:avLst/>
          </a:prstGeom>
        </p:spPr>
        <p:txBody>
          <a:bodyPr wrap="none">
            <a:spAutoFit/>
          </a:bodyPr>
          <a:lstStyle/>
          <a:p>
            <a:r>
              <a:rPr lang="en-CA"/>
              <a:t> </a:t>
            </a:r>
          </a:p>
        </p:txBody>
      </p:sp>
      <p:cxnSp>
        <p:nvCxnSpPr>
          <p:cNvPr id="10" name="Curved Connector 9"/>
          <p:cNvCxnSpPr/>
          <p:nvPr/>
        </p:nvCxnSpPr>
        <p:spPr bwMode="auto">
          <a:xfrm rot="10800000" flipV="1">
            <a:off x="6576740" y="5374499"/>
            <a:ext cx="1576898" cy="1296665"/>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1" name="Picture 10">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5347" y="3940696"/>
            <a:ext cx="2391070" cy="5320973"/>
          </a:xfrm>
          <a:prstGeom prst="rect">
            <a:avLst/>
          </a:prstGeom>
          <a:ln>
            <a:solidFill>
              <a:schemeClr val="tx2"/>
            </a:solidFill>
          </a:ln>
          <a:effectLst>
            <a:outerShdw blurRad="50800" dist="38100" dir="2700000" algn="tl" rotWithShape="0">
              <a:prstClr val="black">
                <a:alpha val="40000"/>
              </a:prstClr>
            </a:outerShdw>
          </a:effectLst>
        </p:spPr>
      </p:pic>
      <p:sp>
        <p:nvSpPr>
          <p:cNvPr id="12" name="Title 1">
            <a:extLst>
              <a:ext uri="{FF2B5EF4-FFF2-40B4-BE49-F238E27FC236}">
                <a16:creationId xmlns:a16="http://schemas.microsoft.com/office/drawing/2014/main" id="{3373ADC3-9EF1-4C0F-B128-3E54A36559D2}"/>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Adhésion à l’ACHD</a:t>
            </a:r>
          </a:p>
        </p:txBody>
      </p:sp>
    </p:spTree>
    <p:extLst>
      <p:ext uri="{BB962C8B-B14F-4D97-AF65-F5344CB8AC3E}">
        <p14:creationId xmlns:p14="http://schemas.microsoft.com/office/powerpoint/2010/main" val="231182990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204" y="6041493"/>
            <a:ext cx="1603076" cy="120230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068" y="5033179"/>
            <a:ext cx="1111348" cy="823151"/>
          </a:xfrm>
          <a:prstGeom prst="rect">
            <a:avLst/>
          </a:prstGeom>
        </p:spPr>
      </p:pic>
      <p:sp>
        <p:nvSpPr>
          <p:cNvPr id="15" name="Content Placeholder 5"/>
          <p:cNvSpPr>
            <a:spLocks noGrp="1"/>
          </p:cNvSpPr>
          <p:nvPr>
            <p:ph type="body" idx="1"/>
          </p:nvPr>
        </p:nvSpPr>
        <p:spPr>
          <a:xfrm>
            <a:off x="9318203" y="6236629"/>
            <a:ext cx="9912690" cy="812032"/>
          </a:xfrm>
        </p:spPr>
        <p:txBody>
          <a:bodyPr/>
          <a:lstStyle/>
          <a:p>
            <a:pPr>
              <a:spcAft>
                <a:spcPts val="1000"/>
              </a:spcAft>
            </a:pPr>
            <a:r>
              <a:rPr lang="en-CA" sz="4000" dirty="0"/>
              <a:t>1 800 267-5235</a:t>
            </a:r>
            <a:endParaRPr lang="en-CA" sz="2800" dirty="0"/>
          </a:p>
        </p:txBody>
      </p:sp>
      <p:sp>
        <p:nvSpPr>
          <p:cNvPr id="11" name="Content Placeholder 5"/>
          <p:cNvSpPr>
            <a:spLocks noGrp="1"/>
          </p:cNvSpPr>
          <p:nvPr>
            <p:ph sz="half" idx="2"/>
          </p:nvPr>
        </p:nvSpPr>
        <p:spPr>
          <a:xfrm>
            <a:off x="9318203" y="5112464"/>
            <a:ext cx="9912690" cy="718948"/>
          </a:xfrm>
        </p:spPr>
        <p:txBody>
          <a:bodyPr/>
          <a:lstStyle/>
          <a:p>
            <a:pPr marL="0" indent="0">
              <a:spcAft>
                <a:spcPts val="1000"/>
              </a:spcAft>
              <a:buNone/>
            </a:pPr>
            <a:r>
              <a:rPr lang="en-CA" sz="4000" b="1" dirty="0"/>
              <a:t>info@achd.ca  |  adhesion@achd.ca</a:t>
            </a:r>
          </a:p>
        </p:txBody>
      </p:sp>
      <p:sp>
        <p:nvSpPr>
          <p:cNvPr id="12" name="Content Placeholder 5"/>
          <p:cNvSpPr>
            <a:spLocks noGrp="1"/>
          </p:cNvSpPr>
          <p:nvPr>
            <p:ph sz="quarter" idx="4"/>
          </p:nvPr>
        </p:nvSpPr>
        <p:spPr>
          <a:xfrm>
            <a:off x="9318203" y="4012704"/>
            <a:ext cx="9912690" cy="594573"/>
          </a:xfrm>
        </p:spPr>
        <p:txBody>
          <a:bodyPr/>
          <a:lstStyle/>
          <a:p>
            <a:pPr marL="0" indent="0">
              <a:spcAft>
                <a:spcPts val="2000"/>
              </a:spcAft>
              <a:buNone/>
            </a:pPr>
            <a:r>
              <a:rPr lang="en-CA" sz="4000" b="1" dirty="0"/>
              <a:t>achd.ca  |  cdha.ca</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0136" y="3830107"/>
            <a:ext cx="1357212" cy="1017909"/>
          </a:xfrm>
          <a:prstGeom prst="rect">
            <a:avLst/>
          </a:prstGeom>
        </p:spPr>
      </p:pic>
      <p:sp>
        <p:nvSpPr>
          <p:cNvPr id="14" name="Title 1">
            <a:extLst>
              <a:ext uri="{FF2B5EF4-FFF2-40B4-BE49-F238E27FC236}">
                <a16:creationId xmlns:a16="http://schemas.microsoft.com/office/drawing/2014/main" id="{23BC85E3-2640-42CD-A4A5-7FD4890E2155}"/>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Communiquez avec nous</a:t>
            </a:r>
          </a:p>
        </p:txBody>
      </p:sp>
      <p:pic>
        <p:nvPicPr>
          <p:cNvPr id="16" name="Picture 15" descr="A group of people posing for a photo&#10;&#10;Description automatically generated">
            <a:extLst>
              <a:ext uri="{FF2B5EF4-FFF2-40B4-BE49-F238E27FC236}">
                <a16:creationId xmlns:a16="http://schemas.microsoft.com/office/drawing/2014/main" id="{187F64BF-E743-448E-B969-CE899AA4A309}"/>
              </a:ext>
            </a:extLst>
          </p:cNvPr>
          <p:cNvPicPr>
            <a:picLocks noChangeAspect="1"/>
          </p:cNvPicPr>
          <p:nvPr/>
        </p:nvPicPr>
        <p:blipFill>
          <a:blip r:embed="rId6"/>
          <a:stretch>
            <a:fillRect/>
          </a:stretch>
        </p:blipFill>
        <p:spPr>
          <a:xfrm>
            <a:off x="351045" y="3538960"/>
            <a:ext cx="6924647" cy="39055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0994849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AD5BE52-21E2-42CD-B124-9D7F31C2D51B}"/>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Communiquez avec nous</a:t>
            </a:r>
          </a:p>
        </p:txBody>
      </p:sp>
      <p:sp>
        <p:nvSpPr>
          <p:cNvPr id="12" name="Content Placeholder 5">
            <a:extLst>
              <a:ext uri="{FF2B5EF4-FFF2-40B4-BE49-F238E27FC236}">
                <a16:creationId xmlns:a16="http://schemas.microsoft.com/office/drawing/2014/main" id="{35BA399E-884E-410D-8A23-B33D308C61CE}"/>
              </a:ext>
            </a:extLst>
          </p:cNvPr>
          <p:cNvSpPr>
            <a:spLocks noGrp="1"/>
          </p:cNvSpPr>
          <p:nvPr>
            <p:ph type="body" idx="1"/>
          </p:nvPr>
        </p:nvSpPr>
        <p:spPr>
          <a:xfrm>
            <a:off x="2969137" y="4030480"/>
            <a:ext cx="9150199" cy="8641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p>
            <a:pPr>
              <a:spcAft>
                <a:spcPts val="2667"/>
              </a:spcAft>
            </a:pPr>
            <a:r>
              <a:rPr lang="en-CA" sz="6000" dirty="0">
                <a:cs typeface="Arial" panose="020B0604020202020204" pitchFamily="34" charset="0"/>
              </a:rPr>
              <a:t>.com/theCDHA</a:t>
            </a:r>
          </a:p>
        </p:txBody>
      </p:sp>
      <p:sp>
        <p:nvSpPr>
          <p:cNvPr id="13" name="Content Placeholder 5">
            <a:extLst>
              <a:ext uri="{FF2B5EF4-FFF2-40B4-BE49-F238E27FC236}">
                <a16:creationId xmlns:a16="http://schemas.microsoft.com/office/drawing/2014/main" id="{0373347F-AB14-4884-AC5C-CE8872EEE13B}"/>
              </a:ext>
            </a:extLst>
          </p:cNvPr>
          <p:cNvSpPr>
            <a:spLocks noGrp="1"/>
          </p:cNvSpPr>
          <p:nvPr>
            <p:ph sz="half" idx="2"/>
          </p:nvPr>
        </p:nvSpPr>
        <p:spPr>
          <a:xfrm>
            <a:off x="2969137" y="5922951"/>
            <a:ext cx="14125930" cy="1070999"/>
          </a:xfrm>
        </p:spPr>
        <p:txBody>
          <a:bodyPr/>
          <a:lstStyle/>
          <a:p>
            <a:pPr marL="0" indent="0">
              <a:buNone/>
            </a:pPr>
            <a:r>
              <a:rPr lang="en-CA" sz="6000" b="1" dirty="0">
                <a:cs typeface="Arial" panose="020B0604020202020204" pitchFamily="34" charset="0"/>
              </a:rPr>
              <a:t>.com/groups/</a:t>
            </a:r>
            <a:r>
              <a:rPr lang="en-CA" sz="6000" b="1" dirty="0" err="1">
                <a:cs typeface="Arial" panose="020B0604020202020204" pitchFamily="34" charset="0"/>
              </a:rPr>
              <a:t>CDHAdentalhygienists</a:t>
            </a:r>
            <a:endParaRPr lang="en-CA" sz="6000" b="1" dirty="0">
              <a:cs typeface="Arial" panose="020B0604020202020204" pitchFamily="34" charset="0"/>
            </a:endParaRPr>
          </a:p>
        </p:txBody>
      </p:sp>
      <p:sp>
        <p:nvSpPr>
          <p:cNvPr id="14" name="Content Placeholder 5">
            <a:extLst>
              <a:ext uri="{FF2B5EF4-FFF2-40B4-BE49-F238E27FC236}">
                <a16:creationId xmlns:a16="http://schemas.microsoft.com/office/drawing/2014/main" id="{53A12BF0-73F6-4B7E-9FA6-BD85785A62EB}"/>
              </a:ext>
            </a:extLst>
          </p:cNvPr>
          <p:cNvSpPr>
            <a:spLocks noGrp="1"/>
          </p:cNvSpPr>
          <p:nvPr>
            <p:ph type="body" sz="quarter" idx="3"/>
          </p:nvPr>
        </p:nvSpPr>
        <p:spPr>
          <a:xfrm>
            <a:off x="2969137" y="7901136"/>
            <a:ext cx="7673157" cy="865216"/>
          </a:xfrm>
        </p:spPr>
        <p:txBody>
          <a:bodyPr/>
          <a:lstStyle/>
          <a:p>
            <a:pPr>
              <a:spcAft>
                <a:spcPts val="2667"/>
              </a:spcAft>
            </a:pPr>
            <a:r>
              <a:rPr lang="en-CA" sz="6000" dirty="0">
                <a:cs typeface="Arial" panose="020B0604020202020204" pitchFamily="34" charset="0"/>
              </a:rPr>
              <a:t>.com/</a:t>
            </a:r>
            <a:r>
              <a:rPr lang="en-CA" sz="6000" dirty="0" err="1">
                <a:cs typeface="Arial" panose="020B0604020202020204" pitchFamily="34" charset="0"/>
              </a:rPr>
              <a:t>theCDHA</a:t>
            </a:r>
            <a:endParaRPr lang="en-CA" sz="6000" dirty="0">
              <a:cs typeface="Arial" panose="020B0604020202020204" pitchFamily="34" charset="0"/>
            </a:endParaRPr>
          </a:p>
        </p:txBody>
      </p:sp>
      <p:sp>
        <p:nvSpPr>
          <p:cNvPr id="15" name="Content Placeholder 5">
            <a:extLst>
              <a:ext uri="{FF2B5EF4-FFF2-40B4-BE49-F238E27FC236}">
                <a16:creationId xmlns:a16="http://schemas.microsoft.com/office/drawing/2014/main" id="{5845610A-8A6D-44B1-A16D-7B39CFC3AE5C}"/>
              </a:ext>
            </a:extLst>
          </p:cNvPr>
          <p:cNvSpPr>
            <a:spLocks noGrp="1"/>
          </p:cNvSpPr>
          <p:nvPr>
            <p:ph sz="quarter" idx="4"/>
          </p:nvPr>
        </p:nvSpPr>
        <p:spPr>
          <a:xfrm>
            <a:off x="2969137" y="2217348"/>
            <a:ext cx="7297032" cy="864121"/>
          </a:xfrm>
        </p:spPr>
        <p:txBody>
          <a:bodyPr/>
          <a:lstStyle/>
          <a:p>
            <a:pPr marL="0" indent="0">
              <a:spcAft>
                <a:spcPts val="2667"/>
              </a:spcAft>
              <a:buNone/>
            </a:pPr>
            <a:r>
              <a:rPr lang="en-CA" sz="6000" b="1" dirty="0">
                <a:cs typeface="Arial" panose="020B0604020202020204" pitchFamily="34" charset="0"/>
              </a:rPr>
              <a:t>.com/</a:t>
            </a:r>
            <a:r>
              <a:rPr lang="en-CA" sz="6000" b="1" dirty="0" err="1">
                <a:cs typeface="Arial" panose="020B0604020202020204" pitchFamily="34" charset="0"/>
              </a:rPr>
              <a:t>theCDHA</a:t>
            </a:r>
            <a:endParaRPr lang="en-CA" sz="6000" b="1" dirty="0">
              <a:cs typeface="Arial" panose="020B0604020202020204" pitchFamily="34" charset="0"/>
            </a:endParaRPr>
          </a:p>
        </p:txBody>
      </p:sp>
      <p:pic>
        <p:nvPicPr>
          <p:cNvPr id="16" name="Picture 15">
            <a:extLst>
              <a:ext uri="{FF2B5EF4-FFF2-40B4-BE49-F238E27FC236}">
                <a16:creationId xmlns:a16="http://schemas.microsoft.com/office/drawing/2014/main" id="{B960E042-538C-44D5-A61F-F21342359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071" y="5596880"/>
            <a:ext cx="1862758" cy="1397069"/>
          </a:xfrm>
          <a:prstGeom prst="rect">
            <a:avLst/>
          </a:prstGeom>
        </p:spPr>
      </p:pic>
      <p:pic>
        <p:nvPicPr>
          <p:cNvPr id="17" name="Picture 16">
            <a:extLst>
              <a:ext uri="{FF2B5EF4-FFF2-40B4-BE49-F238E27FC236}">
                <a16:creationId xmlns:a16="http://schemas.microsoft.com/office/drawing/2014/main" id="{E86370B1-9E55-47BE-B3A4-87218D7D4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086" y="2069216"/>
            <a:ext cx="1535202" cy="1151400"/>
          </a:xfrm>
          <a:prstGeom prst="rect">
            <a:avLst/>
          </a:prstGeom>
        </p:spPr>
      </p:pic>
      <p:pic>
        <p:nvPicPr>
          <p:cNvPr id="18" name="Picture 17">
            <a:extLst>
              <a:ext uri="{FF2B5EF4-FFF2-40B4-BE49-F238E27FC236}">
                <a16:creationId xmlns:a16="http://schemas.microsoft.com/office/drawing/2014/main" id="{276D9EBC-1869-4AC9-A09A-229CF31C33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168" y="3519373"/>
            <a:ext cx="2577989" cy="1933491"/>
          </a:xfrm>
          <a:prstGeom prst="rect">
            <a:avLst/>
          </a:prstGeom>
        </p:spPr>
      </p:pic>
      <p:pic>
        <p:nvPicPr>
          <p:cNvPr id="19" name="Picture 18">
            <a:extLst>
              <a:ext uri="{FF2B5EF4-FFF2-40B4-BE49-F238E27FC236}">
                <a16:creationId xmlns:a16="http://schemas.microsoft.com/office/drawing/2014/main" id="{EA1C1F96-54C2-43AA-BE4C-1DD2061CCC82}"/>
              </a:ext>
            </a:extLst>
          </p:cNvPr>
          <p:cNvPicPr>
            <a:picLocks noChangeAspect="1"/>
          </p:cNvPicPr>
          <p:nvPr/>
        </p:nvPicPr>
        <p:blipFill>
          <a:blip r:embed="rId6"/>
          <a:stretch>
            <a:fillRect/>
          </a:stretch>
        </p:blipFill>
        <p:spPr>
          <a:xfrm>
            <a:off x="1413925" y="7613104"/>
            <a:ext cx="1495391" cy="1252744"/>
          </a:xfrm>
          <a:prstGeom prst="rect">
            <a:avLst/>
          </a:prstGeom>
        </p:spPr>
      </p:pic>
      <p:sp>
        <p:nvSpPr>
          <p:cNvPr id="20" name="Speech Bubble: Oval 19">
            <a:extLst>
              <a:ext uri="{FF2B5EF4-FFF2-40B4-BE49-F238E27FC236}">
                <a16:creationId xmlns:a16="http://schemas.microsoft.com/office/drawing/2014/main" id="{6ABEE772-AE74-4815-87F1-5458E2924805}"/>
              </a:ext>
            </a:extLst>
          </p:cNvPr>
          <p:cNvSpPr/>
          <p:nvPr/>
        </p:nvSpPr>
        <p:spPr bwMode="auto">
          <a:xfrm>
            <a:off x="11969062" y="2232876"/>
            <a:ext cx="5126005" cy="3289498"/>
          </a:xfrm>
          <a:prstGeom prst="wedgeEllipseCallout">
            <a:avLst>
              <a:gd name="adj1" fmla="val -59445"/>
              <a:gd name="adj2" fmla="val 59498"/>
            </a:avLst>
          </a:prstGeom>
          <a:solidFill>
            <a:srgbClr val="E4FA12">
              <a:alpha val="24901"/>
            </a:srgbClr>
          </a:solidFill>
          <a:ln w="25400" cap="flat" cmpd="sng" algn="ctr">
            <a:solidFill>
              <a:srgbClr val="5E2082">
                <a:alpha val="50000"/>
              </a:srgbClr>
            </a:solidFill>
            <a:prstDash val="solid"/>
            <a:round/>
            <a:headEnd type="none" w="med" len="med"/>
            <a:tailEnd type="none" w="med" len="med"/>
          </a:ln>
          <a:effectLst/>
        </p:spPr>
        <p:txBody>
          <a:bodyPr vert="horz" wrap="square" lIns="121924" tIns="60962" rIns="121924" bIns="60962" numCol="1" rtlCol="0" anchor="t" anchorCtr="0" compatLnSpc="1">
            <a:prstTxWarp prst="textNoShape">
              <a:avLst/>
            </a:prstTxWarp>
          </a:bodyPr>
          <a:lstStyle/>
          <a:p>
            <a:pPr algn="ctr" defTabSz="1219261"/>
            <a:r>
              <a:rPr lang="fr-FR" sz="3600" b="1" dirty="0">
                <a:solidFill>
                  <a:sysClr val="windowText" lastClr="000000"/>
                </a:solidFill>
                <a:latin typeface="+mn-lt"/>
                <a:ea typeface="ヒラギノ明朝 ProN W3" charset="0"/>
                <a:cs typeface="Arial" panose="020B0604020202020204" pitchFamily="34" charset="0"/>
                <a:sym typeface="Palatino" charset="0"/>
              </a:rPr>
              <a:t>Vous pouvez demander de joindre le groupe dès aujourd’hui!</a:t>
            </a:r>
            <a:endParaRPr lang="en-CA" sz="3600" b="1" dirty="0">
              <a:solidFill>
                <a:sysClr val="windowText" lastClr="000000"/>
              </a:solidFill>
              <a:latin typeface="+mn-lt"/>
              <a:ea typeface="ヒラギノ明朝 ProN W3" charset="0"/>
              <a:cs typeface="Arial" panose="020B0604020202020204" pitchFamily="34" charset="0"/>
              <a:sym typeface="Palatino" charset="0"/>
            </a:endParaRPr>
          </a:p>
        </p:txBody>
      </p:sp>
    </p:spTree>
    <p:extLst>
      <p:ext uri="{BB962C8B-B14F-4D97-AF65-F5344CB8AC3E}">
        <p14:creationId xmlns:p14="http://schemas.microsoft.com/office/powerpoint/2010/main" val="307154108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pic>
        <p:nvPicPr>
          <p:cNvPr id="9" name="Picture 8">
            <a:extLst>
              <a:ext uri="{FF2B5EF4-FFF2-40B4-BE49-F238E27FC236}">
                <a16:creationId xmlns:a16="http://schemas.microsoft.com/office/drawing/2014/main" id="{35403999-ADC4-494B-9AAA-5EEBA2E1A700}"/>
              </a:ext>
            </a:extLst>
          </p:cNvPr>
          <p:cNvPicPr>
            <a:picLocks noChangeAspect="1"/>
          </p:cNvPicPr>
          <p:nvPr/>
        </p:nvPicPr>
        <p:blipFill rotWithShape="1">
          <a:blip r:embed="rId3"/>
          <a:srcRect t="2505" r="1828" b="25728"/>
          <a:stretch/>
        </p:blipFill>
        <p:spPr>
          <a:xfrm>
            <a:off x="0" y="1"/>
            <a:ext cx="17340263" cy="9753599"/>
          </a:xfrm>
          <a:prstGeom prst="rect">
            <a:avLst/>
          </a:prstGeom>
        </p:spPr>
      </p:pic>
    </p:spTree>
    <p:extLst>
      <p:ext uri="{BB962C8B-B14F-4D97-AF65-F5344CB8AC3E}">
        <p14:creationId xmlns:p14="http://schemas.microsoft.com/office/powerpoint/2010/main" val="186203403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928452" y="3724672"/>
            <a:ext cx="15483359" cy="4032448"/>
          </a:xfrm>
        </p:spPr>
        <p:txBody>
          <a:bodyPr/>
          <a:lstStyle/>
          <a:p>
            <a:pPr marL="0" indent="0" algn="ctr">
              <a:spcAft>
                <a:spcPts val="0"/>
              </a:spcAft>
              <a:buNone/>
            </a:pPr>
            <a:r>
              <a:rPr lang="fr-CA" sz="12800" b="1" dirty="0"/>
              <a:t>C’EST L’HEURE DU </a:t>
            </a:r>
            <a:br>
              <a:rPr lang="fr-CA" sz="12800" b="1" dirty="0"/>
            </a:br>
            <a:r>
              <a:rPr lang="fr-CA" sz="12800" b="1" dirty="0"/>
              <a:t>JEU-QUESTIONNAIRE!</a:t>
            </a:r>
            <a:endParaRPr lang="en-CA" sz="12800" b="1" dirty="0"/>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Tree>
    <p:extLst>
      <p:ext uri="{BB962C8B-B14F-4D97-AF65-F5344CB8AC3E}">
        <p14:creationId xmlns:p14="http://schemas.microsoft.com/office/powerpoint/2010/main" val="233105625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08646" y="1961108"/>
            <a:ext cx="16807036" cy="3024335"/>
          </a:xfrm>
        </p:spPr>
        <p:txBody>
          <a:bodyPr/>
          <a:lstStyle/>
          <a:p>
            <a:pPr marL="0" indent="0" algn="ctr">
              <a:spcAft>
                <a:spcPts val="0"/>
              </a:spcAft>
              <a:buNone/>
            </a:pPr>
            <a:r>
              <a:rPr lang="fr-FR" sz="6600" b="1" dirty="0"/>
              <a:t>Quel avantage de l’adhésion à l’</a:t>
            </a:r>
            <a:r>
              <a:rPr lang="fr-FR" sz="6600" b="1" dirty="0" err="1"/>
              <a:t>ACHD</a:t>
            </a:r>
            <a:r>
              <a:rPr lang="fr-FR" sz="6600" b="1" dirty="0"/>
              <a:t> vous intéresse le plus?</a:t>
            </a:r>
            <a:endParaRPr lang="en-CA" sz="6600" dirty="0"/>
          </a:p>
        </p:txBody>
      </p:sp>
      <p:sp>
        <p:nvSpPr>
          <p:cNvPr id="7" name="Title 1"/>
          <p:cNvSpPr txBox="1">
            <a:spLocks/>
          </p:cNvSpPr>
          <p:nvPr/>
        </p:nvSpPr>
        <p:spPr bwMode="auto">
          <a:xfrm>
            <a:off x="6293644"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Question</a:t>
            </a:r>
            <a:endParaRPr lang="en-CA" dirty="0"/>
          </a:p>
        </p:txBody>
      </p:sp>
      <p:sp>
        <p:nvSpPr>
          <p:cNvPr id="9" name="Content Placeholder 5"/>
          <p:cNvSpPr>
            <a:spLocks noGrp="1"/>
          </p:cNvSpPr>
          <p:nvPr>
            <p:ph sz="quarter" idx="4"/>
          </p:nvPr>
        </p:nvSpPr>
        <p:spPr>
          <a:xfrm rot="20768068">
            <a:off x="-34756" y="2257398"/>
            <a:ext cx="5112567" cy="1656184"/>
          </a:xfrm>
        </p:spPr>
        <p:txBody>
          <a:bodyPr/>
          <a:lstStyle/>
          <a:p>
            <a:pPr marL="0" indent="0">
              <a:spcAft>
                <a:spcPts val="1000"/>
              </a:spcAft>
            </a:pPr>
            <a:endParaRPr lang="en-CA" sz="4800" b="1" dirty="0">
              <a:solidFill>
                <a:srgbClr val="7030A0"/>
              </a:solidFill>
            </a:endParaRPr>
          </a:p>
          <a:p>
            <a:pPr marL="0" indent="0">
              <a:spcAft>
                <a:spcPts val="1000"/>
              </a:spcAft>
              <a:buNone/>
            </a:pPr>
            <a:r>
              <a:rPr lang="en-CA" sz="4800" b="1" dirty="0">
                <a:solidFill>
                  <a:srgbClr val="7030A0"/>
                </a:solidFill>
              </a:rPr>
              <a:t>CDHA Perks / </a:t>
            </a:r>
            <a:r>
              <a:rPr lang="en-CA" sz="4800" b="1" dirty="0" err="1">
                <a:solidFill>
                  <a:srgbClr val="7030A0"/>
                </a:solidFill>
              </a:rPr>
              <a:t>Perkopolis</a:t>
            </a:r>
            <a:r>
              <a:rPr lang="en-CA" sz="4800" b="1" dirty="0">
                <a:solidFill>
                  <a:srgbClr val="7030A0"/>
                </a:solidFill>
              </a:rPr>
              <a:t> / ESM</a:t>
            </a:r>
            <a:endParaRPr lang="en-CA" sz="4800" dirty="0">
              <a:solidFill>
                <a:srgbClr val="7030A0"/>
              </a:solidFill>
            </a:endParaRPr>
          </a:p>
        </p:txBody>
      </p:sp>
      <p:sp>
        <p:nvSpPr>
          <p:cNvPr id="5" name="Content Placeholder 5"/>
          <p:cNvSpPr>
            <a:spLocks noGrp="1"/>
          </p:cNvSpPr>
          <p:nvPr>
            <p:ph sz="quarter" idx="4"/>
          </p:nvPr>
        </p:nvSpPr>
        <p:spPr>
          <a:xfrm rot="489287">
            <a:off x="12330291" y="3620313"/>
            <a:ext cx="5112567" cy="1656184"/>
          </a:xfrm>
        </p:spPr>
        <p:txBody>
          <a:bodyPr/>
          <a:lstStyle/>
          <a:p>
            <a:pPr marL="0" indent="0">
              <a:spcAft>
                <a:spcPts val="1000"/>
              </a:spcAft>
            </a:pPr>
            <a:endParaRPr lang="en-CA" sz="4800" b="1" dirty="0">
              <a:solidFill>
                <a:srgbClr val="7030A0"/>
              </a:solidFill>
            </a:endParaRPr>
          </a:p>
          <a:p>
            <a:pPr marL="0" indent="0">
              <a:spcAft>
                <a:spcPts val="1000"/>
              </a:spcAft>
              <a:buNone/>
            </a:pPr>
            <a:r>
              <a:rPr lang="en-CA" sz="4800" b="1" dirty="0" err="1">
                <a:solidFill>
                  <a:srgbClr val="7030A0"/>
                </a:solidFill>
              </a:rPr>
              <a:t>Perfectionnement</a:t>
            </a:r>
            <a:r>
              <a:rPr lang="en-CA" sz="4800" b="1" dirty="0">
                <a:solidFill>
                  <a:srgbClr val="7030A0"/>
                </a:solidFill>
              </a:rPr>
              <a:t> </a:t>
            </a:r>
            <a:r>
              <a:rPr lang="en-CA" sz="4800" b="1" dirty="0" err="1">
                <a:solidFill>
                  <a:srgbClr val="7030A0"/>
                </a:solidFill>
              </a:rPr>
              <a:t>professionnel</a:t>
            </a:r>
            <a:endParaRPr lang="en-CA" sz="4800" dirty="0">
              <a:solidFill>
                <a:srgbClr val="7030A0"/>
              </a:solidFill>
            </a:endParaRPr>
          </a:p>
        </p:txBody>
      </p:sp>
      <p:sp>
        <p:nvSpPr>
          <p:cNvPr id="8" name="Content Placeholder 5"/>
          <p:cNvSpPr>
            <a:spLocks noGrp="1"/>
          </p:cNvSpPr>
          <p:nvPr>
            <p:ph sz="quarter" idx="4"/>
          </p:nvPr>
        </p:nvSpPr>
        <p:spPr>
          <a:xfrm rot="467340">
            <a:off x="2692277" y="4199203"/>
            <a:ext cx="5112567" cy="1656184"/>
          </a:xfrm>
        </p:spPr>
        <p:txBody>
          <a:bodyPr/>
          <a:lstStyle/>
          <a:p>
            <a:pPr marL="0" indent="0">
              <a:spcAft>
                <a:spcPts val="1000"/>
              </a:spcAft>
            </a:pPr>
            <a:endParaRPr lang="en-CA" sz="4800" b="1" dirty="0">
              <a:solidFill>
                <a:srgbClr val="7030A0"/>
              </a:solidFill>
            </a:endParaRPr>
          </a:p>
          <a:p>
            <a:pPr marL="0" indent="0">
              <a:spcAft>
                <a:spcPts val="1000"/>
              </a:spcAft>
              <a:buNone/>
            </a:pPr>
            <a:r>
              <a:rPr lang="en-CA" sz="4800" b="1" dirty="0">
                <a:solidFill>
                  <a:srgbClr val="7030A0"/>
                </a:solidFill>
              </a:rPr>
              <a:t>Assurance </a:t>
            </a:r>
            <a:r>
              <a:rPr lang="en-CA" sz="4800" b="1" dirty="0" err="1">
                <a:solidFill>
                  <a:srgbClr val="7030A0"/>
                </a:solidFill>
              </a:rPr>
              <a:t>responsabilité</a:t>
            </a:r>
            <a:r>
              <a:rPr lang="en-CA" sz="4800" b="1" dirty="0">
                <a:solidFill>
                  <a:srgbClr val="7030A0"/>
                </a:solidFill>
              </a:rPr>
              <a:t> </a:t>
            </a:r>
            <a:r>
              <a:rPr lang="en-CA" sz="4800" b="1" dirty="0" err="1">
                <a:solidFill>
                  <a:srgbClr val="7030A0"/>
                </a:solidFill>
              </a:rPr>
              <a:t>professionnelle</a:t>
            </a:r>
            <a:endParaRPr lang="en-CA" sz="4800" dirty="0">
              <a:solidFill>
                <a:srgbClr val="7030A0"/>
              </a:solidFill>
            </a:endParaRPr>
          </a:p>
        </p:txBody>
      </p:sp>
      <p:sp>
        <p:nvSpPr>
          <p:cNvPr id="10" name="Content Placeholder 5"/>
          <p:cNvSpPr>
            <a:spLocks noGrp="1"/>
          </p:cNvSpPr>
          <p:nvPr>
            <p:ph sz="quarter" idx="4"/>
          </p:nvPr>
        </p:nvSpPr>
        <p:spPr>
          <a:xfrm rot="524838">
            <a:off x="13004775" y="5951464"/>
            <a:ext cx="5112567" cy="1656184"/>
          </a:xfrm>
        </p:spPr>
        <p:txBody>
          <a:bodyPr/>
          <a:lstStyle/>
          <a:p>
            <a:pPr marL="0" indent="0">
              <a:spcAft>
                <a:spcPts val="1000"/>
              </a:spcAft>
            </a:pPr>
            <a:endParaRPr lang="en-CA" sz="4800" b="1" dirty="0">
              <a:solidFill>
                <a:srgbClr val="7030A0"/>
              </a:solidFill>
            </a:endParaRPr>
          </a:p>
          <a:p>
            <a:pPr marL="0" indent="0">
              <a:spcAft>
                <a:spcPts val="1000"/>
              </a:spcAft>
              <a:buNone/>
            </a:pPr>
            <a:r>
              <a:rPr lang="en-CA" sz="4800" b="1" dirty="0">
                <a:solidFill>
                  <a:srgbClr val="7030A0"/>
                </a:solidFill>
              </a:rPr>
              <a:t>Publications</a:t>
            </a:r>
            <a:endParaRPr lang="en-CA" sz="4800" dirty="0">
              <a:solidFill>
                <a:srgbClr val="7030A0"/>
              </a:solidFill>
            </a:endParaRPr>
          </a:p>
        </p:txBody>
      </p:sp>
      <p:sp>
        <p:nvSpPr>
          <p:cNvPr id="11" name="Content Placeholder 5"/>
          <p:cNvSpPr>
            <a:spLocks noGrp="1"/>
          </p:cNvSpPr>
          <p:nvPr>
            <p:ph sz="quarter" idx="4"/>
          </p:nvPr>
        </p:nvSpPr>
        <p:spPr>
          <a:xfrm rot="21361949">
            <a:off x="809608" y="6950512"/>
            <a:ext cx="4386913" cy="1656184"/>
          </a:xfrm>
        </p:spPr>
        <p:txBody>
          <a:bodyPr/>
          <a:lstStyle/>
          <a:p>
            <a:pPr marL="0" indent="0">
              <a:spcAft>
                <a:spcPts val="1000"/>
              </a:spcAft>
            </a:pPr>
            <a:endParaRPr lang="en-CA" sz="4800" b="1" dirty="0">
              <a:solidFill>
                <a:srgbClr val="7030A0"/>
              </a:solidFill>
            </a:endParaRPr>
          </a:p>
          <a:p>
            <a:pPr marL="0" indent="0">
              <a:spcAft>
                <a:spcPts val="1000"/>
              </a:spcAft>
              <a:buNone/>
            </a:pPr>
            <a:r>
              <a:rPr lang="en-CA" sz="4800" b="1" dirty="0">
                <a:solidFill>
                  <a:srgbClr val="7030A0"/>
                </a:solidFill>
              </a:rPr>
              <a:t>GoodLife Fitness / </a:t>
            </a:r>
            <a:r>
              <a:rPr lang="en-CA" sz="4800" b="1" dirty="0" err="1">
                <a:solidFill>
                  <a:srgbClr val="7030A0"/>
                </a:solidFill>
              </a:rPr>
              <a:t>Énergie</a:t>
            </a:r>
            <a:r>
              <a:rPr lang="en-CA" sz="4800" b="1" dirty="0">
                <a:solidFill>
                  <a:srgbClr val="7030A0"/>
                </a:solidFill>
              </a:rPr>
              <a:t> Cardio</a:t>
            </a:r>
            <a:endParaRPr lang="en-CA" sz="4800" dirty="0">
              <a:solidFill>
                <a:srgbClr val="7030A0"/>
              </a:solidFill>
            </a:endParaRPr>
          </a:p>
        </p:txBody>
      </p:sp>
      <p:sp>
        <p:nvSpPr>
          <p:cNvPr id="12" name="Content Placeholder 5"/>
          <p:cNvSpPr>
            <a:spLocks noGrp="1"/>
          </p:cNvSpPr>
          <p:nvPr>
            <p:ph sz="quarter" idx="4"/>
          </p:nvPr>
        </p:nvSpPr>
        <p:spPr>
          <a:xfrm rot="20910932">
            <a:off x="7012413" y="6727539"/>
            <a:ext cx="5112567" cy="1656184"/>
          </a:xfrm>
        </p:spPr>
        <p:txBody>
          <a:bodyPr/>
          <a:lstStyle/>
          <a:p>
            <a:pPr marL="0" indent="0">
              <a:spcAft>
                <a:spcPts val="1000"/>
              </a:spcAft>
            </a:pPr>
            <a:endParaRPr lang="en-CA" sz="4800" b="1" dirty="0">
              <a:solidFill>
                <a:srgbClr val="7030A0"/>
              </a:solidFill>
            </a:endParaRPr>
          </a:p>
          <a:p>
            <a:pPr marL="0" indent="0">
              <a:spcAft>
                <a:spcPts val="1000"/>
              </a:spcAft>
              <a:buNone/>
            </a:pPr>
            <a:r>
              <a:rPr lang="en-CA" sz="4800" b="1" dirty="0" err="1">
                <a:solidFill>
                  <a:srgbClr val="7030A0"/>
                </a:solidFill>
              </a:rPr>
              <a:t>Offres</a:t>
            </a:r>
            <a:r>
              <a:rPr lang="en-CA" sz="4800" b="1" dirty="0">
                <a:solidFill>
                  <a:srgbClr val="7030A0"/>
                </a:solidFill>
              </a:rPr>
              <a:t> </a:t>
            </a:r>
            <a:r>
              <a:rPr lang="en-CA" sz="4800" b="1" dirty="0" err="1">
                <a:solidFill>
                  <a:srgbClr val="7030A0"/>
                </a:solidFill>
              </a:rPr>
              <a:t>d’emploi</a:t>
            </a:r>
            <a:endParaRPr lang="en-CA" sz="4800" dirty="0">
              <a:solidFill>
                <a:srgbClr val="7030A0"/>
              </a:solidFill>
            </a:endParaRPr>
          </a:p>
        </p:txBody>
      </p:sp>
      <p:sp>
        <p:nvSpPr>
          <p:cNvPr id="13" name="Content Placeholder 5"/>
          <p:cNvSpPr>
            <a:spLocks noGrp="1"/>
          </p:cNvSpPr>
          <p:nvPr>
            <p:ph sz="quarter" idx="4"/>
          </p:nvPr>
        </p:nvSpPr>
        <p:spPr>
          <a:xfrm>
            <a:off x="6293644" y="3079134"/>
            <a:ext cx="5112567" cy="1656184"/>
          </a:xfrm>
        </p:spPr>
        <p:txBody>
          <a:bodyPr/>
          <a:lstStyle/>
          <a:p>
            <a:pPr marL="0" indent="0">
              <a:spcAft>
                <a:spcPts val="1000"/>
              </a:spcAft>
            </a:pPr>
            <a:endParaRPr lang="en-CA" sz="4800" b="1" dirty="0">
              <a:solidFill>
                <a:srgbClr val="7030A0"/>
              </a:solidFill>
            </a:endParaRPr>
          </a:p>
          <a:p>
            <a:pPr marL="0" indent="0">
              <a:spcAft>
                <a:spcPts val="1000"/>
              </a:spcAft>
              <a:buNone/>
            </a:pPr>
            <a:r>
              <a:rPr lang="en-CA" sz="4800" b="1" dirty="0">
                <a:solidFill>
                  <a:srgbClr val="7030A0"/>
                </a:solidFill>
              </a:rPr>
              <a:t>Services de </a:t>
            </a:r>
            <a:br>
              <a:rPr lang="en-CA" sz="4800" b="1" dirty="0">
                <a:solidFill>
                  <a:srgbClr val="7030A0"/>
                </a:solidFill>
              </a:rPr>
            </a:br>
            <a:r>
              <a:rPr lang="en-CA" sz="4800" b="1" dirty="0" err="1">
                <a:solidFill>
                  <a:srgbClr val="7030A0"/>
                </a:solidFill>
              </a:rPr>
              <a:t>conseils</a:t>
            </a:r>
            <a:endParaRPr lang="en-CA" sz="4800" dirty="0">
              <a:solidFill>
                <a:srgbClr val="7030A0"/>
              </a:solidFill>
            </a:endParaRPr>
          </a:p>
        </p:txBody>
      </p:sp>
      <p:sp>
        <p:nvSpPr>
          <p:cNvPr id="14" name="Content Placeholder 5"/>
          <p:cNvSpPr>
            <a:spLocks noGrp="1"/>
          </p:cNvSpPr>
          <p:nvPr>
            <p:ph sz="quarter" idx="4"/>
          </p:nvPr>
        </p:nvSpPr>
        <p:spPr>
          <a:xfrm>
            <a:off x="10221102" y="7928386"/>
            <a:ext cx="5112567" cy="1656184"/>
          </a:xfrm>
        </p:spPr>
        <p:txBody>
          <a:bodyPr/>
          <a:lstStyle/>
          <a:p>
            <a:pPr marL="0" indent="0">
              <a:spcAft>
                <a:spcPts val="1000"/>
              </a:spcAft>
            </a:pPr>
            <a:endParaRPr lang="en-CA" sz="2000" b="1" dirty="0"/>
          </a:p>
          <a:p>
            <a:pPr marL="0" indent="0">
              <a:spcAft>
                <a:spcPts val="1000"/>
              </a:spcAft>
              <a:buNone/>
            </a:pPr>
            <a:r>
              <a:rPr lang="en-CA" sz="5400" b="1" dirty="0"/>
              <a:t>… et plus!</a:t>
            </a:r>
            <a:endParaRPr lang="en-CA" sz="5400" dirty="0"/>
          </a:p>
        </p:txBody>
      </p:sp>
      <p:sp>
        <p:nvSpPr>
          <p:cNvPr id="16" name="Content Placeholder 5">
            <a:extLst>
              <a:ext uri="{FF2B5EF4-FFF2-40B4-BE49-F238E27FC236}">
                <a16:creationId xmlns:a16="http://schemas.microsoft.com/office/drawing/2014/main" id="{D93CEFCA-E95F-489B-9120-93F0F6DD744B}"/>
              </a:ext>
            </a:extLst>
          </p:cNvPr>
          <p:cNvSpPr txBox="1">
            <a:spLocks/>
          </p:cNvSpPr>
          <p:nvPr/>
        </p:nvSpPr>
        <p:spPr bwMode="auto">
          <a:xfrm rot="20773437">
            <a:off x="7071892" y="4552693"/>
            <a:ext cx="5112567"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endParaRPr lang="en-CA" sz="4800" b="1" kern="0" dirty="0">
              <a:solidFill>
                <a:srgbClr val="7030A0"/>
              </a:solidFill>
              <a:latin typeface="+mn-lt"/>
            </a:endParaRPr>
          </a:p>
          <a:p>
            <a:pPr marL="0" indent="0">
              <a:spcAft>
                <a:spcPts val="1000"/>
              </a:spcAft>
            </a:pPr>
            <a:r>
              <a:rPr lang="en-CA" sz="4800" b="1" kern="0" dirty="0" err="1">
                <a:solidFill>
                  <a:srgbClr val="7030A0"/>
                </a:solidFill>
                <a:latin typeface="+mn-lt"/>
              </a:rPr>
              <a:t>Webinaires</a:t>
            </a:r>
            <a:br>
              <a:rPr lang="en-CA" sz="4800" b="1" kern="0" dirty="0">
                <a:solidFill>
                  <a:srgbClr val="7030A0"/>
                </a:solidFill>
                <a:latin typeface="+mn-lt"/>
              </a:rPr>
            </a:br>
            <a:r>
              <a:rPr lang="en-CA" sz="4800" b="1" kern="0" dirty="0" err="1">
                <a:solidFill>
                  <a:srgbClr val="7030A0"/>
                </a:solidFill>
                <a:latin typeface="+mn-lt"/>
              </a:rPr>
              <a:t>gratuits</a:t>
            </a:r>
            <a:endParaRPr lang="en-CA" sz="4800" kern="0" dirty="0">
              <a:solidFill>
                <a:srgbClr val="7030A0"/>
              </a:solidFill>
              <a:latin typeface="+mn-lt"/>
            </a:endParaRPr>
          </a:p>
        </p:txBody>
      </p:sp>
    </p:spTree>
    <p:extLst>
      <p:ext uri="{BB962C8B-B14F-4D97-AF65-F5344CB8AC3E}">
        <p14:creationId xmlns:p14="http://schemas.microsoft.com/office/powerpoint/2010/main" val="3945694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p:cTn id="7"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3">
                                            <p:txEl>
                                              <p:pRg st="1" end="1"/>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p:cTn id="1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5">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 calcmode="lin" valueType="num">
                                      <p:cBhvr>
                                        <p:cTn id="22"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9">
                                            <p:txEl>
                                              <p:pRg st="1" end="1"/>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 calcmode="lin" valueType="num">
                                      <p:cBhvr>
                                        <p:cTn id="2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10">
                                            <p:txEl>
                                              <p:pRg st="1" end="1"/>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 calcmode="lin" valueType="num">
                                      <p:cBhvr>
                                        <p:cTn id="32"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12">
                                            <p:txEl>
                                              <p:pRg st="1" end="1"/>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 calcmode="lin" valueType="num">
                                      <p:cBhvr>
                                        <p:cTn id="37"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11">
                                            <p:txEl>
                                              <p:pRg st="1" end="1"/>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 calcmode="lin" valueType="num">
                                      <p:cBhvr>
                                        <p:cTn id="42"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44" dur="500"/>
                                        <p:tgtEl>
                                          <p:spTgt spid="14">
                                            <p:txEl>
                                              <p:pRg st="1" end="1"/>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5" grpId="0" build="p"/>
      <p:bldP spid="8" grpId="0" build="p"/>
      <p:bldP spid="10" grpId="0" build="p"/>
      <p:bldP spid="11" grpId="0" build="p"/>
      <p:bldP spid="12" grpId="0" build="p"/>
      <p:bldP spid="13" grpId="0" build="p"/>
      <p:bldP spid="14" grpId="0" build="p"/>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186573" y="5041264"/>
            <a:ext cx="15280022" cy="3735563"/>
          </a:xfrm>
        </p:spPr>
        <p:txBody>
          <a:bodyPr/>
          <a:lstStyle/>
          <a:p>
            <a:pPr>
              <a:spcAft>
                <a:spcPts val="2000"/>
              </a:spcAft>
              <a:buFont typeface="Arial" panose="020B0604020202020204" pitchFamily="34" charset="0"/>
              <a:buChar char="•"/>
            </a:pPr>
            <a:r>
              <a:rPr lang="fr-CA" sz="4800"/>
              <a:t>Commission de l’agrément dentaire du Canada (CADC)</a:t>
            </a:r>
          </a:p>
          <a:p>
            <a:pPr>
              <a:spcAft>
                <a:spcPts val="2000"/>
              </a:spcAft>
              <a:buFont typeface="Arial" panose="020B0604020202020204" pitchFamily="34" charset="0"/>
              <a:buChar char="•"/>
            </a:pPr>
            <a:r>
              <a:rPr lang="fr-CA" sz="4800"/>
              <a:t>Bureau national de la certification en hygiène dentaire (BNCHD)</a:t>
            </a:r>
          </a:p>
          <a:p>
            <a:pPr>
              <a:spcAft>
                <a:spcPts val="2000"/>
              </a:spcAft>
              <a:buFont typeface="Arial" panose="020B0604020202020204" pitchFamily="34" charset="0"/>
              <a:buChar char="•"/>
            </a:pPr>
            <a:r>
              <a:rPr lang="fr-FR" sz="4800"/>
              <a:t>Fédération des organismes de réglementation en hygiène dentaire du Canada</a:t>
            </a:r>
            <a:r>
              <a:rPr lang="en-CA" sz="4800"/>
              <a:t> (FORHDC)</a:t>
            </a:r>
            <a:endParaRPr lang="en-CA" sz="4800" dirty="0"/>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pic>
        <p:nvPicPr>
          <p:cNvPr id="2" name="Picture 1" descr="Screen Shot 2015-09-21 at 12.49.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140" y="2308308"/>
            <a:ext cx="3693600" cy="2209846"/>
          </a:xfrm>
          <a:prstGeom prst="rect">
            <a:avLst/>
          </a:prstGeom>
        </p:spPr>
      </p:pic>
      <p:pic>
        <p:nvPicPr>
          <p:cNvPr id="9" name="Picture 5">
            <a:extLst>
              <a:ext uri="{FF2B5EF4-FFF2-40B4-BE49-F238E27FC236}">
                <a16:creationId xmlns:a16="http://schemas.microsoft.com/office/drawing/2014/main" id="{BDA77483-7679-455C-911C-40E4B4379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9943" y="1956920"/>
            <a:ext cx="3011649" cy="271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FÃ©deration des organismes de rÃ©glementation en hygiÃ¨ne dentaire du Canada,">
            <a:extLst>
              <a:ext uri="{FF2B5EF4-FFF2-40B4-BE49-F238E27FC236}">
                <a16:creationId xmlns:a16="http://schemas.microsoft.com/office/drawing/2014/main" id="{B3991687-0313-4023-A23E-81034373B5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822" t="-14672" b="-1"/>
          <a:stretch/>
        </p:blipFill>
        <p:spPr bwMode="auto">
          <a:xfrm>
            <a:off x="11136997" y="2491803"/>
            <a:ext cx="4680000" cy="150324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3BE34431-68A6-430D-8482-61437413E71A}"/>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5870" dirty="0">
                <a:solidFill>
                  <a:schemeClr val="bg1"/>
                </a:solidFill>
                <a:latin typeface="+mn-lt"/>
              </a:rPr>
              <a:t>Organismes nationaux</a:t>
            </a:r>
          </a:p>
        </p:txBody>
      </p:sp>
    </p:spTree>
    <p:extLst>
      <p:ext uri="{BB962C8B-B14F-4D97-AF65-F5344CB8AC3E}">
        <p14:creationId xmlns:p14="http://schemas.microsoft.com/office/powerpoint/2010/main" val="238703407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52567" y="4012704"/>
            <a:ext cx="16130284" cy="460865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p>
            <a:pPr marL="0" indent="0" algn="ctr" eaLnBrk="0" fontAlgn="base" hangingPunct="0">
              <a:spcBef>
                <a:spcPct val="0"/>
              </a:spcBef>
              <a:spcAft>
                <a:spcPts val="1333"/>
              </a:spcAft>
              <a:buNone/>
            </a:pPr>
            <a:r>
              <a:rPr lang="en-CA" sz="22134" b="1" dirty="0">
                <a:sym typeface="Palatino" pitchFamily="-84" charset="0"/>
              </a:rPr>
              <a:t>Questions?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Tree>
    <p:extLst>
      <p:ext uri="{BB962C8B-B14F-4D97-AF65-F5344CB8AC3E}">
        <p14:creationId xmlns:p14="http://schemas.microsoft.com/office/powerpoint/2010/main" val="354713869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sz="half" idx="2"/>
          </p:nvPr>
        </p:nvSpPr>
        <p:spPr>
          <a:xfrm>
            <a:off x="392786" y="2102186"/>
            <a:ext cx="12087435" cy="3987101"/>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marL="342900" indent="-342900">
              <a:buFont typeface="Arial" panose="020B0604020202020204" pitchFamily="34" charset="0"/>
              <a:buChar char="•"/>
            </a:pPr>
            <a:r>
              <a:rPr lang="fr-CA" dirty="0"/>
              <a:t>Ordre des hygiénistes dentaires de la Colombie-Britannique (CDHBC)</a:t>
            </a:r>
          </a:p>
          <a:p>
            <a:pPr marL="342900" indent="-342900">
              <a:buFont typeface="Arial" panose="020B0604020202020204" pitchFamily="34" charset="0"/>
              <a:buChar char="•"/>
            </a:pPr>
            <a:r>
              <a:rPr lang="fr-CA" dirty="0"/>
              <a:t>Association des hygiénistes dentaires de la Saskatchewan (SDHA)</a:t>
            </a:r>
          </a:p>
          <a:p>
            <a:pPr marL="342900" indent="-342900">
              <a:buFont typeface="Arial" panose="020B0604020202020204" pitchFamily="34" charset="0"/>
              <a:buChar char="•"/>
            </a:pPr>
            <a:r>
              <a:rPr lang="fr-CA" dirty="0"/>
              <a:t>Ordre des hygiénistes dentaires du Manitoba (CDHM)</a:t>
            </a:r>
          </a:p>
          <a:p>
            <a:pPr marL="342900" indent="-342900">
              <a:buFont typeface="Arial" panose="020B0604020202020204" pitchFamily="34" charset="0"/>
              <a:buChar char="•"/>
            </a:pPr>
            <a:r>
              <a:rPr lang="fr-CA" dirty="0"/>
              <a:t>Ordre des hygiénistes dentaires de l’Ontario (</a:t>
            </a:r>
            <a:r>
              <a:rPr lang="fr-CA" dirty="0" err="1"/>
              <a:t>OHDO</a:t>
            </a:r>
            <a:r>
              <a:rPr lang="fr-CA" dirty="0"/>
              <a:t>)</a:t>
            </a:r>
          </a:p>
          <a:p>
            <a:pPr marL="342900" indent="-342900">
              <a:buFont typeface="Arial" panose="020B0604020202020204" pitchFamily="34" charset="0"/>
              <a:buChar char="•"/>
            </a:pPr>
            <a:r>
              <a:rPr lang="fr-CA" dirty="0"/>
              <a:t>Ordre des hygiénistes dentaires du Québec (OHDQ)</a:t>
            </a:r>
          </a:p>
          <a:p>
            <a:pPr marL="342900" indent="-342900">
              <a:buFont typeface="Arial" panose="020B0604020202020204" pitchFamily="34" charset="0"/>
              <a:buChar char="•"/>
            </a:pPr>
            <a:r>
              <a:rPr lang="fr-CA" dirty="0"/>
              <a:t>Ordre des hygiénistes dentaires du Nouveau-Brunswick (OHDNB)</a:t>
            </a:r>
          </a:p>
          <a:p>
            <a:pPr marL="342900" indent="-342900">
              <a:buFont typeface="Arial" panose="020B0604020202020204" pitchFamily="34" charset="0"/>
              <a:buChar char="•"/>
            </a:pPr>
            <a:r>
              <a:rPr lang="fr-CA" dirty="0"/>
              <a:t>Ordre des hygiénistes dentaires de la Nouvelle-Écosse (CDHNS)</a:t>
            </a:r>
          </a:p>
          <a:p>
            <a:pPr marL="342900" indent="-342900">
              <a:buFont typeface="Arial" panose="020B0604020202020204" pitchFamily="34" charset="0"/>
              <a:buChar char="•"/>
            </a:pPr>
            <a:r>
              <a:rPr lang="fr-CA" dirty="0"/>
              <a:t>Conseil dentaire de l’Île-du-Prince-Édouard (DCPEI)</a:t>
            </a:r>
          </a:p>
          <a:p>
            <a:pPr marL="342900" indent="-342900">
              <a:buFont typeface="Arial" panose="020B0604020202020204" pitchFamily="34" charset="0"/>
              <a:buChar char="•"/>
            </a:pPr>
            <a:r>
              <a:rPr lang="fr-CA" dirty="0"/>
              <a:t>Ordre des hygiénistes dentaires de Terre-Neuve et du Labrador (NLCDH)</a:t>
            </a:r>
          </a:p>
          <a:p>
            <a:pPr marL="342900" indent="-342900">
              <a:buFont typeface="Arial" panose="020B0604020202020204" pitchFamily="34" charset="0"/>
              <a:buChar char="•"/>
            </a:pPr>
            <a:r>
              <a:rPr lang="fr-CA" dirty="0"/>
              <a:t>Le ministère des Services aux collectivités, gouvernement du Yukon</a:t>
            </a:r>
          </a:p>
          <a:p>
            <a:pPr marL="342900" indent="-342900">
              <a:buFont typeface="Arial" panose="020B0604020202020204" pitchFamily="34" charset="0"/>
              <a:buChar char="•"/>
            </a:pPr>
            <a:r>
              <a:rPr lang="fr-CA" dirty="0"/>
              <a:t>Réglementation professionnelle des Territoires du Nord-Ouest, gouvernement des Territoires du Nord-Ouest </a:t>
            </a:r>
          </a:p>
          <a:p>
            <a:pPr marL="342900" indent="-342900">
              <a:buFont typeface="Arial" panose="020B0604020202020204" pitchFamily="34" charset="0"/>
              <a:buChar char="•"/>
            </a:pPr>
            <a:r>
              <a:rPr lang="fr-CA" dirty="0"/>
              <a:t>Le ministère de la Santé et des Services sociaux, gouvernement du Nunavut</a:t>
            </a:r>
          </a:p>
          <a:p>
            <a:pPr marL="342900" indent="-342900">
              <a:buFont typeface="Arial" panose="020B0604020202020204" pitchFamily="34" charset="0"/>
              <a:buChar char="•"/>
            </a:pPr>
            <a:endParaRPr lang="en-CA" dirty="0"/>
          </a:p>
        </p:txBody>
      </p:sp>
      <p:sp>
        <p:nvSpPr>
          <p:cNvPr id="21" name="Content Placeholder 5"/>
          <p:cNvSpPr>
            <a:spLocks noGrp="1"/>
          </p:cNvSpPr>
          <p:nvPr>
            <p:ph sz="quarter" idx="4"/>
          </p:nvPr>
        </p:nvSpPr>
        <p:spPr>
          <a:xfrm>
            <a:off x="2369430" y="8742930"/>
            <a:ext cx="12601401" cy="792088"/>
          </a:xfrm>
        </p:spPr>
        <p:txBody>
          <a:bodyPr/>
          <a:lstStyle/>
          <a:p>
            <a:pPr marL="0" indent="0" algn="ctr">
              <a:buNone/>
            </a:pPr>
            <a:r>
              <a:rPr lang="en-CA" sz="5400" b="1" dirty="0">
                <a:solidFill>
                  <a:srgbClr val="7030A0"/>
                </a:solidFill>
              </a:rPr>
              <a:t>achd.ca/organismes-de-reglementation</a:t>
            </a:r>
            <a:endParaRPr lang="en-CA" sz="5400" b="1" dirty="0">
              <a:solidFill>
                <a:srgbClr val="7030A0"/>
              </a:solidFill>
              <a:hlinkClick r:id="rId3">
                <a:extLst>
                  <a:ext uri="{A12FA001-AC4F-418D-AE19-62706E023703}">
                    <ahyp:hlinkClr xmlns:ahyp="http://schemas.microsoft.com/office/drawing/2018/hyperlinkcolor" val="tx"/>
                  </a:ext>
                </a:extLst>
              </a:hlinkClick>
            </a:endParaRPr>
          </a:p>
        </p:txBody>
      </p:sp>
      <p:sp>
        <p:nvSpPr>
          <p:cNvPr id="22" name="Title 1">
            <a:extLst>
              <a:ext uri="{FF2B5EF4-FFF2-40B4-BE49-F238E27FC236}">
                <a16:creationId xmlns:a16="http://schemas.microsoft.com/office/drawing/2014/main" id="{6D1A45A0-CEF7-459A-BEF6-ACAB56D6FAAE}"/>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5000" dirty="0">
                <a:solidFill>
                  <a:schemeClr val="bg1"/>
                </a:solidFill>
                <a:latin typeface="+mn-lt"/>
              </a:rPr>
              <a:t>Organismes de réglementation provinciaux</a:t>
            </a:r>
          </a:p>
        </p:txBody>
      </p:sp>
      <p:pic>
        <p:nvPicPr>
          <p:cNvPr id="24" name="Picture 2">
            <a:extLst>
              <a:ext uri="{FF2B5EF4-FFF2-40B4-BE49-F238E27FC236}">
                <a16:creationId xmlns:a16="http://schemas.microsoft.com/office/drawing/2014/main" id="{515E45D4-D16E-441E-AD80-C1A68938F9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14295" y="2037265"/>
            <a:ext cx="3147217" cy="992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a:extLst>
              <a:ext uri="{FF2B5EF4-FFF2-40B4-BE49-F238E27FC236}">
                <a16:creationId xmlns:a16="http://schemas.microsoft.com/office/drawing/2014/main" id="{970AE7F2-63DF-410D-8D84-06209192C5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4672" y="2055639"/>
            <a:ext cx="3184029" cy="845214"/>
          </a:xfrm>
          <a:prstGeom prst="rect">
            <a:avLst/>
          </a:prstGeom>
        </p:spPr>
      </p:pic>
      <p:pic>
        <p:nvPicPr>
          <p:cNvPr id="26" name="Picture 25">
            <a:extLst>
              <a:ext uri="{FF2B5EF4-FFF2-40B4-BE49-F238E27FC236}">
                <a16:creationId xmlns:a16="http://schemas.microsoft.com/office/drawing/2014/main" id="{74AF6416-08FD-48C7-8688-0B9BEB8336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31636" y="5366402"/>
            <a:ext cx="907024" cy="907024"/>
          </a:xfrm>
          <a:prstGeom prst="rect">
            <a:avLst/>
          </a:prstGeom>
        </p:spPr>
      </p:pic>
      <p:pic>
        <p:nvPicPr>
          <p:cNvPr id="27" name="Picture 26">
            <a:extLst>
              <a:ext uri="{FF2B5EF4-FFF2-40B4-BE49-F238E27FC236}">
                <a16:creationId xmlns:a16="http://schemas.microsoft.com/office/drawing/2014/main" id="{4EA94A43-6BE0-438C-ADE3-FA6C05D67F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17078" y="4301398"/>
            <a:ext cx="3263840" cy="760073"/>
          </a:xfrm>
          <a:prstGeom prst="rect">
            <a:avLst/>
          </a:prstGeom>
        </p:spPr>
      </p:pic>
      <p:pic>
        <p:nvPicPr>
          <p:cNvPr id="28" name="Picture 27">
            <a:extLst>
              <a:ext uri="{FF2B5EF4-FFF2-40B4-BE49-F238E27FC236}">
                <a16:creationId xmlns:a16="http://schemas.microsoft.com/office/drawing/2014/main" id="{4B28D0AA-D240-4C65-84B6-6CA454BB7E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04639" y="5411457"/>
            <a:ext cx="3106252" cy="897113"/>
          </a:xfrm>
          <a:prstGeom prst="rect">
            <a:avLst/>
          </a:prstGeom>
        </p:spPr>
      </p:pic>
      <p:pic>
        <p:nvPicPr>
          <p:cNvPr id="29" name="Picture 28">
            <a:extLst>
              <a:ext uri="{FF2B5EF4-FFF2-40B4-BE49-F238E27FC236}">
                <a16:creationId xmlns:a16="http://schemas.microsoft.com/office/drawing/2014/main" id="{0B0F55B9-46B4-4D53-ADF6-2C052E78E7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17986" y="3076600"/>
            <a:ext cx="3605329" cy="889651"/>
          </a:xfrm>
          <a:prstGeom prst="rect">
            <a:avLst/>
          </a:prstGeom>
        </p:spPr>
      </p:pic>
      <p:pic>
        <p:nvPicPr>
          <p:cNvPr id="30" name="Picture 29">
            <a:extLst>
              <a:ext uri="{FF2B5EF4-FFF2-40B4-BE49-F238E27FC236}">
                <a16:creationId xmlns:a16="http://schemas.microsoft.com/office/drawing/2014/main" id="{17E9DD25-838C-406A-B03B-079AB744C4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17078" y="3095651"/>
            <a:ext cx="3059219" cy="908734"/>
          </a:xfrm>
          <a:prstGeom prst="rect">
            <a:avLst/>
          </a:prstGeom>
        </p:spPr>
      </p:pic>
      <p:pic>
        <p:nvPicPr>
          <p:cNvPr id="31" name="Picture 2" descr="College of Dental Hygienists of Nova Scotia">
            <a:extLst>
              <a:ext uri="{FF2B5EF4-FFF2-40B4-BE49-F238E27FC236}">
                <a16:creationId xmlns:a16="http://schemas.microsoft.com/office/drawing/2014/main" id="{E59EC2A3-5359-4ABF-8F1F-163A15CD5A4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357" t="1" r="10041" b="-3307"/>
          <a:stretch/>
        </p:blipFill>
        <p:spPr bwMode="auto">
          <a:xfrm>
            <a:off x="13417986" y="4248424"/>
            <a:ext cx="2843847" cy="8660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Shape&#10;&#10;Description automatically generated with medium confidence">
            <a:extLst>
              <a:ext uri="{FF2B5EF4-FFF2-40B4-BE49-F238E27FC236}">
                <a16:creationId xmlns:a16="http://schemas.microsoft.com/office/drawing/2014/main" id="{07906E65-22F7-4C56-8D3A-64FFC735F4C3}"/>
              </a:ext>
            </a:extLst>
          </p:cNvPr>
          <p:cNvPicPr>
            <a:picLocks noChangeAspect="1"/>
          </p:cNvPicPr>
          <p:nvPr/>
        </p:nvPicPr>
        <p:blipFill>
          <a:blip r:embed="rId12"/>
          <a:stretch>
            <a:fillRect/>
          </a:stretch>
        </p:blipFill>
        <p:spPr>
          <a:xfrm>
            <a:off x="12480221" y="6658556"/>
            <a:ext cx="4543093" cy="597870"/>
          </a:xfrm>
          <a:prstGeom prst="rect">
            <a:avLst/>
          </a:prstGeom>
        </p:spPr>
      </p:pic>
    </p:spTree>
    <p:extLst>
      <p:ext uri="{BB962C8B-B14F-4D97-AF65-F5344CB8AC3E}">
        <p14:creationId xmlns:p14="http://schemas.microsoft.com/office/powerpoint/2010/main" val="19738030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9" name="Content Placeholder 5">
            <a:extLst>
              <a:ext uri="{FF2B5EF4-FFF2-40B4-BE49-F238E27FC236}">
                <a16:creationId xmlns:a16="http://schemas.microsoft.com/office/drawing/2014/main" id="{ADE48077-974C-4AB9-9E1A-5ABC03F4657C}"/>
              </a:ext>
            </a:extLst>
          </p:cNvPr>
          <p:cNvSpPr txBox="1">
            <a:spLocks/>
          </p:cNvSpPr>
          <p:nvPr/>
        </p:nvSpPr>
        <p:spPr>
          <a:xfrm>
            <a:off x="2369430" y="8742930"/>
            <a:ext cx="12601401" cy="792088"/>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24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000"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18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1600"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160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n-CA" sz="5400" b="1" dirty="0">
                <a:solidFill>
                  <a:srgbClr val="7030A0"/>
                </a:solidFill>
              </a:rPr>
              <a:t>achd.ca/</a:t>
            </a:r>
            <a:r>
              <a:rPr lang="en-CA" sz="5400" b="1" dirty="0" err="1">
                <a:solidFill>
                  <a:srgbClr val="7030A0"/>
                </a:solidFill>
              </a:rPr>
              <a:t>organismes</a:t>
            </a:r>
            <a:r>
              <a:rPr lang="en-CA" sz="5400" b="1" dirty="0">
                <a:solidFill>
                  <a:srgbClr val="7030A0"/>
                </a:solidFill>
              </a:rPr>
              <a:t>-de-</a:t>
            </a:r>
            <a:r>
              <a:rPr lang="en-CA" sz="5400" b="1" dirty="0" err="1">
                <a:solidFill>
                  <a:srgbClr val="7030A0"/>
                </a:solidFill>
              </a:rPr>
              <a:t>reglementation</a:t>
            </a:r>
            <a:endParaRPr lang="en-CA" sz="5400" b="1" dirty="0">
              <a:solidFill>
                <a:srgbClr val="7030A0"/>
              </a:solidFill>
              <a:hlinkClick r:id="rId3">
                <a:extLst>
                  <a:ext uri="{A12FA001-AC4F-418D-AE19-62706E023703}">
                    <ahyp:hlinkClr xmlns:ahyp="http://schemas.microsoft.com/office/drawing/2018/hyperlinkcolor" val="tx"/>
                  </a:ext>
                </a:extLst>
              </a:hlinkClick>
            </a:endParaRPr>
          </a:p>
        </p:txBody>
      </p:sp>
      <p:sp>
        <p:nvSpPr>
          <p:cNvPr id="10" name="Title 1">
            <a:extLst>
              <a:ext uri="{FF2B5EF4-FFF2-40B4-BE49-F238E27FC236}">
                <a16:creationId xmlns:a16="http://schemas.microsoft.com/office/drawing/2014/main" id="{A861CA4A-58CF-4979-BB2F-7D400C00BEDE}"/>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5000" dirty="0">
                <a:solidFill>
                  <a:schemeClr val="bg1"/>
                </a:solidFill>
                <a:latin typeface="+mn-lt"/>
              </a:rPr>
              <a:t>Organismes de réglementation provinciaux</a:t>
            </a:r>
          </a:p>
        </p:txBody>
      </p:sp>
      <p:pic>
        <p:nvPicPr>
          <p:cNvPr id="11" name="Picture 10">
            <a:extLst>
              <a:ext uri="{FF2B5EF4-FFF2-40B4-BE49-F238E27FC236}">
                <a16:creationId xmlns:a16="http://schemas.microsoft.com/office/drawing/2014/main" id="{D10314AE-7ADA-4EA0-93A8-F1DD5885FEE9}"/>
              </a:ext>
            </a:extLst>
          </p:cNvPr>
          <p:cNvPicPr>
            <a:picLocks noChangeAspect="1"/>
          </p:cNvPicPr>
          <p:nvPr/>
        </p:nvPicPr>
        <p:blipFill>
          <a:blip r:embed="rId4"/>
          <a:stretch>
            <a:fillRect/>
          </a:stretch>
        </p:blipFill>
        <p:spPr>
          <a:xfrm>
            <a:off x="533227" y="2322402"/>
            <a:ext cx="7200000" cy="5980882"/>
          </a:xfrm>
          <a:prstGeom prst="rect">
            <a:avLst/>
          </a:prstGeom>
          <a:ln>
            <a:solidFill>
              <a:schemeClr val="bg1">
                <a:lumMod val="50000"/>
              </a:schemeClr>
            </a:solidFill>
          </a:ln>
        </p:spPr>
      </p:pic>
      <p:pic>
        <p:nvPicPr>
          <p:cNvPr id="6" name="Picture 5">
            <a:extLst>
              <a:ext uri="{FF2B5EF4-FFF2-40B4-BE49-F238E27FC236}">
                <a16:creationId xmlns:a16="http://schemas.microsoft.com/office/drawing/2014/main" id="{B3A2BAC8-C86F-4074-AA73-9D42C1448BAC}"/>
              </a:ext>
            </a:extLst>
          </p:cNvPr>
          <p:cNvPicPr>
            <a:picLocks noChangeAspect="1"/>
          </p:cNvPicPr>
          <p:nvPr/>
        </p:nvPicPr>
        <p:blipFill>
          <a:blip r:embed="rId5"/>
          <a:stretch>
            <a:fillRect/>
          </a:stretch>
        </p:blipFill>
        <p:spPr>
          <a:xfrm>
            <a:off x="8035511" y="2322402"/>
            <a:ext cx="8854326" cy="5980882"/>
          </a:xfrm>
          <a:prstGeom prst="rect">
            <a:avLst/>
          </a:prstGeom>
          <a:ln>
            <a:solidFill>
              <a:schemeClr val="bg1">
                <a:lumMod val="50000"/>
              </a:schemeClr>
            </a:solidFill>
          </a:ln>
        </p:spPr>
      </p:pic>
    </p:spTree>
    <p:extLst>
      <p:ext uri="{BB962C8B-B14F-4D97-AF65-F5344CB8AC3E}">
        <p14:creationId xmlns:p14="http://schemas.microsoft.com/office/powerpoint/2010/main" val="32261381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181299" y="2296182"/>
            <a:ext cx="11612164" cy="6169347"/>
          </a:xfrm>
        </p:spPr>
        <p:txBody>
          <a:bodyPr/>
          <a:lstStyle/>
          <a:p>
            <a:pPr>
              <a:buFont typeface="Arial" panose="020B0604020202020204" pitchFamily="34" charset="0"/>
              <a:buChar char="•"/>
            </a:pPr>
            <a:r>
              <a:rPr lang="fr-CA" sz="6600" dirty="0"/>
              <a:t>Internationale : </a:t>
            </a:r>
            <a:r>
              <a:rPr lang="fr-CA" sz="6600" b="1" dirty="0"/>
              <a:t>IFDH</a:t>
            </a:r>
          </a:p>
          <a:p>
            <a:pPr>
              <a:buFont typeface="Arial" panose="020B0604020202020204" pitchFamily="34" charset="0"/>
              <a:buChar char="•"/>
            </a:pPr>
            <a:r>
              <a:rPr lang="fr-CA" sz="6600" dirty="0"/>
              <a:t>Nationale : </a:t>
            </a:r>
            <a:r>
              <a:rPr lang="fr-CA" sz="6600" b="1" dirty="0"/>
              <a:t>ACHD</a:t>
            </a:r>
          </a:p>
          <a:p>
            <a:pPr>
              <a:spcBef>
                <a:spcPts val="2000"/>
              </a:spcBef>
              <a:buFont typeface="Arial" panose="020B0604020202020204" pitchFamily="34" charset="0"/>
              <a:buChar char="•"/>
            </a:pPr>
            <a:r>
              <a:rPr lang="fr-CA" sz="6600" dirty="0"/>
              <a:t>Provinciales</a:t>
            </a:r>
          </a:p>
          <a:p>
            <a:pPr>
              <a:spcBef>
                <a:spcPts val="2000"/>
              </a:spcBef>
              <a:buFont typeface="Arial" panose="020B0604020202020204" pitchFamily="34" charset="0"/>
              <a:buChar char="•"/>
            </a:pPr>
            <a:r>
              <a:rPr lang="fr-CA" sz="6600" dirty="0"/>
              <a:t>Locales</a:t>
            </a:r>
          </a:p>
          <a:p>
            <a:pPr>
              <a:spcBef>
                <a:spcPts val="2000"/>
              </a:spcBef>
              <a:buFont typeface="Arial" panose="020B0604020202020204" pitchFamily="34" charset="0"/>
              <a:buChar char="•"/>
            </a:pPr>
            <a:endParaRPr lang="fr-CA" sz="5400" dirty="0"/>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539" y="6897544"/>
            <a:ext cx="4092112" cy="208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4187" y="7253111"/>
            <a:ext cx="5527856" cy="1728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7734"/>
          <a:stretch/>
        </p:blipFill>
        <p:spPr>
          <a:xfrm>
            <a:off x="9502739" y="2314928"/>
            <a:ext cx="7447661" cy="4354920"/>
          </a:xfrm>
          <a:prstGeom prst="rect">
            <a:avLst/>
          </a:prstGeom>
        </p:spPr>
      </p:pic>
      <p:sp>
        <p:nvSpPr>
          <p:cNvPr id="11" name="Title 1">
            <a:extLst>
              <a:ext uri="{FF2B5EF4-FFF2-40B4-BE49-F238E27FC236}">
                <a16:creationId xmlns:a16="http://schemas.microsoft.com/office/drawing/2014/main" id="{DEA61C07-2314-4398-8CB7-434F3A802C3D}"/>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Associations professionnelles en hygiène dentaire </a:t>
            </a:r>
            <a:endParaRPr lang="fr-CA" sz="5870" dirty="0">
              <a:solidFill>
                <a:schemeClr val="bg1"/>
              </a:solidFill>
              <a:latin typeface="+mn-lt"/>
            </a:endParaRPr>
          </a:p>
        </p:txBody>
      </p:sp>
    </p:spTree>
    <p:extLst>
      <p:ext uri="{BB962C8B-B14F-4D97-AF65-F5344CB8AC3E}">
        <p14:creationId xmlns:p14="http://schemas.microsoft.com/office/powerpoint/2010/main" val="300110115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2999338" y="5709249"/>
            <a:ext cx="11355858" cy="2353674"/>
            <a:chOff x="733909" y="1504201"/>
            <a:chExt cx="11355858" cy="2353674"/>
          </a:xfrm>
          <a:solidFill>
            <a:srgbClr val="606060"/>
          </a:solidFill>
        </p:grpSpPr>
        <p:sp>
          <p:nvSpPr>
            <p:cNvPr id="65" name="Rectangle 64"/>
            <p:cNvSpPr/>
            <p:nvPr/>
          </p:nvSpPr>
          <p:spPr bwMode="auto">
            <a:xfrm>
              <a:off x="733909" y="1504201"/>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endParaRPr lang="en-CA">
                <a:latin typeface="Palatino" charset="0"/>
                <a:ea typeface="ヒラギノ明朝 ProN W3" charset="0"/>
                <a:cs typeface="ヒラギノ明朝 ProN W3" charset="0"/>
                <a:sym typeface="Palatino" charset="0"/>
              </a:endParaRPr>
            </a:p>
          </p:txBody>
        </p:sp>
        <p:sp>
          <p:nvSpPr>
            <p:cNvPr id="66" name="Rectangle 65"/>
            <p:cNvSpPr/>
            <p:nvPr/>
          </p:nvSpPr>
          <p:spPr bwMode="auto">
            <a:xfrm>
              <a:off x="3039987" y="1504201"/>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endParaRPr lang="en-CA">
                <a:latin typeface="Palatino" charset="0"/>
                <a:ea typeface="ヒラギノ明朝 ProN W3" charset="0"/>
                <a:cs typeface="ヒラギノ明朝 ProN W3" charset="0"/>
                <a:sym typeface="Palatino" charset="0"/>
              </a:endParaRPr>
            </a:p>
          </p:txBody>
        </p:sp>
        <p:sp>
          <p:nvSpPr>
            <p:cNvPr id="67" name="Rectangle 66"/>
            <p:cNvSpPr/>
            <p:nvPr/>
          </p:nvSpPr>
          <p:spPr bwMode="auto">
            <a:xfrm>
              <a:off x="5367889" y="1504201"/>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endParaRPr lang="en-CA">
                <a:latin typeface="Palatino" charset="0"/>
                <a:ea typeface="ヒラギノ明朝 ProN W3" charset="0"/>
                <a:cs typeface="ヒラギノ明朝 ProN W3" charset="0"/>
                <a:sym typeface="Palatino" charset="0"/>
              </a:endParaRPr>
            </a:p>
          </p:txBody>
        </p:sp>
        <p:sp>
          <p:nvSpPr>
            <p:cNvPr id="68" name="Rectangle 67"/>
            <p:cNvSpPr/>
            <p:nvPr/>
          </p:nvSpPr>
          <p:spPr bwMode="auto">
            <a:xfrm>
              <a:off x="7690173" y="1504201"/>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endParaRPr lang="en-CA">
                <a:latin typeface="Palatino" charset="0"/>
                <a:ea typeface="ヒラギノ明朝 ProN W3" charset="0"/>
                <a:cs typeface="ヒラギノ明朝 ProN W3" charset="0"/>
                <a:sym typeface="Palatino" charset="0"/>
              </a:endParaRPr>
            </a:p>
          </p:txBody>
        </p:sp>
        <p:sp>
          <p:nvSpPr>
            <p:cNvPr id="69" name="Rectangle 68"/>
            <p:cNvSpPr/>
            <p:nvPr/>
          </p:nvSpPr>
          <p:spPr bwMode="auto">
            <a:xfrm>
              <a:off x="10016146" y="1513563"/>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endParaRPr lang="en-CA">
                <a:latin typeface="Palatino" charset="0"/>
                <a:ea typeface="ヒラギノ明朝 ProN W3" charset="0"/>
                <a:cs typeface="ヒラギノ明朝 ProN W3" charset="0"/>
                <a:sym typeface="Palatino" charset="0"/>
              </a:endParaRPr>
            </a:p>
          </p:txBody>
        </p:sp>
      </p:grpSp>
      <p:sp>
        <p:nvSpPr>
          <p:cNvPr id="71" name="Freeform 70"/>
          <p:cNvSpPr/>
          <p:nvPr/>
        </p:nvSpPr>
        <p:spPr>
          <a:xfrm>
            <a:off x="5233083" y="5791702"/>
            <a:ext cx="2132938" cy="547200"/>
          </a:xfrm>
          <a:custGeom>
            <a:avLst/>
            <a:gdLst>
              <a:gd name="connsiteX0" fmla="*/ 0 w 2132938"/>
              <a:gd name="connsiteY0" fmla="*/ 0 h 547200"/>
              <a:gd name="connsiteX1" fmla="*/ 2132938 w 2132938"/>
              <a:gd name="connsiteY1" fmla="*/ 0 h 547200"/>
              <a:gd name="connsiteX2" fmla="*/ 2132938 w 2132938"/>
              <a:gd name="connsiteY2" fmla="*/ 547200 h 547200"/>
              <a:gd name="connsiteX3" fmla="*/ 0 w 2132938"/>
              <a:gd name="connsiteY3" fmla="*/ 547200 h 547200"/>
              <a:gd name="connsiteX4" fmla="*/ 0 w 2132938"/>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547200">
                <a:moveTo>
                  <a:pt x="0" y="0"/>
                </a:moveTo>
                <a:lnTo>
                  <a:pt x="2132938" y="0"/>
                </a:lnTo>
                <a:lnTo>
                  <a:pt x="2132938"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05217" tIns="27181" rIns="65039" bIns="127251" numCol="1" spcCol="1270" anchor="ctr" anchorCtr="0">
            <a:noAutofit/>
          </a:bodyPr>
          <a:lstStyle/>
          <a:p>
            <a:pPr algn="ctr" defTabSz="844550">
              <a:lnSpc>
                <a:spcPct val="90000"/>
              </a:lnSpc>
              <a:spcAft>
                <a:spcPct val="35000"/>
              </a:spcAft>
            </a:pPr>
            <a:r>
              <a:rPr lang="en-CA" sz="1900" dirty="0">
                <a:ln w="18415" cmpd="sng">
                  <a:solidFill>
                    <a:srgbClr val="FFFFFF"/>
                  </a:solidFill>
                  <a:prstDash val="solid"/>
                </a:ln>
                <a:solidFill>
                  <a:srgbClr val="FFFFFF"/>
                </a:solidFill>
                <a:latin typeface="Arial" panose="020B0604020202020204" pitchFamily="34" charset="0"/>
                <a:cs typeface="Arial" panose="020B0604020202020204" pitchFamily="34" charset="0"/>
              </a:rPr>
              <a:t>N.-B.</a:t>
            </a:r>
          </a:p>
        </p:txBody>
      </p:sp>
      <p:sp>
        <p:nvSpPr>
          <p:cNvPr id="72" name="Freeform 71"/>
          <p:cNvSpPr/>
          <p:nvPr/>
        </p:nvSpPr>
        <p:spPr>
          <a:xfrm>
            <a:off x="5205901" y="6328282"/>
            <a:ext cx="2132938" cy="1793572"/>
          </a:xfrm>
          <a:custGeom>
            <a:avLst/>
            <a:gdLst>
              <a:gd name="connsiteX0" fmla="*/ 0 w 2132938"/>
              <a:gd name="connsiteY0" fmla="*/ 0 h 1793572"/>
              <a:gd name="connsiteX1" fmla="*/ 2132938 w 2132938"/>
              <a:gd name="connsiteY1" fmla="*/ 0 h 1793572"/>
              <a:gd name="connsiteX2" fmla="*/ 2132938 w 2132938"/>
              <a:gd name="connsiteY2" fmla="*/ 1793572 h 1793572"/>
              <a:gd name="connsiteX3" fmla="*/ 0 w 2132938"/>
              <a:gd name="connsiteY3" fmla="*/ 1793572 h 1793572"/>
              <a:gd name="connsiteX4" fmla="*/ 0 w 2132938"/>
              <a:gd name="connsiteY4" fmla="*/ 0 h 179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1793572">
                <a:moveTo>
                  <a:pt x="0" y="0"/>
                </a:moveTo>
                <a:lnTo>
                  <a:pt x="2132938" y="0"/>
                </a:lnTo>
                <a:lnTo>
                  <a:pt x="2132938" y="1793572"/>
                </a:lnTo>
                <a:lnTo>
                  <a:pt x="0" y="17935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1435" tIns="51306" rIns="65039" bIns="202059" numCol="1" spcCol="1270" anchor="t" anchorCtr="0">
            <a:noAutofit/>
          </a:bodyPr>
          <a:lstStyle/>
          <a:p>
            <a:pPr marL="171450" lvl="1" indent="-171450" defTabSz="844550">
              <a:lnSpc>
                <a:spcPct val="90000"/>
              </a:lnSpc>
              <a:spcAft>
                <a:spcPct val="15000"/>
              </a:spcAft>
              <a:buChar char="••"/>
            </a:pPr>
            <a:r>
              <a:rPr lang="fr-CA"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Association des hygiénistes dentaires du Nouveau-Brunswick </a:t>
            </a:r>
            <a:r>
              <a:rPr lang="en-CA"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(AHDNB)</a:t>
            </a:r>
          </a:p>
        </p:txBody>
      </p:sp>
      <p:sp>
        <p:nvSpPr>
          <p:cNvPr id="73" name="Freeform 72"/>
          <p:cNvSpPr/>
          <p:nvPr/>
        </p:nvSpPr>
        <p:spPr>
          <a:xfrm>
            <a:off x="7596664" y="5784499"/>
            <a:ext cx="2009620" cy="547200"/>
          </a:xfrm>
          <a:custGeom>
            <a:avLst/>
            <a:gdLst>
              <a:gd name="connsiteX0" fmla="*/ 0 w 2132938"/>
              <a:gd name="connsiteY0" fmla="*/ 0 h 547200"/>
              <a:gd name="connsiteX1" fmla="*/ 2132938 w 2132938"/>
              <a:gd name="connsiteY1" fmla="*/ 0 h 547200"/>
              <a:gd name="connsiteX2" fmla="*/ 2132938 w 2132938"/>
              <a:gd name="connsiteY2" fmla="*/ 547200 h 547200"/>
              <a:gd name="connsiteX3" fmla="*/ 0 w 2132938"/>
              <a:gd name="connsiteY3" fmla="*/ 547200 h 547200"/>
              <a:gd name="connsiteX4" fmla="*/ 0 w 2132938"/>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547200">
                <a:moveTo>
                  <a:pt x="0" y="0"/>
                </a:moveTo>
                <a:lnTo>
                  <a:pt x="2132938" y="0"/>
                </a:lnTo>
                <a:lnTo>
                  <a:pt x="2132938"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98425" tIns="39985" rIns="-28169" bIns="114447" numCol="1" spcCol="1270" anchor="ctr" anchorCtr="0">
            <a:noAutofit/>
          </a:bodyPr>
          <a:lstStyle/>
          <a:p>
            <a:pPr algn="ctr" defTabSz="844550">
              <a:lnSpc>
                <a:spcPct val="90000"/>
              </a:lnSpc>
              <a:spcAft>
                <a:spcPct val="35000"/>
              </a:spcAft>
            </a:pPr>
            <a:r>
              <a:rPr lang="en-CA" sz="1900" dirty="0">
                <a:ln w="18415" cmpd="sng">
                  <a:solidFill>
                    <a:srgbClr val="FFFFFF"/>
                  </a:solidFill>
                  <a:prstDash val="solid"/>
                </a:ln>
                <a:solidFill>
                  <a:srgbClr val="FFFFFF"/>
                </a:solidFill>
                <a:latin typeface="Arial" panose="020B0604020202020204" pitchFamily="34" charset="0"/>
                <a:cs typeface="Arial" panose="020B0604020202020204" pitchFamily="34" charset="0"/>
              </a:rPr>
              <a:t>N.-É.</a:t>
            </a:r>
          </a:p>
        </p:txBody>
      </p:sp>
      <p:sp>
        <p:nvSpPr>
          <p:cNvPr id="74" name="Freeform 73"/>
          <p:cNvSpPr/>
          <p:nvPr/>
        </p:nvSpPr>
        <p:spPr>
          <a:xfrm>
            <a:off x="7458641" y="6297631"/>
            <a:ext cx="2009620" cy="1810378"/>
          </a:xfrm>
          <a:custGeom>
            <a:avLst/>
            <a:gdLst>
              <a:gd name="connsiteX0" fmla="*/ 0 w 2132938"/>
              <a:gd name="connsiteY0" fmla="*/ 0 h 1810378"/>
              <a:gd name="connsiteX1" fmla="*/ 2132938 w 2132938"/>
              <a:gd name="connsiteY1" fmla="*/ 0 h 1810378"/>
              <a:gd name="connsiteX2" fmla="*/ 2132938 w 2132938"/>
              <a:gd name="connsiteY2" fmla="*/ 1810378 h 1810378"/>
              <a:gd name="connsiteX3" fmla="*/ 0 w 2132938"/>
              <a:gd name="connsiteY3" fmla="*/ 1810378 h 1810378"/>
              <a:gd name="connsiteX4" fmla="*/ 0 w 2132938"/>
              <a:gd name="connsiteY4" fmla="*/ 0 h 1810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1810378">
                <a:moveTo>
                  <a:pt x="0" y="0"/>
                </a:moveTo>
                <a:lnTo>
                  <a:pt x="2132938" y="0"/>
                </a:lnTo>
                <a:lnTo>
                  <a:pt x="2132938" y="1810378"/>
                </a:lnTo>
                <a:lnTo>
                  <a:pt x="0" y="1810378"/>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92393" tIns="74065" rIns="-55919" bIns="179300" numCol="1" spcCol="1270" anchor="t" anchorCtr="0">
            <a:noAutofit/>
          </a:bodyPr>
          <a:lstStyle/>
          <a:p>
            <a:pPr marL="171450" lvl="1" indent="-171450" defTabSz="844550">
              <a:lnSpc>
                <a:spcPct val="90000"/>
              </a:lnSpc>
              <a:spcAft>
                <a:spcPct val="15000"/>
              </a:spcAft>
              <a:buChar char="••"/>
            </a:pPr>
            <a:r>
              <a:rPr lang="fr-CA"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Ordre des hygiénistes dentaires de la Nouvelle-Écosse </a:t>
            </a:r>
            <a:r>
              <a:rPr lang="en-CA"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(CDHNS)*</a:t>
            </a:r>
          </a:p>
        </p:txBody>
      </p:sp>
      <p:sp>
        <p:nvSpPr>
          <p:cNvPr id="75" name="Freeform 74"/>
          <p:cNvSpPr/>
          <p:nvPr/>
        </p:nvSpPr>
        <p:spPr>
          <a:xfrm>
            <a:off x="9942461" y="5717235"/>
            <a:ext cx="2132938" cy="547200"/>
          </a:xfrm>
          <a:custGeom>
            <a:avLst/>
            <a:gdLst>
              <a:gd name="connsiteX0" fmla="*/ 0 w 2132938"/>
              <a:gd name="connsiteY0" fmla="*/ 0 h 547200"/>
              <a:gd name="connsiteX1" fmla="*/ 2132938 w 2132938"/>
              <a:gd name="connsiteY1" fmla="*/ 0 h 547200"/>
              <a:gd name="connsiteX2" fmla="*/ 2132938 w 2132938"/>
              <a:gd name="connsiteY2" fmla="*/ 547200 h 547200"/>
              <a:gd name="connsiteX3" fmla="*/ 0 w 2132938"/>
              <a:gd name="connsiteY3" fmla="*/ 547200 h 547200"/>
              <a:gd name="connsiteX4" fmla="*/ 0 w 2132938"/>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547200">
                <a:moveTo>
                  <a:pt x="0" y="0"/>
                </a:moveTo>
                <a:lnTo>
                  <a:pt x="2132938" y="0"/>
                </a:lnTo>
                <a:lnTo>
                  <a:pt x="2132938"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1089" tIns="91230" rIns="39167" bIns="63202" numCol="1" spcCol="1270" anchor="ctr" anchorCtr="0">
            <a:noAutofit/>
          </a:bodyPr>
          <a:lstStyle/>
          <a:p>
            <a:pPr algn="ctr" defTabSz="844550">
              <a:lnSpc>
                <a:spcPct val="90000"/>
              </a:lnSpc>
              <a:spcAft>
                <a:spcPct val="35000"/>
              </a:spcAft>
            </a:pPr>
            <a:r>
              <a:rPr lang="en-CA" sz="1900" dirty="0">
                <a:ln w="18415" cmpd="sng">
                  <a:solidFill>
                    <a:srgbClr val="FFFFFF"/>
                  </a:solidFill>
                  <a:prstDash val="solid"/>
                </a:ln>
                <a:solidFill>
                  <a:srgbClr val="FFFFFF"/>
                </a:solidFill>
                <a:latin typeface="Arial" panose="020B0604020202020204" pitchFamily="34" charset="0"/>
                <a:cs typeface="Arial" panose="020B0604020202020204" pitchFamily="34" charset="0"/>
              </a:rPr>
              <a:t>Î.-P.-É.</a:t>
            </a:r>
          </a:p>
        </p:txBody>
      </p:sp>
      <p:sp>
        <p:nvSpPr>
          <p:cNvPr id="76" name="Freeform 75"/>
          <p:cNvSpPr/>
          <p:nvPr/>
        </p:nvSpPr>
        <p:spPr>
          <a:xfrm>
            <a:off x="9843879" y="6258569"/>
            <a:ext cx="2132938" cy="1793572"/>
          </a:xfrm>
          <a:custGeom>
            <a:avLst/>
            <a:gdLst>
              <a:gd name="connsiteX0" fmla="*/ 0 w 2132938"/>
              <a:gd name="connsiteY0" fmla="*/ 0 h 1793572"/>
              <a:gd name="connsiteX1" fmla="*/ 2132938 w 2132938"/>
              <a:gd name="connsiteY1" fmla="*/ 0 h 1793572"/>
              <a:gd name="connsiteX2" fmla="*/ 2132938 w 2132938"/>
              <a:gd name="connsiteY2" fmla="*/ 1793572 h 1793572"/>
              <a:gd name="connsiteX3" fmla="*/ 0 w 2132938"/>
              <a:gd name="connsiteY3" fmla="*/ 1793572 h 1793572"/>
              <a:gd name="connsiteX4" fmla="*/ 0 w 2132938"/>
              <a:gd name="connsiteY4" fmla="*/ 0 h 179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1793572">
                <a:moveTo>
                  <a:pt x="0" y="0"/>
                </a:moveTo>
                <a:lnTo>
                  <a:pt x="2132938" y="0"/>
                </a:lnTo>
                <a:lnTo>
                  <a:pt x="2132938" y="1793572"/>
                </a:lnTo>
                <a:lnTo>
                  <a:pt x="0" y="17935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5835" tIns="112126" rIns="40639" bIns="141239" numCol="1" spcCol="1270" anchor="t" anchorCtr="0">
            <a:noAutofit/>
          </a:bodyPr>
          <a:lstStyle/>
          <a:p>
            <a:pPr marL="171450" lvl="1" indent="-171450" defTabSz="844550">
              <a:lnSpc>
                <a:spcPct val="90000"/>
              </a:lnSpc>
              <a:spcAft>
                <a:spcPct val="15000"/>
              </a:spcAft>
              <a:buChar char="••"/>
            </a:pPr>
            <a:r>
              <a:rPr lang="fr-CA"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Association des hygiénistes dentaires de l’Île-du-Prince-Édouard (PEIDHA)</a:t>
            </a:r>
          </a:p>
        </p:txBody>
      </p:sp>
      <p:sp>
        <p:nvSpPr>
          <p:cNvPr id="77" name="Freeform 76"/>
          <p:cNvSpPr/>
          <p:nvPr/>
        </p:nvSpPr>
        <p:spPr>
          <a:xfrm>
            <a:off x="12222258" y="5752945"/>
            <a:ext cx="2132938" cy="547200"/>
          </a:xfrm>
          <a:custGeom>
            <a:avLst/>
            <a:gdLst>
              <a:gd name="connsiteX0" fmla="*/ 0 w 2132938"/>
              <a:gd name="connsiteY0" fmla="*/ 0 h 547200"/>
              <a:gd name="connsiteX1" fmla="*/ 2132938 w 2132938"/>
              <a:gd name="connsiteY1" fmla="*/ 0 h 547200"/>
              <a:gd name="connsiteX2" fmla="*/ 2132938 w 2132938"/>
              <a:gd name="connsiteY2" fmla="*/ 547200 h 547200"/>
              <a:gd name="connsiteX3" fmla="*/ 0 w 2132938"/>
              <a:gd name="connsiteY3" fmla="*/ 547200 h 547200"/>
              <a:gd name="connsiteX4" fmla="*/ 0 w 2132938"/>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547200">
                <a:moveTo>
                  <a:pt x="0" y="0"/>
                </a:moveTo>
                <a:lnTo>
                  <a:pt x="2132938" y="0"/>
                </a:lnTo>
                <a:lnTo>
                  <a:pt x="2132938"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8518" tIns="49932" rIns="11738" bIns="104500" numCol="1" spcCol="1270" anchor="ctr" anchorCtr="0">
            <a:noAutofit/>
          </a:bodyPr>
          <a:lstStyle/>
          <a:p>
            <a:pPr algn="ctr" defTabSz="844550">
              <a:lnSpc>
                <a:spcPct val="90000"/>
              </a:lnSpc>
              <a:spcAft>
                <a:spcPct val="35000"/>
              </a:spcAft>
            </a:pPr>
            <a:r>
              <a:rPr lang="en-CA" sz="1900" dirty="0">
                <a:ln w="18415" cmpd="sng">
                  <a:solidFill>
                    <a:srgbClr val="FFFFFF"/>
                  </a:solidFill>
                  <a:prstDash val="solid"/>
                </a:ln>
                <a:solidFill>
                  <a:srgbClr val="FFFFFF"/>
                </a:solidFill>
                <a:latin typeface="Arial" panose="020B0604020202020204" pitchFamily="34" charset="0"/>
                <a:cs typeface="Arial" panose="020B0604020202020204" pitchFamily="34" charset="0"/>
              </a:rPr>
              <a:t>T.-N.-L.</a:t>
            </a:r>
          </a:p>
        </p:txBody>
      </p:sp>
      <p:sp>
        <p:nvSpPr>
          <p:cNvPr id="78" name="Freeform 77"/>
          <p:cNvSpPr/>
          <p:nvPr/>
        </p:nvSpPr>
        <p:spPr>
          <a:xfrm>
            <a:off x="12150752" y="6343018"/>
            <a:ext cx="2132938" cy="1793572"/>
          </a:xfrm>
          <a:custGeom>
            <a:avLst/>
            <a:gdLst>
              <a:gd name="connsiteX0" fmla="*/ 0 w 2132938"/>
              <a:gd name="connsiteY0" fmla="*/ 0 h 1793572"/>
              <a:gd name="connsiteX1" fmla="*/ 2132938 w 2132938"/>
              <a:gd name="connsiteY1" fmla="*/ 0 h 1793572"/>
              <a:gd name="connsiteX2" fmla="*/ 2132938 w 2132938"/>
              <a:gd name="connsiteY2" fmla="*/ 1793572 h 1793572"/>
              <a:gd name="connsiteX3" fmla="*/ 0 w 2132938"/>
              <a:gd name="connsiteY3" fmla="*/ 1793572 h 1793572"/>
              <a:gd name="connsiteX4" fmla="*/ 0 w 2132938"/>
              <a:gd name="connsiteY4" fmla="*/ 0 h 179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1793572">
                <a:moveTo>
                  <a:pt x="0" y="0"/>
                </a:moveTo>
                <a:lnTo>
                  <a:pt x="2132938" y="0"/>
                </a:lnTo>
                <a:lnTo>
                  <a:pt x="2132938" y="1793572"/>
                </a:lnTo>
                <a:lnTo>
                  <a:pt x="0" y="17935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24736" tIns="74066" rIns="11738" bIns="179299" numCol="1" spcCol="1270" anchor="t" anchorCtr="0">
            <a:noAutofit/>
          </a:bodyPr>
          <a:lstStyle/>
          <a:p>
            <a:pPr marL="171450" lvl="1" indent="-171450" defTabSz="844550">
              <a:lnSpc>
                <a:spcPct val="90000"/>
              </a:lnSpc>
              <a:spcAft>
                <a:spcPct val="15000"/>
              </a:spcAft>
              <a:buChar char="••"/>
            </a:pPr>
            <a:r>
              <a:rPr lang="fr-CA"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Association des hygiénistes dentaires de Terre-Neuve-et-Labrador </a:t>
            </a:r>
            <a:r>
              <a:rPr lang="en-CA"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(NLDHA)</a:t>
            </a:r>
          </a:p>
        </p:txBody>
      </p:sp>
      <p:pic>
        <p:nvPicPr>
          <p:cNvPr id="14" name="Picture 4" descr="J:\Admin\Logos_&amp;_Graphics\Provincial logos\MDHA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0171" y="4493516"/>
            <a:ext cx="1700188" cy="754186"/>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6" descr="J:\Admin\Logos_&amp;_Graphics\Provincial logos\NFLD_logo_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6556" y="8187638"/>
            <a:ext cx="1963799" cy="752094"/>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8" descr="J:\Admin\Logos_&amp;_Graphics\Provincial logos\PEIDH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8261" b="12014"/>
          <a:stretch/>
        </p:blipFill>
        <p:spPr bwMode="auto">
          <a:xfrm>
            <a:off x="9894267" y="8187638"/>
            <a:ext cx="2376265" cy="649496"/>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4427" y="4488854"/>
            <a:ext cx="1822210" cy="652066"/>
          </a:xfrm>
          <a:prstGeom prst="rect">
            <a:avLst/>
          </a:prstGeom>
        </p:spPr>
      </p:pic>
      <p:grpSp>
        <p:nvGrpSpPr>
          <p:cNvPr id="22" name="Group 21"/>
          <p:cNvGrpSpPr/>
          <p:nvPr/>
        </p:nvGrpSpPr>
        <p:grpSpPr>
          <a:xfrm>
            <a:off x="2902547" y="5724719"/>
            <a:ext cx="2073621" cy="547200"/>
            <a:chOff x="0" y="243921"/>
            <a:chExt cx="2073621" cy="547200"/>
          </a:xfrm>
          <a:noFill/>
        </p:grpSpPr>
        <p:sp>
          <p:nvSpPr>
            <p:cNvPr id="26" name="Rectangle 25"/>
            <p:cNvSpPr/>
            <p:nvPr/>
          </p:nvSpPr>
          <p:spPr>
            <a:xfrm>
              <a:off x="0" y="243921"/>
              <a:ext cx="2073621" cy="547200"/>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TextBox 26"/>
            <p:cNvSpPr txBox="1"/>
            <p:nvPr/>
          </p:nvSpPr>
          <p:spPr>
            <a:xfrm>
              <a:off x="0" y="243921"/>
              <a:ext cx="2073621" cy="5472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35128" tIns="77216" rIns="135128" bIns="77216" numCol="1" spcCol="1270" anchor="ctr" anchorCtr="0">
              <a:noAutofit/>
            </a:bodyPr>
            <a:lstStyle/>
            <a:p>
              <a:pPr algn="ctr" defTabSz="844550">
                <a:lnSpc>
                  <a:spcPct val="90000"/>
                </a:lnSpc>
                <a:spcAft>
                  <a:spcPct val="35000"/>
                </a:spcAft>
              </a:pPr>
              <a:r>
                <a:rPr lang="en-CA" sz="1900" dirty="0">
                  <a:ln w="18415" cmpd="sng">
                    <a:solidFill>
                      <a:srgbClr val="FFFFFF"/>
                    </a:solidFill>
                    <a:prstDash val="solid"/>
                  </a:ln>
                  <a:solidFill>
                    <a:srgbClr val="FFFFFF"/>
                  </a:solidFill>
                  <a:latin typeface="Arial" panose="020B0604020202020204" pitchFamily="34" charset="0"/>
                  <a:cs typeface="Arial" panose="020B0604020202020204" pitchFamily="34" charset="0"/>
                </a:rPr>
                <a:t>Qc</a:t>
              </a:r>
            </a:p>
          </p:txBody>
        </p:sp>
      </p:grpSp>
      <p:grpSp>
        <p:nvGrpSpPr>
          <p:cNvPr id="23" name="Group 22"/>
          <p:cNvGrpSpPr/>
          <p:nvPr/>
        </p:nvGrpSpPr>
        <p:grpSpPr>
          <a:xfrm>
            <a:off x="2989068" y="6262693"/>
            <a:ext cx="2086518" cy="1906741"/>
            <a:chOff x="0" y="747445"/>
            <a:chExt cx="2086518" cy="1651721"/>
          </a:xfrm>
        </p:grpSpPr>
        <p:sp>
          <p:nvSpPr>
            <p:cNvPr id="24" name="Rectangle 23"/>
            <p:cNvSpPr/>
            <p:nvPr/>
          </p:nvSpPr>
          <p:spPr>
            <a:xfrm>
              <a:off x="0" y="747445"/>
              <a:ext cx="2073621" cy="1651721"/>
            </a:xfrm>
            <a:prstGeom prst="rect">
              <a:avLst/>
            </a:pr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TextBox 24"/>
            <p:cNvSpPr txBox="1"/>
            <p:nvPr/>
          </p:nvSpPr>
          <p:spPr>
            <a:xfrm>
              <a:off x="12897" y="758886"/>
              <a:ext cx="2073621" cy="1406855"/>
            </a:xfrm>
            <a:prstGeom prst="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346" tIns="101346" rIns="135128" bIns="152019" numCol="1" spcCol="1270" anchor="t" anchorCtr="0">
              <a:noAutofit/>
            </a:bodyPr>
            <a:lstStyle/>
            <a:p>
              <a:pPr marL="171450" lvl="1" indent="-171450" defTabSz="844550">
                <a:lnSpc>
                  <a:spcPct val="90000"/>
                </a:lnSpc>
                <a:spcAft>
                  <a:spcPct val="15000"/>
                </a:spcAft>
                <a:buChar char="••"/>
              </a:pPr>
              <a:r>
                <a:rPr lang="fr-FR"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Fédération des hygiénistes dentaires du Québec (</a:t>
              </a:r>
              <a:r>
                <a:rPr lang="fr-FR" sz="1850" dirty="0" err="1">
                  <a:ln w="18415" cmpd="sng">
                    <a:solidFill>
                      <a:srgbClr val="FFFFFF"/>
                    </a:solidFill>
                    <a:prstDash val="solid"/>
                  </a:ln>
                  <a:solidFill>
                    <a:srgbClr val="FFFFFF"/>
                  </a:solidFill>
                  <a:latin typeface="Arial" panose="020B0604020202020204" pitchFamily="34" charset="0"/>
                  <a:cs typeface="Arial" panose="020B0604020202020204" pitchFamily="34" charset="0"/>
                </a:rPr>
                <a:t>FHDQ</a:t>
              </a:r>
              <a:r>
                <a:rPr lang="fr-FR"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a:t>
              </a:r>
              <a:endParaRPr lang="fr-CA" sz="1850" dirty="0">
                <a:ln w="18415" cmpd="sng">
                  <a:solidFill>
                    <a:srgbClr val="FFFFFF"/>
                  </a:solidFill>
                  <a:prstDash val="solid"/>
                </a:ln>
                <a:solidFill>
                  <a:srgbClr val="FFFFFF"/>
                </a:solidFill>
                <a:latin typeface="Arial" panose="020B0604020202020204" pitchFamily="34" charset="0"/>
                <a:cs typeface="Arial" panose="020B0604020202020204" pitchFamily="34" charset="0"/>
              </a:endParaRPr>
            </a:p>
          </p:txBody>
        </p:sp>
      </p:grpSp>
      <p:grpSp>
        <p:nvGrpSpPr>
          <p:cNvPr id="90" name="Group 89"/>
          <p:cNvGrpSpPr/>
          <p:nvPr/>
        </p:nvGrpSpPr>
        <p:grpSpPr>
          <a:xfrm>
            <a:off x="4173221" y="2057021"/>
            <a:ext cx="9049780" cy="2353674"/>
            <a:chOff x="3039987" y="1504201"/>
            <a:chExt cx="9049780" cy="2353674"/>
          </a:xfrm>
        </p:grpSpPr>
        <p:sp>
          <p:nvSpPr>
            <p:cNvPr id="56" name="Rectangle 55"/>
            <p:cNvSpPr/>
            <p:nvPr/>
          </p:nvSpPr>
          <p:spPr bwMode="auto">
            <a:xfrm>
              <a:off x="3039987" y="1504201"/>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endParaRPr lang="en-CA">
                <a:latin typeface="Palatino" charset="0"/>
                <a:ea typeface="ヒラギノ明朝 ProN W3" charset="0"/>
                <a:cs typeface="ヒラギノ明朝 ProN W3" charset="0"/>
                <a:sym typeface="Palatino" charset="0"/>
              </a:endParaRPr>
            </a:p>
          </p:txBody>
        </p:sp>
        <p:sp>
          <p:nvSpPr>
            <p:cNvPr id="57" name="Rectangle 56"/>
            <p:cNvSpPr/>
            <p:nvPr/>
          </p:nvSpPr>
          <p:spPr bwMode="auto">
            <a:xfrm>
              <a:off x="5367889" y="1504201"/>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endParaRPr lang="en-CA">
                <a:latin typeface="Palatino" charset="0"/>
                <a:ea typeface="ヒラギノ明朝 ProN W3" charset="0"/>
                <a:cs typeface="ヒラギノ明朝 ProN W3" charset="0"/>
                <a:sym typeface="Palatino" charset="0"/>
              </a:endParaRPr>
            </a:p>
          </p:txBody>
        </p:sp>
        <p:sp>
          <p:nvSpPr>
            <p:cNvPr id="58" name="Rectangle 57"/>
            <p:cNvSpPr/>
            <p:nvPr/>
          </p:nvSpPr>
          <p:spPr bwMode="auto">
            <a:xfrm>
              <a:off x="7690173" y="1504201"/>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endParaRPr lang="en-CA">
                <a:latin typeface="Palatino" charset="0"/>
                <a:ea typeface="ヒラギノ明朝 ProN W3" charset="0"/>
                <a:cs typeface="ヒラギノ明朝 ProN W3" charset="0"/>
                <a:sym typeface="Palatino" charset="0"/>
              </a:endParaRPr>
            </a:p>
          </p:txBody>
        </p:sp>
        <p:sp>
          <p:nvSpPr>
            <p:cNvPr id="59" name="Rectangle 58"/>
            <p:cNvSpPr/>
            <p:nvPr/>
          </p:nvSpPr>
          <p:spPr bwMode="auto">
            <a:xfrm>
              <a:off x="10016146" y="1513563"/>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endParaRPr lang="en-CA">
                <a:latin typeface="Palatino" charset="0"/>
                <a:ea typeface="ヒラギノ明朝 ProN W3" charset="0"/>
                <a:cs typeface="ヒラギノ明朝 ProN W3" charset="0"/>
                <a:sym typeface="Palatino" charset="0"/>
              </a:endParaRPr>
            </a:p>
          </p:txBody>
        </p:sp>
      </p:grpSp>
      <p:sp>
        <p:nvSpPr>
          <p:cNvPr id="82" name="Freeform 81"/>
          <p:cNvSpPr/>
          <p:nvPr/>
        </p:nvSpPr>
        <p:spPr>
          <a:xfrm>
            <a:off x="4162402" y="216460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1696" tIns="33140" rIns="78560" bIns="121292" numCol="1" spcCol="1270" anchor="ctr" anchorCtr="0">
            <a:noAutofit/>
          </a:bodyPr>
          <a:lstStyle/>
          <a:p>
            <a:pPr algn="ctr" defTabSz="844550">
              <a:lnSpc>
                <a:spcPct val="90000"/>
              </a:lnSpc>
              <a:spcAft>
                <a:spcPct val="35000"/>
              </a:spcAft>
            </a:pPr>
            <a:r>
              <a:rPr lang="en-CA" sz="1900" dirty="0">
                <a:ln w="18415" cmpd="sng">
                  <a:solidFill>
                    <a:srgbClr val="FFFFFF"/>
                  </a:solidFill>
                  <a:prstDash val="solid"/>
                </a:ln>
                <a:solidFill>
                  <a:srgbClr val="FFFFFF"/>
                </a:solidFill>
                <a:latin typeface="Arial" panose="020B0604020202020204" pitchFamily="34" charset="0"/>
                <a:cs typeface="Arial" panose="020B0604020202020204" pitchFamily="34" charset="0"/>
              </a:rPr>
              <a:t>C.-B.</a:t>
            </a:r>
          </a:p>
        </p:txBody>
      </p:sp>
      <p:sp>
        <p:nvSpPr>
          <p:cNvPr id="83" name="Freeform 82"/>
          <p:cNvSpPr/>
          <p:nvPr/>
        </p:nvSpPr>
        <p:spPr>
          <a:xfrm>
            <a:off x="4156917" y="2605283"/>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5006" tIns="124736" rIns="111468" bIns="128629" numCol="1" spcCol="1270" anchor="t" anchorCtr="0">
            <a:noAutofit/>
          </a:bodyPr>
          <a:lstStyle/>
          <a:p>
            <a:pPr marL="171450" lvl="1" indent="-171450" defTabSz="844550">
              <a:lnSpc>
                <a:spcPct val="90000"/>
              </a:lnSpc>
              <a:spcAft>
                <a:spcPct val="15000"/>
              </a:spcAft>
              <a:buChar char="••"/>
            </a:pPr>
            <a:r>
              <a:rPr lang="fr-CA"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Association des hygiénistes dentaires de la Colombie-Britannique (BCDHA)</a:t>
            </a:r>
          </a:p>
        </p:txBody>
      </p:sp>
      <p:sp>
        <p:nvSpPr>
          <p:cNvPr id="84" name="Freeform 83"/>
          <p:cNvSpPr/>
          <p:nvPr/>
        </p:nvSpPr>
        <p:spPr>
          <a:xfrm>
            <a:off x="6488363" y="216460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9664" tIns="33140" rIns="40592" bIns="121292" numCol="1" spcCol="1270" anchor="ctr" anchorCtr="0">
            <a:noAutofit/>
          </a:bodyPr>
          <a:lstStyle/>
          <a:p>
            <a:pPr algn="ctr" defTabSz="844550">
              <a:lnSpc>
                <a:spcPct val="90000"/>
              </a:lnSpc>
              <a:spcAft>
                <a:spcPct val="35000"/>
              </a:spcAft>
            </a:pPr>
            <a:r>
              <a:rPr lang="en-CA" sz="1900" dirty="0">
                <a:ln w="18415" cmpd="sng">
                  <a:solidFill>
                    <a:srgbClr val="FFFFFF"/>
                  </a:solidFill>
                  <a:prstDash val="solid"/>
                </a:ln>
                <a:solidFill>
                  <a:srgbClr val="FFFFFF"/>
                </a:solidFill>
                <a:latin typeface="Arial" panose="020B0604020202020204" pitchFamily="34" charset="0"/>
                <a:cs typeface="Arial" panose="020B0604020202020204" pitchFamily="34" charset="0"/>
              </a:rPr>
              <a:t>Sask.</a:t>
            </a:r>
          </a:p>
        </p:txBody>
      </p:sp>
      <p:sp>
        <p:nvSpPr>
          <p:cNvPr id="85" name="Freeform 84"/>
          <p:cNvSpPr/>
          <p:nvPr/>
        </p:nvSpPr>
        <p:spPr>
          <a:xfrm>
            <a:off x="6376138" y="2605283"/>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5882" tIns="112128" rIns="40592" bIns="141237" numCol="1" spcCol="1270" anchor="t" anchorCtr="0">
            <a:noAutofit/>
          </a:bodyPr>
          <a:lstStyle/>
          <a:p>
            <a:pPr marL="171450" lvl="1" indent="-171450" defTabSz="844550">
              <a:lnSpc>
                <a:spcPct val="90000"/>
              </a:lnSpc>
              <a:spcAft>
                <a:spcPct val="15000"/>
              </a:spcAft>
              <a:buChar char="••"/>
            </a:pPr>
            <a:r>
              <a:rPr lang="fr-CA" sz="1870" dirty="0">
                <a:ln w="18415" cmpd="sng">
                  <a:solidFill>
                    <a:srgbClr val="FFFFFF"/>
                  </a:solidFill>
                  <a:prstDash val="solid"/>
                </a:ln>
                <a:solidFill>
                  <a:srgbClr val="FFFFFF"/>
                </a:solidFill>
                <a:latin typeface="Arial" panose="020B0604020202020204" pitchFamily="34" charset="0"/>
                <a:cs typeface="Arial" panose="020B0604020202020204" pitchFamily="34" charset="0"/>
              </a:rPr>
              <a:t>Association des hygiénistes dentaires de la Saskatchewan </a:t>
            </a:r>
            <a:r>
              <a:rPr lang="en-CA" sz="1870" dirty="0">
                <a:ln w="18415" cmpd="sng">
                  <a:solidFill>
                    <a:srgbClr val="FFFFFF"/>
                  </a:solidFill>
                  <a:prstDash val="solid"/>
                </a:ln>
                <a:solidFill>
                  <a:srgbClr val="FFFFFF"/>
                </a:solidFill>
                <a:latin typeface="Arial" panose="020B0604020202020204" pitchFamily="34" charset="0"/>
                <a:cs typeface="Arial" panose="020B0604020202020204" pitchFamily="34" charset="0"/>
              </a:rPr>
              <a:t>(SDHA)*</a:t>
            </a:r>
            <a:endParaRPr lang="en-CA" sz="1870" dirty="0">
              <a:latin typeface="Arial" panose="020B0604020202020204" pitchFamily="34" charset="0"/>
              <a:cs typeface="Arial" panose="020B0604020202020204" pitchFamily="34" charset="0"/>
            </a:endParaRPr>
          </a:p>
        </p:txBody>
      </p:sp>
      <p:sp>
        <p:nvSpPr>
          <p:cNvPr id="86" name="Freeform 85"/>
          <p:cNvSpPr/>
          <p:nvPr/>
        </p:nvSpPr>
        <p:spPr>
          <a:xfrm>
            <a:off x="8802172" y="216460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79784" tIns="33140" rIns="-9528" bIns="121292" numCol="1" spcCol="1270" anchor="ctr" anchorCtr="0">
            <a:noAutofit/>
          </a:bodyPr>
          <a:lstStyle/>
          <a:p>
            <a:pPr algn="ctr" defTabSz="844550">
              <a:lnSpc>
                <a:spcPct val="90000"/>
              </a:lnSpc>
              <a:spcAft>
                <a:spcPct val="35000"/>
              </a:spcAft>
            </a:pPr>
            <a:r>
              <a:rPr lang="en-CA" sz="1900" dirty="0">
                <a:ln w="18415" cmpd="sng">
                  <a:solidFill>
                    <a:srgbClr val="FFFFFF"/>
                  </a:solidFill>
                  <a:prstDash val="solid"/>
                </a:ln>
                <a:solidFill>
                  <a:srgbClr val="FFFFFF"/>
                </a:solidFill>
                <a:latin typeface="Arial" panose="020B0604020202020204" pitchFamily="34" charset="0"/>
                <a:cs typeface="Arial" panose="020B0604020202020204" pitchFamily="34" charset="0"/>
              </a:rPr>
              <a:t>Man.</a:t>
            </a:r>
          </a:p>
        </p:txBody>
      </p:sp>
      <p:sp>
        <p:nvSpPr>
          <p:cNvPr id="87" name="Freeform 86"/>
          <p:cNvSpPr/>
          <p:nvPr/>
        </p:nvSpPr>
        <p:spPr>
          <a:xfrm>
            <a:off x="8680924" y="2596912"/>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6002" tIns="111507" rIns="-9528" bIns="141858" numCol="1" spcCol="1270" anchor="t" anchorCtr="0">
            <a:noAutofit/>
          </a:bodyPr>
          <a:lstStyle/>
          <a:p>
            <a:pPr marL="171450" lvl="1" indent="-171450" defTabSz="844550">
              <a:lnSpc>
                <a:spcPct val="90000"/>
              </a:lnSpc>
              <a:spcAft>
                <a:spcPct val="15000"/>
              </a:spcAft>
              <a:buChar char="••"/>
            </a:pPr>
            <a:r>
              <a:rPr lang="fr-CA"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Association des hygiénistes dentaires du Manitoba </a:t>
            </a:r>
            <a:r>
              <a:rPr lang="en-CA"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(MDHA)</a:t>
            </a:r>
          </a:p>
        </p:txBody>
      </p:sp>
      <p:sp>
        <p:nvSpPr>
          <p:cNvPr id="88" name="Freeform 87"/>
          <p:cNvSpPr/>
          <p:nvPr/>
        </p:nvSpPr>
        <p:spPr>
          <a:xfrm>
            <a:off x="11165686" y="216460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80199" tIns="33140" rIns="-9943" bIns="121292" numCol="1" spcCol="1270" anchor="ctr" anchorCtr="0">
            <a:noAutofit/>
          </a:bodyPr>
          <a:lstStyle/>
          <a:p>
            <a:pPr algn="ctr" defTabSz="844550">
              <a:lnSpc>
                <a:spcPct val="90000"/>
              </a:lnSpc>
              <a:spcAft>
                <a:spcPct val="35000"/>
              </a:spcAft>
            </a:pPr>
            <a:r>
              <a:rPr lang="en-CA" sz="1900" dirty="0">
                <a:ln w="18415" cmpd="sng">
                  <a:solidFill>
                    <a:srgbClr val="FFFFFF"/>
                  </a:solidFill>
                  <a:prstDash val="solid"/>
                </a:ln>
                <a:solidFill>
                  <a:srgbClr val="FFFFFF"/>
                </a:solidFill>
                <a:latin typeface="Arial" panose="020B0604020202020204" pitchFamily="34" charset="0"/>
                <a:cs typeface="Arial" panose="020B0604020202020204" pitchFamily="34" charset="0"/>
              </a:rPr>
              <a:t>Ont.</a:t>
            </a:r>
          </a:p>
        </p:txBody>
      </p:sp>
      <p:sp>
        <p:nvSpPr>
          <p:cNvPr id="89" name="Freeform 88"/>
          <p:cNvSpPr/>
          <p:nvPr/>
        </p:nvSpPr>
        <p:spPr>
          <a:xfrm>
            <a:off x="11018558" y="2596913"/>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6417" tIns="123938" rIns="-9943" bIns="129427" numCol="1" spcCol="1270" anchor="t" anchorCtr="0">
            <a:noAutofit/>
          </a:bodyPr>
          <a:lstStyle/>
          <a:p>
            <a:pPr marL="171450" lvl="1" indent="-171450" defTabSz="844550">
              <a:lnSpc>
                <a:spcPct val="90000"/>
              </a:lnSpc>
              <a:spcAft>
                <a:spcPct val="15000"/>
              </a:spcAft>
              <a:buChar char="••"/>
            </a:pPr>
            <a:r>
              <a:rPr lang="fr-CA" sz="1900" dirty="0">
                <a:ln w="18415" cmpd="sng">
                  <a:solidFill>
                    <a:srgbClr val="FFFFFF"/>
                  </a:solidFill>
                  <a:prstDash val="solid"/>
                </a:ln>
                <a:solidFill>
                  <a:srgbClr val="FFFFFF"/>
                </a:solidFill>
                <a:latin typeface="Arial" panose="020B0604020202020204" pitchFamily="34" charset="0"/>
                <a:cs typeface="Arial" panose="020B0604020202020204" pitchFamily="34" charset="0"/>
              </a:rPr>
              <a:t>Association des </a:t>
            </a:r>
            <a:r>
              <a:rPr lang="fr-CA"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hygiénistes</a:t>
            </a:r>
            <a:r>
              <a:rPr lang="fr-CA" sz="1900" dirty="0">
                <a:ln w="18415" cmpd="sng">
                  <a:solidFill>
                    <a:srgbClr val="FFFFFF"/>
                  </a:solidFill>
                  <a:prstDash val="solid"/>
                </a:ln>
                <a:solidFill>
                  <a:srgbClr val="FFFFFF"/>
                </a:solidFill>
                <a:latin typeface="Arial" panose="020B0604020202020204" pitchFamily="34" charset="0"/>
                <a:cs typeface="Arial" panose="020B0604020202020204" pitchFamily="34" charset="0"/>
              </a:rPr>
              <a:t> dentaires de l’Ontario </a:t>
            </a:r>
            <a:r>
              <a:rPr lang="en-CA" sz="1900" dirty="0">
                <a:ln w="18415" cmpd="sng">
                  <a:solidFill>
                    <a:srgbClr val="FFFFFF"/>
                  </a:solidFill>
                  <a:prstDash val="solid"/>
                </a:ln>
                <a:solidFill>
                  <a:srgbClr val="FFFFFF"/>
                </a:solidFill>
                <a:latin typeface="Arial" panose="020B0604020202020204" pitchFamily="34" charset="0"/>
                <a:cs typeface="Arial" panose="020B0604020202020204" pitchFamily="34" charset="0"/>
              </a:rPr>
              <a:t>(ODHA)</a:t>
            </a:r>
          </a:p>
        </p:txBody>
      </p:sp>
      <p:pic>
        <p:nvPicPr>
          <p:cNvPr id="50" name="Picture 4" descr="http://nbdha.ca/en/wp-content/uploads/2014/10/NB-Dental-Hygienists-Association-Logo-2.png">
            <a:extLst>
              <a:ext uri="{FF2B5EF4-FFF2-40B4-BE49-F238E27FC236}">
                <a16:creationId xmlns:a16="http://schemas.microsoft.com/office/drawing/2014/main" id="{704670D0-37D9-4EEB-A21C-B76705F6B1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6330" y="8155536"/>
            <a:ext cx="2148844" cy="7520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FÃ©dÃ©ration des hygiÃ©nistes dentaires du QuÃ©bec">
            <a:extLst>
              <a:ext uri="{FF2B5EF4-FFF2-40B4-BE49-F238E27FC236}">
                <a16:creationId xmlns:a16="http://schemas.microsoft.com/office/drawing/2014/main" id="{370DF780-2E1F-42CA-BBDB-DA6687A3ED3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73636"/>
          <a:stretch/>
        </p:blipFill>
        <p:spPr bwMode="auto">
          <a:xfrm>
            <a:off x="3321840" y="8184168"/>
            <a:ext cx="1383653" cy="98107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0D35342-9CF8-4A69-B8E5-47558E44BABD}"/>
              </a:ext>
            </a:extLst>
          </p:cNvPr>
          <p:cNvSpPr txBox="1"/>
          <p:nvPr/>
        </p:nvSpPr>
        <p:spPr>
          <a:xfrm rot="16200000">
            <a:off x="-2159740" y="5434092"/>
            <a:ext cx="7000635" cy="461665"/>
          </a:xfrm>
          <a:prstGeom prst="rect">
            <a:avLst/>
          </a:prstGeom>
          <a:noFill/>
        </p:spPr>
        <p:txBody>
          <a:bodyPr wrap="square" rtlCol="0">
            <a:spAutoFit/>
          </a:bodyPr>
          <a:lstStyle/>
          <a:p>
            <a:r>
              <a:rPr lang="en-CA" sz="2400" i="1" dirty="0">
                <a:solidFill>
                  <a:schemeClr val="tx1"/>
                </a:solidFill>
                <a:latin typeface="+mn-lt"/>
                <a:ea typeface="+mn-ea"/>
                <a:cs typeface="Arial"/>
              </a:rPr>
              <a:t>*</a:t>
            </a:r>
            <a:r>
              <a:rPr lang="fr-FR" sz="2400" i="1" dirty="0">
                <a:solidFill>
                  <a:schemeClr val="tx1"/>
                </a:solidFill>
                <a:latin typeface="+mn-lt"/>
                <a:ea typeface="+mn-ea"/>
                <a:cs typeface="Arial"/>
              </a:rPr>
              <a:t>Ces organisations sont les autorités réglementaires.</a:t>
            </a:r>
            <a:endParaRPr lang="en-CA" sz="2400" i="1" dirty="0">
              <a:solidFill>
                <a:schemeClr val="tx1"/>
              </a:solidFill>
              <a:latin typeface="+mn-lt"/>
              <a:ea typeface="+mn-ea"/>
              <a:cs typeface="Arial"/>
            </a:endParaRPr>
          </a:p>
        </p:txBody>
      </p:sp>
      <p:sp>
        <p:nvSpPr>
          <p:cNvPr id="52" name="Title 1">
            <a:extLst>
              <a:ext uri="{FF2B5EF4-FFF2-40B4-BE49-F238E27FC236}">
                <a16:creationId xmlns:a16="http://schemas.microsoft.com/office/drawing/2014/main" id="{9FDECE20-E797-470A-BDA1-6D0B7BF4735F}"/>
              </a:ext>
            </a:extLst>
          </p:cNvPr>
          <p:cNvSpPr txBox="1">
            <a:spLocks/>
          </p:cNvSpPr>
          <p:nvPr/>
        </p:nvSpPr>
        <p:spPr bwMode="auto">
          <a:xfrm>
            <a:off x="5285755" y="268288"/>
            <a:ext cx="11737304" cy="13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70" dirty="0">
                <a:solidFill>
                  <a:schemeClr val="bg1"/>
                </a:solidFill>
                <a:latin typeface="+mn-lt"/>
              </a:rPr>
              <a:t>Organisations provinciales</a:t>
            </a:r>
            <a:endParaRPr lang="fr-CA" sz="5870" dirty="0">
              <a:solidFill>
                <a:schemeClr val="bg1"/>
              </a:solidFill>
              <a:latin typeface="+mn-lt"/>
            </a:endParaRPr>
          </a:p>
        </p:txBody>
      </p:sp>
      <p:pic>
        <p:nvPicPr>
          <p:cNvPr id="53" name="Picture 52" descr="Logo&#10;&#10;Description automatically generated">
            <a:extLst>
              <a:ext uri="{FF2B5EF4-FFF2-40B4-BE49-F238E27FC236}">
                <a16:creationId xmlns:a16="http://schemas.microsoft.com/office/drawing/2014/main" id="{83B8CBE8-2F90-4B0A-A372-65B305BF4360}"/>
              </a:ext>
            </a:extLst>
          </p:cNvPr>
          <p:cNvPicPr>
            <a:picLocks noChangeAspect="1"/>
          </p:cNvPicPr>
          <p:nvPr/>
        </p:nvPicPr>
        <p:blipFill>
          <a:blip r:embed="rId9"/>
          <a:stretch>
            <a:fillRect/>
          </a:stretch>
        </p:blipFill>
        <p:spPr>
          <a:xfrm>
            <a:off x="4502980" y="4494854"/>
            <a:ext cx="1287134" cy="822788"/>
          </a:xfrm>
          <a:prstGeom prst="rect">
            <a:avLst/>
          </a:prstGeom>
        </p:spPr>
      </p:pic>
      <p:pic>
        <p:nvPicPr>
          <p:cNvPr id="55" name="Picture 54" descr="Shape&#10;&#10;Description automatically generated with medium confidence">
            <a:extLst>
              <a:ext uri="{FF2B5EF4-FFF2-40B4-BE49-F238E27FC236}">
                <a16:creationId xmlns:a16="http://schemas.microsoft.com/office/drawing/2014/main" id="{A902E744-9367-4D24-AE1B-DC296BADA43E}"/>
              </a:ext>
            </a:extLst>
          </p:cNvPr>
          <p:cNvPicPr>
            <a:picLocks noChangeAspect="1"/>
          </p:cNvPicPr>
          <p:nvPr/>
        </p:nvPicPr>
        <p:blipFill rotWithShape="1">
          <a:blip r:embed="rId10"/>
          <a:srcRect t="-8196" r="52685" b="1"/>
          <a:stretch/>
        </p:blipFill>
        <p:spPr>
          <a:xfrm>
            <a:off x="6501123" y="4455191"/>
            <a:ext cx="2163580" cy="651093"/>
          </a:xfrm>
          <a:prstGeom prst="rect">
            <a:avLst/>
          </a:prstGeom>
        </p:spPr>
      </p:pic>
      <p:pic>
        <p:nvPicPr>
          <p:cNvPr id="60" name="Picture 2" descr="College of Dental Hygienists of Nova Scotia">
            <a:extLst>
              <a:ext uri="{FF2B5EF4-FFF2-40B4-BE49-F238E27FC236}">
                <a16:creationId xmlns:a16="http://schemas.microsoft.com/office/drawing/2014/main" id="{5FBC521B-A293-452F-8B1A-60965397D52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357" t="1" r="10041" b="-3307"/>
          <a:stretch/>
        </p:blipFill>
        <p:spPr bwMode="auto">
          <a:xfrm>
            <a:off x="7633726" y="8189168"/>
            <a:ext cx="2232203" cy="67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657107"/>
      </p:ext>
    </p:extLst>
  </p:cSld>
  <p:clrMapOvr>
    <a:masterClrMapping/>
  </p:clrMapOvr>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FF395785-8790-40CB-94FF-124BA3E0CDCD}"/>
    </a:ext>
  </a:extLst>
</a:theme>
</file>

<file path=ppt/theme/theme11.xml><?xml version="1.0" encoding="utf-8"?>
<a:theme xmlns:a="http://schemas.openxmlformats.org/drawingml/2006/main" name="7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C46C2B40-D5DC-4FE2-B8A4-70FD0013B4E2}"/>
    </a:ext>
  </a:extLst>
</a:theme>
</file>

<file path=ppt/theme/theme12.xml><?xml version="1.0" encoding="utf-8"?>
<a:theme xmlns:a="http://schemas.openxmlformats.org/drawingml/2006/main" name="8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EE4858C0-2169-4FE2-9D01-8F0FBFB1B28D}"/>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5641E1EB-9412-480A-91E4-36B667659B0D}"/>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8FA461CB-4EA1-4D64-9725-3E757895B649}"/>
    </a:ext>
  </a:extLst>
</a:theme>
</file>

<file path=docProps/app.xml><?xml version="1.0" encoding="utf-8"?>
<Properties xmlns="http://schemas.openxmlformats.org/officeDocument/2006/extended-properties" xmlns:vt="http://schemas.openxmlformats.org/officeDocument/2006/docPropsVTypes">
  <TotalTime>16971</TotalTime>
  <Pages>0</Pages>
  <Words>6486</Words>
  <Characters>0</Characters>
  <Application>Microsoft Office PowerPoint</Application>
  <PresentationFormat>Custom</PresentationFormat>
  <Lines>0</Lines>
  <Paragraphs>552</Paragraphs>
  <Slides>50</Slides>
  <Notes>50</Notes>
  <HiddenSlides>0</HiddenSlides>
  <MMClips>3</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50</vt:i4>
      </vt:variant>
    </vt:vector>
  </HeadingPairs>
  <TitlesOfParts>
    <vt:vector size="67" baseType="lpstr">
      <vt:lpstr>Arial</vt:lpstr>
      <vt:lpstr>Calibri</vt:lpstr>
      <vt:lpstr>Calibri Light</vt:lpstr>
      <vt:lpstr>Palatino</vt:lpstr>
      <vt:lpstr>YouTube Noto</vt:lpstr>
      <vt:lpstr>Custom Design</vt:lpstr>
      <vt:lpstr>Title Slide</vt:lpstr>
      <vt:lpstr>1_Custom Design</vt:lpstr>
      <vt:lpstr>2_Custom Design</vt:lpstr>
      <vt:lpstr>3_Custom Design</vt:lpstr>
      <vt:lpstr>Office Theme</vt:lpstr>
      <vt:lpstr>1_Office Theme</vt:lpstr>
      <vt:lpstr>4_Custom Design</vt:lpstr>
      <vt:lpstr>5_Custom Design</vt:lpstr>
      <vt:lpstr>6_Custom Design</vt:lpstr>
      <vt:lpstr>7_Custom Design</vt:lpstr>
      <vt:lpstr>8_Custom Design</vt:lpstr>
      <vt:lpstr>PowerPoint Presentation</vt:lpstr>
      <vt:lpstr>Notre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Adhésion à titre de membre  étudiant diplômé</vt:lpstr>
      <vt:lpst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attendance in children?</dc:title>
  <dc:creator>Harris, Rebecca</dc:creator>
  <cp:lastModifiedBy>Sarah Dokken</cp:lastModifiedBy>
  <cp:revision>725</cp:revision>
  <cp:lastPrinted>2015-09-17T13:05:31Z</cp:lastPrinted>
  <dcterms:modified xsi:type="dcterms:W3CDTF">2021-03-07T15:08:37Z</dcterms:modified>
</cp:coreProperties>
</file>