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4"/>
    <p:sldMasterId id="2147483782" r:id="rId5"/>
    <p:sldMasterId id="2147483806" r:id="rId6"/>
    <p:sldMasterId id="2147483825" r:id="rId7"/>
  </p:sldMasterIdLst>
  <p:notesMasterIdLst>
    <p:notesMasterId r:id="rId27"/>
  </p:notesMasterIdLst>
  <p:sldIdLst>
    <p:sldId id="4329" r:id="rId8"/>
    <p:sldId id="4332" r:id="rId9"/>
    <p:sldId id="5570" r:id="rId10"/>
    <p:sldId id="5643" r:id="rId11"/>
    <p:sldId id="4181" r:id="rId12"/>
    <p:sldId id="4182" r:id="rId13"/>
    <p:sldId id="4183" r:id="rId14"/>
    <p:sldId id="5572" r:id="rId15"/>
    <p:sldId id="5607" r:id="rId16"/>
    <p:sldId id="5571" r:id="rId17"/>
    <p:sldId id="5573" r:id="rId18"/>
    <p:sldId id="5574" r:id="rId19"/>
    <p:sldId id="5575" r:id="rId20"/>
    <p:sldId id="5576" r:id="rId21"/>
    <p:sldId id="5577" r:id="rId22"/>
    <p:sldId id="5578" r:id="rId23"/>
    <p:sldId id="5579" r:id="rId24"/>
    <p:sldId id="5564" r:id="rId25"/>
    <p:sldId id="4331"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B6726-09BA-D87D-FB71-35E860C7FA74}" name="Jonathan Nadeau" initials="JN" userId="S::jonathan@abacusdataca.onmicrosoft.com::158379aa-510d-4695-b52a-8e657af81903" providerId="AD"/>
  <p188:author id="{1AD16163-E24D-B8D8-887C-BAC7984DD9CE}" name="Kelly Bennett" initials="KB" userId="S::kelly@abacusdata.ca::efd739ff-c544-400a-8261-b9b61c5572ef" providerId="AD"/>
  <p188:author id="{BA690D86-7110-50E2-9ADA-449EC70C84E8}" name="Kelly Bennett" initials="KB" userId="S::Kelly@abacusdata.ca::efd739ff-c544-400a-8261-b9b61c5572ef" providerId="AD"/>
  <p188:author id="{BA643488-971C-4CF8-08D3-93F6736CFC0E}" name="Oksana Kishchuk" initials="OK" userId="S::oksana@abacusdataca.onmicrosoft.com::7655a118-ffb3-455f-8aac-84ce0e7b7bb7" providerId="AD"/>
  <p188:author id="{739D7BB3-FC71-63D9-A6C6-313CF018C199}" name="Oksana Kishchuk" initials="OK" userId="S::oksana@abacusdata.ca::7655a118-ffb3-455f-8aac-84ce0e7b7bb7" providerId="AD"/>
  <p188:author id="{BEAB45C1-9C6B-3DEE-E50E-CE0C65BEC36D}" name="Ihor Korbabicz" initials="IK" userId="S::ihor@abacusdata.ca::689db447-9ca0-4670-b20e-efbd4cc7fc82" providerId="AD"/>
  <p188:author id="{CE7F4DE7-9FED-8232-5477-0A3C4CF215DE}" name="Eddie Sheppard" initials="ES" userId="S::eddie@abacusdataca.onmicrosoft.com::4d10c748-48f6-4501-ab74-4ebc7c65f89a" providerId="AD"/>
  <p188:author id="{81EB85FD-C2EC-A03A-E525-CBFEE003FC7D}" name="Allie Lee" initials="AL" userId="S::alee@enterprisecanada.com::42c470b6-8b45-45d5-aaa8-6837fa01de66" providerId="AD"/>
  <p188:author id="{78E5A4FE-6855-FB9C-3DB7-1C4FFD150E4C}" name="Emily Shevell" initials="ES" userId="S::emily@abacusdata.ca::4efb37be-13a8-4366-a071-25b3c71607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ff Blay" initials="JB" lastIdx="24" clrIdx="0">
    <p:extLst>
      <p:ext uri="{19B8F6BF-5375-455C-9EA6-DF929625EA0E}">
        <p15:presenceInfo xmlns:p15="http://schemas.microsoft.com/office/powerpoint/2012/main" userId="S::jblay@enterprisecanada.com::e3b81e2d-750d-409d-ad0e-8ab347be0d7f" providerId="AD"/>
      </p:ext>
    </p:extLst>
  </p:cmAuthor>
  <p:cmAuthor id="2" name="Lauren McDonald" initials="LM" lastIdx="7" clrIdx="1">
    <p:extLst>
      <p:ext uri="{19B8F6BF-5375-455C-9EA6-DF929625EA0E}">
        <p15:presenceInfo xmlns:p15="http://schemas.microsoft.com/office/powerpoint/2012/main" userId="S::lmcdonald@enterprisecanada.com::65b0d090-a0d4-40b4-8dba-fa728a4f7a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668"/>
    <a:srgbClr val="B5DFAD"/>
    <a:srgbClr val="FFBFC0"/>
    <a:srgbClr val="186836"/>
    <a:srgbClr val="1B733D"/>
    <a:srgbClr val="FF9496"/>
    <a:srgbClr val="AFDDFF"/>
    <a:srgbClr val="8BCDFF"/>
    <a:srgbClr val="FF4850"/>
    <a:srgbClr val="FF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55_B75BEB9C.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5C8_2946C12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5C9_DE62420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_15CA_4B09B0BA.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5CB_6004A17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15BC_876194AC.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15BC_876194AC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56_9D29D06E.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056_9D29D06E7.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057_A2B5C67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5C4_D9CFF8CF.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5C3_F47F5B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5C5_425632F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5C6_6D7B729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5C7_D946BD3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0806094662548"/>
          <c:y val="2.5705102429098445E-2"/>
          <c:w val="0.3971091793438099"/>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8-C8E4-4AD6-AD3F-937264490A7C}"/>
              </c:ext>
            </c:extLst>
          </c:dPt>
          <c:dPt>
            <c:idx val="1"/>
            <c:invertIfNegative val="0"/>
            <c:bubble3D val="0"/>
            <c:spPr>
              <a:solidFill>
                <a:schemeClr val="bg2"/>
              </a:solidFill>
              <a:ln>
                <a:noFill/>
              </a:ln>
              <a:effectLst/>
            </c:spPr>
            <c:extLst>
              <c:ext xmlns:c16="http://schemas.microsoft.com/office/drawing/2014/chart" uri="{C3380CC4-5D6E-409C-BE32-E72D297353CC}">
                <c16:uniqueId val="{00000001-8829-452D-8607-6874347B82B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8829-452D-8607-6874347B82B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8829-452D-8607-6874347B82B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6-8829-452D-8607-6874347B82B1}"/>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Yes, I think so</c:v>
                </c:pt>
                <c:pt idx="2">
                  <c:v>No</c:v>
                </c:pt>
              </c:strCache>
            </c:strRef>
          </c:cat>
          <c:val>
            <c:numRef>
              <c:f>Sheet1!$B$2:$B$4</c:f>
              <c:numCache>
                <c:formatCode>0%</c:formatCode>
                <c:ptCount val="3"/>
                <c:pt idx="0">
                  <c:v>0.60376061715450002</c:v>
                </c:pt>
                <c:pt idx="1">
                  <c:v>0.24654248881019999</c:v>
                </c:pt>
                <c:pt idx="2">
                  <c:v>0.14969689403520001</c:v>
                </c:pt>
              </c:numCache>
            </c:numRef>
          </c:val>
          <c:extLst>
            <c:ext xmlns:c16="http://schemas.microsoft.com/office/drawing/2014/chart" uri="{C3380CC4-5D6E-409C-BE32-E72D297353CC}">
              <c16:uniqueId val="{00000004-8829-452D-8607-6874347B82B1}"/>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88894486896936"/>
          <c:y val="1.3256104831675946E-2"/>
          <c:w val="0.43229162151893835"/>
          <c:h val="0.90432336014747483"/>
        </c:manualLayout>
      </c:layout>
      <c:pieChart>
        <c:varyColors val="1"/>
        <c:ser>
          <c:idx val="0"/>
          <c:order val="0"/>
          <c:tx>
            <c:strRef>
              <c:f>Sheet1!$B$1</c:f>
              <c:strCache>
                <c:ptCount val="1"/>
                <c:pt idx="0">
                  <c:v>Series 1</c:v>
                </c:pt>
              </c:strCache>
            </c:strRef>
          </c:tx>
          <c:spPr>
            <a:solidFill>
              <a:schemeClr val="accent2"/>
            </a:solidFill>
            <a:ln>
              <a:solidFill>
                <a:schemeClr val="bg1"/>
              </a:solidFill>
            </a:ln>
          </c:spPr>
          <c:dPt>
            <c:idx val="0"/>
            <c:bubble3D val="0"/>
            <c:spPr>
              <a:solidFill>
                <a:schemeClr val="tx2"/>
              </a:solidFill>
              <a:ln>
                <a:solidFill>
                  <a:schemeClr val="bg1"/>
                </a:solidFill>
              </a:ln>
              <a:effectLst/>
            </c:spPr>
            <c:extLst>
              <c:ext xmlns:c16="http://schemas.microsoft.com/office/drawing/2014/chart" uri="{C3380CC4-5D6E-409C-BE32-E72D297353CC}">
                <c16:uniqueId val="{00000001-95B5-4496-8C44-CE8AFC4B316A}"/>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95B5-4496-8C44-CE8AFC4B316A}"/>
              </c:ext>
            </c:extLst>
          </c:dPt>
          <c:dPt>
            <c:idx val="2"/>
            <c:bubble3D val="0"/>
            <c:spPr>
              <a:solidFill>
                <a:schemeClr val="tx2"/>
              </a:solidFill>
              <a:ln>
                <a:solidFill>
                  <a:schemeClr val="bg1"/>
                </a:solidFill>
              </a:ln>
              <a:effectLst/>
            </c:spPr>
            <c:extLst>
              <c:ext xmlns:c16="http://schemas.microsoft.com/office/drawing/2014/chart" uri="{C3380CC4-5D6E-409C-BE32-E72D297353CC}">
                <c16:uniqueId val="{00000005-95B5-4496-8C44-CE8AFC4B316A}"/>
              </c:ext>
            </c:extLst>
          </c:dPt>
          <c:dPt>
            <c:idx val="3"/>
            <c:bubble3D val="0"/>
            <c:spPr>
              <a:solidFill>
                <a:schemeClr val="accent2"/>
              </a:solidFill>
              <a:ln>
                <a:solidFill>
                  <a:schemeClr val="bg1"/>
                </a:solidFill>
              </a:ln>
              <a:effectLst/>
            </c:spPr>
            <c:extLst>
              <c:ext xmlns:c16="http://schemas.microsoft.com/office/drawing/2014/chart" uri="{C3380CC4-5D6E-409C-BE32-E72D297353CC}">
                <c16:uniqueId val="{00000007-95B5-4496-8C44-CE8AFC4B316A}"/>
              </c:ext>
            </c:extLst>
          </c:dPt>
          <c:dPt>
            <c:idx val="4"/>
            <c:bubble3D val="0"/>
            <c:spPr>
              <a:solidFill>
                <a:schemeClr val="accent1"/>
              </a:solidFill>
              <a:ln>
                <a:solidFill>
                  <a:schemeClr val="bg1"/>
                </a:solidFill>
              </a:ln>
              <a:effectLst/>
            </c:spPr>
            <c:extLst>
              <c:ext xmlns:c16="http://schemas.microsoft.com/office/drawing/2014/chart" uri="{C3380CC4-5D6E-409C-BE32-E72D297353CC}">
                <c16:uniqueId val="{00000009-95B5-4496-8C44-CE8AFC4B316A}"/>
              </c:ext>
            </c:extLst>
          </c:dPt>
          <c:dLbls>
            <c:dLbl>
              <c:idx val="1"/>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95B5-4496-8C44-CE8AFC4B316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 not yet</c:v>
                </c:pt>
              </c:strCache>
            </c:strRef>
          </c:cat>
          <c:val>
            <c:numRef>
              <c:f>Sheet1!$B$2:$B$3</c:f>
              <c:numCache>
                <c:formatCode>0%</c:formatCode>
                <c:ptCount val="2"/>
                <c:pt idx="0">
                  <c:v>0.72597959224029995</c:v>
                </c:pt>
                <c:pt idx="1">
                  <c:v>0.27402040775969999</c:v>
                </c:pt>
              </c:numCache>
            </c:numRef>
          </c:val>
          <c:extLst>
            <c:ext xmlns:c16="http://schemas.microsoft.com/office/drawing/2014/chart" uri="{C3380CC4-5D6E-409C-BE32-E72D297353CC}">
              <c16:uniqueId val="{0000000A-95B5-4496-8C44-CE8AFC4B316A}"/>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767813571250672"/>
          <c:y val="0.21315241571307386"/>
          <c:w val="0.18023852593037365"/>
          <c:h val="0.573694913141508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0016362125966"/>
          <c:y val="2.5705102429098445E-2"/>
          <c:w val="0.50410964554951687"/>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455D-46A1-A07E-E874D806CF95}"/>
              </c:ext>
            </c:extLst>
          </c:dPt>
          <c:dPt>
            <c:idx val="1"/>
            <c:invertIfNegative val="0"/>
            <c:bubble3D val="0"/>
            <c:spPr>
              <a:solidFill>
                <a:schemeClr val="bg2"/>
              </a:solidFill>
              <a:ln>
                <a:noFill/>
              </a:ln>
              <a:effectLst/>
            </c:spPr>
            <c:extLst>
              <c:ext xmlns:c16="http://schemas.microsoft.com/office/drawing/2014/chart" uri="{C3380CC4-5D6E-409C-BE32-E72D297353CC}">
                <c16:uniqueId val="{00000003-455D-46A1-A07E-E874D806CF9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55D-46A1-A07E-E874D806CF9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55D-46A1-A07E-E874D806CF95}"/>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9-455D-46A1-A07E-E874D806CF95}"/>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Fully meet your needs</c:v>
                </c:pt>
                <c:pt idx="1">
                  <c:v>Mostly meet your needs</c:v>
                </c:pt>
                <c:pt idx="2">
                  <c:v>Somewhat meet your needs</c:v>
                </c:pt>
                <c:pt idx="3">
                  <c:v>Does not meet my needs</c:v>
                </c:pt>
                <c:pt idx="4">
                  <c:v>Too early to say / Havent used it enough yet</c:v>
                </c:pt>
              </c:strCache>
            </c:strRef>
          </c:cat>
          <c:val>
            <c:numRef>
              <c:f>Sheet1!$B$2:$B$6</c:f>
              <c:numCache>
                <c:formatCode>0%</c:formatCode>
                <c:ptCount val="5"/>
                <c:pt idx="0">
                  <c:v>0.48735454260470001</c:v>
                </c:pt>
                <c:pt idx="1">
                  <c:v>0.35627244445169998</c:v>
                </c:pt>
                <c:pt idx="2">
                  <c:v>0.11923255837629999</c:v>
                </c:pt>
                <c:pt idx="3">
                  <c:v>1.864271076323E-2</c:v>
                </c:pt>
                <c:pt idx="4">
                  <c:v>1.849774380409E-2</c:v>
                </c:pt>
              </c:numCache>
            </c:numRef>
          </c:val>
          <c:extLst>
            <c:ext xmlns:c16="http://schemas.microsoft.com/office/drawing/2014/chart" uri="{C3380CC4-5D6E-409C-BE32-E72D297353CC}">
              <c16:uniqueId val="{0000000A-455D-46A1-A07E-E874D806CF95}"/>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70024848138075"/>
          <c:y val="3.2799109329268779E-2"/>
          <c:w val="0.60129975151861947"/>
          <c:h val="0.93440178134146246"/>
        </c:manualLayout>
      </c:layout>
      <c:barChart>
        <c:barDir val="bar"/>
        <c:grouping val="clustered"/>
        <c:varyColors val="0"/>
        <c:ser>
          <c:idx val="0"/>
          <c:order val="0"/>
          <c:tx>
            <c:strRef>
              <c:f>Sheet1!$B$1</c:f>
              <c:strCache>
                <c:ptCount val="1"/>
                <c:pt idx="0">
                  <c:v>Series 1</c:v>
                </c:pt>
              </c:strCache>
            </c:strRef>
          </c:tx>
          <c:spPr>
            <a:solidFill>
              <a:srgbClr val="FF9496"/>
            </a:solidFill>
            <a:ln>
              <a:noFill/>
            </a:ln>
            <a:effectLst/>
          </c:spPr>
          <c:invertIfNegative val="0"/>
          <c:dPt>
            <c:idx val="0"/>
            <c:invertIfNegative val="0"/>
            <c:bubble3D val="0"/>
            <c:spPr>
              <a:solidFill>
                <a:srgbClr val="FF4850"/>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80E-4205-87A4-CC39DE512FA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80E-4205-87A4-CC39DE512FAE}"/>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780E-4205-87A4-CC39DE512FAE}"/>
              </c:ext>
            </c:extLst>
          </c:dPt>
          <c:dPt>
            <c:idx val="4"/>
            <c:invertIfNegative val="0"/>
            <c:bubble3D val="0"/>
            <c:extLst>
              <c:ext xmlns:c16="http://schemas.microsoft.com/office/drawing/2014/chart" uri="{C3380CC4-5D6E-409C-BE32-E72D297353CC}">
                <c16:uniqueId val="{00000003-780E-4205-87A4-CC39DE512FA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780E-4205-87A4-CC39DE512FAE}"/>
              </c:ext>
            </c:extLst>
          </c:dPt>
          <c:dPt>
            <c:idx val="7"/>
            <c:invertIfNegative val="0"/>
            <c:bubble3D val="0"/>
            <c:spPr>
              <a:solidFill>
                <a:srgbClr val="FFFFFF">
                  <a:lumMod val="85000"/>
                </a:srgbClr>
              </a:solidFill>
              <a:ln>
                <a:noFill/>
              </a:ln>
              <a:effectLst/>
            </c:spPr>
            <c:extLst>
              <c:ext xmlns:c16="http://schemas.microsoft.com/office/drawing/2014/chart" uri="{C3380CC4-5D6E-409C-BE32-E72D297353CC}">
                <c16:uniqueId val="{0000000D-6D28-466F-84D3-A4F0945524AF}"/>
              </c:ext>
            </c:extLst>
          </c:dPt>
          <c:dPt>
            <c:idx val="11"/>
            <c:invertIfNegative val="0"/>
            <c:bubble3D val="0"/>
            <c:spPr>
              <a:solidFill>
                <a:srgbClr val="FFFFFF">
                  <a:lumMod val="85000"/>
                </a:srgbClr>
              </a:solidFill>
              <a:ln>
                <a:noFill/>
              </a:ln>
              <a:effectLst/>
            </c:spPr>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80E-4205-87A4-CC39DE512FAE}"/>
              </c:ext>
            </c:extLst>
          </c:dPt>
          <c:dLbls>
            <c:spPr>
              <a:noFill/>
              <a:ln>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Recently enrolled, havent needed or scheduled care yet</c:v>
                </c:pt>
                <c:pt idx="1">
                  <c:v>Concerned about out-of-pocket costs not covered</c:v>
                </c:pt>
                <c:pt idx="2">
                  <c:v>Appointment scheduled just hasn’t happened yet</c:v>
                </c:pt>
                <c:pt idx="3">
                  <c:v>Long wait times for appointments</c:v>
                </c:pt>
                <c:pt idx="4">
                  <c:v>Unsure how to use the coverage</c:v>
                </c:pt>
                <c:pt idx="5">
                  <c:v>Difficult for me to get to an appointment</c:v>
                </c:pt>
                <c:pt idx="6">
                  <c:v>Cannot find a provider accepting CDCP patients</c:v>
                </c:pt>
                <c:pt idx="7">
                  <c:v>Other (please specify)</c:v>
                </c:pt>
              </c:strCache>
            </c:strRef>
          </c:cat>
          <c:val>
            <c:numRef>
              <c:f>Sheet1!$B$2:$B$9</c:f>
              <c:numCache>
                <c:formatCode>0%</c:formatCode>
                <c:ptCount val="8"/>
                <c:pt idx="0">
                  <c:v>0.28711130095100001</c:v>
                </c:pt>
                <c:pt idx="1">
                  <c:v>0.12942220692430001</c:v>
                </c:pt>
                <c:pt idx="2">
                  <c:v>0.1277385113758</c:v>
                </c:pt>
                <c:pt idx="3">
                  <c:v>0.12086869514739999</c:v>
                </c:pt>
                <c:pt idx="4">
                  <c:v>8.5362066830880004E-2</c:v>
                </c:pt>
                <c:pt idx="5">
                  <c:v>6.7677686563429998E-2</c:v>
                </c:pt>
                <c:pt idx="6">
                  <c:v>4.3588156759119999E-2</c:v>
                </c:pt>
                <c:pt idx="7">
                  <c:v>0.13823137544809999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80E-4205-87A4-CC39DE512FAE}"/>
            </c:ext>
          </c:extLst>
        </c:ser>
        <c:dLbls>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lgn="ctr">
              <a:defRPr/>
            </a:pPr>
            <a:endParaRPr lang="en-US"/>
          </a:p>
        </c:txPr>
        <c:crossAx val="1221969440"/>
        <c:crosses val="autoZero"/>
        <c:auto val="0"/>
        <c:lblAlgn val="ctr"/>
        <c:lblOffset val="100"/>
        <c:noMultiLvlLbl val="0"/>
      </c:catAx>
      <c:valAx>
        <c:axId val="1221969440"/>
        <c:scaling>
          <c:orientation val="minMax"/>
          <c:max val="0.5"/>
        </c:scaling>
        <c:delete val="1"/>
        <c:axPos val="t"/>
        <c:numFmt formatCode="0%" sourceLinked="0"/>
        <c:majorTickMark val="out"/>
        <c:minorTickMark val="none"/>
        <c:tickLblPos val="nextTo"/>
        <c:crossAx val="1222022736"/>
        <c:crosses val="autoZero"/>
        <c:crossBetween val="between"/>
      </c:valAx>
      <c:spPr>
        <a:noFill/>
        <a:ln w="25400">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a:noFill/>
    </a:ln>
    <a:effectLst/>
  </c:spPr>
  <c:txPr>
    <a:bodyPr/>
    <a:lstStyle/>
    <a:p>
      <a:pPr>
        <a:defRPr sz="1200" b="0">
          <a:solidFill>
            <a:schemeClr val="tx1"/>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0016362125966"/>
          <c:y val="2.5705102429098445E-2"/>
          <c:w val="0.50410964554951687"/>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5BA-4911-8449-77C84B76996D}"/>
              </c:ext>
            </c:extLst>
          </c:dPt>
          <c:dPt>
            <c:idx val="1"/>
            <c:invertIfNegative val="0"/>
            <c:bubble3D val="0"/>
            <c:spPr>
              <a:solidFill>
                <a:schemeClr val="bg2"/>
              </a:solidFill>
              <a:ln>
                <a:noFill/>
              </a:ln>
              <a:effectLst/>
            </c:spPr>
            <c:extLst>
              <c:ext xmlns:c16="http://schemas.microsoft.com/office/drawing/2014/chart" uri="{C3380CC4-5D6E-409C-BE32-E72D297353CC}">
                <c16:uniqueId val="{00000003-55BA-4911-8449-77C84B76996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55BA-4911-8449-77C84B76996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5BA-4911-8449-77C84B76996D}"/>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9-55BA-4911-8449-77C84B76996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c:v>
                </c:pt>
                <c:pt idx="1">
                  <c:v>It probably will</c:v>
                </c:pt>
                <c:pt idx="2">
                  <c:v>It probably won’t</c:v>
                </c:pt>
                <c:pt idx="3">
                  <c:v>No</c:v>
                </c:pt>
                <c:pt idx="4">
                  <c:v>I’m really not sure</c:v>
                </c:pt>
              </c:strCache>
            </c:strRef>
          </c:cat>
          <c:val>
            <c:numRef>
              <c:f>Sheet1!$B$2:$B$6</c:f>
              <c:numCache>
                <c:formatCode>0%</c:formatCode>
                <c:ptCount val="5"/>
                <c:pt idx="0">
                  <c:v>0.1202904962324</c:v>
                </c:pt>
                <c:pt idx="1">
                  <c:v>0.23082038714520001</c:v>
                </c:pt>
                <c:pt idx="2">
                  <c:v>0.14984748898700001</c:v>
                </c:pt>
                <c:pt idx="3">
                  <c:v>0.34782098996330002</c:v>
                </c:pt>
                <c:pt idx="4">
                  <c:v>0.15122063767220001</c:v>
                </c:pt>
              </c:numCache>
            </c:numRef>
          </c:val>
          <c:extLst>
            <c:ext xmlns:c16="http://schemas.microsoft.com/office/drawing/2014/chart" uri="{C3380CC4-5D6E-409C-BE32-E72D297353CC}">
              <c16:uniqueId val="{0000000A-55BA-4911-8449-77C84B76996D}"/>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32411516859255E-2"/>
          <c:y val="0.20564081943278756"/>
          <c:w val="0.94416758848314075"/>
          <c:h val="0.5145210215113250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817D-4B04-9D95-EFCAB0522A20}"/>
              </c:ext>
            </c:extLst>
          </c:dPt>
          <c:dPt>
            <c:idx val="1"/>
            <c:invertIfNegative val="0"/>
            <c:bubble3D val="0"/>
            <c:spPr>
              <a:solidFill>
                <a:schemeClr val="bg2"/>
              </a:solidFill>
              <a:ln>
                <a:noFill/>
              </a:ln>
              <a:effectLst/>
            </c:spPr>
            <c:extLst>
              <c:ext xmlns:c16="http://schemas.microsoft.com/office/drawing/2014/chart" uri="{C3380CC4-5D6E-409C-BE32-E72D297353CC}">
                <c16:uniqueId val="{00000000-DA7B-4F37-895D-EF71F9A6508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1-DA7B-4F37-895D-EF71F9A6508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DA7B-4F37-895D-EF71F9A6508F}"/>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3-DA7B-4F37-895D-EF71F9A6508F}"/>
              </c:ext>
            </c:extLst>
          </c:dPt>
          <c:dPt>
            <c:idx val="5"/>
            <c:invertIfNegative val="0"/>
            <c:bubble3D val="0"/>
            <c:spPr>
              <a:solidFill>
                <a:schemeClr val="tx2"/>
              </a:solidFill>
              <a:ln>
                <a:noFill/>
              </a:ln>
              <a:effectLst/>
            </c:spPr>
            <c:extLst>
              <c:ext xmlns:c16="http://schemas.microsoft.com/office/drawing/2014/chart" uri="{C3380CC4-5D6E-409C-BE32-E72D297353CC}">
                <c16:uniqueId val="{00000008-3C14-4305-AD66-32D85580DE4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support</c:v>
                </c:pt>
                <c:pt idx="1">
                  <c:v>Somewhat support</c:v>
                </c:pt>
                <c:pt idx="2">
                  <c:v>Somewhat oppose</c:v>
                </c:pt>
                <c:pt idx="3">
                  <c:v>Strongly oppose</c:v>
                </c:pt>
                <c:pt idx="4">
                  <c:v>Don’t know/not sure</c:v>
                </c:pt>
              </c:strCache>
            </c:strRef>
          </c:cat>
          <c:val>
            <c:numRef>
              <c:f>Sheet1!$B$2:$B$6</c:f>
              <c:numCache>
                <c:formatCode>0%</c:formatCode>
                <c:ptCount val="5"/>
                <c:pt idx="0">
                  <c:v>0.49</c:v>
                </c:pt>
                <c:pt idx="1">
                  <c:v>0.35</c:v>
                </c:pt>
                <c:pt idx="2">
                  <c:v>0.05</c:v>
                </c:pt>
                <c:pt idx="3">
                  <c:v>0.02</c:v>
                </c:pt>
                <c:pt idx="4">
                  <c:v>0.08</c:v>
                </c:pt>
              </c:numCache>
            </c:numRef>
          </c:val>
          <c:extLst>
            <c:ext xmlns:c16="http://schemas.microsoft.com/office/drawing/2014/chart" uri="{C3380CC4-5D6E-409C-BE32-E72D297353CC}">
              <c16:uniqueId val="{00000000-EFB6-4E7D-8DC7-336320276F8C}"/>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l"/>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32411516859255E-2"/>
          <c:y val="0.20564081943278756"/>
          <c:w val="0.94416758848314075"/>
          <c:h val="0.5145210215113250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65F-4C7E-BA7E-A9ABE464C0F2}"/>
              </c:ext>
            </c:extLst>
          </c:dPt>
          <c:dPt>
            <c:idx val="1"/>
            <c:invertIfNegative val="0"/>
            <c:bubble3D val="0"/>
            <c:spPr>
              <a:solidFill>
                <a:schemeClr val="bg2"/>
              </a:solidFill>
              <a:ln>
                <a:noFill/>
              </a:ln>
              <a:effectLst/>
            </c:spPr>
            <c:extLst>
              <c:ext xmlns:c16="http://schemas.microsoft.com/office/drawing/2014/chart" uri="{C3380CC4-5D6E-409C-BE32-E72D297353CC}">
                <c16:uniqueId val="{00000003-365F-4C7E-BA7E-A9ABE464C0F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365F-4C7E-BA7E-A9ABE464C0F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65F-4C7E-BA7E-A9ABE464C0F2}"/>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9-365F-4C7E-BA7E-A9ABE464C0F2}"/>
              </c:ext>
            </c:extLst>
          </c:dPt>
          <c:dPt>
            <c:idx val="5"/>
            <c:invertIfNegative val="0"/>
            <c:bubble3D val="0"/>
            <c:spPr>
              <a:solidFill>
                <a:schemeClr val="tx2"/>
              </a:solidFill>
              <a:ln>
                <a:noFill/>
              </a:ln>
              <a:effectLst/>
            </c:spPr>
            <c:extLst>
              <c:ext xmlns:c16="http://schemas.microsoft.com/office/drawing/2014/chart" uri="{C3380CC4-5D6E-409C-BE32-E72D297353CC}">
                <c16:uniqueId val="{0000000B-365F-4C7E-BA7E-A9ABE464C0F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support</c:v>
                </c:pt>
                <c:pt idx="1">
                  <c:v>Somewhat support</c:v>
                </c:pt>
                <c:pt idx="2">
                  <c:v>Somewhat oppose</c:v>
                </c:pt>
                <c:pt idx="3">
                  <c:v>Strongly oppose</c:v>
                </c:pt>
                <c:pt idx="4">
                  <c:v>Don’t know/not sure</c:v>
                </c:pt>
              </c:strCache>
            </c:strRef>
          </c:cat>
          <c:val>
            <c:numRef>
              <c:f>Sheet1!$B$2:$B$6</c:f>
              <c:numCache>
                <c:formatCode>0%</c:formatCode>
                <c:ptCount val="5"/>
                <c:pt idx="0">
                  <c:v>0.54677355921159998</c:v>
                </c:pt>
                <c:pt idx="1">
                  <c:v>0.30474268955540001</c:v>
                </c:pt>
                <c:pt idx="2">
                  <c:v>5.347784266227E-2</c:v>
                </c:pt>
                <c:pt idx="3">
                  <c:v>3.4103595406199998E-2</c:v>
                </c:pt>
                <c:pt idx="4">
                  <c:v>6.0902313164590001E-2</c:v>
                </c:pt>
              </c:numCache>
            </c:numRef>
          </c:val>
          <c:extLst>
            <c:ext xmlns:c16="http://schemas.microsoft.com/office/drawing/2014/chart" uri="{C3380CC4-5D6E-409C-BE32-E72D297353CC}">
              <c16:uniqueId val="{0000000C-365F-4C7E-BA7E-A9ABE464C0F2}"/>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l"/>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32411516859255E-2"/>
          <c:y val="0.20564081943278756"/>
          <c:w val="0.94416758848314075"/>
          <c:h val="0.5145210215113250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817D-4B04-9D95-EFCAB0522A20}"/>
              </c:ext>
            </c:extLst>
          </c:dPt>
          <c:dPt>
            <c:idx val="1"/>
            <c:invertIfNegative val="0"/>
            <c:bubble3D val="0"/>
            <c:spPr>
              <a:solidFill>
                <a:schemeClr val="bg2"/>
              </a:solidFill>
              <a:ln>
                <a:noFill/>
              </a:ln>
              <a:effectLst/>
            </c:spPr>
            <c:extLst>
              <c:ext xmlns:c16="http://schemas.microsoft.com/office/drawing/2014/chart" uri="{C3380CC4-5D6E-409C-BE32-E72D297353CC}">
                <c16:uniqueId val="{00000000-DA7B-4F37-895D-EF71F9A6508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1-DA7B-4F37-895D-EF71F9A6508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DA7B-4F37-895D-EF71F9A6508F}"/>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3-DA7B-4F37-895D-EF71F9A6508F}"/>
              </c:ext>
            </c:extLst>
          </c:dPt>
          <c:dPt>
            <c:idx val="5"/>
            <c:invertIfNegative val="0"/>
            <c:bubble3D val="0"/>
            <c:spPr>
              <a:solidFill>
                <a:schemeClr val="tx2"/>
              </a:solidFill>
              <a:ln>
                <a:noFill/>
              </a:ln>
              <a:effectLst/>
            </c:spPr>
            <c:extLst>
              <c:ext xmlns:c16="http://schemas.microsoft.com/office/drawing/2014/chart" uri="{C3380CC4-5D6E-409C-BE32-E72D297353CC}">
                <c16:uniqueId val="{00000008-3C14-4305-AD66-32D85580DE4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support</c:v>
                </c:pt>
                <c:pt idx="1">
                  <c:v>Somewhat support</c:v>
                </c:pt>
                <c:pt idx="2">
                  <c:v>Somewhat oppose</c:v>
                </c:pt>
                <c:pt idx="3">
                  <c:v>Strongly oppose</c:v>
                </c:pt>
                <c:pt idx="4">
                  <c:v>Don’t know/not sure</c:v>
                </c:pt>
              </c:strCache>
            </c:strRef>
          </c:cat>
          <c:val>
            <c:numRef>
              <c:f>Sheet1!$B$2:$B$6</c:f>
              <c:numCache>
                <c:formatCode>0%</c:formatCode>
                <c:ptCount val="5"/>
                <c:pt idx="0">
                  <c:v>0.47</c:v>
                </c:pt>
                <c:pt idx="1">
                  <c:v>0.38</c:v>
                </c:pt>
                <c:pt idx="2">
                  <c:v>0.05</c:v>
                </c:pt>
                <c:pt idx="3">
                  <c:v>0.03</c:v>
                </c:pt>
                <c:pt idx="4">
                  <c:v>0.06</c:v>
                </c:pt>
              </c:numCache>
            </c:numRef>
          </c:val>
          <c:extLst>
            <c:ext xmlns:c16="http://schemas.microsoft.com/office/drawing/2014/chart" uri="{C3380CC4-5D6E-409C-BE32-E72D297353CC}">
              <c16:uniqueId val="{00000000-EFB6-4E7D-8DC7-336320276F8C}"/>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l"/>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32411516859255E-2"/>
          <c:y val="0.20564081943278756"/>
          <c:w val="0.94416758848314075"/>
          <c:h val="0.5145210215113250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65F-4C7E-BA7E-A9ABE464C0F2}"/>
              </c:ext>
            </c:extLst>
          </c:dPt>
          <c:dPt>
            <c:idx val="1"/>
            <c:invertIfNegative val="0"/>
            <c:bubble3D val="0"/>
            <c:spPr>
              <a:solidFill>
                <a:schemeClr val="bg2"/>
              </a:solidFill>
              <a:ln>
                <a:noFill/>
              </a:ln>
              <a:effectLst/>
            </c:spPr>
            <c:extLst>
              <c:ext xmlns:c16="http://schemas.microsoft.com/office/drawing/2014/chart" uri="{C3380CC4-5D6E-409C-BE32-E72D297353CC}">
                <c16:uniqueId val="{00000003-365F-4C7E-BA7E-A9ABE464C0F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365F-4C7E-BA7E-A9ABE464C0F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65F-4C7E-BA7E-A9ABE464C0F2}"/>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9-365F-4C7E-BA7E-A9ABE464C0F2}"/>
              </c:ext>
            </c:extLst>
          </c:dPt>
          <c:dPt>
            <c:idx val="5"/>
            <c:invertIfNegative val="0"/>
            <c:bubble3D val="0"/>
            <c:spPr>
              <a:solidFill>
                <a:schemeClr val="tx2"/>
              </a:solidFill>
              <a:ln>
                <a:noFill/>
              </a:ln>
              <a:effectLst/>
            </c:spPr>
            <c:extLst>
              <c:ext xmlns:c16="http://schemas.microsoft.com/office/drawing/2014/chart" uri="{C3380CC4-5D6E-409C-BE32-E72D297353CC}">
                <c16:uniqueId val="{0000000B-365F-4C7E-BA7E-A9ABE464C0F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support</c:v>
                </c:pt>
                <c:pt idx="1">
                  <c:v>Somewhat support</c:v>
                </c:pt>
                <c:pt idx="2">
                  <c:v>Somewhat oppose</c:v>
                </c:pt>
                <c:pt idx="3">
                  <c:v>Strongly oppose</c:v>
                </c:pt>
                <c:pt idx="4">
                  <c:v>Don’t know/not sure</c:v>
                </c:pt>
              </c:strCache>
            </c:strRef>
          </c:cat>
          <c:val>
            <c:numRef>
              <c:f>Sheet1!$B$2:$B$6</c:f>
              <c:numCache>
                <c:formatCode>0%</c:formatCode>
                <c:ptCount val="5"/>
                <c:pt idx="0">
                  <c:v>0.56215808163400005</c:v>
                </c:pt>
                <c:pt idx="1">
                  <c:v>0.3047096311013</c:v>
                </c:pt>
                <c:pt idx="2">
                  <c:v>4.1071397628099998E-2</c:v>
                </c:pt>
                <c:pt idx="3">
                  <c:v>2.3231152857290001E-2</c:v>
                </c:pt>
                <c:pt idx="4">
                  <c:v>6.8829736779359996E-2</c:v>
                </c:pt>
              </c:numCache>
            </c:numRef>
          </c:val>
          <c:extLst>
            <c:ext xmlns:c16="http://schemas.microsoft.com/office/drawing/2014/chart" uri="{C3380CC4-5D6E-409C-BE32-E72D297353CC}">
              <c16:uniqueId val="{0000000C-365F-4C7E-BA7E-A9ABE464C0F2}"/>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l"/>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0016362125966"/>
          <c:y val="2.5705102429098445E-2"/>
          <c:w val="0.50410964554951687"/>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8-C8E4-4AD6-AD3F-937264490A7C}"/>
              </c:ext>
            </c:extLst>
          </c:dPt>
          <c:dPt>
            <c:idx val="1"/>
            <c:invertIfNegative val="0"/>
            <c:bubble3D val="0"/>
            <c:spPr>
              <a:solidFill>
                <a:schemeClr val="bg2"/>
              </a:solidFill>
              <a:ln>
                <a:noFill/>
              </a:ln>
              <a:effectLst/>
            </c:spPr>
            <c:extLst>
              <c:ext xmlns:c16="http://schemas.microsoft.com/office/drawing/2014/chart" uri="{C3380CC4-5D6E-409C-BE32-E72D297353CC}">
                <c16:uniqueId val="{00000001-8829-452D-8607-6874347B82B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8829-452D-8607-6874347B82B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829-452D-8607-6874347B82B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6-8829-452D-8607-6874347B82B1}"/>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Significantly improve access to dental care in Canada</c:v>
                </c:pt>
                <c:pt idx="1">
                  <c:v>Somewhat improve access to dental care in Canada</c:v>
                </c:pt>
                <c:pt idx="2">
                  <c:v>Not improve access to dental care in Canada much</c:v>
                </c:pt>
                <c:pt idx="3">
                  <c:v>Result in no improvement</c:v>
                </c:pt>
              </c:strCache>
            </c:strRef>
          </c:cat>
          <c:val>
            <c:numRef>
              <c:f>Sheet1!$B$2:$B$5</c:f>
              <c:numCache>
                <c:formatCode>0%</c:formatCode>
                <c:ptCount val="4"/>
                <c:pt idx="0">
                  <c:v>0.53495257934480001</c:v>
                </c:pt>
                <c:pt idx="1">
                  <c:v>0.38848437052689999</c:v>
                </c:pt>
                <c:pt idx="2">
                  <c:v>5.2639186510119999E-2</c:v>
                </c:pt>
                <c:pt idx="3">
                  <c:v>2.3923863618110001E-2</c:v>
                </c:pt>
              </c:numCache>
            </c:numRef>
          </c:val>
          <c:extLst>
            <c:ext xmlns:c16="http://schemas.microsoft.com/office/drawing/2014/chart" uri="{C3380CC4-5D6E-409C-BE32-E72D297353CC}">
              <c16:uniqueId val="{00000004-8829-452D-8607-6874347B82B1}"/>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0016362125966"/>
          <c:y val="2.5705102429098445E-2"/>
          <c:w val="0.50410964554951687"/>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9BB3-4C51-9818-00B9AA6D3D46}"/>
              </c:ext>
            </c:extLst>
          </c:dPt>
          <c:dPt>
            <c:idx val="1"/>
            <c:invertIfNegative val="0"/>
            <c:bubble3D val="0"/>
            <c:spPr>
              <a:solidFill>
                <a:schemeClr val="bg2"/>
              </a:solidFill>
              <a:ln>
                <a:noFill/>
              </a:ln>
              <a:effectLst/>
            </c:spPr>
            <c:extLst>
              <c:ext xmlns:c16="http://schemas.microsoft.com/office/drawing/2014/chart" uri="{C3380CC4-5D6E-409C-BE32-E72D297353CC}">
                <c16:uniqueId val="{00000003-9BB3-4C51-9818-00B9AA6D3D4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9BB3-4C51-9818-00B9AA6D3D4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BB3-4C51-9818-00B9AA6D3D4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9-9BB3-4C51-9818-00B9AA6D3D4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I applied for myself</c:v>
                </c:pt>
                <c:pt idx="1">
                  <c:v>Yes, I applied for a dependent</c:v>
                </c:pt>
                <c:pt idx="2">
                  <c:v>No</c:v>
                </c:pt>
                <c:pt idx="3">
                  <c:v>No as I’m not eligible</c:v>
                </c:pt>
                <c:pt idx="4">
                  <c:v>Not sure</c:v>
                </c:pt>
              </c:strCache>
            </c:strRef>
          </c:cat>
          <c:val>
            <c:numRef>
              <c:f>Sheet1!$B$2:$B$6</c:f>
              <c:numCache>
                <c:formatCode>0%</c:formatCode>
                <c:ptCount val="5"/>
                <c:pt idx="0">
                  <c:v>0.38121072603060002</c:v>
                </c:pt>
                <c:pt idx="1">
                  <c:v>6.9005571724780002E-2</c:v>
                </c:pt>
                <c:pt idx="2">
                  <c:v>0.32213090474680001</c:v>
                </c:pt>
                <c:pt idx="3">
                  <c:v>0.2438455419068</c:v>
                </c:pt>
                <c:pt idx="4">
                  <c:v>2.147627840033E-2</c:v>
                </c:pt>
              </c:numCache>
            </c:numRef>
          </c:val>
          <c:extLst>
            <c:ext xmlns:c16="http://schemas.microsoft.com/office/drawing/2014/chart" uri="{C3380CC4-5D6E-409C-BE32-E72D297353CC}">
              <c16:uniqueId val="{0000000A-9BB3-4C51-9818-00B9AA6D3D46}"/>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0016362125966"/>
          <c:y val="2.5705102429098445E-2"/>
          <c:w val="0.50410964554951687"/>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D32-41FE-B997-FB2B1EF098CE}"/>
              </c:ext>
            </c:extLst>
          </c:dPt>
          <c:dPt>
            <c:idx val="1"/>
            <c:invertIfNegative val="0"/>
            <c:bubble3D val="0"/>
            <c:spPr>
              <a:solidFill>
                <a:schemeClr val="bg2"/>
              </a:solidFill>
              <a:ln>
                <a:noFill/>
              </a:ln>
              <a:effectLst/>
            </c:spPr>
            <c:extLst>
              <c:ext xmlns:c16="http://schemas.microsoft.com/office/drawing/2014/chart" uri="{C3380CC4-5D6E-409C-BE32-E72D297353CC}">
                <c16:uniqueId val="{00000003-7D32-41FE-B997-FB2B1EF098C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7D32-41FE-B997-FB2B1EF098C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D32-41FE-B997-FB2B1EF098C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7D32-41FE-B997-FB2B1EF098C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easy</c:v>
                </c:pt>
                <c:pt idx="1">
                  <c:v>Somewhat easy</c:v>
                </c:pt>
                <c:pt idx="2">
                  <c:v>Somewhat difficult</c:v>
                </c:pt>
                <c:pt idx="3">
                  <c:v>Very difficult</c:v>
                </c:pt>
              </c:strCache>
            </c:strRef>
          </c:cat>
          <c:val>
            <c:numRef>
              <c:f>Sheet1!$B$2:$B$5</c:f>
              <c:numCache>
                <c:formatCode>0%</c:formatCode>
                <c:ptCount val="4"/>
                <c:pt idx="0">
                  <c:v>0.60083399171200003</c:v>
                </c:pt>
                <c:pt idx="1">
                  <c:v>0.35404053514680001</c:v>
                </c:pt>
                <c:pt idx="2">
                  <c:v>3.1443761234029997E-2</c:v>
                </c:pt>
                <c:pt idx="3">
                  <c:v>1.368171190718E-2</c:v>
                </c:pt>
              </c:numCache>
            </c:numRef>
          </c:val>
          <c:extLst>
            <c:ext xmlns:c16="http://schemas.microsoft.com/office/drawing/2014/chart" uri="{C3380CC4-5D6E-409C-BE32-E72D297353CC}">
              <c16:uniqueId val="{0000000A-7D32-41FE-B997-FB2B1EF098CE}"/>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0806094662548"/>
          <c:y val="2.5705102429098445E-2"/>
          <c:w val="0.76139193562471552"/>
          <c:h val="0.93716530517331487"/>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855-495D-98AF-417DF953ADF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7855-495D-98AF-417DF953ADF4}"/>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7855-495D-98AF-417DF953ADF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855-495D-98AF-417DF953ADF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7855-495D-98AF-417DF953ADF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Approved </c:v>
                </c:pt>
                <c:pt idx="1">
                  <c:v>Not approved </c:v>
                </c:pt>
                <c:pt idx="2">
                  <c:v>Still being processed/ waiting for a decision</c:v>
                </c:pt>
              </c:strCache>
            </c:strRef>
          </c:cat>
          <c:val>
            <c:numRef>
              <c:f>Sheet1!$B$2:$B$4</c:f>
              <c:numCache>
                <c:formatCode>0%</c:formatCode>
                <c:ptCount val="3"/>
                <c:pt idx="0">
                  <c:v>0.83672843196830005</c:v>
                </c:pt>
                <c:pt idx="1">
                  <c:v>8.0238379737970003E-2</c:v>
                </c:pt>
                <c:pt idx="2">
                  <c:v>8.3033188293739998E-2</c:v>
                </c:pt>
              </c:numCache>
            </c:numRef>
          </c:val>
          <c:extLst>
            <c:ext xmlns:c16="http://schemas.microsoft.com/office/drawing/2014/chart" uri="{C3380CC4-5D6E-409C-BE32-E72D297353CC}">
              <c16:uniqueId val="{0000000A-7855-495D-98AF-417DF953ADF4}"/>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max val="1"/>
        </c:scaling>
        <c:delete val="1"/>
        <c:axPos val="t"/>
        <c:numFmt formatCode="0%" sourceLinked="1"/>
        <c:majorTickMark val="out"/>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88894486896936"/>
          <c:y val="1.3256104831675946E-2"/>
          <c:w val="0.43229162151893835"/>
          <c:h val="0.90432336014747483"/>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tx2"/>
              </a:solidFill>
              <a:ln>
                <a:solidFill>
                  <a:schemeClr val="bg1"/>
                </a:solidFill>
              </a:ln>
              <a:effectLst/>
            </c:spPr>
            <c:extLst>
              <c:ext xmlns:c16="http://schemas.microsoft.com/office/drawing/2014/chart" uri="{C3380CC4-5D6E-409C-BE32-E72D297353CC}">
                <c16:uniqueId val="{00000001-2564-4D72-AD94-E47B20FD45C8}"/>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2564-4D72-AD94-E47B20FD45C8}"/>
              </c:ext>
            </c:extLst>
          </c:dPt>
          <c:dPt>
            <c:idx val="2"/>
            <c:bubble3D val="0"/>
            <c:spPr>
              <a:solidFill>
                <a:schemeClr val="tx2"/>
              </a:solidFill>
              <a:ln>
                <a:noFill/>
              </a:ln>
              <a:effectLst/>
            </c:spPr>
            <c:extLst>
              <c:ext xmlns:c16="http://schemas.microsoft.com/office/drawing/2014/chart" uri="{C3380CC4-5D6E-409C-BE32-E72D297353CC}">
                <c16:uniqueId val="{00000005-2564-4D72-AD94-E47B20FD45C8}"/>
              </c:ext>
            </c:extLst>
          </c:dPt>
          <c:dPt>
            <c:idx val="3"/>
            <c:bubble3D val="0"/>
            <c:spPr>
              <a:solidFill>
                <a:schemeClr val="accent2"/>
              </a:solidFill>
              <a:ln>
                <a:noFill/>
              </a:ln>
              <a:effectLst/>
            </c:spPr>
            <c:extLst>
              <c:ext xmlns:c16="http://schemas.microsoft.com/office/drawing/2014/chart" uri="{C3380CC4-5D6E-409C-BE32-E72D297353CC}">
                <c16:uniqueId val="{00000007-2564-4D72-AD94-E47B20FD45C8}"/>
              </c:ext>
            </c:extLst>
          </c:dPt>
          <c:dPt>
            <c:idx val="4"/>
            <c:bubble3D val="0"/>
            <c:spPr>
              <a:solidFill>
                <a:schemeClr val="accent1"/>
              </a:solidFill>
              <a:ln>
                <a:noFill/>
              </a:ln>
              <a:effectLst/>
            </c:spPr>
            <c:extLst>
              <c:ext xmlns:c16="http://schemas.microsoft.com/office/drawing/2014/chart" uri="{C3380CC4-5D6E-409C-BE32-E72D297353CC}">
                <c16:uniqueId val="{00000009-2564-4D72-AD94-E47B20FD45C8}"/>
              </c:ext>
            </c:extLst>
          </c:dPt>
          <c:dLbls>
            <c:dLbl>
              <c:idx val="1"/>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564-4D72-AD94-E47B20FD45C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 not yet</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A-2564-4D72-AD94-E47B20FD45C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767813571250672"/>
          <c:y val="0.35588800926504194"/>
          <c:w val="0.16565519187935657"/>
          <c:h val="0.262271799937214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0016362125966"/>
          <c:y val="2.5705102429098445E-2"/>
          <c:w val="0.50410964554951687"/>
          <c:h val="0.937165305173314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13B-4684-87C2-E498C4BD88DD}"/>
              </c:ext>
            </c:extLst>
          </c:dPt>
          <c:dPt>
            <c:idx val="1"/>
            <c:invertIfNegative val="0"/>
            <c:bubble3D val="0"/>
            <c:spPr>
              <a:solidFill>
                <a:schemeClr val="bg2"/>
              </a:solidFill>
              <a:ln>
                <a:noFill/>
              </a:ln>
              <a:effectLst/>
            </c:spPr>
            <c:extLst>
              <c:ext xmlns:c16="http://schemas.microsoft.com/office/drawing/2014/chart" uri="{C3380CC4-5D6E-409C-BE32-E72D297353CC}">
                <c16:uniqueId val="{00000003-C13B-4684-87C2-E498C4BD88D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C13B-4684-87C2-E498C4BD88D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13B-4684-87C2-E498C4BD88DD}"/>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C13B-4684-87C2-E498C4BD88D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Significantly improved your access to dental care</c:v>
                </c:pt>
                <c:pt idx="1">
                  <c:v>Somewhat improved your access to dental care</c:v>
                </c:pt>
                <c:pt idx="2">
                  <c:v>Hasn’t really improved your access much</c:v>
                </c:pt>
                <c:pt idx="3">
                  <c:v>Has resulted in no improvement</c:v>
                </c:pt>
              </c:strCache>
            </c:strRef>
          </c:cat>
          <c:val>
            <c:numRef>
              <c:f>Sheet1!$B$2:$B$5</c:f>
              <c:numCache>
                <c:formatCode>0%</c:formatCode>
                <c:ptCount val="4"/>
                <c:pt idx="0">
                  <c:v>0.65181548221459995</c:v>
                </c:pt>
                <c:pt idx="1">
                  <c:v>0.26453815545800002</c:v>
                </c:pt>
                <c:pt idx="2">
                  <c:v>5.5212673715310003E-2</c:v>
                </c:pt>
                <c:pt idx="3">
                  <c:v>2.843368861208E-2</c:v>
                </c:pt>
              </c:numCache>
            </c:numRef>
          </c:val>
          <c:extLst>
            <c:ext xmlns:c16="http://schemas.microsoft.com/office/drawing/2014/chart" uri="{C3380CC4-5D6E-409C-BE32-E72D297353CC}">
              <c16:uniqueId val="{0000000A-C13B-4684-87C2-E498C4BD88DD}"/>
            </c:ext>
          </c:extLst>
        </c:ser>
        <c:dLbls>
          <c:dLblPos val="outEnd"/>
          <c:showLegendKey val="0"/>
          <c:showVal val="1"/>
          <c:showCatName val="0"/>
          <c:showSerName val="0"/>
          <c:showPercent val="0"/>
          <c:showBubbleSize val="0"/>
        </c:dLbls>
        <c:gapWidth val="27"/>
        <c:axId val="1084640032"/>
        <c:axId val="1084638784"/>
      </c:barChart>
      <c:catAx>
        <c:axId val="1084640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1084638784"/>
        <c:crosses val="autoZero"/>
        <c:auto val="1"/>
        <c:lblAlgn val="ctr"/>
        <c:lblOffset val="100"/>
        <c:noMultiLvlLbl val="0"/>
      </c:catAx>
      <c:valAx>
        <c:axId val="1084638784"/>
        <c:scaling>
          <c:orientation val="minMax"/>
        </c:scaling>
        <c:delete val="1"/>
        <c:axPos val="t"/>
        <c:numFmt formatCode="0%" sourceLinked="1"/>
        <c:majorTickMark val="none"/>
        <c:minorTickMark val="none"/>
        <c:tickLblPos val="nextTo"/>
        <c:crossAx val="1084640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AAC73D64-8C9F-7040-B05D-76618C5C4AE9}" type="datetimeFigureOut">
              <a:rPr lang="en-US" smtClean="0"/>
              <a:t>5/11/2026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F0330F93-8BBB-434B-9F1E-2D719C717F34}" type="slidenum">
              <a:rPr lang="en-US" smtClean="0"/>
              <a:t>‹#›</a:t>
            </a:fld>
            <a:endParaRPr lang="en-US"/>
          </a:p>
        </p:txBody>
      </p:sp>
    </p:spTree>
    <p:extLst>
      <p:ext uri="{BB962C8B-B14F-4D97-AF65-F5344CB8AC3E}">
        <p14:creationId xmlns:p14="http://schemas.microsoft.com/office/powerpoint/2010/main" val="6910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a:t>
            </a:fld>
            <a:endParaRPr lang="en-US"/>
          </a:p>
        </p:txBody>
      </p:sp>
    </p:spTree>
    <p:extLst>
      <p:ext uri="{BB962C8B-B14F-4D97-AF65-F5344CB8AC3E}">
        <p14:creationId xmlns:p14="http://schemas.microsoft.com/office/powerpoint/2010/main" val="276915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11</a:t>
            </a:fld>
            <a:endParaRPr lang="en-US"/>
          </a:p>
        </p:txBody>
      </p:sp>
    </p:spTree>
    <p:extLst>
      <p:ext uri="{BB962C8B-B14F-4D97-AF65-F5344CB8AC3E}">
        <p14:creationId xmlns:p14="http://schemas.microsoft.com/office/powerpoint/2010/main" val="275403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12</a:t>
            </a:fld>
            <a:endParaRPr lang="en-US"/>
          </a:p>
        </p:txBody>
      </p:sp>
    </p:spTree>
    <p:extLst>
      <p:ext uri="{BB962C8B-B14F-4D97-AF65-F5344CB8AC3E}">
        <p14:creationId xmlns:p14="http://schemas.microsoft.com/office/powerpoint/2010/main" val="410280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13</a:t>
            </a:fld>
            <a:endParaRPr lang="en-US"/>
          </a:p>
        </p:txBody>
      </p:sp>
    </p:spTree>
    <p:extLst>
      <p:ext uri="{BB962C8B-B14F-4D97-AF65-F5344CB8AC3E}">
        <p14:creationId xmlns:p14="http://schemas.microsoft.com/office/powerpoint/2010/main" val="76869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14</a:t>
            </a:fld>
            <a:endParaRPr lang="en-US"/>
          </a:p>
        </p:txBody>
      </p:sp>
    </p:spTree>
    <p:extLst>
      <p:ext uri="{BB962C8B-B14F-4D97-AF65-F5344CB8AC3E}">
        <p14:creationId xmlns:p14="http://schemas.microsoft.com/office/powerpoint/2010/main" val="347751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15</a:t>
            </a:fld>
            <a:endParaRPr lang="en-US"/>
          </a:p>
        </p:txBody>
      </p:sp>
    </p:spTree>
    <p:extLst>
      <p:ext uri="{BB962C8B-B14F-4D97-AF65-F5344CB8AC3E}">
        <p14:creationId xmlns:p14="http://schemas.microsoft.com/office/powerpoint/2010/main" val="83535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16</a:t>
            </a:fld>
            <a:endParaRPr lang="en-US"/>
          </a:p>
        </p:txBody>
      </p:sp>
    </p:spTree>
    <p:extLst>
      <p:ext uri="{BB962C8B-B14F-4D97-AF65-F5344CB8AC3E}">
        <p14:creationId xmlns:p14="http://schemas.microsoft.com/office/powerpoint/2010/main" val="373255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17</a:t>
            </a:fld>
            <a:endParaRPr lang="en-US"/>
          </a:p>
        </p:txBody>
      </p:sp>
    </p:spTree>
    <p:extLst>
      <p:ext uri="{BB962C8B-B14F-4D97-AF65-F5344CB8AC3E}">
        <p14:creationId xmlns:p14="http://schemas.microsoft.com/office/powerpoint/2010/main" val="243733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18</a:t>
            </a:fld>
            <a:endParaRPr lang="en-US"/>
          </a:p>
        </p:txBody>
      </p:sp>
    </p:spTree>
    <p:extLst>
      <p:ext uri="{BB962C8B-B14F-4D97-AF65-F5344CB8AC3E}">
        <p14:creationId xmlns:p14="http://schemas.microsoft.com/office/powerpoint/2010/main" val="256102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19</a:t>
            </a:fld>
            <a:endParaRPr lang="en-US"/>
          </a:p>
        </p:txBody>
      </p:sp>
    </p:spTree>
    <p:extLst>
      <p:ext uri="{BB962C8B-B14F-4D97-AF65-F5344CB8AC3E}">
        <p14:creationId xmlns:p14="http://schemas.microsoft.com/office/powerpoint/2010/main" val="352053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2</a:t>
            </a:fld>
            <a:endParaRPr lang="en-US"/>
          </a:p>
        </p:txBody>
      </p:sp>
    </p:spTree>
    <p:extLst>
      <p:ext uri="{BB962C8B-B14F-4D97-AF65-F5344CB8AC3E}">
        <p14:creationId xmlns:p14="http://schemas.microsoft.com/office/powerpoint/2010/main" val="152415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3</a:t>
            </a:fld>
            <a:endParaRPr lang="en-US"/>
          </a:p>
        </p:txBody>
      </p:sp>
    </p:spTree>
    <p:extLst>
      <p:ext uri="{BB962C8B-B14F-4D97-AF65-F5344CB8AC3E}">
        <p14:creationId xmlns:p14="http://schemas.microsoft.com/office/powerpoint/2010/main" val="189027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5</a:t>
            </a:fld>
            <a:endParaRPr lang="en-US"/>
          </a:p>
        </p:txBody>
      </p:sp>
    </p:spTree>
    <p:extLst>
      <p:ext uri="{BB962C8B-B14F-4D97-AF65-F5344CB8AC3E}">
        <p14:creationId xmlns:p14="http://schemas.microsoft.com/office/powerpoint/2010/main" val="22854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6</a:t>
            </a:fld>
            <a:endParaRPr lang="en-US"/>
          </a:p>
        </p:txBody>
      </p:sp>
    </p:spTree>
    <p:extLst>
      <p:ext uri="{BB962C8B-B14F-4D97-AF65-F5344CB8AC3E}">
        <p14:creationId xmlns:p14="http://schemas.microsoft.com/office/powerpoint/2010/main" val="111423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7</a:t>
            </a:fld>
            <a:endParaRPr lang="en-US"/>
          </a:p>
        </p:txBody>
      </p:sp>
    </p:spTree>
    <p:extLst>
      <p:ext uri="{BB962C8B-B14F-4D97-AF65-F5344CB8AC3E}">
        <p14:creationId xmlns:p14="http://schemas.microsoft.com/office/powerpoint/2010/main" val="360284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8</a:t>
            </a:fld>
            <a:endParaRPr lang="en-US"/>
          </a:p>
        </p:txBody>
      </p:sp>
    </p:spTree>
    <p:extLst>
      <p:ext uri="{BB962C8B-B14F-4D97-AF65-F5344CB8AC3E}">
        <p14:creationId xmlns:p14="http://schemas.microsoft.com/office/powerpoint/2010/main" val="173433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A308-5E9B-4DE2-0C95-F39341FF1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56B1B-69AD-8E0F-50C7-B12150395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8E648-9A6F-3547-D029-A4AFA7A1CC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EECDB-9CA0-69F6-ABEA-1C2A59A69880}"/>
              </a:ext>
            </a:extLst>
          </p:cNvPr>
          <p:cNvSpPr>
            <a:spLocks noGrp="1"/>
          </p:cNvSpPr>
          <p:nvPr>
            <p:ph type="sldNum" sz="quarter" idx="5"/>
          </p:nvPr>
        </p:nvSpPr>
        <p:spPr/>
        <p:txBody>
          <a:bodyPr/>
          <a:lstStyle/>
          <a:p>
            <a:fld id="{F0330F93-8BBB-434B-9F1E-2D719C717F34}" type="slidenum">
              <a:rPr lang="en-US" smtClean="0"/>
              <a:t>9</a:t>
            </a:fld>
            <a:endParaRPr lang="en-US"/>
          </a:p>
        </p:txBody>
      </p:sp>
    </p:spTree>
    <p:extLst>
      <p:ext uri="{BB962C8B-B14F-4D97-AF65-F5344CB8AC3E}">
        <p14:creationId xmlns:p14="http://schemas.microsoft.com/office/powerpoint/2010/main" val="64254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330F93-8BBB-434B-9F1E-2D719C717F34}" type="slidenum">
              <a:rPr lang="en-US" smtClean="0"/>
              <a:t>10</a:t>
            </a:fld>
            <a:endParaRPr lang="en-US"/>
          </a:p>
        </p:txBody>
      </p:sp>
    </p:spTree>
    <p:extLst>
      <p:ext uri="{BB962C8B-B14F-4D97-AF65-F5344CB8AC3E}">
        <p14:creationId xmlns:p14="http://schemas.microsoft.com/office/powerpoint/2010/main" val="2999443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6E8F05-6045-19C6-B65B-68841A07D75A}"/>
              </a:ext>
            </a:extLst>
          </p:cNvPr>
          <p:cNvPicPr>
            <a:picLocks noChangeAspect="1"/>
          </p:cNvPicPr>
          <p:nvPr userDrawn="1"/>
        </p:nvPicPr>
        <p:blipFill>
          <a:blip r:embed="rId2"/>
          <a:stretch>
            <a:fillRect/>
          </a:stretch>
        </p:blipFill>
        <p:spPr>
          <a:xfrm>
            <a:off x="1155785" y="3101035"/>
            <a:ext cx="1502678" cy="655931"/>
          </a:xfrm>
          <a:prstGeom prst="rect">
            <a:avLst/>
          </a:prstGeom>
        </p:spPr>
      </p:pic>
      <p:pic>
        <p:nvPicPr>
          <p:cNvPr id="10" name="Picture 9">
            <a:extLst>
              <a:ext uri="{FF2B5EF4-FFF2-40B4-BE49-F238E27FC236}">
                <a16:creationId xmlns:a16="http://schemas.microsoft.com/office/drawing/2014/main" id="{3CFA0CC9-BE89-D92F-4ADA-C51DFF0DCED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78285" b="65615"/>
          <a:stretch/>
        </p:blipFill>
        <p:spPr>
          <a:xfrm>
            <a:off x="-25183" y="6041187"/>
            <a:ext cx="1582728" cy="816813"/>
          </a:xfrm>
          <a:prstGeom prst="rect">
            <a:avLst/>
          </a:prstGeom>
        </p:spPr>
      </p:pic>
      <p:pic>
        <p:nvPicPr>
          <p:cNvPr id="11" name="Picture 10">
            <a:extLst>
              <a:ext uri="{FF2B5EF4-FFF2-40B4-BE49-F238E27FC236}">
                <a16:creationId xmlns:a16="http://schemas.microsoft.com/office/drawing/2014/main" id="{5AC2FA50-0EE2-82BF-192B-099711D3D458}"/>
              </a:ext>
            </a:extLst>
          </p:cNvPr>
          <p:cNvPicPr>
            <a:picLocks noChangeAspect="1"/>
          </p:cNvPicPr>
          <p:nvPr userDrawn="1"/>
        </p:nvPicPr>
        <p:blipFill rotWithShape="1">
          <a:blip r:embed="rId4">
            <a:extLst>
              <a:ext uri="{28A0092B-C50C-407E-A947-70E740481C1C}">
                <a14:useLocalDpi xmlns:a14="http://schemas.microsoft.com/office/drawing/2010/main"/>
              </a:ext>
            </a:extLst>
          </a:blip>
          <a:srcRect b="63985"/>
          <a:stretch/>
        </p:blipFill>
        <p:spPr>
          <a:xfrm>
            <a:off x="1907124" y="6041186"/>
            <a:ext cx="2268000" cy="816813"/>
          </a:xfrm>
          <a:prstGeom prst="rect">
            <a:avLst/>
          </a:prstGeom>
        </p:spPr>
      </p:pic>
      <p:pic>
        <p:nvPicPr>
          <p:cNvPr id="12" name="Picture 11">
            <a:extLst>
              <a:ext uri="{FF2B5EF4-FFF2-40B4-BE49-F238E27FC236}">
                <a16:creationId xmlns:a16="http://schemas.microsoft.com/office/drawing/2014/main" id="{E66DB3C9-5C3A-CBE7-3980-79EB0258249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67994" r="75667"/>
          <a:stretch/>
        </p:blipFill>
        <p:spPr>
          <a:xfrm>
            <a:off x="10405277" y="-2"/>
            <a:ext cx="1773539" cy="760325"/>
          </a:xfrm>
          <a:prstGeom prst="rect">
            <a:avLst/>
          </a:prstGeom>
        </p:spPr>
      </p:pic>
      <p:pic>
        <p:nvPicPr>
          <p:cNvPr id="13" name="Picture 12">
            <a:extLst>
              <a:ext uri="{FF2B5EF4-FFF2-40B4-BE49-F238E27FC236}">
                <a16:creationId xmlns:a16="http://schemas.microsoft.com/office/drawing/2014/main" id="{EEEFC1D5-2BE1-1C93-D443-3CF38A32B30B}"/>
              </a:ext>
            </a:extLst>
          </p:cNvPr>
          <p:cNvPicPr>
            <a:picLocks noChangeAspect="1"/>
          </p:cNvPicPr>
          <p:nvPr userDrawn="1"/>
        </p:nvPicPr>
        <p:blipFill rotWithShape="1">
          <a:blip r:embed="rId5">
            <a:extLst>
              <a:ext uri="{28A0092B-C50C-407E-A947-70E740481C1C}">
                <a14:useLocalDpi xmlns:a14="http://schemas.microsoft.com/office/drawing/2010/main"/>
              </a:ext>
            </a:extLst>
          </a:blip>
          <a:srcRect r="39832" b="65622"/>
          <a:stretch/>
        </p:blipFill>
        <p:spPr>
          <a:xfrm>
            <a:off x="4524248" y="6041187"/>
            <a:ext cx="7667752" cy="816813"/>
          </a:xfrm>
          <a:prstGeom prst="rect">
            <a:avLst/>
          </a:prstGeom>
        </p:spPr>
      </p:pic>
      <p:pic>
        <p:nvPicPr>
          <p:cNvPr id="14" name="Picture 13">
            <a:extLst>
              <a:ext uri="{FF2B5EF4-FFF2-40B4-BE49-F238E27FC236}">
                <a16:creationId xmlns:a16="http://schemas.microsoft.com/office/drawing/2014/main" id="{1793ED6A-A08B-C0E4-1400-720EED9DA31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l="37031" t="67980" b="11404"/>
          <a:stretch/>
        </p:blipFill>
        <p:spPr>
          <a:xfrm>
            <a:off x="-25183" y="-1"/>
            <a:ext cx="7684728" cy="489850"/>
          </a:xfrm>
          <a:prstGeom prst="rect">
            <a:avLst/>
          </a:prstGeom>
        </p:spPr>
      </p:pic>
      <p:pic>
        <p:nvPicPr>
          <p:cNvPr id="15" name="Picture 14">
            <a:extLst>
              <a:ext uri="{FF2B5EF4-FFF2-40B4-BE49-F238E27FC236}">
                <a16:creationId xmlns:a16="http://schemas.microsoft.com/office/drawing/2014/main" id="{2423CD85-4429-FF09-0D79-660B8C445481}"/>
              </a:ext>
            </a:extLst>
          </p:cNvPr>
          <p:cNvPicPr>
            <a:picLocks noChangeAspect="1"/>
          </p:cNvPicPr>
          <p:nvPr userDrawn="1"/>
        </p:nvPicPr>
        <p:blipFill rotWithShape="1">
          <a:blip r:embed="rId7">
            <a:extLst>
              <a:ext uri="{28A0092B-C50C-407E-A947-70E740481C1C}">
                <a14:useLocalDpi xmlns:a14="http://schemas.microsoft.com/office/drawing/2010/main"/>
              </a:ext>
            </a:extLst>
          </a:blip>
          <a:srcRect t="71217"/>
          <a:stretch/>
        </p:blipFill>
        <p:spPr>
          <a:xfrm>
            <a:off x="7898411" y="-2"/>
            <a:ext cx="2268000" cy="652803"/>
          </a:xfrm>
          <a:prstGeom prst="rect">
            <a:avLst/>
          </a:prstGeom>
        </p:spPr>
      </p:pic>
      <p:cxnSp>
        <p:nvCxnSpPr>
          <p:cNvPr id="16" name="Straight Connector 15">
            <a:extLst>
              <a:ext uri="{FF2B5EF4-FFF2-40B4-BE49-F238E27FC236}">
                <a16:creationId xmlns:a16="http://schemas.microsoft.com/office/drawing/2014/main" id="{DE1D6226-D7C9-6722-EA96-7868DDB10FF6}"/>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E132DC5-85D6-B929-478B-0CCC7E081AC2}"/>
              </a:ext>
            </a:extLst>
          </p:cNvPr>
          <p:cNvSpPr>
            <a:spLocks noGrp="1"/>
          </p:cNvSpPr>
          <p:nvPr>
            <p:ph type="body" sz="quarter" idx="10" hasCustomPrompt="1"/>
          </p:nvPr>
        </p:nvSpPr>
        <p:spPr>
          <a:xfrm>
            <a:off x="4034946" y="2131539"/>
            <a:ext cx="7380000" cy="1940400"/>
          </a:xfrm>
          <a:prstGeom prst="rect">
            <a:avLst/>
          </a:prstGeom>
        </p:spPr>
        <p:txBody>
          <a:bodyPr anchor="ctr">
            <a:normAutofit/>
          </a:bodyPr>
          <a:lstStyle>
            <a:lvl1pPr marL="0" indent="0">
              <a:buNone/>
              <a:defRPr sz="4000" b="1" i="0">
                <a:solidFill>
                  <a:schemeClr val="bg1"/>
                </a:solidFill>
                <a:latin typeface="Gill Sans Nova" panose="020B06020201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Headline here</a:t>
            </a:r>
          </a:p>
        </p:txBody>
      </p:sp>
      <p:sp>
        <p:nvSpPr>
          <p:cNvPr id="35" name="Text Placeholder 34">
            <a:extLst>
              <a:ext uri="{FF2B5EF4-FFF2-40B4-BE49-F238E27FC236}">
                <a16:creationId xmlns:a16="http://schemas.microsoft.com/office/drawing/2014/main" id="{FBDFB448-26C8-00BD-F1ED-ADA324F8F7ED}"/>
              </a:ext>
            </a:extLst>
          </p:cNvPr>
          <p:cNvSpPr>
            <a:spLocks noGrp="1"/>
          </p:cNvSpPr>
          <p:nvPr>
            <p:ph type="body" sz="quarter" idx="12" hasCustomPrompt="1"/>
          </p:nvPr>
        </p:nvSpPr>
        <p:spPr>
          <a:xfrm>
            <a:off x="1029166" y="219060"/>
            <a:ext cx="3604986" cy="360217"/>
          </a:xfrm>
          <a:prstGeom prst="rect">
            <a:avLst/>
          </a:prstGeom>
        </p:spPr>
        <p:txBody>
          <a:bodyPr anchor="ctr">
            <a:normAutofit/>
          </a:bodyPr>
          <a:lstStyle>
            <a:lvl1pPr marL="0" indent="0">
              <a:buNone/>
              <a:defRPr sz="1600" b="1" i="0">
                <a:solidFill>
                  <a:schemeClr val="accent1"/>
                </a:solidFill>
                <a:latin typeface="Gill Sans Nova" panose="020B0602020104020203" pitchFamily="34" charset="0"/>
              </a:defRPr>
            </a:lvl1pPr>
          </a:lstStyle>
          <a:p>
            <a:pPr lvl="0"/>
            <a:r>
              <a:rPr lang="en-US"/>
              <a:t>Subhead here</a:t>
            </a:r>
          </a:p>
        </p:txBody>
      </p:sp>
      <p:sp>
        <p:nvSpPr>
          <p:cNvPr id="37" name="Text Placeholder 36">
            <a:extLst>
              <a:ext uri="{FF2B5EF4-FFF2-40B4-BE49-F238E27FC236}">
                <a16:creationId xmlns:a16="http://schemas.microsoft.com/office/drawing/2014/main" id="{3C2BE65F-8DBB-586F-5FB5-E6E199CA728D}"/>
              </a:ext>
            </a:extLst>
          </p:cNvPr>
          <p:cNvSpPr>
            <a:spLocks noGrp="1"/>
          </p:cNvSpPr>
          <p:nvPr>
            <p:ph type="body" sz="quarter" idx="13" hasCustomPrompt="1"/>
          </p:nvPr>
        </p:nvSpPr>
        <p:spPr>
          <a:xfrm>
            <a:off x="4035425" y="4533900"/>
            <a:ext cx="7380288" cy="533400"/>
          </a:xfrm>
          <a:prstGeom prst="rect">
            <a:avLst/>
          </a:prstGeom>
        </p:spPr>
        <p:txBody>
          <a:bodyPr anchor="ctr">
            <a:normAutofit/>
          </a:bodyPr>
          <a:lstStyle>
            <a:lvl1pPr marL="0" indent="0">
              <a:buNone/>
              <a:defRPr sz="2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 here</a:t>
            </a:r>
          </a:p>
        </p:txBody>
      </p:sp>
    </p:spTree>
    <p:extLst>
      <p:ext uri="{BB962C8B-B14F-4D97-AF65-F5344CB8AC3E}">
        <p14:creationId xmlns:p14="http://schemas.microsoft.com/office/powerpoint/2010/main" val="3504034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ata Visualization: Full Slide with Spa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rgbClr val="7030A0"/>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0240272" cy="3736975"/>
          </a:xfrm>
          <a:prstGeom prst="rect">
            <a:avLst/>
          </a:prstGeom>
        </p:spPr>
        <p:txBody>
          <a:bodyPr/>
          <a:lstStyle/>
          <a:p>
            <a:endParaRPr lang="en-CA"/>
          </a:p>
        </p:txBody>
      </p:sp>
    </p:spTree>
    <p:extLst>
      <p:ext uri="{BB962C8B-B14F-4D97-AF65-F5344CB8AC3E}">
        <p14:creationId xmlns:p14="http://schemas.microsoft.com/office/powerpoint/2010/main" val="234514866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ata Visualization slide with Spac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250" y="314324"/>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250" y="1933575"/>
            <a:ext cx="7212135" cy="3736975"/>
          </a:xfrm>
          <a:prstGeom prst="rect">
            <a:avLst/>
          </a:prstGeom>
        </p:spPr>
        <p:txBody>
          <a:bodyPr/>
          <a:lstStyle/>
          <a:p>
            <a:endParaRPr lang="en-CA"/>
          </a:p>
        </p:txBody>
      </p:sp>
    </p:spTree>
    <p:extLst>
      <p:ext uri="{BB962C8B-B14F-4D97-AF65-F5344CB8AC3E}">
        <p14:creationId xmlns:p14="http://schemas.microsoft.com/office/powerpoint/2010/main" val="278322290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ata Visualization slide: Full Slid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314324"/>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1155362" cy="3736975"/>
          </a:xfrm>
          <a:prstGeom prst="rect">
            <a:avLst/>
          </a:prstGeom>
        </p:spPr>
        <p:txBody>
          <a:bodyPr/>
          <a:lstStyle/>
          <a:p>
            <a:endParaRPr lang="en-CA"/>
          </a:p>
        </p:txBody>
      </p:sp>
    </p:spTree>
    <p:extLst>
      <p:ext uri="{BB962C8B-B14F-4D97-AF65-F5344CB8AC3E}">
        <p14:creationId xmlns:p14="http://schemas.microsoft.com/office/powerpoint/2010/main" val="24567291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ata Visualization slide: Full Slide with Spac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32003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0240272" cy="3736975"/>
          </a:xfrm>
          <a:prstGeom prst="rect">
            <a:avLst/>
          </a:prstGeom>
        </p:spPr>
        <p:txBody>
          <a:bodyPr/>
          <a:lstStyle/>
          <a:p>
            <a:endParaRPr lang="en-CA"/>
          </a:p>
        </p:txBody>
      </p:sp>
    </p:spTree>
    <p:extLst>
      <p:ext uri="{BB962C8B-B14F-4D97-AF65-F5344CB8AC3E}">
        <p14:creationId xmlns:p14="http://schemas.microsoft.com/office/powerpoint/2010/main" val="14447643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5" name="TextBox 4">
            <a:extLst>
              <a:ext uri="{FF2B5EF4-FFF2-40B4-BE49-F238E27FC236}">
                <a16:creationId xmlns:a16="http://schemas.microsoft.com/office/drawing/2014/main" id="{6908DA07-361A-9DC5-C966-3ABB8052345C}"/>
              </a:ext>
            </a:extLst>
          </p:cNvPr>
          <p:cNvSpPr txBox="1"/>
          <p:nvPr userDrawn="1"/>
        </p:nvSpPr>
        <p:spPr>
          <a:xfrm>
            <a:off x="456426" y="394834"/>
            <a:ext cx="11155362" cy="468763"/>
          </a:xfrm>
          <a:prstGeom prst="roundRect">
            <a:avLst>
              <a:gd name="adj" fmla="val 50000"/>
            </a:avLst>
          </a:prstGeom>
          <a:noFill/>
          <a:ln>
            <a:solidFill>
              <a:srgbClr val="7030A0"/>
            </a:solidFill>
          </a:ln>
        </p:spPr>
        <p:txBody>
          <a:bodyPr wrap="square" lIns="360000" tIns="0" bIns="0" anchor="ctr">
            <a:noAutofit/>
          </a:bodyPr>
          <a:lstStyle/>
          <a:p>
            <a:endParaRPr lang="en-CA" sz="1400"/>
          </a:p>
        </p:txBody>
      </p:sp>
      <p:grpSp>
        <p:nvGrpSpPr>
          <p:cNvPr id="8" name="Group 7">
            <a:extLst>
              <a:ext uri="{FF2B5EF4-FFF2-40B4-BE49-F238E27FC236}">
                <a16:creationId xmlns:a16="http://schemas.microsoft.com/office/drawing/2014/main" id="{291496C9-6D9D-0367-149B-3951D596D22F}"/>
              </a:ext>
            </a:extLst>
          </p:cNvPr>
          <p:cNvGrpSpPr/>
          <p:nvPr userDrawn="1"/>
        </p:nvGrpSpPr>
        <p:grpSpPr>
          <a:xfrm>
            <a:off x="552679" y="478225"/>
            <a:ext cx="301980" cy="301980"/>
            <a:chOff x="456425" y="394835"/>
            <a:chExt cx="301980" cy="301980"/>
          </a:xfrm>
        </p:grpSpPr>
        <p:sp>
          <p:nvSpPr>
            <p:cNvPr id="11" name="Oval 10">
              <a:extLst>
                <a:ext uri="{FF2B5EF4-FFF2-40B4-BE49-F238E27FC236}">
                  <a16:creationId xmlns:a16="http://schemas.microsoft.com/office/drawing/2014/main" id="{7AE92042-3EBB-0867-416A-7B1D7116A298}"/>
                </a:ext>
              </a:extLst>
            </p:cNvPr>
            <p:cNvSpPr/>
            <p:nvPr userDrawn="1"/>
          </p:nvSpPr>
          <p:spPr>
            <a:xfrm>
              <a:off x="456425" y="394835"/>
              <a:ext cx="301980" cy="3019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FAC93A1A-3460-5E0A-9286-7A9EBDFBC6F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15" name="Text Placeholder 8">
            <a:extLst>
              <a:ext uri="{FF2B5EF4-FFF2-40B4-BE49-F238E27FC236}">
                <a16:creationId xmlns:a16="http://schemas.microsoft.com/office/drawing/2014/main" id="{D0B1DC76-F063-8558-BFDA-B4EE1E6A402C}"/>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90658721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or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Tree>
    <p:extLst>
      <p:ext uri="{BB962C8B-B14F-4D97-AF65-F5344CB8AC3E}">
        <p14:creationId xmlns:p14="http://schemas.microsoft.com/office/powerpoint/2010/main" val="177566153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1593850"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415500"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3" name="Picture Placeholder 10">
            <a:extLst>
              <a:ext uri="{FF2B5EF4-FFF2-40B4-BE49-F238E27FC236}">
                <a16:creationId xmlns:a16="http://schemas.microsoft.com/office/drawing/2014/main" id="{73CCDEC3-C74B-5842-415A-64BC025256D5}"/>
              </a:ext>
            </a:extLst>
          </p:cNvPr>
          <p:cNvSpPr>
            <a:spLocks noGrp="1" noChangeAspect="1"/>
          </p:cNvSpPr>
          <p:nvPr>
            <p:ph type="pic" sz="quarter" idx="14"/>
          </p:nvPr>
        </p:nvSpPr>
        <p:spPr>
          <a:xfrm>
            <a:off x="615666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4" name="Content Placeholder 10">
            <a:extLst>
              <a:ext uri="{FF2B5EF4-FFF2-40B4-BE49-F238E27FC236}">
                <a16:creationId xmlns:a16="http://schemas.microsoft.com/office/drawing/2014/main" id="{2FEAC19B-2A72-D04D-CF7C-548D99542459}"/>
              </a:ext>
            </a:extLst>
          </p:cNvPr>
          <p:cNvSpPr>
            <a:spLocks noGrp="1"/>
          </p:cNvSpPr>
          <p:nvPr>
            <p:ph sz="quarter" idx="15" hasCustomPrompt="1"/>
          </p:nvPr>
        </p:nvSpPr>
        <p:spPr>
          <a:xfrm>
            <a:off x="7400761"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5" name="Content Placeholder 10">
            <a:extLst>
              <a:ext uri="{FF2B5EF4-FFF2-40B4-BE49-F238E27FC236}">
                <a16:creationId xmlns:a16="http://schemas.microsoft.com/office/drawing/2014/main" id="{BFBE2531-4BE4-7B89-A467-398E79D421A5}"/>
              </a:ext>
            </a:extLst>
          </p:cNvPr>
          <p:cNvSpPr>
            <a:spLocks noGrp="1"/>
          </p:cNvSpPr>
          <p:nvPr>
            <p:ph sz="quarter" idx="16" hasCustomPrompt="1"/>
          </p:nvPr>
        </p:nvSpPr>
        <p:spPr>
          <a:xfrm>
            <a:off x="6222411"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6" name="Picture Placeholder 10">
            <a:extLst>
              <a:ext uri="{FF2B5EF4-FFF2-40B4-BE49-F238E27FC236}">
                <a16:creationId xmlns:a16="http://schemas.microsoft.com/office/drawing/2014/main" id="{8442927E-81CB-C557-2269-7127C7BA1E65}"/>
              </a:ext>
            </a:extLst>
          </p:cNvPr>
          <p:cNvSpPr>
            <a:spLocks noGrp="1" noChangeAspect="1"/>
          </p:cNvSpPr>
          <p:nvPr>
            <p:ph type="pic" sz="quarter" idx="17"/>
          </p:nvPr>
        </p:nvSpPr>
        <p:spPr>
          <a:xfrm>
            <a:off x="349756"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7" name="Content Placeholder 10">
            <a:extLst>
              <a:ext uri="{FF2B5EF4-FFF2-40B4-BE49-F238E27FC236}">
                <a16:creationId xmlns:a16="http://schemas.microsoft.com/office/drawing/2014/main" id="{F54E9CA3-E1B0-2906-4C78-A1F8592B823C}"/>
              </a:ext>
            </a:extLst>
          </p:cNvPr>
          <p:cNvSpPr>
            <a:spLocks noGrp="1"/>
          </p:cNvSpPr>
          <p:nvPr>
            <p:ph sz="quarter" idx="18" hasCustomPrompt="1"/>
          </p:nvPr>
        </p:nvSpPr>
        <p:spPr>
          <a:xfrm>
            <a:off x="1593850"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8" name="Content Placeholder 10">
            <a:extLst>
              <a:ext uri="{FF2B5EF4-FFF2-40B4-BE49-F238E27FC236}">
                <a16:creationId xmlns:a16="http://schemas.microsoft.com/office/drawing/2014/main" id="{EC8E7463-B05F-83F3-B613-9A7617F6344D}"/>
              </a:ext>
            </a:extLst>
          </p:cNvPr>
          <p:cNvSpPr>
            <a:spLocks noGrp="1"/>
          </p:cNvSpPr>
          <p:nvPr>
            <p:ph sz="quarter" idx="19" hasCustomPrompt="1"/>
          </p:nvPr>
        </p:nvSpPr>
        <p:spPr>
          <a:xfrm>
            <a:off x="415500"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9" name="Picture Placeholder 10">
            <a:extLst>
              <a:ext uri="{FF2B5EF4-FFF2-40B4-BE49-F238E27FC236}">
                <a16:creationId xmlns:a16="http://schemas.microsoft.com/office/drawing/2014/main" id="{477CDD40-6D0A-8C30-2B92-255704D17F91}"/>
              </a:ext>
            </a:extLst>
          </p:cNvPr>
          <p:cNvSpPr>
            <a:spLocks noGrp="1" noChangeAspect="1"/>
          </p:cNvSpPr>
          <p:nvPr>
            <p:ph type="pic" sz="quarter" idx="20"/>
          </p:nvPr>
        </p:nvSpPr>
        <p:spPr>
          <a:xfrm>
            <a:off x="6156667"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20" name="Content Placeholder 10">
            <a:extLst>
              <a:ext uri="{FF2B5EF4-FFF2-40B4-BE49-F238E27FC236}">
                <a16:creationId xmlns:a16="http://schemas.microsoft.com/office/drawing/2014/main" id="{A1C33998-04E5-D1BD-9781-135F1F5D0D11}"/>
              </a:ext>
            </a:extLst>
          </p:cNvPr>
          <p:cNvSpPr>
            <a:spLocks noGrp="1"/>
          </p:cNvSpPr>
          <p:nvPr>
            <p:ph sz="quarter" idx="21" hasCustomPrompt="1"/>
          </p:nvPr>
        </p:nvSpPr>
        <p:spPr>
          <a:xfrm>
            <a:off x="7400761"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21" name="Content Placeholder 10">
            <a:extLst>
              <a:ext uri="{FF2B5EF4-FFF2-40B4-BE49-F238E27FC236}">
                <a16:creationId xmlns:a16="http://schemas.microsoft.com/office/drawing/2014/main" id="{A527797B-0131-CA4F-DA7A-93176273FD51}"/>
              </a:ext>
            </a:extLst>
          </p:cNvPr>
          <p:cNvSpPr>
            <a:spLocks noGrp="1"/>
          </p:cNvSpPr>
          <p:nvPr>
            <p:ph sz="quarter" idx="22" hasCustomPrompt="1"/>
          </p:nvPr>
        </p:nvSpPr>
        <p:spPr>
          <a:xfrm>
            <a:off x="6222411"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142474459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349756"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349756"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2" name="Picture Placeholder 10">
            <a:extLst>
              <a:ext uri="{FF2B5EF4-FFF2-40B4-BE49-F238E27FC236}">
                <a16:creationId xmlns:a16="http://schemas.microsoft.com/office/drawing/2014/main" id="{213AE98F-2410-6BC6-E224-08035E650453}"/>
              </a:ext>
            </a:extLst>
          </p:cNvPr>
          <p:cNvSpPr>
            <a:spLocks noGrp="1" noChangeAspect="1"/>
          </p:cNvSpPr>
          <p:nvPr>
            <p:ph type="pic" sz="quarter" idx="14"/>
          </p:nvPr>
        </p:nvSpPr>
        <p:spPr>
          <a:xfrm>
            <a:off x="3997929"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3" name="Content Placeholder 10">
            <a:extLst>
              <a:ext uri="{FF2B5EF4-FFF2-40B4-BE49-F238E27FC236}">
                <a16:creationId xmlns:a16="http://schemas.microsoft.com/office/drawing/2014/main" id="{C41A5A4D-B5BE-AA67-1C20-C9F703E93900}"/>
              </a:ext>
            </a:extLst>
          </p:cNvPr>
          <p:cNvSpPr>
            <a:spLocks noGrp="1"/>
          </p:cNvSpPr>
          <p:nvPr>
            <p:ph sz="quarter" idx="15" hasCustomPrompt="1"/>
          </p:nvPr>
        </p:nvSpPr>
        <p:spPr>
          <a:xfrm>
            <a:off x="3997929"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4" name="Content Placeholder 10">
            <a:extLst>
              <a:ext uri="{FF2B5EF4-FFF2-40B4-BE49-F238E27FC236}">
                <a16:creationId xmlns:a16="http://schemas.microsoft.com/office/drawing/2014/main" id="{3A8F60B0-11A1-E040-CBE1-CDA52EAD8827}"/>
              </a:ext>
            </a:extLst>
          </p:cNvPr>
          <p:cNvSpPr>
            <a:spLocks noGrp="1"/>
          </p:cNvSpPr>
          <p:nvPr>
            <p:ph sz="quarter" idx="16" hasCustomPrompt="1"/>
          </p:nvPr>
        </p:nvSpPr>
        <p:spPr>
          <a:xfrm>
            <a:off x="3997929"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7" name="Picture Placeholder 10">
            <a:extLst>
              <a:ext uri="{FF2B5EF4-FFF2-40B4-BE49-F238E27FC236}">
                <a16:creationId xmlns:a16="http://schemas.microsoft.com/office/drawing/2014/main" id="{807B5F5A-BCED-E8D4-DB63-9EA013E71BCA}"/>
              </a:ext>
            </a:extLst>
          </p:cNvPr>
          <p:cNvSpPr>
            <a:spLocks noGrp="1" noChangeAspect="1"/>
          </p:cNvSpPr>
          <p:nvPr>
            <p:ph type="pic" sz="quarter" idx="17"/>
          </p:nvPr>
        </p:nvSpPr>
        <p:spPr>
          <a:xfrm>
            <a:off x="774979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8" name="Content Placeholder 10">
            <a:extLst>
              <a:ext uri="{FF2B5EF4-FFF2-40B4-BE49-F238E27FC236}">
                <a16:creationId xmlns:a16="http://schemas.microsoft.com/office/drawing/2014/main" id="{9F224082-9089-8D51-A15C-72231C54F92E}"/>
              </a:ext>
            </a:extLst>
          </p:cNvPr>
          <p:cNvSpPr>
            <a:spLocks noGrp="1"/>
          </p:cNvSpPr>
          <p:nvPr>
            <p:ph sz="quarter" idx="18" hasCustomPrompt="1"/>
          </p:nvPr>
        </p:nvSpPr>
        <p:spPr>
          <a:xfrm>
            <a:off x="7749797"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9" name="Content Placeholder 10">
            <a:extLst>
              <a:ext uri="{FF2B5EF4-FFF2-40B4-BE49-F238E27FC236}">
                <a16:creationId xmlns:a16="http://schemas.microsoft.com/office/drawing/2014/main" id="{857A4BCE-BEF3-1EC5-F1A1-8172CE284331}"/>
              </a:ext>
            </a:extLst>
          </p:cNvPr>
          <p:cNvSpPr>
            <a:spLocks noGrp="1"/>
          </p:cNvSpPr>
          <p:nvPr>
            <p:ph sz="quarter" idx="19" hasCustomPrompt="1"/>
          </p:nvPr>
        </p:nvSpPr>
        <p:spPr>
          <a:xfrm>
            <a:off x="7749797"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49001774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DE81E0-8574-75DD-74B7-9ECB8845309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220036-3022-6A34-1C36-848E44EE934D}"/>
              </a:ext>
            </a:extLst>
          </p:cNvPr>
          <p:cNvPicPr>
            <a:picLocks noChangeAspect="1"/>
          </p:cNvPicPr>
          <p:nvPr userDrawn="1"/>
        </p:nvPicPr>
        <p:blipFill>
          <a:blip r:embed="rId2"/>
          <a:stretch>
            <a:fillRect/>
          </a:stretch>
        </p:blipFill>
        <p:spPr>
          <a:xfrm>
            <a:off x="-3310423" y="-4021272"/>
            <a:ext cx="3962400" cy="2654300"/>
          </a:xfrm>
          <a:prstGeom prst="rect">
            <a:avLst/>
          </a:prstGeom>
        </p:spPr>
      </p:pic>
      <p:sp>
        <p:nvSpPr>
          <p:cNvPr id="4" name="Text Placeholder 3">
            <a:extLst>
              <a:ext uri="{FF2B5EF4-FFF2-40B4-BE49-F238E27FC236}">
                <a16:creationId xmlns:a16="http://schemas.microsoft.com/office/drawing/2014/main" id="{087A97DE-57EB-3823-93D3-F36E9931B19A}"/>
              </a:ext>
            </a:extLst>
          </p:cNvPr>
          <p:cNvSpPr txBox="1">
            <a:spLocks/>
          </p:cNvSpPr>
          <p:nvPr userDrawn="1"/>
        </p:nvSpPr>
        <p:spPr>
          <a:xfrm>
            <a:off x="4034946" y="2705725"/>
            <a:ext cx="6790944" cy="1446550"/>
          </a:xfrm>
          <a:prstGeom prst="rect">
            <a:avLst/>
          </a:prstGeom>
        </p:spPr>
        <p:txBody>
          <a:bodyPr vert="horz" wrap="square" lIns="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a:ln>
                  <a:noFill/>
                </a:ln>
                <a:solidFill>
                  <a:srgbClr val="FFFFFF"/>
                </a:solidFill>
                <a:effectLst/>
                <a:uLnTx/>
                <a:uFillTx/>
                <a:latin typeface="Gill Sans Nova" panose="020B0602020104020203" pitchFamily="34" charset="0"/>
                <a:ea typeface="+mn-ea"/>
                <a:cs typeface="Agency FB" panose="020F0502020204030204" pitchFamily="34" charset="0"/>
              </a:rPr>
              <a:t>Thank You</a:t>
            </a:r>
          </a:p>
        </p:txBody>
      </p:sp>
      <p:pic>
        <p:nvPicPr>
          <p:cNvPr id="5" name="Picture 4">
            <a:extLst>
              <a:ext uri="{FF2B5EF4-FFF2-40B4-BE49-F238E27FC236}">
                <a16:creationId xmlns:a16="http://schemas.microsoft.com/office/drawing/2014/main" id="{44713FED-84E2-71C3-CDC2-E2C3A63B5C91}"/>
              </a:ext>
            </a:extLst>
          </p:cNvPr>
          <p:cNvPicPr>
            <a:picLocks noChangeAspect="1"/>
          </p:cNvPicPr>
          <p:nvPr userDrawn="1"/>
        </p:nvPicPr>
        <p:blipFill>
          <a:blip r:embed="rId3"/>
          <a:stretch>
            <a:fillRect/>
          </a:stretch>
        </p:blipFill>
        <p:spPr>
          <a:xfrm>
            <a:off x="-5730985" y="6041187"/>
            <a:ext cx="7288530" cy="2375521"/>
          </a:xfrm>
          <a:prstGeom prst="rect">
            <a:avLst/>
          </a:prstGeom>
        </p:spPr>
      </p:pic>
      <p:pic>
        <p:nvPicPr>
          <p:cNvPr id="6" name="Picture 5">
            <a:extLst>
              <a:ext uri="{FF2B5EF4-FFF2-40B4-BE49-F238E27FC236}">
                <a16:creationId xmlns:a16="http://schemas.microsoft.com/office/drawing/2014/main" id="{2BB56589-63D7-C702-CFF2-2583156400CE}"/>
              </a:ext>
            </a:extLst>
          </p:cNvPr>
          <p:cNvPicPr>
            <a:picLocks noChangeAspect="1"/>
          </p:cNvPicPr>
          <p:nvPr userDrawn="1"/>
        </p:nvPicPr>
        <p:blipFill>
          <a:blip r:embed="rId4"/>
          <a:stretch>
            <a:fillRect/>
          </a:stretch>
        </p:blipFill>
        <p:spPr>
          <a:xfrm>
            <a:off x="1907124" y="6041186"/>
            <a:ext cx="2268000" cy="2268000"/>
          </a:xfrm>
          <a:prstGeom prst="rect">
            <a:avLst/>
          </a:prstGeom>
        </p:spPr>
      </p:pic>
      <p:pic>
        <p:nvPicPr>
          <p:cNvPr id="7" name="Picture 6">
            <a:extLst>
              <a:ext uri="{FF2B5EF4-FFF2-40B4-BE49-F238E27FC236}">
                <a16:creationId xmlns:a16="http://schemas.microsoft.com/office/drawing/2014/main" id="{F437C9C4-7ABB-8E59-6C5B-133D21C3E51C}"/>
              </a:ext>
            </a:extLst>
          </p:cNvPr>
          <p:cNvPicPr>
            <a:picLocks noChangeAspect="1"/>
          </p:cNvPicPr>
          <p:nvPr userDrawn="1"/>
        </p:nvPicPr>
        <p:blipFill>
          <a:blip r:embed="rId3"/>
          <a:stretch>
            <a:fillRect/>
          </a:stretch>
        </p:blipFill>
        <p:spPr>
          <a:xfrm>
            <a:off x="10405277" y="-1615198"/>
            <a:ext cx="7288530" cy="2375521"/>
          </a:xfrm>
          <a:prstGeom prst="rect">
            <a:avLst/>
          </a:prstGeom>
        </p:spPr>
      </p:pic>
      <p:pic>
        <p:nvPicPr>
          <p:cNvPr id="8" name="Picture 7">
            <a:extLst>
              <a:ext uri="{FF2B5EF4-FFF2-40B4-BE49-F238E27FC236}">
                <a16:creationId xmlns:a16="http://schemas.microsoft.com/office/drawing/2014/main" id="{D7C79C3B-2B42-9528-76BE-B69E60A327BE}"/>
              </a:ext>
            </a:extLst>
          </p:cNvPr>
          <p:cNvPicPr>
            <a:picLocks noChangeAspect="1"/>
          </p:cNvPicPr>
          <p:nvPr userDrawn="1"/>
        </p:nvPicPr>
        <p:blipFill>
          <a:blip r:embed="rId5"/>
          <a:stretch>
            <a:fillRect/>
          </a:stretch>
        </p:blipFill>
        <p:spPr>
          <a:xfrm>
            <a:off x="4524248" y="6041187"/>
            <a:ext cx="12744000" cy="2376000"/>
          </a:xfrm>
          <a:prstGeom prst="rect">
            <a:avLst/>
          </a:prstGeom>
        </p:spPr>
      </p:pic>
      <p:pic>
        <p:nvPicPr>
          <p:cNvPr id="9" name="Picture 8">
            <a:extLst>
              <a:ext uri="{FF2B5EF4-FFF2-40B4-BE49-F238E27FC236}">
                <a16:creationId xmlns:a16="http://schemas.microsoft.com/office/drawing/2014/main" id="{323D1C56-C03A-98DE-1A51-C0D858B2CB70}"/>
              </a:ext>
            </a:extLst>
          </p:cNvPr>
          <p:cNvPicPr>
            <a:picLocks noChangeAspect="1"/>
          </p:cNvPicPr>
          <p:nvPr userDrawn="1"/>
        </p:nvPicPr>
        <p:blipFill>
          <a:blip r:embed="rId6"/>
          <a:stretch>
            <a:fillRect/>
          </a:stretch>
        </p:blipFill>
        <p:spPr>
          <a:xfrm>
            <a:off x="-4544455" y="-1615198"/>
            <a:ext cx="12204000" cy="2376000"/>
          </a:xfrm>
          <a:prstGeom prst="rect">
            <a:avLst/>
          </a:prstGeom>
        </p:spPr>
      </p:pic>
      <p:pic>
        <p:nvPicPr>
          <p:cNvPr id="10" name="Picture 9">
            <a:extLst>
              <a:ext uri="{FF2B5EF4-FFF2-40B4-BE49-F238E27FC236}">
                <a16:creationId xmlns:a16="http://schemas.microsoft.com/office/drawing/2014/main" id="{F24655D8-886E-A28D-B808-BD8398935ADB}"/>
              </a:ext>
            </a:extLst>
          </p:cNvPr>
          <p:cNvPicPr>
            <a:picLocks noChangeAspect="1"/>
          </p:cNvPicPr>
          <p:nvPr userDrawn="1"/>
        </p:nvPicPr>
        <p:blipFill>
          <a:blip r:embed="rId7"/>
          <a:stretch>
            <a:fillRect/>
          </a:stretch>
        </p:blipFill>
        <p:spPr>
          <a:xfrm>
            <a:off x="7898411" y="-1615198"/>
            <a:ext cx="2268000" cy="2268000"/>
          </a:xfrm>
          <a:prstGeom prst="rect">
            <a:avLst/>
          </a:prstGeom>
        </p:spPr>
      </p:pic>
      <p:cxnSp>
        <p:nvCxnSpPr>
          <p:cNvPr id="11" name="Straight Connector 10">
            <a:extLst>
              <a:ext uri="{FF2B5EF4-FFF2-40B4-BE49-F238E27FC236}">
                <a16:creationId xmlns:a16="http://schemas.microsoft.com/office/drawing/2014/main" id="{F902B608-8069-2190-359D-AB455D75FB32}"/>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16BDE3-A355-85BE-2FE4-D695D9FCDB04}"/>
              </a:ext>
            </a:extLst>
          </p:cNvPr>
          <p:cNvGrpSpPr/>
          <p:nvPr userDrawn="1"/>
        </p:nvGrpSpPr>
        <p:grpSpPr>
          <a:xfrm>
            <a:off x="969521" y="2851919"/>
            <a:ext cx="1875205" cy="1154162"/>
            <a:chOff x="969521" y="3101035"/>
            <a:chExt cx="1875205" cy="1154162"/>
          </a:xfrm>
        </p:grpSpPr>
        <p:pic>
          <p:nvPicPr>
            <p:cNvPr id="13" name="Picture 12">
              <a:extLst>
                <a:ext uri="{FF2B5EF4-FFF2-40B4-BE49-F238E27FC236}">
                  <a16:creationId xmlns:a16="http://schemas.microsoft.com/office/drawing/2014/main" id="{4EDA314F-0F81-FBE1-3C79-C570D258670F}"/>
                </a:ext>
              </a:extLst>
            </p:cNvPr>
            <p:cNvPicPr>
              <a:picLocks noChangeAspect="1"/>
            </p:cNvPicPr>
            <p:nvPr/>
          </p:nvPicPr>
          <p:blipFill>
            <a:blip r:embed="rId8"/>
            <a:stretch>
              <a:fillRect/>
            </a:stretch>
          </p:blipFill>
          <p:spPr>
            <a:xfrm>
              <a:off x="1155785" y="3101035"/>
              <a:ext cx="1502678" cy="655931"/>
            </a:xfrm>
            <a:prstGeom prst="rect">
              <a:avLst/>
            </a:prstGeom>
          </p:spPr>
        </p:pic>
        <p:sp>
          <p:nvSpPr>
            <p:cNvPr id="14" name="Text Placeholder 3">
              <a:extLst>
                <a:ext uri="{FF2B5EF4-FFF2-40B4-BE49-F238E27FC236}">
                  <a16:creationId xmlns:a16="http://schemas.microsoft.com/office/drawing/2014/main" id="{67055D93-5D2D-DB67-4953-B25ABD163223}"/>
                </a:ext>
              </a:extLst>
            </p:cNvPr>
            <p:cNvSpPr txBox="1">
              <a:spLocks/>
            </p:cNvSpPr>
            <p:nvPr/>
          </p:nvSpPr>
          <p:spPr>
            <a:xfrm>
              <a:off x="969521" y="3885865"/>
              <a:ext cx="1875205" cy="3693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err="1">
                  <a:ln>
                    <a:noFill/>
                  </a:ln>
                  <a:solidFill>
                    <a:schemeClr val="bg1"/>
                  </a:solidFill>
                  <a:effectLst/>
                  <a:uLnTx/>
                  <a:uFillTx/>
                  <a:latin typeface="Gill Sans Nova" panose="020B0602020104020203" pitchFamily="34" charset="0"/>
                  <a:cs typeface="Agency FB" panose="020F0502020204030204" pitchFamily="34" charset="0"/>
                </a:rPr>
                <a:t>abacusdata.ca</a:t>
              </a:r>
              <a:endParaRPr kumimoji="0" lang="en-CA" sz="1800" b="1" u="none" strike="noStrike" kern="1200" cap="none" spc="0" normalizeH="0" baseline="0" noProof="0">
                <a:ln>
                  <a:noFill/>
                </a:ln>
                <a:solidFill>
                  <a:schemeClr val="bg1"/>
                </a:solidFill>
                <a:effectLst/>
                <a:uLnTx/>
                <a:uFillTx/>
                <a:latin typeface="Gill Sans Nova" panose="020B0602020104020203" pitchFamily="34" charset="0"/>
                <a:cs typeface="Agency FB" panose="020F0502020204030204" pitchFamily="34" charset="0"/>
              </a:endParaRPr>
            </a:p>
          </p:txBody>
        </p:sp>
      </p:grpSp>
      <p:sp>
        <p:nvSpPr>
          <p:cNvPr id="15" name="Rectangle 14">
            <a:extLst>
              <a:ext uri="{FF2B5EF4-FFF2-40B4-BE49-F238E27FC236}">
                <a16:creationId xmlns:a16="http://schemas.microsoft.com/office/drawing/2014/main" id="{8E22C9C0-4447-F104-4554-FFEC10D3F95C}"/>
              </a:ext>
            </a:extLst>
          </p:cNvPr>
          <p:cNvSpPr/>
          <p:nvPr userDrawn="1"/>
        </p:nvSpPr>
        <p:spPr>
          <a:xfrm>
            <a:off x="12191999" y="-2387600"/>
            <a:ext cx="6790937" cy="12445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49FDF4-6D0D-7B08-D23C-677036DA5F9D}"/>
              </a:ext>
            </a:extLst>
          </p:cNvPr>
          <p:cNvSpPr/>
          <p:nvPr userDrawn="1"/>
        </p:nvSpPr>
        <p:spPr>
          <a:xfrm>
            <a:off x="-6816120" y="-2387600"/>
            <a:ext cx="6790937" cy="12445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4959B7-7E70-36D4-DF82-0B8FBFA55471}"/>
              </a:ext>
            </a:extLst>
          </p:cNvPr>
          <p:cNvSpPr/>
          <p:nvPr userDrawn="1"/>
        </p:nvSpPr>
        <p:spPr>
          <a:xfrm>
            <a:off x="-4544454" y="-7620000"/>
            <a:ext cx="17682302" cy="7619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2C47AE-FEC3-B67C-B79D-73E6DABD9017}"/>
              </a:ext>
            </a:extLst>
          </p:cNvPr>
          <p:cNvSpPr/>
          <p:nvPr userDrawn="1"/>
        </p:nvSpPr>
        <p:spPr>
          <a:xfrm>
            <a:off x="-4544454" y="6858000"/>
            <a:ext cx="17682302" cy="7619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607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lur blurry image of a dentist chair&#10;&#10;AI-generated content may be incorrect.">
            <a:extLst>
              <a:ext uri="{FF2B5EF4-FFF2-40B4-BE49-F238E27FC236}">
                <a16:creationId xmlns:a16="http://schemas.microsoft.com/office/drawing/2014/main" id="{9663931E-E18F-D205-9F05-3D26F578A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7">
            <a:extLst>
              <a:ext uri="{FF2B5EF4-FFF2-40B4-BE49-F238E27FC236}">
                <a16:creationId xmlns:a16="http://schemas.microsoft.com/office/drawing/2014/main" id="{FBD44262-C74F-2037-AB65-C9508835A7FF}"/>
              </a:ext>
            </a:extLst>
          </p:cNvPr>
          <p:cNvSpPr>
            <a:spLocks noGrp="1"/>
          </p:cNvSpPr>
          <p:nvPr>
            <p:ph sz="quarter" idx="10" hasCustomPrompt="1"/>
          </p:nvPr>
        </p:nvSpPr>
        <p:spPr>
          <a:xfrm>
            <a:off x="454457" y="1616659"/>
            <a:ext cx="4803339" cy="3357563"/>
          </a:xfrm>
          <a:prstGeom prst="rect">
            <a:avLst/>
          </a:prstGeom>
        </p:spPr>
        <p:txBody>
          <a:bodyPr anchor="ctr"/>
          <a:lstStyle>
            <a:lvl1pPr marL="0" indent="0">
              <a:buNone/>
              <a:defRPr sz="4400" b="1" i="0">
                <a:solidFill>
                  <a:schemeClr val="bg1"/>
                </a:solidFill>
                <a:latin typeface="Gill Sans Nova" panose="020B0602020104020203" pitchFamily="34" charset="0"/>
              </a:defRPr>
            </a:lvl1pPr>
          </a:lstStyle>
          <a:p>
            <a:pPr lvl="0"/>
            <a:r>
              <a:rPr lang="en-US"/>
              <a:t>Presentation title here</a:t>
            </a:r>
          </a:p>
        </p:txBody>
      </p:sp>
      <p:sp>
        <p:nvSpPr>
          <p:cNvPr id="22" name="Text Placeholder 21">
            <a:extLst>
              <a:ext uri="{FF2B5EF4-FFF2-40B4-BE49-F238E27FC236}">
                <a16:creationId xmlns:a16="http://schemas.microsoft.com/office/drawing/2014/main" id="{F40DE3CD-DD4C-3B00-78CB-BF979EA73321}"/>
              </a:ext>
            </a:extLst>
          </p:cNvPr>
          <p:cNvSpPr>
            <a:spLocks noGrp="1"/>
          </p:cNvSpPr>
          <p:nvPr>
            <p:ph type="body" sz="quarter" idx="11" hasCustomPrompt="1"/>
          </p:nvPr>
        </p:nvSpPr>
        <p:spPr>
          <a:xfrm>
            <a:off x="454457" y="6013405"/>
            <a:ext cx="3171827" cy="426399"/>
          </a:xfrm>
          <a:prstGeom prst="rect">
            <a:avLst/>
          </a:prstGeom>
        </p:spPr>
        <p:txBody>
          <a:bodyPr wrap="square">
            <a:spAutoFit/>
          </a:bodyPr>
          <a:lstStyle>
            <a:lvl1pPr marL="0" indent="0">
              <a:buNone/>
              <a:defRPr sz="2400" b="0" i="0">
                <a:solidFill>
                  <a:schemeClr val="bg1"/>
                </a:solidFill>
                <a:latin typeface="Gill Sans Nova" panose="020B0602020104020203" pitchFamily="34" charset="0"/>
              </a:defRPr>
            </a:lvl1pPr>
            <a:lvl2pPr>
              <a:defRPr sz="2400"/>
            </a:lvl2pPr>
            <a:lvl3pPr>
              <a:defRPr sz="2400"/>
            </a:lvl3pPr>
            <a:lvl4pPr>
              <a:defRPr sz="2400"/>
            </a:lvl4pPr>
            <a:lvl5pPr>
              <a:defRPr sz="2400"/>
            </a:lvl5pPr>
          </a:lstStyle>
          <a:p>
            <a:pPr lvl="0"/>
            <a:r>
              <a:rPr lang="en-US"/>
              <a:t>Date here</a:t>
            </a:r>
          </a:p>
        </p:txBody>
      </p:sp>
    </p:spTree>
    <p:extLst>
      <p:ext uri="{BB962C8B-B14F-4D97-AF65-F5344CB8AC3E}">
        <p14:creationId xmlns:p14="http://schemas.microsoft.com/office/powerpoint/2010/main" val="782383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41C62-3600-5952-47D2-99FCB5AE7C68}"/>
              </a:ext>
            </a:extLst>
          </p:cNvPr>
          <p:cNvSpPr txBox="1">
            <a:spLocks/>
          </p:cNvSpPr>
          <p:nvPr userDrawn="1"/>
        </p:nvSpPr>
        <p:spPr>
          <a:xfrm>
            <a:off x="377678" y="724959"/>
            <a:ext cx="11157283" cy="523220"/>
          </a:xfrm>
          <a:prstGeom prst="rect">
            <a:avLst/>
          </a:prstGeom>
        </p:spPr>
        <p:txBody>
          <a:bodyPr vert="horz"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b="1" dirty="0">
                <a:latin typeface="Gill Sans Nova" panose="020B0602020104020203" pitchFamily="34" charset="0"/>
                <a:cs typeface="Agency FB" panose="020F0502020204030204" pitchFamily="34" charset="0"/>
              </a:rPr>
              <a:t>Table of</a:t>
            </a:r>
            <a:endParaRPr lang="en-CA" sz="2800" b="1" dirty="0">
              <a:latin typeface="Gill Sans Nova" panose="020B0602020104020203" pitchFamily="34" charset="0"/>
              <a:cs typeface="Agency FB" panose="020F0502020204030204" pitchFamily="34" charset="0"/>
            </a:endParaRPr>
          </a:p>
        </p:txBody>
      </p:sp>
      <p:sp>
        <p:nvSpPr>
          <p:cNvPr id="6" name="TextBox 5">
            <a:extLst>
              <a:ext uri="{FF2B5EF4-FFF2-40B4-BE49-F238E27FC236}">
                <a16:creationId xmlns:a16="http://schemas.microsoft.com/office/drawing/2014/main" id="{B990BAA4-3FF1-8940-21F6-85FDA4AF8779}"/>
              </a:ext>
            </a:extLst>
          </p:cNvPr>
          <p:cNvSpPr txBox="1"/>
          <p:nvPr userDrawn="1"/>
        </p:nvSpPr>
        <p:spPr>
          <a:xfrm>
            <a:off x="304526" y="986569"/>
            <a:ext cx="6099048" cy="1446550"/>
          </a:xfrm>
          <a:prstGeom prst="rect">
            <a:avLst/>
          </a:prstGeom>
          <a:noFill/>
        </p:spPr>
        <p:txBody>
          <a:bodyPr wrap="square">
            <a:spAutoFit/>
          </a:bodyPr>
          <a:lstStyle/>
          <a:p>
            <a:pPr marL="0" indent="0">
              <a:lnSpc>
                <a:spcPct val="100000"/>
              </a:lnSpc>
              <a:buNone/>
            </a:pPr>
            <a:r>
              <a:rPr lang="en-US"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rPr>
              <a:t>Contents</a:t>
            </a:r>
            <a:endParaRPr lang="en-CA"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endParaRPr>
          </a:p>
        </p:txBody>
      </p:sp>
    </p:spTree>
    <p:extLst>
      <p:ext uri="{BB962C8B-B14F-4D97-AF65-F5344CB8AC3E}">
        <p14:creationId xmlns:p14="http://schemas.microsoft.com/office/powerpoint/2010/main" val="12065832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41C62-3600-5952-47D2-99FCB5AE7C68}"/>
              </a:ext>
            </a:extLst>
          </p:cNvPr>
          <p:cNvSpPr txBox="1">
            <a:spLocks/>
          </p:cNvSpPr>
          <p:nvPr userDrawn="1"/>
        </p:nvSpPr>
        <p:spPr>
          <a:xfrm>
            <a:off x="534845" y="724959"/>
            <a:ext cx="11157283" cy="523220"/>
          </a:xfrm>
          <a:prstGeom prst="rect">
            <a:avLst/>
          </a:prstGeom>
        </p:spPr>
        <p:txBody>
          <a:bodyPr vert="horz"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b="1">
                <a:solidFill>
                  <a:schemeClr val="bg1"/>
                </a:solidFill>
                <a:latin typeface="Gill Sans Nova" panose="020B0602020104020203" pitchFamily="34" charset="0"/>
                <a:cs typeface="Agency FB" panose="020F0502020204030204" pitchFamily="34" charset="0"/>
              </a:rPr>
              <a:t>Table of</a:t>
            </a:r>
            <a:endParaRPr lang="en-CA" sz="2800" b="1">
              <a:solidFill>
                <a:schemeClr val="bg1"/>
              </a:solidFill>
              <a:latin typeface="Gill Sans Nova" panose="020B0602020104020203" pitchFamily="34" charset="0"/>
              <a:cs typeface="Agency FB" panose="020F0502020204030204" pitchFamily="34" charset="0"/>
            </a:endParaRPr>
          </a:p>
        </p:txBody>
      </p:sp>
      <p:sp>
        <p:nvSpPr>
          <p:cNvPr id="6" name="TextBox 5">
            <a:extLst>
              <a:ext uri="{FF2B5EF4-FFF2-40B4-BE49-F238E27FC236}">
                <a16:creationId xmlns:a16="http://schemas.microsoft.com/office/drawing/2014/main" id="{B990BAA4-3FF1-8940-21F6-85FDA4AF8779}"/>
              </a:ext>
            </a:extLst>
          </p:cNvPr>
          <p:cNvSpPr txBox="1"/>
          <p:nvPr userDrawn="1"/>
        </p:nvSpPr>
        <p:spPr>
          <a:xfrm>
            <a:off x="461693" y="986569"/>
            <a:ext cx="6099048" cy="1446550"/>
          </a:xfrm>
          <a:prstGeom prst="rect">
            <a:avLst/>
          </a:prstGeom>
          <a:noFill/>
        </p:spPr>
        <p:txBody>
          <a:bodyPr wrap="square">
            <a:spAutoFit/>
          </a:bodyPr>
          <a:lstStyle/>
          <a:p>
            <a:pPr marL="0" indent="0">
              <a:lnSpc>
                <a:spcPct val="100000"/>
              </a:lnSpc>
              <a:buNone/>
            </a:pPr>
            <a:r>
              <a:rPr lang="en-US"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rPr>
              <a:t>Contents</a:t>
            </a:r>
            <a:endParaRPr lang="en-CA"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endParaRPr>
          </a:p>
        </p:txBody>
      </p:sp>
    </p:spTree>
    <p:extLst>
      <p:ext uri="{BB962C8B-B14F-4D97-AF65-F5344CB8AC3E}">
        <p14:creationId xmlns:p14="http://schemas.microsoft.com/office/powerpoint/2010/main" val="581097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11155362" cy="4718050"/>
          </a:xfrm>
          <a:prstGeom prst="rect">
            <a:avLst/>
          </a:prstGeom>
        </p:spPr>
        <p:txBody>
          <a:bodyPr/>
          <a:lstStyle>
            <a:lvl1pPr marL="0" indent="0">
              <a:buNone/>
              <a:defRPr sz="2400" b="0" i="0">
                <a:solidFill>
                  <a:schemeClr val="bg1"/>
                </a:solidFill>
                <a:latin typeface="Gill Sans Nova" panose="020B0602020104020203" pitchFamily="34" charset="0"/>
              </a:defRPr>
            </a:lvl1pPr>
            <a:lvl2pPr>
              <a:defRPr sz="2000" b="0" i="0">
                <a:solidFill>
                  <a:schemeClr val="bg1"/>
                </a:solidFill>
                <a:latin typeface="Gill Sans Nova" panose="020B0602020104020203" pitchFamily="34" charset="0"/>
              </a:defRPr>
            </a:lvl2pPr>
            <a:lvl3pPr>
              <a:defRPr sz="1800" b="0" i="0">
                <a:solidFill>
                  <a:schemeClr val="bg1"/>
                </a:solidFill>
                <a:latin typeface="Gill Sans Nova" panose="020B0602020104020203" pitchFamily="34" charset="0"/>
              </a:defRPr>
            </a:lvl3pPr>
            <a:lvl4pPr>
              <a:defRPr sz="1600" b="0" i="0">
                <a:solidFill>
                  <a:schemeClr val="bg1"/>
                </a:solidFill>
                <a:latin typeface="Gill Sans Nova" panose="020B0602020104020203" pitchFamily="34" charset="0"/>
              </a:defRPr>
            </a:lvl4pPr>
            <a:lvl5pPr>
              <a:defRPr sz="1600" b="0" i="0">
                <a:solidFill>
                  <a:schemeClr val="bg1"/>
                </a:solidFill>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1255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5577681" cy="4718050"/>
          </a:xfrm>
          <a:prstGeom prst="rect">
            <a:avLst/>
          </a:prstGeom>
        </p:spPr>
        <p:txBody>
          <a:bodyPr/>
          <a:lstStyle>
            <a:lvl1pPr marL="0" indent="0">
              <a:buNone/>
              <a:defRPr sz="2400" b="0" i="0">
                <a:solidFill>
                  <a:schemeClr val="bg1"/>
                </a:solidFill>
                <a:latin typeface="Gill Sans Nova" panose="020B0602020104020203" pitchFamily="34" charset="0"/>
              </a:defRPr>
            </a:lvl1pPr>
            <a:lvl2pPr>
              <a:defRPr sz="2000" b="0" i="0">
                <a:solidFill>
                  <a:schemeClr val="bg1"/>
                </a:solidFill>
                <a:latin typeface="Gill Sans Nova" panose="020B0602020104020203" pitchFamily="34" charset="0"/>
              </a:defRPr>
            </a:lvl2pPr>
            <a:lvl3pPr>
              <a:defRPr sz="1800" b="0" i="0">
                <a:solidFill>
                  <a:schemeClr val="bg1"/>
                </a:solidFill>
                <a:latin typeface="Gill Sans Nova" panose="020B0602020104020203" pitchFamily="34" charset="0"/>
              </a:defRPr>
            </a:lvl3pPr>
            <a:lvl4pPr>
              <a:defRPr sz="1600" b="0" i="0">
                <a:solidFill>
                  <a:schemeClr val="bg1"/>
                </a:solidFill>
                <a:latin typeface="Gill Sans Nova" panose="020B0602020104020203" pitchFamily="34" charset="0"/>
              </a:defRPr>
            </a:lvl4pPr>
            <a:lvl5pPr>
              <a:defRPr sz="1600" b="0" i="0">
                <a:solidFill>
                  <a:schemeClr val="bg1"/>
                </a:solidFill>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BDA72796-ECB3-8088-5E33-71319B234C93}"/>
              </a:ext>
            </a:extLst>
          </p:cNvPr>
          <p:cNvSpPr>
            <a:spLocks noGrp="1"/>
          </p:cNvSpPr>
          <p:nvPr>
            <p:ph type="body" sz="quarter" idx="12"/>
          </p:nvPr>
        </p:nvSpPr>
        <p:spPr>
          <a:xfrm>
            <a:off x="6096000" y="1366834"/>
            <a:ext cx="5577681" cy="4718050"/>
          </a:xfrm>
          <a:prstGeom prst="rect">
            <a:avLst/>
          </a:prstGeom>
        </p:spPr>
        <p:txBody>
          <a:bodyPr/>
          <a:lstStyle>
            <a:lvl1pPr marL="0" indent="0">
              <a:buNone/>
              <a:defRPr sz="2400" b="0" i="0">
                <a:solidFill>
                  <a:schemeClr val="bg1"/>
                </a:solidFill>
                <a:latin typeface="Gill Sans Nova" panose="020B0602020104020203" pitchFamily="34" charset="0"/>
              </a:defRPr>
            </a:lvl1pPr>
            <a:lvl2pPr>
              <a:defRPr sz="2000" b="0" i="0">
                <a:solidFill>
                  <a:schemeClr val="bg1"/>
                </a:solidFill>
                <a:latin typeface="Gill Sans Nova" panose="020B0602020104020203" pitchFamily="34" charset="0"/>
              </a:defRPr>
            </a:lvl2pPr>
            <a:lvl3pPr>
              <a:defRPr sz="1800" b="0" i="0">
                <a:solidFill>
                  <a:schemeClr val="bg1"/>
                </a:solidFill>
                <a:latin typeface="Gill Sans Nova" panose="020B0602020104020203" pitchFamily="34" charset="0"/>
              </a:defRPr>
            </a:lvl3pPr>
            <a:lvl4pPr>
              <a:defRPr sz="1600" b="0" i="0">
                <a:solidFill>
                  <a:schemeClr val="bg1"/>
                </a:solidFill>
                <a:latin typeface="Gill Sans Nova" panose="020B0602020104020203" pitchFamily="34" charset="0"/>
              </a:defRPr>
            </a:lvl4pPr>
            <a:lvl5pPr>
              <a:defRPr sz="1600" b="0" i="0">
                <a:solidFill>
                  <a:schemeClr val="bg1"/>
                </a:solidFill>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82704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call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D0C902-3F3B-913D-6E9E-0F0F26625668}"/>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2"/>
              </a:ext>
            </a:extLst>
          </a:blip>
          <a:srcRect l="20462" t="29334" r="26791" b="40053"/>
          <a:stretch/>
        </p:blipFill>
        <p:spPr>
          <a:xfrm>
            <a:off x="-1" y="645926"/>
            <a:ext cx="12226651" cy="5645889"/>
          </a:xfrm>
          <a:prstGeom prst="rect">
            <a:avLst/>
          </a:prstGeom>
        </p:spPr>
      </p:pic>
      <p:sp>
        <p:nvSpPr>
          <p:cNvPr id="11" name="Picture Placeholder 10">
            <a:extLst>
              <a:ext uri="{FF2B5EF4-FFF2-40B4-BE49-F238E27FC236}">
                <a16:creationId xmlns:a16="http://schemas.microsoft.com/office/drawing/2014/main" id="{093009E1-BFCC-E9F7-6A92-FC06B18584B5}"/>
              </a:ext>
            </a:extLst>
          </p:cNvPr>
          <p:cNvSpPr>
            <a:spLocks noGrp="1"/>
          </p:cNvSpPr>
          <p:nvPr>
            <p:ph type="pic" sz="quarter" idx="11"/>
          </p:nvPr>
        </p:nvSpPr>
        <p:spPr>
          <a:xfrm>
            <a:off x="6443241" y="894555"/>
            <a:ext cx="6480997" cy="5182917"/>
          </a:xfrm>
          <a:prstGeom prst="roundRect">
            <a:avLst>
              <a:gd name="adj" fmla="val 0"/>
            </a:avLst>
          </a:prstGeom>
          <a:solidFill>
            <a:schemeClr val="accent5">
              <a:lumMod val="50000"/>
            </a:schemeClr>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D76B47D5-2064-434A-5EBB-B934285C05A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Callout text here</a:t>
            </a:r>
          </a:p>
        </p:txBody>
      </p:sp>
    </p:spTree>
    <p:extLst>
      <p:ext uri="{BB962C8B-B14F-4D97-AF65-F5344CB8AC3E}">
        <p14:creationId xmlns:p14="http://schemas.microsoft.com/office/powerpoint/2010/main" val="337172651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014674-59F7-50E6-3F88-85033D7CEE80}"/>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2"/>
              </a:ext>
            </a:extLst>
          </a:blip>
          <a:srcRect l="20462" t="29334" r="26791" b="40053"/>
          <a:stretch/>
        </p:blipFill>
        <p:spPr>
          <a:xfrm>
            <a:off x="-1" y="645926"/>
            <a:ext cx="12226651" cy="5645889"/>
          </a:xfrm>
          <a:prstGeom prst="rect">
            <a:avLst/>
          </a:prstGeom>
        </p:spPr>
      </p:pic>
      <p:pic>
        <p:nvPicPr>
          <p:cNvPr id="7" name="Picture 6">
            <a:extLst>
              <a:ext uri="{FF2B5EF4-FFF2-40B4-BE49-F238E27FC236}">
                <a16:creationId xmlns:a16="http://schemas.microsoft.com/office/drawing/2014/main" id="{D6792B4A-AB4A-E671-3193-0557B3E2DADC}"/>
              </a:ext>
            </a:extLst>
          </p:cNvPr>
          <p:cNvPicPr>
            <a:picLocks noChangeAspect="1"/>
          </p:cNvPicPr>
          <p:nvPr userDrawn="1"/>
        </p:nvPicPr>
        <p:blipFill>
          <a:blip r:embed="rId3"/>
          <a:stretch>
            <a:fillRect/>
          </a:stretch>
        </p:blipFill>
        <p:spPr>
          <a:xfrm>
            <a:off x="10935929" y="312457"/>
            <a:ext cx="857716" cy="374400"/>
          </a:xfrm>
          <a:prstGeom prst="rect">
            <a:avLst/>
          </a:prstGeom>
        </p:spPr>
      </p:pic>
      <p:sp>
        <p:nvSpPr>
          <p:cNvPr id="10" name="Picture Placeholder 10">
            <a:extLst>
              <a:ext uri="{FF2B5EF4-FFF2-40B4-BE49-F238E27FC236}">
                <a16:creationId xmlns:a16="http://schemas.microsoft.com/office/drawing/2014/main" id="{EC202524-A1E2-3BAE-FF83-A6FCC6867DED}"/>
              </a:ext>
            </a:extLst>
          </p:cNvPr>
          <p:cNvSpPr>
            <a:spLocks noGrp="1"/>
          </p:cNvSpPr>
          <p:nvPr>
            <p:ph type="pic" sz="quarter" idx="11"/>
          </p:nvPr>
        </p:nvSpPr>
        <p:spPr>
          <a:xfrm>
            <a:off x="6271791" y="894555"/>
            <a:ext cx="5748759" cy="5182917"/>
          </a:xfrm>
          <a:prstGeom prst="roundRect">
            <a:avLst>
              <a:gd name="adj" fmla="val 12570"/>
            </a:avLst>
          </a:prstGeom>
          <a:solidFill>
            <a:schemeClr val="accent5">
              <a:lumMod val="50000"/>
            </a:schemeClr>
          </a:solidFill>
        </p:spPr>
        <p:txBody>
          <a:bodyPr anchor="ctr"/>
          <a:lstStyle>
            <a:lvl1pPr marL="0" indent="0" algn="ctr">
              <a:buNone/>
              <a:defRPr/>
            </a:lvl1pPr>
          </a:lstStyle>
          <a:p>
            <a:endParaRPr lang="en-US" dirty="0"/>
          </a:p>
        </p:txBody>
      </p:sp>
      <p:sp>
        <p:nvSpPr>
          <p:cNvPr id="12" name="Text Placeholder 4">
            <a:extLst>
              <a:ext uri="{FF2B5EF4-FFF2-40B4-BE49-F238E27FC236}">
                <a16:creationId xmlns:a16="http://schemas.microsoft.com/office/drawing/2014/main" id="{729A3D2C-3419-CABB-F612-B7A6015DCD3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4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 here</a:t>
            </a:r>
          </a:p>
        </p:txBody>
      </p:sp>
    </p:spTree>
    <p:extLst>
      <p:ext uri="{BB962C8B-B14F-4D97-AF65-F5344CB8AC3E}">
        <p14:creationId xmlns:p14="http://schemas.microsoft.com/office/powerpoint/2010/main" val="3776815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B86F4D-4307-E583-982A-8D3646B360E2}"/>
              </a:ext>
            </a:extLst>
          </p:cNvPr>
          <p:cNvSpPr/>
          <p:nvPr/>
        </p:nvSpPr>
        <p:spPr>
          <a:xfrm>
            <a:off x="9025214" y="1414759"/>
            <a:ext cx="3281711" cy="4142509"/>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1209DB4A-A61F-F7C1-2859-C35A230604F2}"/>
              </a:ext>
            </a:extLst>
          </p:cNvPr>
          <p:cNvSpPr>
            <a:spLocks noGrp="1"/>
          </p:cNvSpPr>
          <p:nvPr>
            <p:ph type="pic" sz="quarter" idx="11"/>
          </p:nvPr>
        </p:nvSpPr>
        <p:spPr>
          <a:xfrm>
            <a:off x="6905468" y="1414758"/>
            <a:ext cx="4140000" cy="4140000"/>
          </a:xfrm>
          <a:custGeom>
            <a:avLst/>
            <a:gdLst>
              <a:gd name="connsiteX0" fmla="*/ 2070000 w 4140000"/>
              <a:gd name="connsiteY0" fmla="*/ 0 h 4140000"/>
              <a:gd name="connsiteX1" fmla="*/ 4140000 w 4140000"/>
              <a:gd name="connsiteY1" fmla="*/ 2070000 h 4140000"/>
              <a:gd name="connsiteX2" fmla="*/ 2070000 w 4140000"/>
              <a:gd name="connsiteY2" fmla="*/ 4140000 h 4140000"/>
              <a:gd name="connsiteX3" fmla="*/ 0 w 4140000"/>
              <a:gd name="connsiteY3" fmla="*/ 2070000 h 4140000"/>
              <a:gd name="connsiteX4" fmla="*/ 249838 w 4140000"/>
              <a:gd name="connsiteY4" fmla="*/ 1083315 h 4140000"/>
              <a:gd name="connsiteX5" fmla="*/ 256657 w 4140000"/>
              <a:gd name="connsiteY5" fmla="*/ 1072092 h 4140000"/>
              <a:gd name="connsiteX6" fmla="*/ 331420 w 4140000"/>
              <a:gd name="connsiteY6" fmla="*/ 1095299 h 4140000"/>
              <a:gd name="connsiteX7" fmla="*/ 454275 w 4140000"/>
              <a:gd name="connsiteY7" fmla="*/ 1107684 h 4140000"/>
              <a:gd name="connsiteX8" fmla="*/ 1063875 w 4140000"/>
              <a:gd name="connsiteY8" fmla="*/ 498084 h 4140000"/>
              <a:gd name="connsiteX9" fmla="*/ 1051490 w 4140000"/>
              <a:gd name="connsiteY9" fmla="*/ 375228 h 4140000"/>
              <a:gd name="connsiteX10" fmla="*/ 1023792 w 4140000"/>
              <a:gd name="connsiteY10" fmla="*/ 285999 h 4140000"/>
              <a:gd name="connsiteX11" fmla="*/ 1083316 w 4140000"/>
              <a:gd name="connsiteY11" fmla="*/ 249838 h 4140000"/>
              <a:gd name="connsiteX12" fmla="*/ 2070000 w 4140000"/>
              <a:gd name="connsiteY12" fmla="*/ 0 h 41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0000" h="4140000">
                <a:moveTo>
                  <a:pt x="2070000" y="0"/>
                </a:moveTo>
                <a:cubicBezTo>
                  <a:pt x="3213229" y="0"/>
                  <a:pt x="4140000" y="926771"/>
                  <a:pt x="4140000" y="2070000"/>
                </a:cubicBezTo>
                <a:cubicBezTo>
                  <a:pt x="4140000" y="3213229"/>
                  <a:pt x="3213229" y="4140000"/>
                  <a:pt x="2070000" y="4140000"/>
                </a:cubicBezTo>
                <a:cubicBezTo>
                  <a:pt x="926771" y="4140000"/>
                  <a:pt x="0" y="3213229"/>
                  <a:pt x="0" y="2070000"/>
                </a:cubicBezTo>
                <a:cubicBezTo>
                  <a:pt x="0" y="1712741"/>
                  <a:pt x="90505" y="1376620"/>
                  <a:pt x="249838" y="1083315"/>
                </a:cubicBezTo>
                <a:lnTo>
                  <a:pt x="256657" y="1072092"/>
                </a:lnTo>
                <a:lnTo>
                  <a:pt x="331420" y="1095299"/>
                </a:lnTo>
                <a:cubicBezTo>
                  <a:pt x="371103" y="1103420"/>
                  <a:pt x="412191" y="1107684"/>
                  <a:pt x="454275" y="1107684"/>
                </a:cubicBezTo>
                <a:cubicBezTo>
                  <a:pt x="790948" y="1107684"/>
                  <a:pt x="1063875" y="834757"/>
                  <a:pt x="1063875" y="498084"/>
                </a:cubicBezTo>
                <a:cubicBezTo>
                  <a:pt x="1063875" y="456000"/>
                  <a:pt x="1059611" y="414912"/>
                  <a:pt x="1051490" y="375228"/>
                </a:cubicBezTo>
                <a:lnTo>
                  <a:pt x="1023792" y="285999"/>
                </a:lnTo>
                <a:lnTo>
                  <a:pt x="1083316" y="249838"/>
                </a:lnTo>
                <a:cubicBezTo>
                  <a:pt x="1376621" y="90505"/>
                  <a:pt x="1712741" y="0"/>
                  <a:pt x="2070000" y="0"/>
                </a:cubicBezTo>
                <a:close/>
              </a:path>
            </a:pathLst>
          </a:custGeom>
          <a:solidFill>
            <a:schemeClr val="accent5">
              <a:lumMod val="50000"/>
            </a:schemeClr>
          </a:solidFill>
        </p:spPr>
        <p:txBody>
          <a:bodyPr wrap="square" anchor="ctr">
            <a:noAutofit/>
          </a:bodyPr>
          <a:lstStyle>
            <a:lvl1pPr marL="0" indent="0" algn="ctr">
              <a:buNone/>
              <a:defRPr/>
            </a:lvl1pPr>
          </a:lstStyle>
          <a:p>
            <a:endParaRPr lang="en-US"/>
          </a:p>
        </p:txBody>
      </p:sp>
      <p:pic>
        <p:nvPicPr>
          <p:cNvPr id="5" name="Picture 4" descr="Circle&#10;&#10;Description automatically generated">
            <a:extLst>
              <a:ext uri="{FF2B5EF4-FFF2-40B4-BE49-F238E27FC236}">
                <a16:creationId xmlns:a16="http://schemas.microsoft.com/office/drawing/2014/main" id="{0D4B48B9-A15A-FD91-1F4B-A4DE0D9A43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6030" y="1293616"/>
            <a:ext cx="1234124" cy="1234124"/>
          </a:xfrm>
          <a:prstGeom prst="rect">
            <a:avLst/>
          </a:prstGeom>
        </p:spPr>
      </p:pic>
      <p:sp>
        <p:nvSpPr>
          <p:cNvPr id="14" name="Text Placeholder 4">
            <a:extLst>
              <a:ext uri="{FF2B5EF4-FFF2-40B4-BE49-F238E27FC236}">
                <a16:creationId xmlns:a16="http://schemas.microsoft.com/office/drawing/2014/main" id="{7AF3DD6B-2173-9262-C074-0D4D66152F6C}"/>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0" i="1">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text here”</a:t>
            </a:r>
          </a:p>
        </p:txBody>
      </p:sp>
    </p:spTree>
    <p:extLst>
      <p:ext uri="{BB962C8B-B14F-4D97-AF65-F5344CB8AC3E}">
        <p14:creationId xmlns:p14="http://schemas.microsoft.com/office/powerpoint/2010/main" val="19286354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a Visualiza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54BA9-CE83-13BA-4D9D-2CF09BDC8735}"/>
              </a:ext>
            </a:extLst>
          </p:cNvPr>
          <p:cNvPicPr>
            <a:picLocks noChangeAspect="1"/>
          </p:cNvPicPr>
          <p:nvPr userDrawn="1"/>
        </p:nvPicPr>
        <p:blipFill rotWithShape="1">
          <a:blip r:embed="rId2">
            <a:alphaModFix amt="2000"/>
            <a:extLst>
              <a:ext uri="{28A0092B-C50C-407E-A947-70E740481C1C}">
                <a14:useLocalDpi xmlns:a14="http://schemas.microsoft.com/office/drawing/2010/main"/>
              </a:ext>
            </a:extLst>
          </a:blip>
          <a:srcRect l="23994" r="-2049"/>
          <a:stretch/>
        </p:blipFill>
        <p:spPr>
          <a:xfrm>
            <a:off x="-1" y="4954920"/>
            <a:ext cx="10684031" cy="1773165"/>
          </a:xfrm>
          <a:prstGeom prst="rect">
            <a:avLst/>
          </a:prstGeom>
        </p:spPr>
      </p:pic>
      <p:sp>
        <p:nvSpPr>
          <p:cNvPr id="11" name="Text Placeholder 8">
            <a:extLst>
              <a:ext uri="{FF2B5EF4-FFF2-40B4-BE49-F238E27FC236}">
                <a16:creationId xmlns:a16="http://schemas.microsoft.com/office/drawing/2014/main" id="{56FF52FC-090A-ECB9-068E-C55E59E363BB}"/>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bg1"/>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Footnote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cxnSp>
        <p:nvCxnSpPr>
          <p:cNvPr id="8" name="Straight Connector 7">
            <a:extLst>
              <a:ext uri="{FF2B5EF4-FFF2-40B4-BE49-F238E27FC236}">
                <a16:creationId xmlns:a16="http://schemas.microsoft.com/office/drawing/2014/main" id="{8B8E5218-63CF-9E5A-B185-6845CD9023E5}"/>
              </a:ext>
            </a:extLst>
          </p:cNvPr>
          <p:cNvCxnSpPr>
            <a:cxnSpLocks/>
          </p:cNvCxnSpPr>
          <p:nvPr userDrawn="1"/>
        </p:nvCxnSpPr>
        <p:spPr>
          <a:xfrm>
            <a:off x="253965" y="5994400"/>
            <a:ext cx="116586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D9963A-51D0-6141-ADA0-C43D986AD111}"/>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13" name="Group 12">
            <a:extLst>
              <a:ext uri="{FF2B5EF4-FFF2-40B4-BE49-F238E27FC236}">
                <a16:creationId xmlns:a16="http://schemas.microsoft.com/office/drawing/2014/main" id="{FA83FB59-9E43-DB48-1E36-34D4C69A0A22}"/>
              </a:ext>
            </a:extLst>
          </p:cNvPr>
          <p:cNvGrpSpPr/>
          <p:nvPr userDrawn="1"/>
        </p:nvGrpSpPr>
        <p:grpSpPr>
          <a:xfrm>
            <a:off x="552679" y="478225"/>
            <a:ext cx="301980" cy="301980"/>
            <a:chOff x="456425" y="394835"/>
            <a:chExt cx="301980" cy="301980"/>
          </a:xfrm>
        </p:grpSpPr>
        <p:sp>
          <p:nvSpPr>
            <p:cNvPr id="14" name="Oval 13">
              <a:extLst>
                <a:ext uri="{FF2B5EF4-FFF2-40B4-BE49-F238E27FC236}">
                  <a16:creationId xmlns:a16="http://schemas.microsoft.com/office/drawing/2014/main" id="{DBA16E2F-F357-9ACF-18E6-DEADBCE464AC}"/>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4551897F-4E12-8572-C82E-47AF47C9534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164" y="442531"/>
              <a:ext cx="204501" cy="204501"/>
            </a:xfrm>
            <a:prstGeom prst="rect">
              <a:avLst/>
            </a:prstGeom>
          </p:spPr>
        </p:pic>
      </p:grpSp>
      <p:sp>
        <p:nvSpPr>
          <p:cNvPr id="16" name="Text Placeholder 8">
            <a:extLst>
              <a:ext uri="{FF2B5EF4-FFF2-40B4-BE49-F238E27FC236}">
                <a16:creationId xmlns:a16="http://schemas.microsoft.com/office/drawing/2014/main" id="{11646A36-6561-02BC-518A-F3C6065EAB38}"/>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solidFill>
                  <a:schemeClr val="bg1"/>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131761264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ata Visualiza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54BA9-CE83-13BA-4D9D-2CF09BDC8735}"/>
              </a:ext>
            </a:extLst>
          </p:cNvPr>
          <p:cNvPicPr>
            <a:picLocks noChangeAspect="1"/>
          </p:cNvPicPr>
          <p:nvPr userDrawn="1"/>
        </p:nvPicPr>
        <p:blipFill rotWithShape="1">
          <a:blip r:embed="rId2">
            <a:alphaModFix amt="2000"/>
            <a:extLst>
              <a:ext uri="{28A0092B-C50C-407E-A947-70E740481C1C}">
                <a14:useLocalDpi xmlns:a14="http://schemas.microsoft.com/office/drawing/2010/main"/>
              </a:ext>
            </a:extLst>
          </a:blip>
          <a:srcRect l="23994" r="-2049"/>
          <a:stretch/>
        </p:blipFill>
        <p:spPr>
          <a:xfrm>
            <a:off x="-1" y="4954920"/>
            <a:ext cx="10684031" cy="1773165"/>
          </a:xfrm>
          <a:prstGeom prst="rect">
            <a:avLst/>
          </a:prstGeom>
        </p:spPr>
      </p:pic>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10" name="TextBox 9">
            <a:extLst>
              <a:ext uri="{FF2B5EF4-FFF2-40B4-BE49-F238E27FC236}">
                <a16:creationId xmlns:a16="http://schemas.microsoft.com/office/drawing/2014/main" id="{1BD9963A-51D0-6141-ADA0-C43D986AD111}"/>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13" name="Group 12">
            <a:extLst>
              <a:ext uri="{FF2B5EF4-FFF2-40B4-BE49-F238E27FC236}">
                <a16:creationId xmlns:a16="http://schemas.microsoft.com/office/drawing/2014/main" id="{FA83FB59-9E43-DB48-1E36-34D4C69A0A22}"/>
              </a:ext>
            </a:extLst>
          </p:cNvPr>
          <p:cNvGrpSpPr/>
          <p:nvPr userDrawn="1"/>
        </p:nvGrpSpPr>
        <p:grpSpPr>
          <a:xfrm>
            <a:off x="552679" y="478225"/>
            <a:ext cx="301980" cy="301980"/>
            <a:chOff x="456425" y="394835"/>
            <a:chExt cx="301980" cy="301980"/>
          </a:xfrm>
        </p:grpSpPr>
        <p:sp>
          <p:nvSpPr>
            <p:cNvPr id="14" name="Oval 13">
              <a:extLst>
                <a:ext uri="{FF2B5EF4-FFF2-40B4-BE49-F238E27FC236}">
                  <a16:creationId xmlns:a16="http://schemas.microsoft.com/office/drawing/2014/main" id="{DBA16E2F-F357-9ACF-18E6-DEADBCE464AC}"/>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4551897F-4E12-8572-C82E-47AF47C9534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164" y="442531"/>
              <a:ext cx="204501" cy="204501"/>
            </a:xfrm>
            <a:prstGeom prst="rect">
              <a:avLst/>
            </a:prstGeom>
          </p:spPr>
        </p:pic>
      </p:grpSp>
      <p:sp>
        <p:nvSpPr>
          <p:cNvPr id="16" name="Text Placeholder 8">
            <a:extLst>
              <a:ext uri="{FF2B5EF4-FFF2-40B4-BE49-F238E27FC236}">
                <a16:creationId xmlns:a16="http://schemas.microsoft.com/office/drawing/2014/main" id="{11646A36-6561-02BC-518A-F3C6065EAB38}"/>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solidFill>
                  <a:schemeClr val="bg1"/>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296174230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1593850" y="2041740"/>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415500" y="2880726"/>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13" name="Picture Placeholder 10">
            <a:extLst>
              <a:ext uri="{FF2B5EF4-FFF2-40B4-BE49-F238E27FC236}">
                <a16:creationId xmlns:a16="http://schemas.microsoft.com/office/drawing/2014/main" id="{73CCDEC3-C74B-5842-415A-64BC025256D5}"/>
              </a:ext>
            </a:extLst>
          </p:cNvPr>
          <p:cNvSpPr>
            <a:spLocks noGrp="1" noChangeAspect="1"/>
          </p:cNvSpPr>
          <p:nvPr>
            <p:ph type="pic" sz="quarter" idx="14"/>
          </p:nvPr>
        </p:nvSpPr>
        <p:spPr>
          <a:xfrm>
            <a:off x="615666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4" name="Content Placeholder 10">
            <a:extLst>
              <a:ext uri="{FF2B5EF4-FFF2-40B4-BE49-F238E27FC236}">
                <a16:creationId xmlns:a16="http://schemas.microsoft.com/office/drawing/2014/main" id="{2FEAC19B-2A72-D04D-CF7C-548D99542459}"/>
              </a:ext>
            </a:extLst>
          </p:cNvPr>
          <p:cNvSpPr>
            <a:spLocks noGrp="1"/>
          </p:cNvSpPr>
          <p:nvPr>
            <p:ph sz="quarter" idx="15" hasCustomPrompt="1"/>
          </p:nvPr>
        </p:nvSpPr>
        <p:spPr>
          <a:xfrm>
            <a:off x="7400761" y="2041740"/>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5" name="Content Placeholder 10">
            <a:extLst>
              <a:ext uri="{FF2B5EF4-FFF2-40B4-BE49-F238E27FC236}">
                <a16:creationId xmlns:a16="http://schemas.microsoft.com/office/drawing/2014/main" id="{BFBE2531-4BE4-7B89-A467-398E79D421A5}"/>
              </a:ext>
            </a:extLst>
          </p:cNvPr>
          <p:cNvSpPr>
            <a:spLocks noGrp="1"/>
          </p:cNvSpPr>
          <p:nvPr>
            <p:ph sz="quarter" idx="16" hasCustomPrompt="1"/>
          </p:nvPr>
        </p:nvSpPr>
        <p:spPr>
          <a:xfrm>
            <a:off x="6222411" y="2880726"/>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16" name="Picture Placeholder 10">
            <a:extLst>
              <a:ext uri="{FF2B5EF4-FFF2-40B4-BE49-F238E27FC236}">
                <a16:creationId xmlns:a16="http://schemas.microsoft.com/office/drawing/2014/main" id="{8442927E-81CB-C557-2269-7127C7BA1E65}"/>
              </a:ext>
            </a:extLst>
          </p:cNvPr>
          <p:cNvSpPr>
            <a:spLocks noGrp="1" noChangeAspect="1"/>
          </p:cNvSpPr>
          <p:nvPr>
            <p:ph type="pic" sz="quarter" idx="17"/>
          </p:nvPr>
        </p:nvSpPr>
        <p:spPr>
          <a:xfrm>
            <a:off x="349756"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7" name="Content Placeholder 10">
            <a:extLst>
              <a:ext uri="{FF2B5EF4-FFF2-40B4-BE49-F238E27FC236}">
                <a16:creationId xmlns:a16="http://schemas.microsoft.com/office/drawing/2014/main" id="{F54E9CA3-E1B0-2906-4C78-A1F8592B823C}"/>
              </a:ext>
            </a:extLst>
          </p:cNvPr>
          <p:cNvSpPr>
            <a:spLocks noGrp="1"/>
          </p:cNvSpPr>
          <p:nvPr>
            <p:ph sz="quarter" idx="18" hasCustomPrompt="1"/>
          </p:nvPr>
        </p:nvSpPr>
        <p:spPr>
          <a:xfrm>
            <a:off x="1593850" y="4511563"/>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8" name="Content Placeholder 10">
            <a:extLst>
              <a:ext uri="{FF2B5EF4-FFF2-40B4-BE49-F238E27FC236}">
                <a16:creationId xmlns:a16="http://schemas.microsoft.com/office/drawing/2014/main" id="{EC8E7463-B05F-83F3-B613-9A7617F6344D}"/>
              </a:ext>
            </a:extLst>
          </p:cNvPr>
          <p:cNvSpPr>
            <a:spLocks noGrp="1"/>
          </p:cNvSpPr>
          <p:nvPr>
            <p:ph sz="quarter" idx="19" hasCustomPrompt="1"/>
          </p:nvPr>
        </p:nvSpPr>
        <p:spPr>
          <a:xfrm>
            <a:off x="415500" y="5350549"/>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19" name="Picture Placeholder 10">
            <a:extLst>
              <a:ext uri="{FF2B5EF4-FFF2-40B4-BE49-F238E27FC236}">
                <a16:creationId xmlns:a16="http://schemas.microsoft.com/office/drawing/2014/main" id="{477CDD40-6D0A-8C30-2B92-255704D17F91}"/>
              </a:ext>
            </a:extLst>
          </p:cNvPr>
          <p:cNvSpPr>
            <a:spLocks noGrp="1" noChangeAspect="1"/>
          </p:cNvSpPr>
          <p:nvPr>
            <p:ph type="pic" sz="quarter" idx="20"/>
          </p:nvPr>
        </p:nvSpPr>
        <p:spPr>
          <a:xfrm>
            <a:off x="6156667"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20" name="Content Placeholder 10">
            <a:extLst>
              <a:ext uri="{FF2B5EF4-FFF2-40B4-BE49-F238E27FC236}">
                <a16:creationId xmlns:a16="http://schemas.microsoft.com/office/drawing/2014/main" id="{A1C33998-04E5-D1BD-9781-135F1F5D0D11}"/>
              </a:ext>
            </a:extLst>
          </p:cNvPr>
          <p:cNvSpPr>
            <a:spLocks noGrp="1"/>
          </p:cNvSpPr>
          <p:nvPr>
            <p:ph sz="quarter" idx="21" hasCustomPrompt="1"/>
          </p:nvPr>
        </p:nvSpPr>
        <p:spPr>
          <a:xfrm>
            <a:off x="7400761" y="4511563"/>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21" name="Content Placeholder 10">
            <a:extLst>
              <a:ext uri="{FF2B5EF4-FFF2-40B4-BE49-F238E27FC236}">
                <a16:creationId xmlns:a16="http://schemas.microsoft.com/office/drawing/2014/main" id="{A527797B-0131-CA4F-DA7A-93176273FD51}"/>
              </a:ext>
            </a:extLst>
          </p:cNvPr>
          <p:cNvSpPr>
            <a:spLocks noGrp="1"/>
          </p:cNvSpPr>
          <p:nvPr>
            <p:ph sz="quarter" idx="22" hasCustomPrompt="1"/>
          </p:nvPr>
        </p:nvSpPr>
        <p:spPr>
          <a:xfrm>
            <a:off x="6222411" y="5350549"/>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39199552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349756" y="2883277"/>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349756" y="3429000"/>
            <a:ext cx="3387885" cy="369332"/>
          </a:xfrm>
          <a:prstGeom prst="rect">
            <a:avLst/>
          </a:prstGeom>
        </p:spPr>
        <p:txBody>
          <a:bodyPr anchor="ctr"/>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2" name="Picture Placeholder 10">
            <a:extLst>
              <a:ext uri="{FF2B5EF4-FFF2-40B4-BE49-F238E27FC236}">
                <a16:creationId xmlns:a16="http://schemas.microsoft.com/office/drawing/2014/main" id="{213AE98F-2410-6BC6-E224-08035E650453}"/>
              </a:ext>
            </a:extLst>
          </p:cNvPr>
          <p:cNvSpPr>
            <a:spLocks noGrp="1" noChangeAspect="1"/>
          </p:cNvSpPr>
          <p:nvPr>
            <p:ph type="pic" sz="quarter" idx="14"/>
          </p:nvPr>
        </p:nvSpPr>
        <p:spPr>
          <a:xfrm>
            <a:off x="3997929"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3" name="Content Placeholder 10">
            <a:extLst>
              <a:ext uri="{FF2B5EF4-FFF2-40B4-BE49-F238E27FC236}">
                <a16:creationId xmlns:a16="http://schemas.microsoft.com/office/drawing/2014/main" id="{C41A5A4D-B5BE-AA67-1C20-C9F703E93900}"/>
              </a:ext>
            </a:extLst>
          </p:cNvPr>
          <p:cNvSpPr>
            <a:spLocks noGrp="1"/>
          </p:cNvSpPr>
          <p:nvPr>
            <p:ph sz="quarter" idx="15" hasCustomPrompt="1"/>
          </p:nvPr>
        </p:nvSpPr>
        <p:spPr>
          <a:xfrm>
            <a:off x="3997929" y="2883277"/>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4" name="Content Placeholder 10">
            <a:extLst>
              <a:ext uri="{FF2B5EF4-FFF2-40B4-BE49-F238E27FC236}">
                <a16:creationId xmlns:a16="http://schemas.microsoft.com/office/drawing/2014/main" id="{3A8F60B0-11A1-E040-CBE1-CDA52EAD8827}"/>
              </a:ext>
            </a:extLst>
          </p:cNvPr>
          <p:cNvSpPr>
            <a:spLocks noGrp="1"/>
          </p:cNvSpPr>
          <p:nvPr>
            <p:ph sz="quarter" idx="16" hasCustomPrompt="1"/>
          </p:nvPr>
        </p:nvSpPr>
        <p:spPr>
          <a:xfrm>
            <a:off x="3997929" y="3429000"/>
            <a:ext cx="3387885" cy="369332"/>
          </a:xfrm>
          <a:prstGeom prst="rect">
            <a:avLst/>
          </a:prstGeom>
        </p:spPr>
        <p:txBody>
          <a:bodyPr anchor="ctr"/>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7" name="Picture Placeholder 10">
            <a:extLst>
              <a:ext uri="{FF2B5EF4-FFF2-40B4-BE49-F238E27FC236}">
                <a16:creationId xmlns:a16="http://schemas.microsoft.com/office/drawing/2014/main" id="{807B5F5A-BCED-E8D4-DB63-9EA013E71BCA}"/>
              </a:ext>
            </a:extLst>
          </p:cNvPr>
          <p:cNvSpPr>
            <a:spLocks noGrp="1" noChangeAspect="1"/>
          </p:cNvSpPr>
          <p:nvPr>
            <p:ph type="pic" sz="quarter" idx="17"/>
          </p:nvPr>
        </p:nvSpPr>
        <p:spPr>
          <a:xfrm>
            <a:off x="774979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8" name="Content Placeholder 10">
            <a:extLst>
              <a:ext uri="{FF2B5EF4-FFF2-40B4-BE49-F238E27FC236}">
                <a16:creationId xmlns:a16="http://schemas.microsoft.com/office/drawing/2014/main" id="{9F224082-9089-8D51-A15C-72231C54F92E}"/>
              </a:ext>
            </a:extLst>
          </p:cNvPr>
          <p:cNvSpPr>
            <a:spLocks noGrp="1"/>
          </p:cNvSpPr>
          <p:nvPr>
            <p:ph sz="quarter" idx="18" hasCustomPrompt="1"/>
          </p:nvPr>
        </p:nvSpPr>
        <p:spPr>
          <a:xfrm>
            <a:off x="7749797" y="2883277"/>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9" name="Content Placeholder 10">
            <a:extLst>
              <a:ext uri="{FF2B5EF4-FFF2-40B4-BE49-F238E27FC236}">
                <a16:creationId xmlns:a16="http://schemas.microsoft.com/office/drawing/2014/main" id="{857A4BCE-BEF3-1EC5-F1A1-8172CE284331}"/>
              </a:ext>
            </a:extLst>
          </p:cNvPr>
          <p:cNvSpPr>
            <a:spLocks noGrp="1"/>
          </p:cNvSpPr>
          <p:nvPr>
            <p:ph sz="quarter" idx="19" hasCustomPrompt="1"/>
          </p:nvPr>
        </p:nvSpPr>
        <p:spPr>
          <a:xfrm>
            <a:off x="7749797" y="3429000"/>
            <a:ext cx="3387885" cy="369332"/>
          </a:xfrm>
          <a:prstGeom prst="rect">
            <a:avLst/>
          </a:prstGeom>
        </p:spPr>
        <p:txBody>
          <a:bodyPr anchor="ctr"/>
          <a:lstStyle>
            <a:lvl1pPr marL="0" indent="0">
              <a:buNone/>
              <a:defRPr sz="1800" b="0" i="0">
                <a:solidFill>
                  <a:schemeClr val="bg1"/>
                </a:solidFill>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152994498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11155362"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7760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B6CA1-FFB6-CF30-61C3-C488CEAC016F}"/>
              </a:ext>
            </a:extLst>
          </p:cNvPr>
          <p:cNvPicPr>
            <a:picLocks noChangeAspect="1"/>
          </p:cNvPicPr>
          <p:nvPr userDrawn="1"/>
        </p:nvPicPr>
        <p:blipFill>
          <a:blip r:embed="rId2"/>
          <a:stretch>
            <a:fillRect/>
          </a:stretch>
        </p:blipFill>
        <p:spPr>
          <a:xfrm>
            <a:off x="560537" y="409993"/>
            <a:ext cx="857716" cy="374400"/>
          </a:xfrm>
          <a:prstGeom prst="rect">
            <a:avLst/>
          </a:prstGeom>
        </p:spPr>
      </p:pic>
      <p:sp>
        <p:nvSpPr>
          <p:cNvPr id="2" name="Rectangle 1">
            <a:extLst>
              <a:ext uri="{FF2B5EF4-FFF2-40B4-BE49-F238E27FC236}">
                <a16:creationId xmlns:a16="http://schemas.microsoft.com/office/drawing/2014/main" id="{2E3B464D-A393-1667-2DA0-C964F05073B9}"/>
              </a:ext>
            </a:extLst>
          </p:cNvPr>
          <p:cNvSpPr/>
          <p:nvPr userDrawn="1"/>
        </p:nvSpPr>
        <p:spPr>
          <a:xfrm>
            <a:off x="1" y="1"/>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798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1B39C13D-534A-DF76-9376-2C753125B861}"/>
              </a:ext>
            </a:extLst>
          </p:cNvPr>
          <p:cNvSpPr txBox="1">
            <a:spLocks/>
          </p:cNvSpPr>
          <p:nvPr userDrawn="1"/>
        </p:nvSpPr>
        <p:spPr>
          <a:xfrm>
            <a:off x="534844" y="2999802"/>
            <a:ext cx="9066356" cy="1113575"/>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8000" b="1" i="0" u="none" strike="noStrike" kern="1200" cap="none" spc="0" normalizeH="0" baseline="0" noProof="0">
                <a:ln>
                  <a:noFill/>
                </a:ln>
                <a:gradFill>
                  <a:gsLst>
                    <a:gs pos="0">
                      <a:srgbClr val="A6D65E"/>
                    </a:gs>
                    <a:gs pos="100000">
                      <a:srgbClr val="41B95E"/>
                    </a:gs>
                  </a:gsLst>
                  <a:lin ang="0" scaled="0"/>
                </a:gradFill>
                <a:effectLst/>
                <a:uLnTx/>
                <a:uFillTx/>
                <a:latin typeface="Gill Sans Nova" panose="020B0602020104020203" pitchFamily="34" charset="0"/>
                <a:ea typeface="+mn-ea"/>
                <a:cs typeface="Agency FB" panose="020F0502020204030204" pitchFamily="34" charset="0"/>
              </a:rPr>
              <a:t>Thank You</a:t>
            </a:r>
            <a:endParaRPr kumimoji="0" lang="en-CA" sz="4800" b="1" i="0" u="none" strike="noStrike" kern="1200" cap="none" spc="0" normalizeH="0" baseline="0" noProof="0">
              <a:ln>
                <a:noFill/>
              </a:ln>
              <a:gradFill>
                <a:gsLst>
                  <a:gs pos="0">
                    <a:srgbClr val="A6D65E"/>
                  </a:gs>
                  <a:gs pos="100000">
                    <a:srgbClr val="41B95E"/>
                  </a:gs>
                </a:gsLst>
                <a:lin ang="0" scaled="0"/>
              </a:gradFill>
              <a:effectLst/>
              <a:uLnTx/>
              <a:uFillTx/>
              <a:latin typeface="Gill Sans Nova" panose="020B0602020104020203" pitchFamily="34" charset="0"/>
              <a:ea typeface="+mn-ea"/>
              <a:cs typeface="Agency FB" panose="020F0502020204030204" pitchFamily="34" charset="0"/>
            </a:endParaRPr>
          </a:p>
        </p:txBody>
      </p:sp>
      <p:pic>
        <p:nvPicPr>
          <p:cNvPr id="21" name="Picture 20">
            <a:extLst>
              <a:ext uri="{FF2B5EF4-FFF2-40B4-BE49-F238E27FC236}">
                <a16:creationId xmlns:a16="http://schemas.microsoft.com/office/drawing/2014/main" id="{E0915D26-F995-2DE0-58F0-CBB4CF06C358}"/>
              </a:ext>
            </a:extLst>
          </p:cNvPr>
          <p:cNvPicPr>
            <a:picLocks noChangeAspect="1"/>
          </p:cNvPicPr>
          <p:nvPr userDrawn="1"/>
        </p:nvPicPr>
        <p:blipFill>
          <a:blip r:embed="rId2"/>
          <a:stretch>
            <a:fillRect/>
          </a:stretch>
        </p:blipFill>
        <p:spPr>
          <a:xfrm>
            <a:off x="10221945" y="5466442"/>
            <a:ext cx="1389682" cy="606607"/>
          </a:xfrm>
          <a:prstGeom prst="rect">
            <a:avLst/>
          </a:prstGeom>
        </p:spPr>
      </p:pic>
      <p:sp>
        <p:nvSpPr>
          <p:cNvPr id="22" name="Text Placeholder 3">
            <a:extLst>
              <a:ext uri="{FF2B5EF4-FFF2-40B4-BE49-F238E27FC236}">
                <a16:creationId xmlns:a16="http://schemas.microsoft.com/office/drawing/2014/main" id="{F9917DB4-2ADB-5ECD-B678-88AF7DDD2053}"/>
              </a:ext>
            </a:extLst>
          </p:cNvPr>
          <p:cNvSpPr txBox="1">
            <a:spLocks/>
          </p:cNvSpPr>
          <p:nvPr userDrawn="1"/>
        </p:nvSpPr>
        <p:spPr>
          <a:xfrm>
            <a:off x="9997249" y="6144124"/>
            <a:ext cx="1875205" cy="3693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err="1">
                <a:ln>
                  <a:noFill/>
                </a:ln>
                <a:solidFill>
                  <a:schemeClr val="bg2"/>
                </a:solidFill>
                <a:effectLst/>
                <a:uLnTx/>
                <a:uFillTx/>
                <a:latin typeface="Gill Sans Nova" panose="020B0602020104020203" pitchFamily="34" charset="0"/>
                <a:cs typeface="Agency FB" panose="020F0502020204030204" pitchFamily="34" charset="0"/>
              </a:rPr>
              <a:t>abacusdata.ca</a:t>
            </a:r>
            <a:endParaRPr kumimoji="0" lang="en-CA" sz="1800" b="1" u="none" strike="noStrike" kern="1200" cap="none" spc="0" normalizeH="0" baseline="0" noProof="0">
              <a:ln>
                <a:noFill/>
              </a:ln>
              <a:solidFill>
                <a:schemeClr val="bg2"/>
              </a:solidFill>
              <a:effectLst/>
              <a:uLnTx/>
              <a:uFillTx/>
              <a:latin typeface="Gill Sans Nova" panose="020B0602020104020203" pitchFamily="34" charset="0"/>
              <a:cs typeface="Agency FB" panose="020F0502020204030204" pitchFamily="34" charset="0"/>
            </a:endParaRPr>
          </a:p>
        </p:txBody>
      </p:sp>
      <p:pic>
        <p:nvPicPr>
          <p:cNvPr id="23" name="Graphic 22">
            <a:extLst>
              <a:ext uri="{FF2B5EF4-FFF2-40B4-BE49-F238E27FC236}">
                <a16:creationId xmlns:a16="http://schemas.microsoft.com/office/drawing/2014/main" id="{C5F832DD-50EA-60ED-11F4-101241887B36}"/>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3"/>
              </a:ext>
            </a:extLst>
          </a:blip>
          <a:srcRect l="-3171" t="62910" r="59871" b="6477"/>
          <a:stretch/>
        </p:blipFill>
        <p:spPr>
          <a:xfrm>
            <a:off x="0" y="0"/>
            <a:ext cx="12192000" cy="6858000"/>
          </a:xfrm>
          <a:prstGeom prst="rect">
            <a:avLst/>
          </a:prstGeom>
        </p:spPr>
      </p:pic>
    </p:spTree>
    <p:extLst>
      <p:ext uri="{BB962C8B-B14F-4D97-AF65-F5344CB8AC3E}">
        <p14:creationId xmlns:p14="http://schemas.microsoft.com/office/powerpoint/2010/main" val="1406370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6E8F05-6045-19C6-B65B-68841A07D75A}"/>
              </a:ext>
            </a:extLst>
          </p:cNvPr>
          <p:cNvPicPr>
            <a:picLocks noChangeAspect="1"/>
          </p:cNvPicPr>
          <p:nvPr userDrawn="1"/>
        </p:nvPicPr>
        <p:blipFill>
          <a:blip r:embed="rId2"/>
          <a:stretch>
            <a:fillRect/>
          </a:stretch>
        </p:blipFill>
        <p:spPr>
          <a:xfrm>
            <a:off x="1155785" y="3101035"/>
            <a:ext cx="1502678" cy="655931"/>
          </a:xfrm>
          <a:prstGeom prst="rect">
            <a:avLst/>
          </a:prstGeom>
        </p:spPr>
      </p:pic>
      <p:pic>
        <p:nvPicPr>
          <p:cNvPr id="12" name="Picture 11">
            <a:extLst>
              <a:ext uri="{FF2B5EF4-FFF2-40B4-BE49-F238E27FC236}">
                <a16:creationId xmlns:a16="http://schemas.microsoft.com/office/drawing/2014/main" id="{E66DB3C9-5C3A-CBE7-3980-79EB0258249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67994" r="75667"/>
          <a:stretch/>
        </p:blipFill>
        <p:spPr>
          <a:xfrm>
            <a:off x="10405277" y="-2"/>
            <a:ext cx="1773539" cy="760325"/>
          </a:xfrm>
          <a:prstGeom prst="rect">
            <a:avLst/>
          </a:prstGeom>
        </p:spPr>
      </p:pic>
      <p:pic>
        <p:nvPicPr>
          <p:cNvPr id="14" name="Picture 13">
            <a:extLst>
              <a:ext uri="{FF2B5EF4-FFF2-40B4-BE49-F238E27FC236}">
                <a16:creationId xmlns:a16="http://schemas.microsoft.com/office/drawing/2014/main" id="{1793ED6A-A08B-C0E4-1400-720EED9DA316}"/>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37031" t="67980" b="11404"/>
          <a:stretch/>
        </p:blipFill>
        <p:spPr>
          <a:xfrm>
            <a:off x="-25183" y="-1"/>
            <a:ext cx="7684728" cy="489850"/>
          </a:xfrm>
          <a:prstGeom prst="rect">
            <a:avLst/>
          </a:prstGeom>
        </p:spPr>
      </p:pic>
      <p:pic>
        <p:nvPicPr>
          <p:cNvPr id="15" name="Picture 14">
            <a:extLst>
              <a:ext uri="{FF2B5EF4-FFF2-40B4-BE49-F238E27FC236}">
                <a16:creationId xmlns:a16="http://schemas.microsoft.com/office/drawing/2014/main" id="{2423CD85-4429-FF09-0D79-660B8C445481}"/>
              </a:ext>
            </a:extLst>
          </p:cNvPr>
          <p:cNvPicPr>
            <a:picLocks noChangeAspect="1"/>
          </p:cNvPicPr>
          <p:nvPr userDrawn="1"/>
        </p:nvPicPr>
        <p:blipFill rotWithShape="1">
          <a:blip r:embed="rId5">
            <a:extLst>
              <a:ext uri="{28A0092B-C50C-407E-A947-70E740481C1C}">
                <a14:useLocalDpi xmlns:a14="http://schemas.microsoft.com/office/drawing/2010/main"/>
              </a:ext>
            </a:extLst>
          </a:blip>
          <a:srcRect t="71217"/>
          <a:stretch/>
        </p:blipFill>
        <p:spPr>
          <a:xfrm>
            <a:off x="7898411" y="-2"/>
            <a:ext cx="2268000" cy="652803"/>
          </a:xfrm>
          <a:prstGeom prst="rect">
            <a:avLst/>
          </a:prstGeom>
        </p:spPr>
      </p:pic>
      <p:cxnSp>
        <p:nvCxnSpPr>
          <p:cNvPr id="16" name="Straight Connector 15">
            <a:extLst>
              <a:ext uri="{FF2B5EF4-FFF2-40B4-BE49-F238E27FC236}">
                <a16:creationId xmlns:a16="http://schemas.microsoft.com/office/drawing/2014/main" id="{DE1D6226-D7C9-6722-EA96-7868DDB10FF6}"/>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E132DC5-85D6-B929-478B-0CCC7E081AC2}"/>
              </a:ext>
            </a:extLst>
          </p:cNvPr>
          <p:cNvSpPr>
            <a:spLocks noGrp="1"/>
          </p:cNvSpPr>
          <p:nvPr>
            <p:ph type="body" sz="quarter" idx="10" hasCustomPrompt="1"/>
          </p:nvPr>
        </p:nvSpPr>
        <p:spPr>
          <a:xfrm>
            <a:off x="4034946" y="2131539"/>
            <a:ext cx="7380000" cy="1940400"/>
          </a:xfrm>
          <a:prstGeom prst="rect">
            <a:avLst/>
          </a:prstGeom>
        </p:spPr>
        <p:txBody>
          <a:bodyPr anchor="ctr">
            <a:normAutofit/>
          </a:bodyPr>
          <a:lstStyle>
            <a:lvl1pPr marL="0" indent="0">
              <a:buNone/>
              <a:defRPr sz="4000" b="1" i="0">
                <a:solidFill>
                  <a:schemeClr val="bg1"/>
                </a:solidFill>
                <a:latin typeface="Gill Sans Nova" panose="020B06020201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Headline here</a:t>
            </a:r>
          </a:p>
        </p:txBody>
      </p:sp>
      <p:sp>
        <p:nvSpPr>
          <p:cNvPr id="35" name="Text Placeholder 34">
            <a:extLst>
              <a:ext uri="{FF2B5EF4-FFF2-40B4-BE49-F238E27FC236}">
                <a16:creationId xmlns:a16="http://schemas.microsoft.com/office/drawing/2014/main" id="{FBDFB448-26C8-00BD-F1ED-ADA324F8F7ED}"/>
              </a:ext>
            </a:extLst>
          </p:cNvPr>
          <p:cNvSpPr>
            <a:spLocks noGrp="1"/>
          </p:cNvSpPr>
          <p:nvPr>
            <p:ph type="body" sz="quarter" idx="12" hasCustomPrompt="1"/>
          </p:nvPr>
        </p:nvSpPr>
        <p:spPr>
          <a:xfrm>
            <a:off x="1029166" y="219060"/>
            <a:ext cx="3604986" cy="360217"/>
          </a:xfrm>
          <a:prstGeom prst="rect">
            <a:avLst/>
          </a:prstGeom>
        </p:spPr>
        <p:txBody>
          <a:bodyPr anchor="ctr">
            <a:normAutofit/>
          </a:bodyPr>
          <a:lstStyle>
            <a:lvl1pPr marL="0" indent="0">
              <a:buNone/>
              <a:defRPr sz="1600" b="1" i="0">
                <a:solidFill>
                  <a:schemeClr val="accent1"/>
                </a:solidFill>
                <a:latin typeface="Gill Sans Nova" panose="020B0602020104020203" pitchFamily="34" charset="0"/>
              </a:defRPr>
            </a:lvl1pPr>
          </a:lstStyle>
          <a:p>
            <a:pPr lvl="0"/>
            <a:r>
              <a:rPr lang="en-US"/>
              <a:t>Subhead here</a:t>
            </a:r>
          </a:p>
        </p:txBody>
      </p:sp>
      <p:sp>
        <p:nvSpPr>
          <p:cNvPr id="37" name="Text Placeholder 36">
            <a:extLst>
              <a:ext uri="{FF2B5EF4-FFF2-40B4-BE49-F238E27FC236}">
                <a16:creationId xmlns:a16="http://schemas.microsoft.com/office/drawing/2014/main" id="{3C2BE65F-8DBB-586F-5FB5-E6E199CA728D}"/>
              </a:ext>
            </a:extLst>
          </p:cNvPr>
          <p:cNvSpPr>
            <a:spLocks noGrp="1"/>
          </p:cNvSpPr>
          <p:nvPr>
            <p:ph type="body" sz="quarter" idx="13" hasCustomPrompt="1"/>
          </p:nvPr>
        </p:nvSpPr>
        <p:spPr>
          <a:xfrm>
            <a:off x="4035425" y="4533900"/>
            <a:ext cx="7380288" cy="533400"/>
          </a:xfrm>
          <a:prstGeom prst="rect">
            <a:avLst/>
          </a:prstGeom>
        </p:spPr>
        <p:txBody>
          <a:bodyPr anchor="ctr">
            <a:normAutofit/>
          </a:bodyPr>
          <a:lstStyle>
            <a:lvl1pPr marL="0" indent="0">
              <a:buNone/>
              <a:defRPr sz="2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 here</a:t>
            </a:r>
          </a:p>
        </p:txBody>
      </p:sp>
    </p:spTree>
    <p:extLst>
      <p:ext uri="{BB962C8B-B14F-4D97-AF65-F5344CB8AC3E}">
        <p14:creationId xmlns:p14="http://schemas.microsoft.com/office/powerpoint/2010/main" val="364250136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41C62-3600-5952-47D2-99FCB5AE7C68}"/>
              </a:ext>
            </a:extLst>
          </p:cNvPr>
          <p:cNvSpPr txBox="1">
            <a:spLocks/>
          </p:cNvSpPr>
          <p:nvPr userDrawn="1"/>
        </p:nvSpPr>
        <p:spPr>
          <a:xfrm>
            <a:off x="377678" y="724959"/>
            <a:ext cx="11157283" cy="523220"/>
          </a:xfrm>
          <a:prstGeom prst="rect">
            <a:avLst/>
          </a:prstGeom>
        </p:spPr>
        <p:txBody>
          <a:bodyPr vert="horz"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b="1">
                <a:latin typeface="Gill Sans Nova" panose="020B0602020104020203" pitchFamily="34" charset="0"/>
                <a:cs typeface="Agency FB" panose="020F0502020204030204" pitchFamily="34" charset="0"/>
              </a:rPr>
              <a:t>Table of</a:t>
            </a:r>
            <a:endParaRPr lang="en-CA" sz="2800" b="1">
              <a:latin typeface="Gill Sans Nova" panose="020B0602020104020203" pitchFamily="34" charset="0"/>
              <a:cs typeface="Agency FB" panose="020F0502020204030204" pitchFamily="34" charset="0"/>
            </a:endParaRPr>
          </a:p>
        </p:txBody>
      </p:sp>
      <p:sp>
        <p:nvSpPr>
          <p:cNvPr id="6" name="TextBox 5">
            <a:extLst>
              <a:ext uri="{FF2B5EF4-FFF2-40B4-BE49-F238E27FC236}">
                <a16:creationId xmlns:a16="http://schemas.microsoft.com/office/drawing/2014/main" id="{B990BAA4-3FF1-8940-21F6-85FDA4AF8779}"/>
              </a:ext>
            </a:extLst>
          </p:cNvPr>
          <p:cNvSpPr txBox="1"/>
          <p:nvPr userDrawn="1"/>
        </p:nvSpPr>
        <p:spPr>
          <a:xfrm>
            <a:off x="304526" y="986569"/>
            <a:ext cx="6099048" cy="1446550"/>
          </a:xfrm>
          <a:prstGeom prst="rect">
            <a:avLst/>
          </a:prstGeom>
          <a:noFill/>
        </p:spPr>
        <p:txBody>
          <a:bodyPr wrap="square">
            <a:spAutoFit/>
          </a:bodyPr>
          <a:lstStyle/>
          <a:p>
            <a:pPr marL="0" indent="0">
              <a:lnSpc>
                <a:spcPct val="100000"/>
              </a:lnSpc>
              <a:buNone/>
            </a:pPr>
            <a:r>
              <a:rPr lang="en-US"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rPr>
              <a:t>Contents</a:t>
            </a:r>
            <a:endParaRPr lang="en-CA"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endParaRPr>
          </a:p>
        </p:txBody>
      </p:sp>
    </p:spTree>
    <p:extLst>
      <p:ext uri="{BB962C8B-B14F-4D97-AF65-F5344CB8AC3E}">
        <p14:creationId xmlns:p14="http://schemas.microsoft.com/office/powerpoint/2010/main" val="363273450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11155362"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298995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BDA72796-ECB3-8088-5E33-71319B234C93}"/>
              </a:ext>
            </a:extLst>
          </p:cNvPr>
          <p:cNvSpPr>
            <a:spLocks noGrp="1"/>
          </p:cNvSpPr>
          <p:nvPr>
            <p:ph type="body" sz="quarter" idx="12"/>
          </p:nvPr>
        </p:nvSpPr>
        <p:spPr>
          <a:xfrm>
            <a:off x="6096000"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83629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call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93009E1-BFCC-E9F7-6A92-FC06B18584B5}"/>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D76B47D5-2064-434A-5EBB-B934285C05A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1" i="0">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Callout text here</a:t>
            </a:r>
          </a:p>
        </p:txBody>
      </p:sp>
    </p:spTree>
    <p:extLst>
      <p:ext uri="{BB962C8B-B14F-4D97-AF65-F5344CB8AC3E}">
        <p14:creationId xmlns:p14="http://schemas.microsoft.com/office/powerpoint/2010/main" val="273166455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007D48-D74A-4F79-D564-87BA0AA8994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57CE6099-4C28-38A6-BFD3-ECE6E24CF658}"/>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2"/>
              </a:ext>
            </a:extLst>
          </a:blip>
          <a:srcRect l="20462" t="29334" r="26791" b="40053"/>
          <a:stretch/>
        </p:blipFill>
        <p:spPr>
          <a:xfrm>
            <a:off x="-1" y="645926"/>
            <a:ext cx="12226651" cy="5645889"/>
          </a:xfrm>
          <a:prstGeom prst="rect">
            <a:avLst/>
          </a:prstGeom>
        </p:spPr>
      </p:pic>
      <p:sp>
        <p:nvSpPr>
          <p:cNvPr id="10" name="Picture Placeholder 10">
            <a:extLst>
              <a:ext uri="{FF2B5EF4-FFF2-40B4-BE49-F238E27FC236}">
                <a16:creationId xmlns:a16="http://schemas.microsoft.com/office/drawing/2014/main" id="{EC202524-A1E2-3BAE-FF83-A6FCC6867DED}"/>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12" name="Text Placeholder 4">
            <a:extLst>
              <a:ext uri="{FF2B5EF4-FFF2-40B4-BE49-F238E27FC236}">
                <a16:creationId xmlns:a16="http://schemas.microsoft.com/office/drawing/2014/main" id="{729A3D2C-3419-CABB-F612-B7A6015DCD3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4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 here</a:t>
            </a:r>
          </a:p>
        </p:txBody>
      </p:sp>
      <p:sp>
        <p:nvSpPr>
          <p:cNvPr id="11" name="Oval 10">
            <a:extLst>
              <a:ext uri="{FF2B5EF4-FFF2-40B4-BE49-F238E27FC236}">
                <a16:creationId xmlns:a16="http://schemas.microsoft.com/office/drawing/2014/main" id="{EC69D06E-12CD-044D-1926-F68F75C0DFC9}"/>
              </a:ext>
            </a:extLst>
          </p:cNvPr>
          <p:cNvSpPr/>
          <p:nvPr userDrawn="1"/>
        </p:nvSpPr>
        <p:spPr>
          <a:xfrm>
            <a:off x="11802355" y="6468355"/>
            <a:ext cx="389645" cy="3896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A52B0B3A-C2DD-06A2-076A-7E9537E4AC29}"/>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sp>
        <p:nvSpPr>
          <p:cNvPr id="14" name="Rounded Rectangle 7">
            <a:extLst>
              <a:ext uri="{FF2B5EF4-FFF2-40B4-BE49-F238E27FC236}">
                <a16:creationId xmlns:a16="http://schemas.microsoft.com/office/drawing/2014/main" id="{3877C48F-777A-893D-114B-8A0F6DAA9359}"/>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icon&#10;&#10;Description automatically generated">
            <a:extLst>
              <a:ext uri="{FF2B5EF4-FFF2-40B4-BE49-F238E27FC236}">
                <a16:creationId xmlns:a16="http://schemas.microsoft.com/office/drawing/2014/main" id="{E76F3C0A-8124-7FEE-8FE3-43076D6A07F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1673" y="6575193"/>
            <a:ext cx="355247" cy="197131"/>
          </a:xfrm>
          <a:prstGeom prst="rect">
            <a:avLst/>
          </a:prstGeom>
        </p:spPr>
      </p:pic>
    </p:spTree>
    <p:extLst>
      <p:ext uri="{BB962C8B-B14F-4D97-AF65-F5344CB8AC3E}">
        <p14:creationId xmlns:p14="http://schemas.microsoft.com/office/powerpoint/2010/main" val="2109771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00E62-B946-1AAA-3FA9-848E3A7FE18D}"/>
              </a:ext>
            </a:extLst>
          </p:cNvPr>
          <p:cNvSpPr/>
          <p:nvPr/>
        </p:nvSpPr>
        <p:spPr>
          <a:xfrm>
            <a:off x="9025214" y="1414759"/>
            <a:ext cx="3281711" cy="4142509"/>
          </a:xfrm>
          <a:prstGeom prst="rect">
            <a:avLst/>
          </a:prstGeom>
          <a:gradFill flip="none" rotWithShape="1">
            <a:gsLst>
              <a:gs pos="22000">
                <a:schemeClr val="tx2"/>
              </a:gs>
              <a:gs pos="100000">
                <a:schemeClr val="bg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Picture Placeholder 12">
            <a:extLst>
              <a:ext uri="{FF2B5EF4-FFF2-40B4-BE49-F238E27FC236}">
                <a16:creationId xmlns:a16="http://schemas.microsoft.com/office/drawing/2014/main" id="{1209DB4A-A61F-F7C1-2859-C35A230604F2}"/>
              </a:ext>
            </a:extLst>
          </p:cNvPr>
          <p:cNvSpPr>
            <a:spLocks noGrp="1"/>
          </p:cNvSpPr>
          <p:nvPr>
            <p:ph type="pic" sz="quarter" idx="11"/>
          </p:nvPr>
        </p:nvSpPr>
        <p:spPr>
          <a:xfrm>
            <a:off x="6905468" y="1414758"/>
            <a:ext cx="4140000" cy="4140000"/>
          </a:xfrm>
          <a:custGeom>
            <a:avLst/>
            <a:gdLst>
              <a:gd name="connsiteX0" fmla="*/ 2070000 w 4140000"/>
              <a:gd name="connsiteY0" fmla="*/ 0 h 4140000"/>
              <a:gd name="connsiteX1" fmla="*/ 4140000 w 4140000"/>
              <a:gd name="connsiteY1" fmla="*/ 2070000 h 4140000"/>
              <a:gd name="connsiteX2" fmla="*/ 2070000 w 4140000"/>
              <a:gd name="connsiteY2" fmla="*/ 4140000 h 4140000"/>
              <a:gd name="connsiteX3" fmla="*/ 0 w 4140000"/>
              <a:gd name="connsiteY3" fmla="*/ 2070000 h 4140000"/>
              <a:gd name="connsiteX4" fmla="*/ 249838 w 4140000"/>
              <a:gd name="connsiteY4" fmla="*/ 1083315 h 4140000"/>
              <a:gd name="connsiteX5" fmla="*/ 256657 w 4140000"/>
              <a:gd name="connsiteY5" fmla="*/ 1072092 h 4140000"/>
              <a:gd name="connsiteX6" fmla="*/ 331420 w 4140000"/>
              <a:gd name="connsiteY6" fmla="*/ 1095299 h 4140000"/>
              <a:gd name="connsiteX7" fmla="*/ 454275 w 4140000"/>
              <a:gd name="connsiteY7" fmla="*/ 1107684 h 4140000"/>
              <a:gd name="connsiteX8" fmla="*/ 1063875 w 4140000"/>
              <a:gd name="connsiteY8" fmla="*/ 498084 h 4140000"/>
              <a:gd name="connsiteX9" fmla="*/ 1051490 w 4140000"/>
              <a:gd name="connsiteY9" fmla="*/ 375228 h 4140000"/>
              <a:gd name="connsiteX10" fmla="*/ 1023792 w 4140000"/>
              <a:gd name="connsiteY10" fmla="*/ 285999 h 4140000"/>
              <a:gd name="connsiteX11" fmla="*/ 1083316 w 4140000"/>
              <a:gd name="connsiteY11" fmla="*/ 249838 h 4140000"/>
              <a:gd name="connsiteX12" fmla="*/ 2070000 w 4140000"/>
              <a:gd name="connsiteY12" fmla="*/ 0 h 41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0000" h="4140000">
                <a:moveTo>
                  <a:pt x="2070000" y="0"/>
                </a:moveTo>
                <a:cubicBezTo>
                  <a:pt x="3213229" y="0"/>
                  <a:pt x="4140000" y="926771"/>
                  <a:pt x="4140000" y="2070000"/>
                </a:cubicBezTo>
                <a:cubicBezTo>
                  <a:pt x="4140000" y="3213229"/>
                  <a:pt x="3213229" y="4140000"/>
                  <a:pt x="2070000" y="4140000"/>
                </a:cubicBezTo>
                <a:cubicBezTo>
                  <a:pt x="926771" y="4140000"/>
                  <a:pt x="0" y="3213229"/>
                  <a:pt x="0" y="2070000"/>
                </a:cubicBezTo>
                <a:cubicBezTo>
                  <a:pt x="0" y="1712741"/>
                  <a:pt x="90505" y="1376620"/>
                  <a:pt x="249838" y="1083315"/>
                </a:cubicBezTo>
                <a:lnTo>
                  <a:pt x="256657" y="1072092"/>
                </a:lnTo>
                <a:lnTo>
                  <a:pt x="331420" y="1095299"/>
                </a:lnTo>
                <a:cubicBezTo>
                  <a:pt x="371103" y="1103420"/>
                  <a:pt x="412191" y="1107684"/>
                  <a:pt x="454275" y="1107684"/>
                </a:cubicBezTo>
                <a:cubicBezTo>
                  <a:pt x="790948" y="1107684"/>
                  <a:pt x="1063875" y="834757"/>
                  <a:pt x="1063875" y="498084"/>
                </a:cubicBezTo>
                <a:cubicBezTo>
                  <a:pt x="1063875" y="456000"/>
                  <a:pt x="1059611" y="414912"/>
                  <a:pt x="1051490" y="375228"/>
                </a:cubicBezTo>
                <a:lnTo>
                  <a:pt x="1023792" y="285999"/>
                </a:lnTo>
                <a:lnTo>
                  <a:pt x="1083316" y="249838"/>
                </a:lnTo>
                <a:cubicBezTo>
                  <a:pt x="1376621" y="90505"/>
                  <a:pt x="1712741" y="0"/>
                  <a:pt x="2070000" y="0"/>
                </a:cubicBezTo>
                <a:close/>
              </a:path>
            </a:pathLst>
          </a:custGeom>
          <a:solidFill>
            <a:schemeClr val="accent5">
              <a:lumMod val="50000"/>
            </a:schemeClr>
          </a:solidFill>
        </p:spPr>
        <p:txBody>
          <a:bodyPr wrap="square" anchor="ctr">
            <a:noAutofit/>
          </a:bodyPr>
          <a:lstStyle>
            <a:lvl1pPr marL="0" indent="0" algn="ctr">
              <a:buNone/>
              <a:defRPr/>
            </a:lvl1pPr>
          </a:lstStyle>
          <a:p>
            <a:endParaRPr lang="en-US"/>
          </a:p>
        </p:txBody>
      </p:sp>
      <p:pic>
        <p:nvPicPr>
          <p:cNvPr id="5" name="Picture 4" descr="Circle&#10;&#10;Description automatically generated">
            <a:extLst>
              <a:ext uri="{FF2B5EF4-FFF2-40B4-BE49-F238E27FC236}">
                <a16:creationId xmlns:a16="http://schemas.microsoft.com/office/drawing/2014/main" id="{0D4B48B9-A15A-FD91-1F4B-A4DE0D9A43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6030" y="1293616"/>
            <a:ext cx="1234124" cy="1234124"/>
          </a:xfrm>
          <a:prstGeom prst="rect">
            <a:avLst/>
          </a:prstGeom>
        </p:spPr>
      </p:pic>
      <p:sp>
        <p:nvSpPr>
          <p:cNvPr id="14" name="Text Placeholder 4">
            <a:extLst>
              <a:ext uri="{FF2B5EF4-FFF2-40B4-BE49-F238E27FC236}">
                <a16:creationId xmlns:a16="http://schemas.microsoft.com/office/drawing/2014/main" id="{7AF3DD6B-2173-9262-C074-0D4D66152F6C}"/>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0" i="1">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text here”</a:t>
            </a:r>
          </a:p>
        </p:txBody>
      </p:sp>
    </p:spTree>
    <p:extLst>
      <p:ext uri="{BB962C8B-B14F-4D97-AF65-F5344CB8AC3E}">
        <p14:creationId xmlns:p14="http://schemas.microsoft.com/office/powerpoint/2010/main" val="159517683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ta Visualization slide with Spa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250" y="1933575"/>
            <a:ext cx="7212135" cy="3736975"/>
          </a:xfrm>
          <a:prstGeom prst="rect">
            <a:avLst/>
          </a:prstGeom>
        </p:spPr>
        <p:txBody>
          <a:bodyPr/>
          <a:lstStyle/>
          <a:p>
            <a:endParaRPr lang="en-CA"/>
          </a:p>
        </p:txBody>
      </p:sp>
    </p:spTree>
    <p:extLst>
      <p:ext uri="{BB962C8B-B14F-4D97-AF65-F5344CB8AC3E}">
        <p14:creationId xmlns:p14="http://schemas.microsoft.com/office/powerpoint/2010/main" val="30340524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BDA72796-ECB3-8088-5E33-71319B234C93}"/>
              </a:ext>
            </a:extLst>
          </p:cNvPr>
          <p:cNvSpPr>
            <a:spLocks noGrp="1"/>
          </p:cNvSpPr>
          <p:nvPr>
            <p:ph type="body" sz="quarter" idx="12"/>
          </p:nvPr>
        </p:nvSpPr>
        <p:spPr>
          <a:xfrm>
            <a:off x="6096000"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742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ata Visualization: Full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1155362" cy="3736975"/>
          </a:xfrm>
          <a:prstGeom prst="rect">
            <a:avLst/>
          </a:prstGeom>
        </p:spPr>
        <p:txBody>
          <a:bodyPr/>
          <a:lstStyle/>
          <a:p>
            <a:endParaRPr lang="en-CA"/>
          </a:p>
        </p:txBody>
      </p:sp>
    </p:spTree>
    <p:extLst>
      <p:ext uri="{BB962C8B-B14F-4D97-AF65-F5344CB8AC3E}">
        <p14:creationId xmlns:p14="http://schemas.microsoft.com/office/powerpoint/2010/main" val="70187542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Data Visualization: Full Slide with Spa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0240272" cy="3736975"/>
          </a:xfrm>
          <a:prstGeom prst="rect">
            <a:avLst/>
          </a:prstGeom>
        </p:spPr>
        <p:txBody>
          <a:bodyPr/>
          <a:lstStyle/>
          <a:p>
            <a:endParaRPr lang="en-CA"/>
          </a:p>
        </p:txBody>
      </p:sp>
    </p:spTree>
    <p:extLst>
      <p:ext uri="{BB962C8B-B14F-4D97-AF65-F5344CB8AC3E}">
        <p14:creationId xmlns:p14="http://schemas.microsoft.com/office/powerpoint/2010/main" val="387690920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Data Visualization slide with Spac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250" y="314324"/>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250" y="1933575"/>
            <a:ext cx="7212135" cy="3736975"/>
          </a:xfrm>
          <a:prstGeom prst="rect">
            <a:avLst/>
          </a:prstGeom>
        </p:spPr>
        <p:txBody>
          <a:bodyPr/>
          <a:lstStyle/>
          <a:p>
            <a:endParaRPr lang="en-CA"/>
          </a:p>
        </p:txBody>
      </p:sp>
    </p:spTree>
    <p:extLst>
      <p:ext uri="{BB962C8B-B14F-4D97-AF65-F5344CB8AC3E}">
        <p14:creationId xmlns:p14="http://schemas.microsoft.com/office/powerpoint/2010/main" val="191580287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Data Visualization slide: Full Slid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314324"/>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1155362" cy="3736975"/>
          </a:xfrm>
          <a:prstGeom prst="rect">
            <a:avLst/>
          </a:prstGeom>
        </p:spPr>
        <p:txBody>
          <a:bodyPr/>
          <a:lstStyle/>
          <a:p>
            <a:endParaRPr lang="en-CA"/>
          </a:p>
        </p:txBody>
      </p:sp>
    </p:spTree>
    <p:extLst>
      <p:ext uri="{BB962C8B-B14F-4D97-AF65-F5344CB8AC3E}">
        <p14:creationId xmlns:p14="http://schemas.microsoft.com/office/powerpoint/2010/main" val="187548453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Data Visualization slide: Full Slide with Spac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32003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0240272" cy="3736975"/>
          </a:xfrm>
          <a:prstGeom prst="rect">
            <a:avLst/>
          </a:prstGeom>
        </p:spPr>
        <p:txBody>
          <a:bodyPr/>
          <a:lstStyle/>
          <a:p>
            <a:endParaRPr lang="en-CA"/>
          </a:p>
        </p:txBody>
      </p:sp>
    </p:spTree>
    <p:extLst>
      <p:ext uri="{BB962C8B-B14F-4D97-AF65-F5344CB8AC3E}">
        <p14:creationId xmlns:p14="http://schemas.microsoft.com/office/powerpoint/2010/main" val="201887310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5" name="TextBox 4">
            <a:extLst>
              <a:ext uri="{FF2B5EF4-FFF2-40B4-BE49-F238E27FC236}">
                <a16:creationId xmlns:a16="http://schemas.microsoft.com/office/drawing/2014/main" id="{6908DA07-361A-9DC5-C966-3ABB8052345C}"/>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8" name="Group 7">
            <a:extLst>
              <a:ext uri="{FF2B5EF4-FFF2-40B4-BE49-F238E27FC236}">
                <a16:creationId xmlns:a16="http://schemas.microsoft.com/office/drawing/2014/main" id="{291496C9-6D9D-0367-149B-3951D596D22F}"/>
              </a:ext>
            </a:extLst>
          </p:cNvPr>
          <p:cNvGrpSpPr/>
          <p:nvPr userDrawn="1"/>
        </p:nvGrpSpPr>
        <p:grpSpPr>
          <a:xfrm>
            <a:off x="552679" y="478225"/>
            <a:ext cx="301980" cy="301980"/>
            <a:chOff x="456425" y="394835"/>
            <a:chExt cx="301980" cy="301980"/>
          </a:xfrm>
        </p:grpSpPr>
        <p:sp>
          <p:nvSpPr>
            <p:cNvPr id="11" name="Oval 10">
              <a:extLst>
                <a:ext uri="{FF2B5EF4-FFF2-40B4-BE49-F238E27FC236}">
                  <a16:creationId xmlns:a16="http://schemas.microsoft.com/office/drawing/2014/main" id="{7AE92042-3EBB-0867-416A-7B1D7116A29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AC93A1A-3460-5E0A-9286-7A9EBDFBC6F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15" name="Text Placeholder 8">
            <a:extLst>
              <a:ext uri="{FF2B5EF4-FFF2-40B4-BE49-F238E27FC236}">
                <a16:creationId xmlns:a16="http://schemas.microsoft.com/office/drawing/2014/main" id="{D0B1DC76-F063-8558-BFDA-B4EE1E6A402C}"/>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400621850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or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Tree>
    <p:extLst>
      <p:ext uri="{BB962C8B-B14F-4D97-AF65-F5344CB8AC3E}">
        <p14:creationId xmlns:p14="http://schemas.microsoft.com/office/powerpoint/2010/main" val="359223973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1593850"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415500"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3" name="Picture Placeholder 10">
            <a:extLst>
              <a:ext uri="{FF2B5EF4-FFF2-40B4-BE49-F238E27FC236}">
                <a16:creationId xmlns:a16="http://schemas.microsoft.com/office/drawing/2014/main" id="{73CCDEC3-C74B-5842-415A-64BC025256D5}"/>
              </a:ext>
            </a:extLst>
          </p:cNvPr>
          <p:cNvSpPr>
            <a:spLocks noGrp="1" noChangeAspect="1"/>
          </p:cNvSpPr>
          <p:nvPr>
            <p:ph type="pic" sz="quarter" idx="14"/>
          </p:nvPr>
        </p:nvSpPr>
        <p:spPr>
          <a:xfrm>
            <a:off x="615666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4" name="Content Placeholder 10">
            <a:extLst>
              <a:ext uri="{FF2B5EF4-FFF2-40B4-BE49-F238E27FC236}">
                <a16:creationId xmlns:a16="http://schemas.microsoft.com/office/drawing/2014/main" id="{2FEAC19B-2A72-D04D-CF7C-548D99542459}"/>
              </a:ext>
            </a:extLst>
          </p:cNvPr>
          <p:cNvSpPr>
            <a:spLocks noGrp="1"/>
          </p:cNvSpPr>
          <p:nvPr>
            <p:ph sz="quarter" idx="15" hasCustomPrompt="1"/>
          </p:nvPr>
        </p:nvSpPr>
        <p:spPr>
          <a:xfrm>
            <a:off x="7400761"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5" name="Content Placeholder 10">
            <a:extLst>
              <a:ext uri="{FF2B5EF4-FFF2-40B4-BE49-F238E27FC236}">
                <a16:creationId xmlns:a16="http://schemas.microsoft.com/office/drawing/2014/main" id="{BFBE2531-4BE4-7B89-A467-398E79D421A5}"/>
              </a:ext>
            </a:extLst>
          </p:cNvPr>
          <p:cNvSpPr>
            <a:spLocks noGrp="1"/>
          </p:cNvSpPr>
          <p:nvPr>
            <p:ph sz="quarter" idx="16" hasCustomPrompt="1"/>
          </p:nvPr>
        </p:nvSpPr>
        <p:spPr>
          <a:xfrm>
            <a:off x="6222411"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6" name="Picture Placeholder 10">
            <a:extLst>
              <a:ext uri="{FF2B5EF4-FFF2-40B4-BE49-F238E27FC236}">
                <a16:creationId xmlns:a16="http://schemas.microsoft.com/office/drawing/2014/main" id="{8442927E-81CB-C557-2269-7127C7BA1E65}"/>
              </a:ext>
            </a:extLst>
          </p:cNvPr>
          <p:cNvSpPr>
            <a:spLocks noGrp="1" noChangeAspect="1"/>
          </p:cNvSpPr>
          <p:nvPr>
            <p:ph type="pic" sz="quarter" idx="17"/>
          </p:nvPr>
        </p:nvSpPr>
        <p:spPr>
          <a:xfrm>
            <a:off x="349756"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7" name="Content Placeholder 10">
            <a:extLst>
              <a:ext uri="{FF2B5EF4-FFF2-40B4-BE49-F238E27FC236}">
                <a16:creationId xmlns:a16="http://schemas.microsoft.com/office/drawing/2014/main" id="{F54E9CA3-E1B0-2906-4C78-A1F8592B823C}"/>
              </a:ext>
            </a:extLst>
          </p:cNvPr>
          <p:cNvSpPr>
            <a:spLocks noGrp="1"/>
          </p:cNvSpPr>
          <p:nvPr>
            <p:ph sz="quarter" idx="18" hasCustomPrompt="1"/>
          </p:nvPr>
        </p:nvSpPr>
        <p:spPr>
          <a:xfrm>
            <a:off x="1593850"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8" name="Content Placeholder 10">
            <a:extLst>
              <a:ext uri="{FF2B5EF4-FFF2-40B4-BE49-F238E27FC236}">
                <a16:creationId xmlns:a16="http://schemas.microsoft.com/office/drawing/2014/main" id="{EC8E7463-B05F-83F3-B613-9A7617F6344D}"/>
              </a:ext>
            </a:extLst>
          </p:cNvPr>
          <p:cNvSpPr>
            <a:spLocks noGrp="1"/>
          </p:cNvSpPr>
          <p:nvPr>
            <p:ph sz="quarter" idx="19" hasCustomPrompt="1"/>
          </p:nvPr>
        </p:nvSpPr>
        <p:spPr>
          <a:xfrm>
            <a:off x="415500"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9" name="Picture Placeholder 10">
            <a:extLst>
              <a:ext uri="{FF2B5EF4-FFF2-40B4-BE49-F238E27FC236}">
                <a16:creationId xmlns:a16="http://schemas.microsoft.com/office/drawing/2014/main" id="{477CDD40-6D0A-8C30-2B92-255704D17F91}"/>
              </a:ext>
            </a:extLst>
          </p:cNvPr>
          <p:cNvSpPr>
            <a:spLocks noGrp="1" noChangeAspect="1"/>
          </p:cNvSpPr>
          <p:nvPr>
            <p:ph type="pic" sz="quarter" idx="20"/>
          </p:nvPr>
        </p:nvSpPr>
        <p:spPr>
          <a:xfrm>
            <a:off x="6156667"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20" name="Content Placeholder 10">
            <a:extLst>
              <a:ext uri="{FF2B5EF4-FFF2-40B4-BE49-F238E27FC236}">
                <a16:creationId xmlns:a16="http://schemas.microsoft.com/office/drawing/2014/main" id="{A1C33998-04E5-D1BD-9781-135F1F5D0D11}"/>
              </a:ext>
            </a:extLst>
          </p:cNvPr>
          <p:cNvSpPr>
            <a:spLocks noGrp="1"/>
          </p:cNvSpPr>
          <p:nvPr>
            <p:ph sz="quarter" idx="21" hasCustomPrompt="1"/>
          </p:nvPr>
        </p:nvSpPr>
        <p:spPr>
          <a:xfrm>
            <a:off x="7400761"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21" name="Content Placeholder 10">
            <a:extLst>
              <a:ext uri="{FF2B5EF4-FFF2-40B4-BE49-F238E27FC236}">
                <a16:creationId xmlns:a16="http://schemas.microsoft.com/office/drawing/2014/main" id="{A527797B-0131-CA4F-DA7A-93176273FD51}"/>
              </a:ext>
            </a:extLst>
          </p:cNvPr>
          <p:cNvSpPr>
            <a:spLocks noGrp="1"/>
          </p:cNvSpPr>
          <p:nvPr>
            <p:ph sz="quarter" idx="22" hasCustomPrompt="1"/>
          </p:nvPr>
        </p:nvSpPr>
        <p:spPr>
          <a:xfrm>
            <a:off x="6222411"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380314061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349756"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349756"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2" name="Picture Placeholder 10">
            <a:extLst>
              <a:ext uri="{FF2B5EF4-FFF2-40B4-BE49-F238E27FC236}">
                <a16:creationId xmlns:a16="http://schemas.microsoft.com/office/drawing/2014/main" id="{213AE98F-2410-6BC6-E224-08035E650453}"/>
              </a:ext>
            </a:extLst>
          </p:cNvPr>
          <p:cNvSpPr>
            <a:spLocks noGrp="1" noChangeAspect="1"/>
          </p:cNvSpPr>
          <p:nvPr>
            <p:ph type="pic" sz="quarter" idx="14"/>
          </p:nvPr>
        </p:nvSpPr>
        <p:spPr>
          <a:xfrm>
            <a:off x="3997929"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3" name="Content Placeholder 10">
            <a:extLst>
              <a:ext uri="{FF2B5EF4-FFF2-40B4-BE49-F238E27FC236}">
                <a16:creationId xmlns:a16="http://schemas.microsoft.com/office/drawing/2014/main" id="{C41A5A4D-B5BE-AA67-1C20-C9F703E93900}"/>
              </a:ext>
            </a:extLst>
          </p:cNvPr>
          <p:cNvSpPr>
            <a:spLocks noGrp="1"/>
          </p:cNvSpPr>
          <p:nvPr>
            <p:ph sz="quarter" idx="15" hasCustomPrompt="1"/>
          </p:nvPr>
        </p:nvSpPr>
        <p:spPr>
          <a:xfrm>
            <a:off x="3997929"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4" name="Content Placeholder 10">
            <a:extLst>
              <a:ext uri="{FF2B5EF4-FFF2-40B4-BE49-F238E27FC236}">
                <a16:creationId xmlns:a16="http://schemas.microsoft.com/office/drawing/2014/main" id="{3A8F60B0-11A1-E040-CBE1-CDA52EAD8827}"/>
              </a:ext>
            </a:extLst>
          </p:cNvPr>
          <p:cNvSpPr>
            <a:spLocks noGrp="1"/>
          </p:cNvSpPr>
          <p:nvPr>
            <p:ph sz="quarter" idx="16" hasCustomPrompt="1"/>
          </p:nvPr>
        </p:nvSpPr>
        <p:spPr>
          <a:xfrm>
            <a:off x="3997929"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7" name="Picture Placeholder 10">
            <a:extLst>
              <a:ext uri="{FF2B5EF4-FFF2-40B4-BE49-F238E27FC236}">
                <a16:creationId xmlns:a16="http://schemas.microsoft.com/office/drawing/2014/main" id="{807B5F5A-BCED-E8D4-DB63-9EA013E71BCA}"/>
              </a:ext>
            </a:extLst>
          </p:cNvPr>
          <p:cNvSpPr>
            <a:spLocks noGrp="1" noChangeAspect="1"/>
          </p:cNvSpPr>
          <p:nvPr>
            <p:ph type="pic" sz="quarter" idx="17"/>
          </p:nvPr>
        </p:nvSpPr>
        <p:spPr>
          <a:xfrm>
            <a:off x="774979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8" name="Content Placeholder 10">
            <a:extLst>
              <a:ext uri="{FF2B5EF4-FFF2-40B4-BE49-F238E27FC236}">
                <a16:creationId xmlns:a16="http://schemas.microsoft.com/office/drawing/2014/main" id="{9F224082-9089-8D51-A15C-72231C54F92E}"/>
              </a:ext>
            </a:extLst>
          </p:cNvPr>
          <p:cNvSpPr>
            <a:spLocks noGrp="1"/>
          </p:cNvSpPr>
          <p:nvPr>
            <p:ph sz="quarter" idx="18" hasCustomPrompt="1"/>
          </p:nvPr>
        </p:nvSpPr>
        <p:spPr>
          <a:xfrm>
            <a:off x="7749797"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9" name="Content Placeholder 10">
            <a:extLst>
              <a:ext uri="{FF2B5EF4-FFF2-40B4-BE49-F238E27FC236}">
                <a16:creationId xmlns:a16="http://schemas.microsoft.com/office/drawing/2014/main" id="{857A4BCE-BEF3-1EC5-F1A1-8172CE284331}"/>
              </a:ext>
            </a:extLst>
          </p:cNvPr>
          <p:cNvSpPr>
            <a:spLocks noGrp="1"/>
          </p:cNvSpPr>
          <p:nvPr>
            <p:ph sz="quarter" idx="19" hasCustomPrompt="1"/>
          </p:nvPr>
        </p:nvSpPr>
        <p:spPr>
          <a:xfrm>
            <a:off x="7749797"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195168928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DE81E0-8574-75DD-74B7-9ECB8845309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220036-3022-6A34-1C36-848E44EE934D}"/>
              </a:ext>
            </a:extLst>
          </p:cNvPr>
          <p:cNvPicPr>
            <a:picLocks noChangeAspect="1"/>
          </p:cNvPicPr>
          <p:nvPr userDrawn="1"/>
        </p:nvPicPr>
        <p:blipFill>
          <a:blip r:embed="rId2"/>
          <a:stretch>
            <a:fillRect/>
          </a:stretch>
        </p:blipFill>
        <p:spPr>
          <a:xfrm>
            <a:off x="-3310423" y="-4021272"/>
            <a:ext cx="3962400" cy="2654300"/>
          </a:xfrm>
          <a:prstGeom prst="rect">
            <a:avLst/>
          </a:prstGeom>
        </p:spPr>
      </p:pic>
      <p:sp>
        <p:nvSpPr>
          <p:cNvPr id="4" name="Text Placeholder 3">
            <a:extLst>
              <a:ext uri="{FF2B5EF4-FFF2-40B4-BE49-F238E27FC236}">
                <a16:creationId xmlns:a16="http://schemas.microsoft.com/office/drawing/2014/main" id="{087A97DE-57EB-3823-93D3-F36E9931B19A}"/>
              </a:ext>
            </a:extLst>
          </p:cNvPr>
          <p:cNvSpPr txBox="1">
            <a:spLocks/>
          </p:cNvSpPr>
          <p:nvPr userDrawn="1"/>
        </p:nvSpPr>
        <p:spPr>
          <a:xfrm>
            <a:off x="4034946" y="2705725"/>
            <a:ext cx="6790944" cy="1446550"/>
          </a:xfrm>
          <a:prstGeom prst="rect">
            <a:avLst/>
          </a:prstGeom>
        </p:spPr>
        <p:txBody>
          <a:bodyPr vert="horz" wrap="square" lIns="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a:ln>
                  <a:noFill/>
                </a:ln>
                <a:solidFill>
                  <a:srgbClr val="FFFFFF"/>
                </a:solidFill>
                <a:effectLst/>
                <a:uLnTx/>
                <a:uFillTx/>
                <a:latin typeface="Gill Sans Nova" panose="020B0602020104020203" pitchFamily="34" charset="0"/>
                <a:ea typeface="+mn-ea"/>
                <a:cs typeface="Agency FB" panose="020F0502020204030204" pitchFamily="34" charset="0"/>
              </a:rPr>
              <a:t>Thank You</a:t>
            </a:r>
          </a:p>
        </p:txBody>
      </p:sp>
      <p:pic>
        <p:nvPicPr>
          <p:cNvPr id="5" name="Picture 4">
            <a:extLst>
              <a:ext uri="{FF2B5EF4-FFF2-40B4-BE49-F238E27FC236}">
                <a16:creationId xmlns:a16="http://schemas.microsoft.com/office/drawing/2014/main" id="{44713FED-84E2-71C3-CDC2-E2C3A63B5C91}"/>
              </a:ext>
            </a:extLst>
          </p:cNvPr>
          <p:cNvPicPr>
            <a:picLocks noChangeAspect="1"/>
          </p:cNvPicPr>
          <p:nvPr userDrawn="1"/>
        </p:nvPicPr>
        <p:blipFill>
          <a:blip r:embed="rId3"/>
          <a:stretch>
            <a:fillRect/>
          </a:stretch>
        </p:blipFill>
        <p:spPr>
          <a:xfrm>
            <a:off x="-5730985" y="6041187"/>
            <a:ext cx="7288530" cy="2375521"/>
          </a:xfrm>
          <a:prstGeom prst="rect">
            <a:avLst/>
          </a:prstGeom>
        </p:spPr>
      </p:pic>
      <p:pic>
        <p:nvPicPr>
          <p:cNvPr id="6" name="Picture 5">
            <a:extLst>
              <a:ext uri="{FF2B5EF4-FFF2-40B4-BE49-F238E27FC236}">
                <a16:creationId xmlns:a16="http://schemas.microsoft.com/office/drawing/2014/main" id="{2BB56589-63D7-C702-CFF2-2583156400CE}"/>
              </a:ext>
            </a:extLst>
          </p:cNvPr>
          <p:cNvPicPr>
            <a:picLocks noChangeAspect="1"/>
          </p:cNvPicPr>
          <p:nvPr userDrawn="1"/>
        </p:nvPicPr>
        <p:blipFill>
          <a:blip r:embed="rId4"/>
          <a:stretch>
            <a:fillRect/>
          </a:stretch>
        </p:blipFill>
        <p:spPr>
          <a:xfrm>
            <a:off x="1907124" y="6041186"/>
            <a:ext cx="2268000" cy="2268000"/>
          </a:xfrm>
          <a:prstGeom prst="rect">
            <a:avLst/>
          </a:prstGeom>
        </p:spPr>
      </p:pic>
      <p:pic>
        <p:nvPicPr>
          <p:cNvPr id="7" name="Picture 6">
            <a:extLst>
              <a:ext uri="{FF2B5EF4-FFF2-40B4-BE49-F238E27FC236}">
                <a16:creationId xmlns:a16="http://schemas.microsoft.com/office/drawing/2014/main" id="{F437C9C4-7ABB-8E59-6C5B-133D21C3E51C}"/>
              </a:ext>
            </a:extLst>
          </p:cNvPr>
          <p:cNvPicPr>
            <a:picLocks noChangeAspect="1"/>
          </p:cNvPicPr>
          <p:nvPr userDrawn="1"/>
        </p:nvPicPr>
        <p:blipFill>
          <a:blip r:embed="rId3"/>
          <a:stretch>
            <a:fillRect/>
          </a:stretch>
        </p:blipFill>
        <p:spPr>
          <a:xfrm>
            <a:off x="10405277" y="-1615198"/>
            <a:ext cx="7288530" cy="2375521"/>
          </a:xfrm>
          <a:prstGeom prst="rect">
            <a:avLst/>
          </a:prstGeom>
        </p:spPr>
      </p:pic>
      <p:pic>
        <p:nvPicPr>
          <p:cNvPr id="8" name="Picture 7">
            <a:extLst>
              <a:ext uri="{FF2B5EF4-FFF2-40B4-BE49-F238E27FC236}">
                <a16:creationId xmlns:a16="http://schemas.microsoft.com/office/drawing/2014/main" id="{D7C79C3B-2B42-9528-76BE-B69E60A327BE}"/>
              </a:ext>
            </a:extLst>
          </p:cNvPr>
          <p:cNvPicPr>
            <a:picLocks noChangeAspect="1"/>
          </p:cNvPicPr>
          <p:nvPr userDrawn="1"/>
        </p:nvPicPr>
        <p:blipFill>
          <a:blip r:embed="rId5"/>
          <a:stretch>
            <a:fillRect/>
          </a:stretch>
        </p:blipFill>
        <p:spPr>
          <a:xfrm>
            <a:off x="4524248" y="6041187"/>
            <a:ext cx="12744000" cy="2376000"/>
          </a:xfrm>
          <a:prstGeom prst="rect">
            <a:avLst/>
          </a:prstGeom>
        </p:spPr>
      </p:pic>
      <p:pic>
        <p:nvPicPr>
          <p:cNvPr id="9" name="Picture 8">
            <a:extLst>
              <a:ext uri="{FF2B5EF4-FFF2-40B4-BE49-F238E27FC236}">
                <a16:creationId xmlns:a16="http://schemas.microsoft.com/office/drawing/2014/main" id="{323D1C56-C03A-98DE-1A51-C0D858B2CB70}"/>
              </a:ext>
            </a:extLst>
          </p:cNvPr>
          <p:cNvPicPr>
            <a:picLocks noChangeAspect="1"/>
          </p:cNvPicPr>
          <p:nvPr userDrawn="1"/>
        </p:nvPicPr>
        <p:blipFill>
          <a:blip r:embed="rId6"/>
          <a:stretch>
            <a:fillRect/>
          </a:stretch>
        </p:blipFill>
        <p:spPr>
          <a:xfrm>
            <a:off x="-4544455" y="-1615198"/>
            <a:ext cx="12204000" cy="2376000"/>
          </a:xfrm>
          <a:prstGeom prst="rect">
            <a:avLst/>
          </a:prstGeom>
        </p:spPr>
      </p:pic>
      <p:pic>
        <p:nvPicPr>
          <p:cNvPr id="10" name="Picture 9">
            <a:extLst>
              <a:ext uri="{FF2B5EF4-FFF2-40B4-BE49-F238E27FC236}">
                <a16:creationId xmlns:a16="http://schemas.microsoft.com/office/drawing/2014/main" id="{F24655D8-886E-A28D-B808-BD8398935ADB}"/>
              </a:ext>
            </a:extLst>
          </p:cNvPr>
          <p:cNvPicPr>
            <a:picLocks noChangeAspect="1"/>
          </p:cNvPicPr>
          <p:nvPr userDrawn="1"/>
        </p:nvPicPr>
        <p:blipFill>
          <a:blip r:embed="rId7"/>
          <a:stretch>
            <a:fillRect/>
          </a:stretch>
        </p:blipFill>
        <p:spPr>
          <a:xfrm>
            <a:off x="7898411" y="-1615198"/>
            <a:ext cx="2268000" cy="2268000"/>
          </a:xfrm>
          <a:prstGeom prst="rect">
            <a:avLst/>
          </a:prstGeom>
        </p:spPr>
      </p:pic>
      <p:cxnSp>
        <p:nvCxnSpPr>
          <p:cNvPr id="11" name="Straight Connector 10">
            <a:extLst>
              <a:ext uri="{FF2B5EF4-FFF2-40B4-BE49-F238E27FC236}">
                <a16:creationId xmlns:a16="http://schemas.microsoft.com/office/drawing/2014/main" id="{F902B608-8069-2190-359D-AB455D75FB32}"/>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16BDE3-A355-85BE-2FE4-D695D9FCDB04}"/>
              </a:ext>
            </a:extLst>
          </p:cNvPr>
          <p:cNvGrpSpPr/>
          <p:nvPr userDrawn="1"/>
        </p:nvGrpSpPr>
        <p:grpSpPr>
          <a:xfrm>
            <a:off x="969521" y="2851919"/>
            <a:ext cx="1875205" cy="1154162"/>
            <a:chOff x="969521" y="3101035"/>
            <a:chExt cx="1875205" cy="1154162"/>
          </a:xfrm>
        </p:grpSpPr>
        <p:pic>
          <p:nvPicPr>
            <p:cNvPr id="13" name="Picture 12">
              <a:extLst>
                <a:ext uri="{FF2B5EF4-FFF2-40B4-BE49-F238E27FC236}">
                  <a16:creationId xmlns:a16="http://schemas.microsoft.com/office/drawing/2014/main" id="{4EDA314F-0F81-FBE1-3C79-C570D258670F}"/>
                </a:ext>
              </a:extLst>
            </p:cNvPr>
            <p:cNvPicPr>
              <a:picLocks noChangeAspect="1"/>
            </p:cNvPicPr>
            <p:nvPr/>
          </p:nvPicPr>
          <p:blipFill>
            <a:blip r:embed="rId8"/>
            <a:stretch>
              <a:fillRect/>
            </a:stretch>
          </p:blipFill>
          <p:spPr>
            <a:xfrm>
              <a:off x="1155785" y="3101035"/>
              <a:ext cx="1502678" cy="655931"/>
            </a:xfrm>
            <a:prstGeom prst="rect">
              <a:avLst/>
            </a:prstGeom>
          </p:spPr>
        </p:pic>
        <p:sp>
          <p:nvSpPr>
            <p:cNvPr id="14" name="Text Placeholder 3">
              <a:extLst>
                <a:ext uri="{FF2B5EF4-FFF2-40B4-BE49-F238E27FC236}">
                  <a16:creationId xmlns:a16="http://schemas.microsoft.com/office/drawing/2014/main" id="{67055D93-5D2D-DB67-4953-B25ABD163223}"/>
                </a:ext>
              </a:extLst>
            </p:cNvPr>
            <p:cNvSpPr txBox="1">
              <a:spLocks/>
            </p:cNvSpPr>
            <p:nvPr/>
          </p:nvSpPr>
          <p:spPr>
            <a:xfrm>
              <a:off x="969521" y="3885865"/>
              <a:ext cx="1875205" cy="3693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err="1">
                  <a:ln>
                    <a:noFill/>
                  </a:ln>
                  <a:solidFill>
                    <a:schemeClr val="bg1"/>
                  </a:solidFill>
                  <a:effectLst/>
                  <a:uLnTx/>
                  <a:uFillTx/>
                  <a:latin typeface="Gill Sans Nova" panose="020B0602020104020203" pitchFamily="34" charset="0"/>
                  <a:cs typeface="Agency FB" panose="020F0502020204030204" pitchFamily="34" charset="0"/>
                </a:rPr>
                <a:t>abacusdata.ca</a:t>
              </a:r>
              <a:endParaRPr kumimoji="0" lang="en-CA" sz="1800" b="1" u="none" strike="noStrike" kern="1200" cap="none" spc="0" normalizeH="0" baseline="0" noProof="0">
                <a:ln>
                  <a:noFill/>
                </a:ln>
                <a:solidFill>
                  <a:schemeClr val="bg1"/>
                </a:solidFill>
                <a:effectLst/>
                <a:uLnTx/>
                <a:uFillTx/>
                <a:latin typeface="Gill Sans Nova" panose="020B0602020104020203" pitchFamily="34" charset="0"/>
                <a:cs typeface="Agency FB" panose="020F0502020204030204" pitchFamily="34" charset="0"/>
              </a:endParaRPr>
            </a:p>
          </p:txBody>
        </p:sp>
      </p:grpSp>
      <p:sp>
        <p:nvSpPr>
          <p:cNvPr id="15" name="Rectangle 14">
            <a:extLst>
              <a:ext uri="{FF2B5EF4-FFF2-40B4-BE49-F238E27FC236}">
                <a16:creationId xmlns:a16="http://schemas.microsoft.com/office/drawing/2014/main" id="{8E22C9C0-4447-F104-4554-FFEC10D3F95C}"/>
              </a:ext>
            </a:extLst>
          </p:cNvPr>
          <p:cNvSpPr/>
          <p:nvPr userDrawn="1"/>
        </p:nvSpPr>
        <p:spPr>
          <a:xfrm>
            <a:off x="12191999" y="-2387600"/>
            <a:ext cx="6790937" cy="12445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49FDF4-6D0D-7B08-D23C-677036DA5F9D}"/>
              </a:ext>
            </a:extLst>
          </p:cNvPr>
          <p:cNvSpPr/>
          <p:nvPr userDrawn="1"/>
        </p:nvSpPr>
        <p:spPr>
          <a:xfrm>
            <a:off x="-6816120" y="-2387600"/>
            <a:ext cx="6790937" cy="12445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4959B7-7E70-36D4-DF82-0B8FBFA55471}"/>
              </a:ext>
            </a:extLst>
          </p:cNvPr>
          <p:cNvSpPr/>
          <p:nvPr userDrawn="1"/>
        </p:nvSpPr>
        <p:spPr>
          <a:xfrm>
            <a:off x="-4544454" y="-7620000"/>
            <a:ext cx="17682302" cy="7619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2C47AE-FEC3-B67C-B79D-73E6DABD9017}"/>
              </a:ext>
            </a:extLst>
          </p:cNvPr>
          <p:cNvSpPr/>
          <p:nvPr userDrawn="1"/>
        </p:nvSpPr>
        <p:spPr>
          <a:xfrm>
            <a:off x="-4544454" y="6858000"/>
            <a:ext cx="17682302" cy="7619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67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callout">
    <p:bg>
      <p:bgPr>
        <a:solidFill>
          <a:srgbClr val="7030A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93009E1-BFCC-E9F7-6A92-FC06B18584B5}"/>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D76B47D5-2064-434A-5EBB-B934285C05A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1" i="0">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Callout text here</a:t>
            </a:r>
          </a:p>
        </p:txBody>
      </p:sp>
    </p:spTree>
    <p:extLst>
      <p:ext uri="{BB962C8B-B14F-4D97-AF65-F5344CB8AC3E}">
        <p14:creationId xmlns:p14="http://schemas.microsoft.com/office/powerpoint/2010/main" val="338515538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6E8F05-6045-19C6-B65B-68841A07D75A}"/>
              </a:ext>
            </a:extLst>
          </p:cNvPr>
          <p:cNvPicPr>
            <a:picLocks noChangeAspect="1"/>
          </p:cNvPicPr>
          <p:nvPr userDrawn="1"/>
        </p:nvPicPr>
        <p:blipFill>
          <a:blip r:embed="rId2"/>
          <a:stretch>
            <a:fillRect/>
          </a:stretch>
        </p:blipFill>
        <p:spPr>
          <a:xfrm>
            <a:off x="1155785" y="3101035"/>
            <a:ext cx="1502678" cy="655931"/>
          </a:xfrm>
          <a:prstGeom prst="rect">
            <a:avLst/>
          </a:prstGeom>
        </p:spPr>
      </p:pic>
      <p:pic>
        <p:nvPicPr>
          <p:cNvPr id="10" name="Picture 9">
            <a:extLst>
              <a:ext uri="{FF2B5EF4-FFF2-40B4-BE49-F238E27FC236}">
                <a16:creationId xmlns:a16="http://schemas.microsoft.com/office/drawing/2014/main" id="{3CFA0CC9-BE89-D92F-4ADA-C51DFF0DCED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78285" b="65615"/>
          <a:stretch/>
        </p:blipFill>
        <p:spPr>
          <a:xfrm>
            <a:off x="-25183" y="6041187"/>
            <a:ext cx="1582728" cy="816813"/>
          </a:xfrm>
          <a:prstGeom prst="rect">
            <a:avLst/>
          </a:prstGeom>
        </p:spPr>
      </p:pic>
      <p:pic>
        <p:nvPicPr>
          <p:cNvPr id="11" name="Picture 10">
            <a:extLst>
              <a:ext uri="{FF2B5EF4-FFF2-40B4-BE49-F238E27FC236}">
                <a16:creationId xmlns:a16="http://schemas.microsoft.com/office/drawing/2014/main" id="{5AC2FA50-0EE2-82BF-192B-099711D3D458}"/>
              </a:ext>
            </a:extLst>
          </p:cNvPr>
          <p:cNvPicPr>
            <a:picLocks noChangeAspect="1"/>
          </p:cNvPicPr>
          <p:nvPr userDrawn="1"/>
        </p:nvPicPr>
        <p:blipFill rotWithShape="1">
          <a:blip r:embed="rId4">
            <a:extLst>
              <a:ext uri="{28A0092B-C50C-407E-A947-70E740481C1C}">
                <a14:useLocalDpi xmlns:a14="http://schemas.microsoft.com/office/drawing/2010/main"/>
              </a:ext>
            </a:extLst>
          </a:blip>
          <a:srcRect b="63985"/>
          <a:stretch/>
        </p:blipFill>
        <p:spPr>
          <a:xfrm>
            <a:off x="1907124" y="6041186"/>
            <a:ext cx="2268000" cy="816813"/>
          </a:xfrm>
          <a:prstGeom prst="rect">
            <a:avLst/>
          </a:prstGeom>
        </p:spPr>
      </p:pic>
      <p:pic>
        <p:nvPicPr>
          <p:cNvPr id="12" name="Picture 11">
            <a:extLst>
              <a:ext uri="{FF2B5EF4-FFF2-40B4-BE49-F238E27FC236}">
                <a16:creationId xmlns:a16="http://schemas.microsoft.com/office/drawing/2014/main" id="{E66DB3C9-5C3A-CBE7-3980-79EB0258249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67994" r="75667"/>
          <a:stretch/>
        </p:blipFill>
        <p:spPr>
          <a:xfrm>
            <a:off x="10405277" y="-2"/>
            <a:ext cx="1773539" cy="760325"/>
          </a:xfrm>
          <a:prstGeom prst="rect">
            <a:avLst/>
          </a:prstGeom>
        </p:spPr>
      </p:pic>
      <p:pic>
        <p:nvPicPr>
          <p:cNvPr id="13" name="Picture 12">
            <a:extLst>
              <a:ext uri="{FF2B5EF4-FFF2-40B4-BE49-F238E27FC236}">
                <a16:creationId xmlns:a16="http://schemas.microsoft.com/office/drawing/2014/main" id="{EEEFC1D5-2BE1-1C93-D443-3CF38A32B30B}"/>
              </a:ext>
            </a:extLst>
          </p:cNvPr>
          <p:cNvPicPr>
            <a:picLocks noChangeAspect="1"/>
          </p:cNvPicPr>
          <p:nvPr userDrawn="1"/>
        </p:nvPicPr>
        <p:blipFill rotWithShape="1">
          <a:blip r:embed="rId5">
            <a:extLst>
              <a:ext uri="{28A0092B-C50C-407E-A947-70E740481C1C}">
                <a14:useLocalDpi xmlns:a14="http://schemas.microsoft.com/office/drawing/2010/main"/>
              </a:ext>
            </a:extLst>
          </a:blip>
          <a:srcRect r="39832" b="65622"/>
          <a:stretch/>
        </p:blipFill>
        <p:spPr>
          <a:xfrm>
            <a:off x="4524248" y="6041187"/>
            <a:ext cx="7667752" cy="816813"/>
          </a:xfrm>
          <a:prstGeom prst="rect">
            <a:avLst/>
          </a:prstGeom>
        </p:spPr>
      </p:pic>
      <p:pic>
        <p:nvPicPr>
          <p:cNvPr id="14" name="Picture 13">
            <a:extLst>
              <a:ext uri="{FF2B5EF4-FFF2-40B4-BE49-F238E27FC236}">
                <a16:creationId xmlns:a16="http://schemas.microsoft.com/office/drawing/2014/main" id="{1793ED6A-A08B-C0E4-1400-720EED9DA31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l="37031" t="67980" b="11404"/>
          <a:stretch/>
        </p:blipFill>
        <p:spPr>
          <a:xfrm>
            <a:off x="-25183" y="-1"/>
            <a:ext cx="7684728" cy="489850"/>
          </a:xfrm>
          <a:prstGeom prst="rect">
            <a:avLst/>
          </a:prstGeom>
        </p:spPr>
      </p:pic>
      <p:pic>
        <p:nvPicPr>
          <p:cNvPr id="15" name="Picture 14">
            <a:extLst>
              <a:ext uri="{FF2B5EF4-FFF2-40B4-BE49-F238E27FC236}">
                <a16:creationId xmlns:a16="http://schemas.microsoft.com/office/drawing/2014/main" id="{2423CD85-4429-FF09-0D79-660B8C445481}"/>
              </a:ext>
            </a:extLst>
          </p:cNvPr>
          <p:cNvPicPr>
            <a:picLocks noChangeAspect="1"/>
          </p:cNvPicPr>
          <p:nvPr userDrawn="1"/>
        </p:nvPicPr>
        <p:blipFill rotWithShape="1">
          <a:blip r:embed="rId7">
            <a:extLst>
              <a:ext uri="{28A0092B-C50C-407E-A947-70E740481C1C}">
                <a14:useLocalDpi xmlns:a14="http://schemas.microsoft.com/office/drawing/2010/main"/>
              </a:ext>
            </a:extLst>
          </a:blip>
          <a:srcRect t="71217"/>
          <a:stretch/>
        </p:blipFill>
        <p:spPr>
          <a:xfrm>
            <a:off x="7898411" y="-2"/>
            <a:ext cx="2268000" cy="652803"/>
          </a:xfrm>
          <a:prstGeom prst="rect">
            <a:avLst/>
          </a:prstGeom>
        </p:spPr>
      </p:pic>
      <p:cxnSp>
        <p:nvCxnSpPr>
          <p:cNvPr id="16" name="Straight Connector 15">
            <a:extLst>
              <a:ext uri="{FF2B5EF4-FFF2-40B4-BE49-F238E27FC236}">
                <a16:creationId xmlns:a16="http://schemas.microsoft.com/office/drawing/2014/main" id="{DE1D6226-D7C9-6722-EA96-7868DDB10FF6}"/>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E132DC5-85D6-B929-478B-0CCC7E081AC2}"/>
              </a:ext>
            </a:extLst>
          </p:cNvPr>
          <p:cNvSpPr>
            <a:spLocks noGrp="1"/>
          </p:cNvSpPr>
          <p:nvPr>
            <p:ph type="body" sz="quarter" idx="10" hasCustomPrompt="1"/>
          </p:nvPr>
        </p:nvSpPr>
        <p:spPr>
          <a:xfrm>
            <a:off x="4034946" y="2131539"/>
            <a:ext cx="7380000" cy="1940400"/>
          </a:xfrm>
          <a:prstGeom prst="rect">
            <a:avLst/>
          </a:prstGeom>
        </p:spPr>
        <p:txBody>
          <a:bodyPr anchor="ctr">
            <a:normAutofit/>
          </a:bodyPr>
          <a:lstStyle>
            <a:lvl1pPr marL="0" indent="0">
              <a:buNone/>
              <a:defRPr sz="4000" b="1" i="0">
                <a:solidFill>
                  <a:schemeClr val="bg1"/>
                </a:solidFill>
                <a:latin typeface="Gill Sans Nova" panose="020B06020201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Headline here</a:t>
            </a:r>
          </a:p>
        </p:txBody>
      </p:sp>
      <p:sp>
        <p:nvSpPr>
          <p:cNvPr id="35" name="Text Placeholder 34">
            <a:extLst>
              <a:ext uri="{FF2B5EF4-FFF2-40B4-BE49-F238E27FC236}">
                <a16:creationId xmlns:a16="http://schemas.microsoft.com/office/drawing/2014/main" id="{FBDFB448-26C8-00BD-F1ED-ADA324F8F7ED}"/>
              </a:ext>
            </a:extLst>
          </p:cNvPr>
          <p:cNvSpPr>
            <a:spLocks noGrp="1"/>
          </p:cNvSpPr>
          <p:nvPr>
            <p:ph type="body" sz="quarter" idx="12" hasCustomPrompt="1"/>
          </p:nvPr>
        </p:nvSpPr>
        <p:spPr>
          <a:xfrm>
            <a:off x="1029166" y="219060"/>
            <a:ext cx="3604986" cy="360217"/>
          </a:xfrm>
          <a:prstGeom prst="rect">
            <a:avLst/>
          </a:prstGeom>
        </p:spPr>
        <p:txBody>
          <a:bodyPr anchor="ctr">
            <a:normAutofit/>
          </a:bodyPr>
          <a:lstStyle>
            <a:lvl1pPr marL="0" indent="0">
              <a:buNone/>
              <a:defRPr sz="1600" b="1" i="0">
                <a:solidFill>
                  <a:schemeClr val="accent1"/>
                </a:solidFill>
                <a:latin typeface="Gill Sans Nova" panose="020B0602020104020203" pitchFamily="34" charset="0"/>
              </a:defRPr>
            </a:lvl1pPr>
          </a:lstStyle>
          <a:p>
            <a:pPr lvl="0"/>
            <a:r>
              <a:rPr lang="en-US"/>
              <a:t>Subhead here</a:t>
            </a:r>
          </a:p>
        </p:txBody>
      </p:sp>
      <p:sp>
        <p:nvSpPr>
          <p:cNvPr id="37" name="Text Placeholder 36">
            <a:extLst>
              <a:ext uri="{FF2B5EF4-FFF2-40B4-BE49-F238E27FC236}">
                <a16:creationId xmlns:a16="http://schemas.microsoft.com/office/drawing/2014/main" id="{3C2BE65F-8DBB-586F-5FB5-E6E199CA728D}"/>
              </a:ext>
            </a:extLst>
          </p:cNvPr>
          <p:cNvSpPr>
            <a:spLocks noGrp="1"/>
          </p:cNvSpPr>
          <p:nvPr>
            <p:ph type="body" sz="quarter" idx="13" hasCustomPrompt="1"/>
          </p:nvPr>
        </p:nvSpPr>
        <p:spPr>
          <a:xfrm>
            <a:off x="4035425" y="4533900"/>
            <a:ext cx="7380288" cy="533400"/>
          </a:xfrm>
          <a:prstGeom prst="rect">
            <a:avLst/>
          </a:prstGeom>
        </p:spPr>
        <p:txBody>
          <a:bodyPr anchor="ctr">
            <a:normAutofit/>
          </a:bodyPr>
          <a:lstStyle>
            <a:lvl1pPr marL="0" indent="0">
              <a:buNone/>
              <a:defRPr sz="2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 here</a:t>
            </a:r>
          </a:p>
        </p:txBody>
      </p:sp>
    </p:spTree>
    <p:extLst>
      <p:ext uri="{BB962C8B-B14F-4D97-AF65-F5344CB8AC3E}">
        <p14:creationId xmlns:p14="http://schemas.microsoft.com/office/powerpoint/2010/main" val="76143743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41C62-3600-5952-47D2-99FCB5AE7C68}"/>
              </a:ext>
            </a:extLst>
          </p:cNvPr>
          <p:cNvSpPr txBox="1">
            <a:spLocks/>
          </p:cNvSpPr>
          <p:nvPr userDrawn="1"/>
        </p:nvSpPr>
        <p:spPr>
          <a:xfrm>
            <a:off x="377678" y="724959"/>
            <a:ext cx="11157283" cy="523220"/>
          </a:xfrm>
          <a:prstGeom prst="rect">
            <a:avLst/>
          </a:prstGeom>
        </p:spPr>
        <p:txBody>
          <a:bodyPr vert="horz"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b="1">
                <a:latin typeface="Gill Sans Nova" panose="020B0602020104020203" pitchFamily="34" charset="0"/>
                <a:cs typeface="Agency FB" panose="020F0502020204030204" pitchFamily="34" charset="0"/>
              </a:rPr>
              <a:t>Table of</a:t>
            </a:r>
            <a:endParaRPr lang="en-CA" sz="2800" b="1">
              <a:latin typeface="Gill Sans Nova" panose="020B0602020104020203" pitchFamily="34" charset="0"/>
              <a:cs typeface="Agency FB" panose="020F0502020204030204" pitchFamily="34" charset="0"/>
            </a:endParaRPr>
          </a:p>
        </p:txBody>
      </p:sp>
      <p:sp>
        <p:nvSpPr>
          <p:cNvPr id="6" name="TextBox 5">
            <a:extLst>
              <a:ext uri="{FF2B5EF4-FFF2-40B4-BE49-F238E27FC236}">
                <a16:creationId xmlns:a16="http://schemas.microsoft.com/office/drawing/2014/main" id="{B990BAA4-3FF1-8940-21F6-85FDA4AF8779}"/>
              </a:ext>
            </a:extLst>
          </p:cNvPr>
          <p:cNvSpPr txBox="1"/>
          <p:nvPr userDrawn="1"/>
        </p:nvSpPr>
        <p:spPr>
          <a:xfrm>
            <a:off x="304526" y="986569"/>
            <a:ext cx="6099048" cy="1446550"/>
          </a:xfrm>
          <a:prstGeom prst="rect">
            <a:avLst/>
          </a:prstGeom>
          <a:noFill/>
        </p:spPr>
        <p:txBody>
          <a:bodyPr wrap="square">
            <a:spAutoFit/>
          </a:bodyPr>
          <a:lstStyle/>
          <a:p>
            <a:pPr marL="0" indent="0">
              <a:lnSpc>
                <a:spcPct val="100000"/>
              </a:lnSpc>
              <a:buNone/>
            </a:pPr>
            <a:r>
              <a:rPr lang="en-US"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rPr>
              <a:t>Contents</a:t>
            </a:r>
            <a:endParaRPr lang="en-CA"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endParaRPr>
          </a:p>
        </p:txBody>
      </p:sp>
    </p:spTree>
    <p:extLst>
      <p:ext uri="{BB962C8B-B14F-4D97-AF65-F5344CB8AC3E}">
        <p14:creationId xmlns:p14="http://schemas.microsoft.com/office/powerpoint/2010/main" val="312645714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11155362"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6184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BDA72796-ECB3-8088-5E33-71319B234C93}"/>
              </a:ext>
            </a:extLst>
          </p:cNvPr>
          <p:cNvSpPr>
            <a:spLocks noGrp="1"/>
          </p:cNvSpPr>
          <p:nvPr>
            <p:ph type="body" sz="quarter" idx="12"/>
          </p:nvPr>
        </p:nvSpPr>
        <p:spPr>
          <a:xfrm>
            <a:off x="6096000"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88387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callout">
    <p:bg>
      <p:bgPr>
        <a:solidFill>
          <a:srgbClr val="7030A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93009E1-BFCC-E9F7-6A92-FC06B18584B5}"/>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D76B47D5-2064-434A-5EBB-B934285C05A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1" i="0">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Callout text here</a:t>
            </a:r>
          </a:p>
        </p:txBody>
      </p:sp>
    </p:spTree>
    <p:extLst>
      <p:ext uri="{BB962C8B-B14F-4D97-AF65-F5344CB8AC3E}">
        <p14:creationId xmlns:p14="http://schemas.microsoft.com/office/powerpoint/2010/main" val="33464076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007D48-D74A-4F79-D564-87BA0AA8994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57CE6099-4C28-38A6-BFD3-ECE6E24CF658}"/>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2"/>
              </a:ext>
            </a:extLst>
          </a:blip>
          <a:srcRect l="20462" t="29334" r="26791" b="40053"/>
          <a:stretch/>
        </p:blipFill>
        <p:spPr>
          <a:xfrm>
            <a:off x="-1" y="645926"/>
            <a:ext cx="12226651" cy="5645889"/>
          </a:xfrm>
          <a:prstGeom prst="rect">
            <a:avLst/>
          </a:prstGeom>
        </p:spPr>
      </p:pic>
      <p:sp>
        <p:nvSpPr>
          <p:cNvPr id="10" name="Picture Placeholder 10">
            <a:extLst>
              <a:ext uri="{FF2B5EF4-FFF2-40B4-BE49-F238E27FC236}">
                <a16:creationId xmlns:a16="http://schemas.microsoft.com/office/drawing/2014/main" id="{EC202524-A1E2-3BAE-FF83-A6FCC6867DED}"/>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12" name="Text Placeholder 4">
            <a:extLst>
              <a:ext uri="{FF2B5EF4-FFF2-40B4-BE49-F238E27FC236}">
                <a16:creationId xmlns:a16="http://schemas.microsoft.com/office/drawing/2014/main" id="{729A3D2C-3419-CABB-F612-B7A6015DCD3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4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 here</a:t>
            </a:r>
          </a:p>
        </p:txBody>
      </p:sp>
      <p:sp>
        <p:nvSpPr>
          <p:cNvPr id="11" name="Oval 10">
            <a:extLst>
              <a:ext uri="{FF2B5EF4-FFF2-40B4-BE49-F238E27FC236}">
                <a16:creationId xmlns:a16="http://schemas.microsoft.com/office/drawing/2014/main" id="{EC69D06E-12CD-044D-1926-F68F75C0DFC9}"/>
              </a:ext>
            </a:extLst>
          </p:cNvPr>
          <p:cNvSpPr/>
          <p:nvPr userDrawn="1"/>
        </p:nvSpPr>
        <p:spPr>
          <a:xfrm>
            <a:off x="11802355" y="6468355"/>
            <a:ext cx="389645" cy="3896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A52B0B3A-C2DD-06A2-076A-7E9537E4AC29}"/>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sp>
        <p:nvSpPr>
          <p:cNvPr id="14" name="Rounded Rectangle 7">
            <a:extLst>
              <a:ext uri="{FF2B5EF4-FFF2-40B4-BE49-F238E27FC236}">
                <a16:creationId xmlns:a16="http://schemas.microsoft.com/office/drawing/2014/main" id="{3877C48F-777A-893D-114B-8A0F6DAA9359}"/>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icon&#10;&#10;Description automatically generated">
            <a:extLst>
              <a:ext uri="{FF2B5EF4-FFF2-40B4-BE49-F238E27FC236}">
                <a16:creationId xmlns:a16="http://schemas.microsoft.com/office/drawing/2014/main" id="{E76F3C0A-8124-7FEE-8FE3-43076D6A07F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1673" y="6575193"/>
            <a:ext cx="355247" cy="197131"/>
          </a:xfrm>
          <a:prstGeom prst="rect">
            <a:avLst/>
          </a:prstGeom>
        </p:spPr>
      </p:pic>
    </p:spTree>
    <p:extLst>
      <p:ext uri="{BB962C8B-B14F-4D97-AF65-F5344CB8AC3E}">
        <p14:creationId xmlns:p14="http://schemas.microsoft.com/office/powerpoint/2010/main" val="2259179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00E62-B946-1AAA-3FA9-848E3A7FE18D}"/>
              </a:ext>
            </a:extLst>
          </p:cNvPr>
          <p:cNvSpPr/>
          <p:nvPr/>
        </p:nvSpPr>
        <p:spPr>
          <a:xfrm>
            <a:off x="9025214" y="1414759"/>
            <a:ext cx="3281711" cy="4142509"/>
          </a:xfrm>
          <a:prstGeom prst="rect">
            <a:avLst/>
          </a:prstGeom>
          <a:gradFill flip="none" rotWithShape="1">
            <a:gsLst>
              <a:gs pos="22000">
                <a:schemeClr val="tx2"/>
              </a:gs>
              <a:gs pos="100000">
                <a:schemeClr val="bg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Picture Placeholder 12">
            <a:extLst>
              <a:ext uri="{FF2B5EF4-FFF2-40B4-BE49-F238E27FC236}">
                <a16:creationId xmlns:a16="http://schemas.microsoft.com/office/drawing/2014/main" id="{1209DB4A-A61F-F7C1-2859-C35A230604F2}"/>
              </a:ext>
            </a:extLst>
          </p:cNvPr>
          <p:cNvSpPr>
            <a:spLocks noGrp="1"/>
          </p:cNvSpPr>
          <p:nvPr>
            <p:ph type="pic" sz="quarter" idx="11"/>
          </p:nvPr>
        </p:nvSpPr>
        <p:spPr>
          <a:xfrm>
            <a:off x="6905468" y="1414758"/>
            <a:ext cx="4140000" cy="4140000"/>
          </a:xfrm>
          <a:custGeom>
            <a:avLst/>
            <a:gdLst>
              <a:gd name="connsiteX0" fmla="*/ 2070000 w 4140000"/>
              <a:gd name="connsiteY0" fmla="*/ 0 h 4140000"/>
              <a:gd name="connsiteX1" fmla="*/ 4140000 w 4140000"/>
              <a:gd name="connsiteY1" fmla="*/ 2070000 h 4140000"/>
              <a:gd name="connsiteX2" fmla="*/ 2070000 w 4140000"/>
              <a:gd name="connsiteY2" fmla="*/ 4140000 h 4140000"/>
              <a:gd name="connsiteX3" fmla="*/ 0 w 4140000"/>
              <a:gd name="connsiteY3" fmla="*/ 2070000 h 4140000"/>
              <a:gd name="connsiteX4" fmla="*/ 249838 w 4140000"/>
              <a:gd name="connsiteY4" fmla="*/ 1083315 h 4140000"/>
              <a:gd name="connsiteX5" fmla="*/ 256657 w 4140000"/>
              <a:gd name="connsiteY5" fmla="*/ 1072092 h 4140000"/>
              <a:gd name="connsiteX6" fmla="*/ 331420 w 4140000"/>
              <a:gd name="connsiteY6" fmla="*/ 1095299 h 4140000"/>
              <a:gd name="connsiteX7" fmla="*/ 454275 w 4140000"/>
              <a:gd name="connsiteY7" fmla="*/ 1107684 h 4140000"/>
              <a:gd name="connsiteX8" fmla="*/ 1063875 w 4140000"/>
              <a:gd name="connsiteY8" fmla="*/ 498084 h 4140000"/>
              <a:gd name="connsiteX9" fmla="*/ 1051490 w 4140000"/>
              <a:gd name="connsiteY9" fmla="*/ 375228 h 4140000"/>
              <a:gd name="connsiteX10" fmla="*/ 1023792 w 4140000"/>
              <a:gd name="connsiteY10" fmla="*/ 285999 h 4140000"/>
              <a:gd name="connsiteX11" fmla="*/ 1083316 w 4140000"/>
              <a:gd name="connsiteY11" fmla="*/ 249838 h 4140000"/>
              <a:gd name="connsiteX12" fmla="*/ 2070000 w 4140000"/>
              <a:gd name="connsiteY12" fmla="*/ 0 h 41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0000" h="4140000">
                <a:moveTo>
                  <a:pt x="2070000" y="0"/>
                </a:moveTo>
                <a:cubicBezTo>
                  <a:pt x="3213229" y="0"/>
                  <a:pt x="4140000" y="926771"/>
                  <a:pt x="4140000" y="2070000"/>
                </a:cubicBezTo>
                <a:cubicBezTo>
                  <a:pt x="4140000" y="3213229"/>
                  <a:pt x="3213229" y="4140000"/>
                  <a:pt x="2070000" y="4140000"/>
                </a:cubicBezTo>
                <a:cubicBezTo>
                  <a:pt x="926771" y="4140000"/>
                  <a:pt x="0" y="3213229"/>
                  <a:pt x="0" y="2070000"/>
                </a:cubicBezTo>
                <a:cubicBezTo>
                  <a:pt x="0" y="1712741"/>
                  <a:pt x="90505" y="1376620"/>
                  <a:pt x="249838" y="1083315"/>
                </a:cubicBezTo>
                <a:lnTo>
                  <a:pt x="256657" y="1072092"/>
                </a:lnTo>
                <a:lnTo>
                  <a:pt x="331420" y="1095299"/>
                </a:lnTo>
                <a:cubicBezTo>
                  <a:pt x="371103" y="1103420"/>
                  <a:pt x="412191" y="1107684"/>
                  <a:pt x="454275" y="1107684"/>
                </a:cubicBezTo>
                <a:cubicBezTo>
                  <a:pt x="790948" y="1107684"/>
                  <a:pt x="1063875" y="834757"/>
                  <a:pt x="1063875" y="498084"/>
                </a:cubicBezTo>
                <a:cubicBezTo>
                  <a:pt x="1063875" y="456000"/>
                  <a:pt x="1059611" y="414912"/>
                  <a:pt x="1051490" y="375228"/>
                </a:cubicBezTo>
                <a:lnTo>
                  <a:pt x="1023792" y="285999"/>
                </a:lnTo>
                <a:lnTo>
                  <a:pt x="1083316" y="249838"/>
                </a:lnTo>
                <a:cubicBezTo>
                  <a:pt x="1376621" y="90505"/>
                  <a:pt x="1712741" y="0"/>
                  <a:pt x="2070000" y="0"/>
                </a:cubicBezTo>
                <a:close/>
              </a:path>
            </a:pathLst>
          </a:custGeom>
          <a:solidFill>
            <a:schemeClr val="accent5">
              <a:lumMod val="50000"/>
            </a:schemeClr>
          </a:solidFill>
        </p:spPr>
        <p:txBody>
          <a:bodyPr wrap="square" anchor="ctr">
            <a:noAutofit/>
          </a:bodyPr>
          <a:lstStyle>
            <a:lvl1pPr marL="0" indent="0" algn="ctr">
              <a:buNone/>
              <a:defRPr/>
            </a:lvl1pPr>
          </a:lstStyle>
          <a:p>
            <a:endParaRPr lang="en-US"/>
          </a:p>
        </p:txBody>
      </p:sp>
      <p:pic>
        <p:nvPicPr>
          <p:cNvPr id="5" name="Picture 4" descr="Circle&#10;&#10;Description automatically generated">
            <a:extLst>
              <a:ext uri="{FF2B5EF4-FFF2-40B4-BE49-F238E27FC236}">
                <a16:creationId xmlns:a16="http://schemas.microsoft.com/office/drawing/2014/main" id="{0D4B48B9-A15A-FD91-1F4B-A4DE0D9A43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6030" y="1293616"/>
            <a:ext cx="1234124" cy="1234124"/>
          </a:xfrm>
          <a:prstGeom prst="rect">
            <a:avLst/>
          </a:prstGeom>
        </p:spPr>
      </p:pic>
      <p:sp>
        <p:nvSpPr>
          <p:cNvPr id="14" name="Text Placeholder 4">
            <a:extLst>
              <a:ext uri="{FF2B5EF4-FFF2-40B4-BE49-F238E27FC236}">
                <a16:creationId xmlns:a16="http://schemas.microsoft.com/office/drawing/2014/main" id="{7AF3DD6B-2173-9262-C074-0D4D66152F6C}"/>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0" i="1">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text here”</a:t>
            </a:r>
          </a:p>
        </p:txBody>
      </p:sp>
    </p:spTree>
    <p:extLst>
      <p:ext uri="{BB962C8B-B14F-4D97-AF65-F5344CB8AC3E}">
        <p14:creationId xmlns:p14="http://schemas.microsoft.com/office/powerpoint/2010/main" val="387850992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ata Visualization slide with Spa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250" y="1933575"/>
            <a:ext cx="7212135" cy="3736975"/>
          </a:xfrm>
          <a:prstGeom prst="rect">
            <a:avLst/>
          </a:prstGeom>
        </p:spPr>
        <p:txBody>
          <a:bodyPr/>
          <a:lstStyle/>
          <a:p>
            <a:endParaRPr lang="en-CA"/>
          </a:p>
        </p:txBody>
      </p:sp>
    </p:spTree>
    <p:extLst>
      <p:ext uri="{BB962C8B-B14F-4D97-AF65-F5344CB8AC3E}">
        <p14:creationId xmlns:p14="http://schemas.microsoft.com/office/powerpoint/2010/main" val="4226738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ata Visualization: Full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1155362" cy="3736975"/>
          </a:xfrm>
          <a:prstGeom prst="rect">
            <a:avLst/>
          </a:prstGeom>
        </p:spPr>
        <p:txBody>
          <a:bodyPr/>
          <a:lstStyle/>
          <a:p>
            <a:endParaRPr lang="en-CA"/>
          </a:p>
        </p:txBody>
      </p:sp>
    </p:spTree>
    <p:extLst>
      <p:ext uri="{BB962C8B-B14F-4D97-AF65-F5344CB8AC3E}">
        <p14:creationId xmlns:p14="http://schemas.microsoft.com/office/powerpoint/2010/main" val="121458545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ata Visualization: Full Slide with Spa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0240272" cy="3736975"/>
          </a:xfrm>
          <a:prstGeom prst="rect">
            <a:avLst/>
          </a:prstGeom>
        </p:spPr>
        <p:txBody>
          <a:bodyPr/>
          <a:lstStyle/>
          <a:p>
            <a:endParaRPr lang="en-CA"/>
          </a:p>
        </p:txBody>
      </p:sp>
    </p:spTree>
    <p:extLst>
      <p:ext uri="{BB962C8B-B14F-4D97-AF65-F5344CB8AC3E}">
        <p14:creationId xmlns:p14="http://schemas.microsoft.com/office/powerpoint/2010/main" val="9854227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007D48-D74A-4F79-D564-87BA0AA8994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57CE6099-4C28-38A6-BFD3-ECE6E24CF658}"/>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2"/>
              </a:ext>
            </a:extLst>
          </a:blip>
          <a:srcRect l="20462" t="29334" r="26791" b="40053"/>
          <a:stretch/>
        </p:blipFill>
        <p:spPr>
          <a:xfrm>
            <a:off x="-1" y="645926"/>
            <a:ext cx="12226651" cy="5645889"/>
          </a:xfrm>
          <a:prstGeom prst="rect">
            <a:avLst/>
          </a:prstGeom>
        </p:spPr>
      </p:pic>
      <p:sp>
        <p:nvSpPr>
          <p:cNvPr id="10" name="Picture Placeholder 10">
            <a:extLst>
              <a:ext uri="{FF2B5EF4-FFF2-40B4-BE49-F238E27FC236}">
                <a16:creationId xmlns:a16="http://schemas.microsoft.com/office/drawing/2014/main" id="{EC202524-A1E2-3BAE-FF83-A6FCC6867DED}"/>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12" name="Text Placeholder 4">
            <a:extLst>
              <a:ext uri="{FF2B5EF4-FFF2-40B4-BE49-F238E27FC236}">
                <a16:creationId xmlns:a16="http://schemas.microsoft.com/office/drawing/2014/main" id="{729A3D2C-3419-CABB-F612-B7A6015DCD3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4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 here</a:t>
            </a:r>
          </a:p>
        </p:txBody>
      </p:sp>
      <p:sp>
        <p:nvSpPr>
          <p:cNvPr id="11" name="Oval 10">
            <a:extLst>
              <a:ext uri="{FF2B5EF4-FFF2-40B4-BE49-F238E27FC236}">
                <a16:creationId xmlns:a16="http://schemas.microsoft.com/office/drawing/2014/main" id="{EC69D06E-12CD-044D-1926-F68F75C0DFC9}"/>
              </a:ext>
            </a:extLst>
          </p:cNvPr>
          <p:cNvSpPr/>
          <p:nvPr userDrawn="1"/>
        </p:nvSpPr>
        <p:spPr>
          <a:xfrm>
            <a:off x="11802355" y="6468355"/>
            <a:ext cx="389645" cy="3896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A52B0B3A-C2DD-06A2-076A-7E9537E4AC29}"/>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sp>
        <p:nvSpPr>
          <p:cNvPr id="14" name="Rounded Rectangle 7">
            <a:extLst>
              <a:ext uri="{FF2B5EF4-FFF2-40B4-BE49-F238E27FC236}">
                <a16:creationId xmlns:a16="http://schemas.microsoft.com/office/drawing/2014/main" id="{3877C48F-777A-893D-114B-8A0F6DAA9359}"/>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icon&#10;&#10;Description automatically generated">
            <a:extLst>
              <a:ext uri="{FF2B5EF4-FFF2-40B4-BE49-F238E27FC236}">
                <a16:creationId xmlns:a16="http://schemas.microsoft.com/office/drawing/2014/main" id="{E76F3C0A-8124-7FEE-8FE3-43076D6A07F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1673" y="6575193"/>
            <a:ext cx="355247" cy="197131"/>
          </a:xfrm>
          <a:prstGeom prst="rect">
            <a:avLst/>
          </a:prstGeom>
        </p:spPr>
      </p:pic>
    </p:spTree>
    <p:extLst>
      <p:ext uri="{BB962C8B-B14F-4D97-AF65-F5344CB8AC3E}">
        <p14:creationId xmlns:p14="http://schemas.microsoft.com/office/powerpoint/2010/main" val="1653696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Data Visualization slide with Spac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250" y="314324"/>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250" y="1933575"/>
            <a:ext cx="7212135" cy="3736975"/>
          </a:xfrm>
          <a:prstGeom prst="rect">
            <a:avLst/>
          </a:prstGeom>
        </p:spPr>
        <p:txBody>
          <a:bodyPr/>
          <a:lstStyle/>
          <a:p>
            <a:endParaRPr lang="en-CA"/>
          </a:p>
        </p:txBody>
      </p:sp>
    </p:spTree>
    <p:extLst>
      <p:ext uri="{BB962C8B-B14F-4D97-AF65-F5344CB8AC3E}">
        <p14:creationId xmlns:p14="http://schemas.microsoft.com/office/powerpoint/2010/main" val="329079171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Data Visualization slide: Full Slid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314324"/>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1155362" cy="3736975"/>
          </a:xfrm>
          <a:prstGeom prst="rect">
            <a:avLst/>
          </a:prstGeom>
        </p:spPr>
        <p:txBody>
          <a:bodyPr/>
          <a:lstStyle/>
          <a:p>
            <a:endParaRPr lang="en-CA"/>
          </a:p>
        </p:txBody>
      </p:sp>
    </p:spTree>
    <p:extLst>
      <p:ext uri="{BB962C8B-B14F-4D97-AF65-F5344CB8AC3E}">
        <p14:creationId xmlns:p14="http://schemas.microsoft.com/office/powerpoint/2010/main" val="181245714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Data Visualization slide: Full Slide with Space No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32003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0240272" cy="3736975"/>
          </a:xfrm>
          <a:prstGeom prst="rect">
            <a:avLst/>
          </a:prstGeom>
        </p:spPr>
        <p:txBody>
          <a:bodyPr/>
          <a:lstStyle/>
          <a:p>
            <a:endParaRPr lang="en-CA"/>
          </a:p>
        </p:txBody>
      </p:sp>
    </p:spTree>
    <p:extLst>
      <p:ext uri="{BB962C8B-B14F-4D97-AF65-F5344CB8AC3E}">
        <p14:creationId xmlns:p14="http://schemas.microsoft.com/office/powerpoint/2010/main" val="48588437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5" name="TextBox 4">
            <a:extLst>
              <a:ext uri="{FF2B5EF4-FFF2-40B4-BE49-F238E27FC236}">
                <a16:creationId xmlns:a16="http://schemas.microsoft.com/office/drawing/2014/main" id="{6908DA07-361A-9DC5-C966-3ABB8052345C}"/>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8" name="Group 7">
            <a:extLst>
              <a:ext uri="{FF2B5EF4-FFF2-40B4-BE49-F238E27FC236}">
                <a16:creationId xmlns:a16="http://schemas.microsoft.com/office/drawing/2014/main" id="{291496C9-6D9D-0367-149B-3951D596D22F}"/>
              </a:ext>
            </a:extLst>
          </p:cNvPr>
          <p:cNvGrpSpPr/>
          <p:nvPr userDrawn="1"/>
        </p:nvGrpSpPr>
        <p:grpSpPr>
          <a:xfrm>
            <a:off x="552679" y="478225"/>
            <a:ext cx="301980" cy="301980"/>
            <a:chOff x="456425" y="394835"/>
            <a:chExt cx="301980" cy="301980"/>
          </a:xfrm>
        </p:grpSpPr>
        <p:sp>
          <p:nvSpPr>
            <p:cNvPr id="11" name="Oval 10">
              <a:extLst>
                <a:ext uri="{FF2B5EF4-FFF2-40B4-BE49-F238E27FC236}">
                  <a16:creationId xmlns:a16="http://schemas.microsoft.com/office/drawing/2014/main" id="{7AE92042-3EBB-0867-416A-7B1D7116A29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AC93A1A-3460-5E0A-9286-7A9EBDFBC6F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15" name="Text Placeholder 8">
            <a:extLst>
              <a:ext uri="{FF2B5EF4-FFF2-40B4-BE49-F238E27FC236}">
                <a16:creationId xmlns:a16="http://schemas.microsoft.com/office/drawing/2014/main" id="{D0B1DC76-F063-8558-BFDA-B4EE1E6A402C}"/>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389732094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or question)">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Tree>
    <p:extLst>
      <p:ext uri="{BB962C8B-B14F-4D97-AF65-F5344CB8AC3E}">
        <p14:creationId xmlns:p14="http://schemas.microsoft.com/office/powerpoint/2010/main" val="66965258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1593850"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415500"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3" name="Picture Placeholder 10">
            <a:extLst>
              <a:ext uri="{FF2B5EF4-FFF2-40B4-BE49-F238E27FC236}">
                <a16:creationId xmlns:a16="http://schemas.microsoft.com/office/drawing/2014/main" id="{73CCDEC3-C74B-5842-415A-64BC025256D5}"/>
              </a:ext>
            </a:extLst>
          </p:cNvPr>
          <p:cNvSpPr>
            <a:spLocks noGrp="1" noChangeAspect="1"/>
          </p:cNvSpPr>
          <p:nvPr>
            <p:ph type="pic" sz="quarter" idx="14"/>
          </p:nvPr>
        </p:nvSpPr>
        <p:spPr>
          <a:xfrm>
            <a:off x="615666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4" name="Content Placeholder 10">
            <a:extLst>
              <a:ext uri="{FF2B5EF4-FFF2-40B4-BE49-F238E27FC236}">
                <a16:creationId xmlns:a16="http://schemas.microsoft.com/office/drawing/2014/main" id="{2FEAC19B-2A72-D04D-CF7C-548D99542459}"/>
              </a:ext>
            </a:extLst>
          </p:cNvPr>
          <p:cNvSpPr>
            <a:spLocks noGrp="1"/>
          </p:cNvSpPr>
          <p:nvPr>
            <p:ph sz="quarter" idx="15" hasCustomPrompt="1"/>
          </p:nvPr>
        </p:nvSpPr>
        <p:spPr>
          <a:xfrm>
            <a:off x="7400761"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5" name="Content Placeholder 10">
            <a:extLst>
              <a:ext uri="{FF2B5EF4-FFF2-40B4-BE49-F238E27FC236}">
                <a16:creationId xmlns:a16="http://schemas.microsoft.com/office/drawing/2014/main" id="{BFBE2531-4BE4-7B89-A467-398E79D421A5}"/>
              </a:ext>
            </a:extLst>
          </p:cNvPr>
          <p:cNvSpPr>
            <a:spLocks noGrp="1"/>
          </p:cNvSpPr>
          <p:nvPr>
            <p:ph sz="quarter" idx="16" hasCustomPrompt="1"/>
          </p:nvPr>
        </p:nvSpPr>
        <p:spPr>
          <a:xfrm>
            <a:off x="6222411"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6" name="Picture Placeholder 10">
            <a:extLst>
              <a:ext uri="{FF2B5EF4-FFF2-40B4-BE49-F238E27FC236}">
                <a16:creationId xmlns:a16="http://schemas.microsoft.com/office/drawing/2014/main" id="{8442927E-81CB-C557-2269-7127C7BA1E65}"/>
              </a:ext>
            </a:extLst>
          </p:cNvPr>
          <p:cNvSpPr>
            <a:spLocks noGrp="1" noChangeAspect="1"/>
          </p:cNvSpPr>
          <p:nvPr>
            <p:ph type="pic" sz="quarter" idx="17"/>
          </p:nvPr>
        </p:nvSpPr>
        <p:spPr>
          <a:xfrm>
            <a:off x="349756"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7" name="Content Placeholder 10">
            <a:extLst>
              <a:ext uri="{FF2B5EF4-FFF2-40B4-BE49-F238E27FC236}">
                <a16:creationId xmlns:a16="http://schemas.microsoft.com/office/drawing/2014/main" id="{F54E9CA3-E1B0-2906-4C78-A1F8592B823C}"/>
              </a:ext>
            </a:extLst>
          </p:cNvPr>
          <p:cNvSpPr>
            <a:spLocks noGrp="1"/>
          </p:cNvSpPr>
          <p:nvPr>
            <p:ph sz="quarter" idx="18" hasCustomPrompt="1"/>
          </p:nvPr>
        </p:nvSpPr>
        <p:spPr>
          <a:xfrm>
            <a:off x="1593850"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8" name="Content Placeholder 10">
            <a:extLst>
              <a:ext uri="{FF2B5EF4-FFF2-40B4-BE49-F238E27FC236}">
                <a16:creationId xmlns:a16="http://schemas.microsoft.com/office/drawing/2014/main" id="{EC8E7463-B05F-83F3-B613-9A7617F6344D}"/>
              </a:ext>
            </a:extLst>
          </p:cNvPr>
          <p:cNvSpPr>
            <a:spLocks noGrp="1"/>
          </p:cNvSpPr>
          <p:nvPr>
            <p:ph sz="quarter" idx="19" hasCustomPrompt="1"/>
          </p:nvPr>
        </p:nvSpPr>
        <p:spPr>
          <a:xfrm>
            <a:off x="415500"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9" name="Picture Placeholder 10">
            <a:extLst>
              <a:ext uri="{FF2B5EF4-FFF2-40B4-BE49-F238E27FC236}">
                <a16:creationId xmlns:a16="http://schemas.microsoft.com/office/drawing/2014/main" id="{477CDD40-6D0A-8C30-2B92-255704D17F91}"/>
              </a:ext>
            </a:extLst>
          </p:cNvPr>
          <p:cNvSpPr>
            <a:spLocks noGrp="1" noChangeAspect="1"/>
          </p:cNvSpPr>
          <p:nvPr>
            <p:ph type="pic" sz="quarter" idx="20"/>
          </p:nvPr>
        </p:nvSpPr>
        <p:spPr>
          <a:xfrm>
            <a:off x="6156667"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20" name="Content Placeholder 10">
            <a:extLst>
              <a:ext uri="{FF2B5EF4-FFF2-40B4-BE49-F238E27FC236}">
                <a16:creationId xmlns:a16="http://schemas.microsoft.com/office/drawing/2014/main" id="{A1C33998-04E5-D1BD-9781-135F1F5D0D11}"/>
              </a:ext>
            </a:extLst>
          </p:cNvPr>
          <p:cNvSpPr>
            <a:spLocks noGrp="1"/>
          </p:cNvSpPr>
          <p:nvPr>
            <p:ph sz="quarter" idx="21" hasCustomPrompt="1"/>
          </p:nvPr>
        </p:nvSpPr>
        <p:spPr>
          <a:xfrm>
            <a:off x="7400761"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21" name="Content Placeholder 10">
            <a:extLst>
              <a:ext uri="{FF2B5EF4-FFF2-40B4-BE49-F238E27FC236}">
                <a16:creationId xmlns:a16="http://schemas.microsoft.com/office/drawing/2014/main" id="{A527797B-0131-CA4F-DA7A-93176273FD51}"/>
              </a:ext>
            </a:extLst>
          </p:cNvPr>
          <p:cNvSpPr>
            <a:spLocks noGrp="1"/>
          </p:cNvSpPr>
          <p:nvPr>
            <p:ph sz="quarter" idx="22" hasCustomPrompt="1"/>
          </p:nvPr>
        </p:nvSpPr>
        <p:spPr>
          <a:xfrm>
            <a:off x="6222411"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225489575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349756"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349756"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2" name="Picture Placeholder 10">
            <a:extLst>
              <a:ext uri="{FF2B5EF4-FFF2-40B4-BE49-F238E27FC236}">
                <a16:creationId xmlns:a16="http://schemas.microsoft.com/office/drawing/2014/main" id="{213AE98F-2410-6BC6-E224-08035E650453}"/>
              </a:ext>
            </a:extLst>
          </p:cNvPr>
          <p:cNvSpPr>
            <a:spLocks noGrp="1" noChangeAspect="1"/>
          </p:cNvSpPr>
          <p:nvPr>
            <p:ph type="pic" sz="quarter" idx="14"/>
          </p:nvPr>
        </p:nvSpPr>
        <p:spPr>
          <a:xfrm>
            <a:off x="3997929"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3" name="Content Placeholder 10">
            <a:extLst>
              <a:ext uri="{FF2B5EF4-FFF2-40B4-BE49-F238E27FC236}">
                <a16:creationId xmlns:a16="http://schemas.microsoft.com/office/drawing/2014/main" id="{C41A5A4D-B5BE-AA67-1C20-C9F703E93900}"/>
              </a:ext>
            </a:extLst>
          </p:cNvPr>
          <p:cNvSpPr>
            <a:spLocks noGrp="1"/>
          </p:cNvSpPr>
          <p:nvPr>
            <p:ph sz="quarter" idx="15" hasCustomPrompt="1"/>
          </p:nvPr>
        </p:nvSpPr>
        <p:spPr>
          <a:xfrm>
            <a:off x="3997929"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4" name="Content Placeholder 10">
            <a:extLst>
              <a:ext uri="{FF2B5EF4-FFF2-40B4-BE49-F238E27FC236}">
                <a16:creationId xmlns:a16="http://schemas.microsoft.com/office/drawing/2014/main" id="{3A8F60B0-11A1-E040-CBE1-CDA52EAD8827}"/>
              </a:ext>
            </a:extLst>
          </p:cNvPr>
          <p:cNvSpPr>
            <a:spLocks noGrp="1"/>
          </p:cNvSpPr>
          <p:nvPr>
            <p:ph sz="quarter" idx="16" hasCustomPrompt="1"/>
          </p:nvPr>
        </p:nvSpPr>
        <p:spPr>
          <a:xfrm>
            <a:off x="3997929"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7" name="Picture Placeholder 10">
            <a:extLst>
              <a:ext uri="{FF2B5EF4-FFF2-40B4-BE49-F238E27FC236}">
                <a16:creationId xmlns:a16="http://schemas.microsoft.com/office/drawing/2014/main" id="{807B5F5A-BCED-E8D4-DB63-9EA013E71BCA}"/>
              </a:ext>
            </a:extLst>
          </p:cNvPr>
          <p:cNvSpPr>
            <a:spLocks noGrp="1" noChangeAspect="1"/>
          </p:cNvSpPr>
          <p:nvPr>
            <p:ph type="pic" sz="quarter" idx="17"/>
          </p:nvPr>
        </p:nvSpPr>
        <p:spPr>
          <a:xfrm>
            <a:off x="774979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8" name="Content Placeholder 10">
            <a:extLst>
              <a:ext uri="{FF2B5EF4-FFF2-40B4-BE49-F238E27FC236}">
                <a16:creationId xmlns:a16="http://schemas.microsoft.com/office/drawing/2014/main" id="{9F224082-9089-8D51-A15C-72231C54F92E}"/>
              </a:ext>
            </a:extLst>
          </p:cNvPr>
          <p:cNvSpPr>
            <a:spLocks noGrp="1"/>
          </p:cNvSpPr>
          <p:nvPr>
            <p:ph sz="quarter" idx="18" hasCustomPrompt="1"/>
          </p:nvPr>
        </p:nvSpPr>
        <p:spPr>
          <a:xfrm>
            <a:off x="7749797"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9" name="Content Placeholder 10">
            <a:extLst>
              <a:ext uri="{FF2B5EF4-FFF2-40B4-BE49-F238E27FC236}">
                <a16:creationId xmlns:a16="http://schemas.microsoft.com/office/drawing/2014/main" id="{857A4BCE-BEF3-1EC5-F1A1-8172CE284331}"/>
              </a:ext>
            </a:extLst>
          </p:cNvPr>
          <p:cNvSpPr>
            <a:spLocks noGrp="1"/>
          </p:cNvSpPr>
          <p:nvPr>
            <p:ph sz="quarter" idx="19" hasCustomPrompt="1"/>
          </p:nvPr>
        </p:nvSpPr>
        <p:spPr>
          <a:xfrm>
            <a:off x="7749797"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356898897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DE81E0-8574-75DD-74B7-9ECB8845309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220036-3022-6A34-1C36-848E44EE934D}"/>
              </a:ext>
            </a:extLst>
          </p:cNvPr>
          <p:cNvPicPr>
            <a:picLocks noChangeAspect="1"/>
          </p:cNvPicPr>
          <p:nvPr userDrawn="1"/>
        </p:nvPicPr>
        <p:blipFill>
          <a:blip r:embed="rId2"/>
          <a:stretch>
            <a:fillRect/>
          </a:stretch>
        </p:blipFill>
        <p:spPr>
          <a:xfrm>
            <a:off x="-3310423" y="-4021272"/>
            <a:ext cx="3962400" cy="2654300"/>
          </a:xfrm>
          <a:prstGeom prst="rect">
            <a:avLst/>
          </a:prstGeom>
        </p:spPr>
      </p:pic>
      <p:sp>
        <p:nvSpPr>
          <p:cNvPr id="4" name="Text Placeholder 3">
            <a:extLst>
              <a:ext uri="{FF2B5EF4-FFF2-40B4-BE49-F238E27FC236}">
                <a16:creationId xmlns:a16="http://schemas.microsoft.com/office/drawing/2014/main" id="{087A97DE-57EB-3823-93D3-F36E9931B19A}"/>
              </a:ext>
            </a:extLst>
          </p:cNvPr>
          <p:cNvSpPr txBox="1">
            <a:spLocks/>
          </p:cNvSpPr>
          <p:nvPr userDrawn="1"/>
        </p:nvSpPr>
        <p:spPr>
          <a:xfrm>
            <a:off x="4034946" y="2705725"/>
            <a:ext cx="6790944" cy="1446550"/>
          </a:xfrm>
          <a:prstGeom prst="rect">
            <a:avLst/>
          </a:prstGeom>
        </p:spPr>
        <p:txBody>
          <a:bodyPr vert="horz" wrap="square" lIns="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a:ln>
                  <a:noFill/>
                </a:ln>
                <a:solidFill>
                  <a:srgbClr val="FFFFFF"/>
                </a:solidFill>
                <a:effectLst/>
                <a:uLnTx/>
                <a:uFillTx/>
                <a:latin typeface="Gill Sans Nova" panose="020B0602020104020203" pitchFamily="34" charset="0"/>
                <a:ea typeface="+mn-ea"/>
                <a:cs typeface="Agency FB" panose="020F0502020204030204" pitchFamily="34" charset="0"/>
              </a:rPr>
              <a:t>Thank You</a:t>
            </a:r>
          </a:p>
        </p:txBody>
      </p:sp>
      <p:pic>
        <p:nvPicPr>
          <p:cNvPr id="5" name="Picture 4">
            <a:extLst>
              <a:ext uri="{FF2B5EF4-FFF2-40B4-BE49-F238E27FC236}">
                <a16:creationId xmlns:a16="http://schemas.microsoft.com/office/drawing/2014/main" id="{44713FED-84E2-71C3-CDC2-E2C3A63B5C91}"/>
              </a:ext>
            </a:extLst>
          </p:cNvPr>
          <p:cNvPicPr>
            <a:picLocks noChangeAspect="1"/>
          </p:cNvPicPr>
          <p:nvPr userDrawn="1"/>
        </p:nvPicPr>
        <p:blipFill>
          <a:blip r:embed="rId3"/>
          <a:stretch>
            <a:fillRect/>
          </a:stretch>
        </p:blipFill>
        <p:spPr>
          <a:xfrm>
            <a:off x="-5730985" y="6041187"/>
            <a:ext cx="7288530" cy="2375521"/>
          </a:xfrm>
          <a:prstGeom prst="rect">
            <a:avLst/>
          </a:prstGeom>
        </p:spPr>
      </p:pic>
      <p:pic>
        <p:nvPicPr>
          <p:cNvPr id="6" name="Picture 5">
            <a:extLst>
              <a:ext uri="{FF2B5EF4-FFF2-40B4-BE49-F238E27FC236}">
                <a16:creationId xmlns:a16="http://schemas.microsoft.com/office/drawing/2014/main" id="{2BB56589-63D7-C702-CFF2-2583156400CE}"/>
              </a:ext>
            </a:extLst>
          </p:cNvPr>
          <p:cNvPicPr>
            <a:picLocks noChangeAspect="1"/>
          </p:cNvPicPr>
          <p:nvPr userDrawn="1"/>
        </p:nvPicPr>
        <p:blipFill>
          <a:blip r:embed="rId4"/>
          <a:stretch>
            <a:fillRect/>
          </a:stretch>
        </p:blipFill>
        <p:spPr>
          <a:xfrm>
            <a:off x="1907124" y="6041186"/>
            <a:ext cx="2268000" cy="2268000"/>
          </a:xfrm>
          <a:prstGeom prst="rect">
            <a:avLst/>
          </a:prstGeom>
        </p:spPr>
      </p:pic>
      <p:pic>
        <p:nvPicPr>
          <p:cNvPr id="7" name="Picture 6">
            <a:extLst>
              <a:ext uri="{FF2B5EF4-FFF2-40B4-BE49-F238E27FC236}">
                <a16:creationId xmlns:a16="http://schemas.microsoft.com/office/drawing/2014/main" id="{F437C9C4-7ABB-8E59-6C5B-133D21C3E51C}"/>
              </a:ext>
            </a:extLst>
          </p:cNvPr>
          <p:cNvPicPr>
            <a:picLocks noChangeAspect="1"/>
          </p:cNvPicPr>
          <p:nvPr userDrawn="1"/>
        </p:nvPicPr>
        <p:blipFill>
          <a:blip r:embed="rId3"/>
          <a:stretch>
            <a:fillRect/>
          </a:stretch>
        </p:blipFill>
        <p:spPr>
          <a:xfrm>
            <a:off x="10405277" y="-1615198"/>
            <a:ext cx="7288530" cy="2375521"/>
          </a:xfrm>
          <a:prstGeom prst="rect">
            <a:avLst/>
          </a:prstGeom>
        </p:spPr>
      </p:pic>
      <p:pic>
        <p:nvPicPr>
          <p:cNvPr id="8" name="Picture 7">
            <a:extLst>
              <a:ext uri="{FF2B5EF4-FFF2-40B4-BE49-F238E27FC236}">
                <a16:creationId xmlns:a16="http://schemas.microsoft.com/office/drawing/2014/main" id="{D7C79C3B-2B42-9528-76BE-B69E60A327BE}"/>
              </a:ext>
            </a:extLst>
          </p:cNvPr>
          <p:cNvPicPr>
            <a:picLocks noChangeAspect="1"/>
          </p:cNvPicPr>
          <p:nvPr userDrawn="1"/>
        </p:nvPicPr>
        <p:blipFill>
          <a:blip r:embed="rId5"/>
          <a:stretch>
            <a:fillRect/>
          </a:stretch>
        </p:blipFill>
        <p:spPr>
          <a:xfrm>
            <a:off x="4524248" y="6041187"/>
            <a:ext cx="12744000" cy="2376000"/>
          </a:xfrm>
          <a:prstGeom prst="rect">
            <a:avLst/>
          </a:prstGeom>
        </p:spPr>
      </p:pic>
      <p:pic>
        <p:nvPicPr>
          <p:cNvPr id="9" name="Picture 8">
            <a:extLst>
              <a:ext uri="{FF2B5EF4-FFF2-40B4-BE49-F238E27FC236}">
                <a16:creationId xmlns:a16="http://schemas.microsoft.com/office/drawing/2014/main" id="{323D1C56-C03A-98DE-1A51-C0D858B2CB70}"/>
              </a:ext>
            </a:extLst>
          </p:cNvPr>
          <p:cNvPicPr>
            <a:picLocks noChangeAspect="1"/>
          </p:cNvPicPr>
          <p:nvPr userDrawn="1"/>
        </p:nvPicPr>
        <p:blipFill>
          <a:blip r:embed="rId6"/>
          <a:stretch>
            <a:fillRect/>
          </a:stretch>
        </p:blipFill>
        <p:spPr>
          <a:xfrm>
            <a:off x="-4544455" y="-1615198"/>
            <a:ext cx="12204000" cy="2376000"/>
          </a:xfrm>
          <a:prstGeom prst="rect">
            <a:avLst/>
          </a:prstGeom>
        </p:spPr>
      </p:pic>
      <p:pic>
        <p:nvPicPr>
          <p:cNvPr id="10" name="Picture 9">
            <a:extLst>
              <a:ext uri="{FF2B5EF4-FFF2-40B4-BE49-F238E27FC236}">
                <a16:creationId xmlns:a16="http://schemas.microsoft.com/office/drawing/2014/main" id="{F24655D8-886E-A28D-B808-BD8398935ADB}"/>
              </a:ext>
            </a:extLst>
          </p:cNvPr>
          <p:cNvPicPr>
            <a:picLocks noChangeAspect="1"/>
          </p:cNvPicPr>
          <p:nvPr userDrawn="1"/>
        </p:nvPicPr>
        <p:blipFill>
          <a:blip r:embed="rId7"/>
          <a:stretch>
            <a:fillRect/>
          </a:stretch>
        </p:blipFill>
        <p:spPr>
          <a:xfrm>
            <a:off x="7898411" y="-1615198"/>
            <a:ext cx="2268000" cy="2268000"/>
          </a:xfrm>
          <a:prstGeom prst="rect">
            <a:avLst/>
          </a:prstGeom>
        </p:spPr>
      </p:pic>
      <p:cxnSp>
        <p:nvCxnSpPr>
          <p:cNvPr id="11" name="Straight Connector 10">
            <a:extLst>
              <a:ext uri="{FF2B5EF4-FFF2-40B4-BE49-F238E27FC236}">
                <a16:creationId xmlns:a16="http://schemas.microsoft.com/office/drawing/2014/main" id="{F902B608-8069-2190-359D-AB455D75FB32}"/>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16BDE3-A355-85BE-2FE4-D695D9FCDB04}"/>
              </a:ext>
            </a:extLst>
          </p:cNvPr>
          <p:cNvGrpSpPr/>
          <p:nvPr userDrawn="1"/>
        </p:nvGrpSpPr>
        <p:grpSpPr>
          <a:xfrm>
            <a:off x="969521" y="2851919"/>
            <a:ext cx="1875205" cy="1154162"/>
            <a:chOff x="969521" y="3101035"/>
            <a:chExt cx="1875205" cy="1154162"/>
          </a:xfrm>
        </p:grpSpPr>
        <p:pic>
          <p:nvPicPr>
            <p:cNvPr id="13" name="Picture 12">
              <a:extLst>
                <a:ext uri="{FF2B5EF4-FFF2-40B4-BE49-F238E27FC236}">
                  <a16:creationId xmlns:a16="http://schemas.microsoft.com/office/drawing/2014/main" id="{4EDA314F-0F81-FBE1-3C79-C570D258670F}"/>
                </a:ext>
              </a:extLst>
            </p:cNvPr>
            <p:cNvPicPr>
              <a:picLocks noChangeAspect="1"/>
            </p:cNvPicPr>
            <p:nvPr/>
          </p:nvPicPr>
          <p:blipFill>
            <a:blip r:embed="rId8"/>
            <a:stretch>
              <a:fillRect/>
            </a:stretch>
          </p:blipFill>
          <p:spPr>
            <a:xfrm>
              <a:off x="1155785" y="3101035"/>
              <a:ext cx="1502678" cy="655931"/>
            </a:xfrm>
            <a:prstGeom prst="rect">
              <a:avLst/>
            </a:prstGeom>
          </p:spPr>
        </p:pic>
        <p:sp>
          <p:nvSpPr>
            <p:cNvPr id="14" name="Text Placeholder 3">
              <a:extLst>
                <a:ext uri="{FF2B5EF4-FFF2-40B4-BE49-F238E27FC236}">
                  <a16:creationId xmlns:a16="http://schemas.microsoft.com/office/drawing/2014/main" id="{67055D93-5D2D-DB67-4953-B25ABD163223}"/>
                </a:ext>
              </a:extLst>
            </p:cNvPr>
            <p:cNvSpPr txBox="1">
              <a:spLocks/>
            </p:cNvSpPr>
            <p:nvPr/>
          </p:nvSpPr>
          <p:spPr>
            <a:xfrm>
              <a:off x="969521" y="3885865"/>
              <a:ext cx="1875205" cy="3693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err="1">
                  <a:ln>
                    <a:noFill/>
                  </a:ln>
                  <a:solidFill>
                    <a:schemeClr val="bg1"/>
                  </a:solidFill>
                  <a:effectLst/>
                  <a:uLnTx/>
                  <a:uFillTx/>
                  <a:latin typeface="Gill Sans Nova" panose="020B0602020104020203" pitchFamily="34" charset="0"/>
                  <a:cs typeface="Agency FB" panose="020F0502020204030204" pitchFamily="34" charset="0"/>
                </a:rPr>
                <a:t>abacusdata.ca</a:t>
              </a:r>
              <a:endParaRPr kumimoji="0" lang="en-CA" sz="1800" b="1" u="none" strike="noStrike" kern="1200" cap="none" spc="0" normalizeH="0" baseline="0" noProof="0">
                <a:ln>
                  <a:noFill/>
                </a:ln>
                <a:solidFill>
                  <a:schemeClr val="bg1"/>
                </a:solidFill>
                <a:effectLst/>
                <a:uLnTx/>
                <a:uFillTx/>
                <a:latin typeface="Gill Sans Nova" panose="020B0602020104020203" pitchFamily="34" charset="0"/>
                <a:cs typeface="Agency FB" panose="020F0502020204030204" pitchFamily="34" charset="0"/>
              </a:endParaRPr>
            </a:p>
          </p:txBody>
        </p:sp>
      </p:grpSp>
      <p:sp>
        <p:nvSpPr>
          <p:cNvPr id="15" name="Rectangle 14">
            <a:extLst>
              <a:ext uri="{FF2B5EF4-FFF2-40B4-BE49-F238E27FC236}">
                <a16:creationId xmlns:a16="http://schemas.microsoft.com/office/drawing/2014/main" id="{8E22C9C0-4447-F104-4554-FFEC10D3F95C}"/>
              </a:ext>
            </a:extLst>
          </p:cNvPr>
          <p:cNvSpPr/>
          <p:nvPr userDrawn="1"/>
        </p:nvSpPr>
        <p:spPr>
          <a:xfrm>
            <a:off x="12191999" y="-2387600"/>
            <a:ext cx="6790937" cy="12445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49FDF4-6D0D-7B08-D23C-677036DA5F9D}"/>
              </a:ext>
            </a:extLst>
          </p:cNvPr>
          <p:cNvSpPr/>
          <p:nvPr userDrawn="1"/>
        </p:nvSpPr>
        <p:spPr>
          <a:xfrm>
            <a:off x="-6816120" y="-2387600"/>
            <a:ext cx="6790937" cy="12445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4959B7-7E70-36D4-DF82-0B8FBFA55471}"/>
              </a:ext>
            </a:extLst>
          </p:cNvPr>
          <p:cNvSpPr/>
          <p:nvPr userDrawn="1"/>
        </p:nvSpPr>
        <p:spPr>
          <a:xfrm>
            <a:off x="-4544454" y="-7620000"/>
            <a:ext cx="17682302" cy="7619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2C47AE-FEC3-B67C-B79D-73E6DABD9017}"/>
              </a:ext>
            </a:extLst>
          </p:cNvPr>
          <p:cNvSpPr/>
          <p:nvPr userDrawn="1"/>
        </p:nvSpPr>
        <p:spPr>
          <a:xfrm>
            <a:off x="-4544454" y="6858000"/>
            <a:ext cx="17682302" cy="7619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15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ata Visualizatio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6FBFC-2F0B-5361-81CD-41AA89FFE376}"/>
              </a:ext>
            </a:extLst>
          </p:cNvPr>
          <p:cNvSpPr/>
          <p:nvPr userDrawn="1"/>
        </p:nvSpPr>
        <p:spPr>
          <a:xfrm>
            <a:off x="214313" y="300038"/>
            <a:ext cx="10658475" cy="52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302955"/>
          </a:xfrm>
          <a:prstGeom prst="roundRect">
            <a:avLst>
              <a:gd name="adj" fmla="val 50000"/>
            </a:avLst>
          </a:prstGeom>
          <a:noFill/>
          <a:ln>
            <a:solidFill>
              <a:schemeClr val="tx2"/>
            </a:solidFill>
          </a:ln>
        </p:spPr>
        <p:txBody>
          <a:bodyPr wrap="square" lIns="360000" tIns="0" bIns="0" anchor="ctr">
            <a:spAutoFit/>
          </a:bodyPr>
          <a:lstStyle/>
          <a:p>
            <a:endParaRPr lang="en-CA" sz="1400"/>
          </a:p>
        </p:txBody>
      </p:sp>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850900" y="395288"/>
            <a:ext cx="10654218" cy="301625"/>
          </a:xfrm>
          <a:prstGeom prst="rect">
            <a:avLst/>
          </a:prstGeom>
        </p:spPr>
        <p:txBody>
          <a:bodyPr/>
          <a:lstStyle>
            <a:lvl1pPr marL="0" indent="0">
              <a:buNone/>
              <a:defRPr sz="16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Footnote here</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12">
            <a:extLst>
              <a:ext uri="{FF2B5EF4-FFF2-40B4-BE49-F238E27FC236}">
                <a16:creationId xmlns:a16="http://schemas.microsoft.com/office/drawing/2014/main" id="{AFFF3555-7108-8C17-0CF9-F8BB512FAF3E}"/>
              </a:ext>
            </a:extLst>
          </p:cNvPr>
          <p:cNvSpPr>
            <a:spLocks noGrp="1"/>
          </p:cNvSpPr>
          <p:nvPr>
            <p:ph type="body" sz="quarter" idx="13" hasCustomPrompt="1"/>
          </p:nvPr>
        </p:nvSpPr>
        <p:spPr>
          <a:xfrm>
            <a:off x="608790" y="6570761"/>
            <a:ext cx="8747125" cy="195687"/>
          </a:xfrm>
          <a:prstGeom prst="rect">
            <a:avLst/>
          </a:prstGeom>
        </p:spPr>
        <p:txBody>
          <a:bodyPr/>
          <a:lstStyle>
            <a:lvl1pPr marL="0" indent="0">
              <a:buNone/>
              <a:defRPr sz="900" b="0" i="0">
                <a:latin typeface="Gill Sans Nova" panose="020B0602020104020203" pitchFamily="34" charset="0"/>
              </a:defRPr>
            </a:lvl1pPr>
            <a:lvl2pPr marL="457200" indent="0">
              <a:buNone/>
              <a:defRPr sz="900">
                <a:latin typeface="Gill Sans Nova Light" panose="020B0302020104020203" pitchFamily="34" charset="0"/>
              </a:defRPr>
            </a:lvl2pPr>
            <a:lvl3pPr marL="914400" indent="0">
              <a:buNone/>
              <a:defRPr sz="900">
                <a:latin typeface="Gill Sans Nova Light" panose="020B0302020104020203" pitchFamily="34" charset="0"/>
              </a:defRPr>
            </a:lvl3pPr>
            <a:lvl4pPr marL="1371600" indent="0">
              <a:buNone/>
              <a:defRPr sz="900">
                <a:latin typeface="Gill Sans Nova Light" panose="020B0302020104020203" pitchFamily="34" charset="0"/>
              </a:defRPr>
            </a:lvl4pPr>
            <a:lvl5pPr marL="1828800" indent="0">
              <a:buNone/>
              <a:defRPr sz="900">
                <a:latin typeface="Gill Sans Nova Light" panose="020B0302020104020203" pitchFamily="34" charset="0"/>
              </a:defRPr>
            </a:lvl5pPr>
          </a:lstStyle>
          <a:p>
            <a:pPr lvl="0"/>
            <a:r>
              <a:rPr lang="en-US"/>
              <a:t>PUBLICATION TITLE  |  ABACUS DATA</a:t>
            </a:r>
          </a:p>
        </p:txBody>
      </p:sp>
    </p:spTree>
    <p:extLst>
      <p:ext uri="{BB962C8B-B14F-4D97-AF65-F5344CB8AC3E}">
        <p14:creationId xmlns:p14="http://schemas.microsoft.com/office/powerpoint/2010/main" val="14301320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00E62-B946-1AAA-3FA9-848E3A7FE18D}"/>
              </a:ext>
            </a:extLst>
          </p:cNvPr>
          <p:cNvSpPr/>
          <p:nvPr/>
        </p:nvSpPr>
        <p:spPr>
          <a:xfrm>
            <a:off x="9025214" y="1414759"/>
            <a:ext cx="3281711" cy="4142509"/>
          </a:xfrm>
          <a:prstGeom prst="rect">
            <a:avLst/>
          </a:prstGeom>
          <a:gradFill flip="none" rotWithShape="1">
            <a:gsLst>
              <a:gs pos="22000">
                <a:schemeClr val="tx2"/>
              </a:gs>
              <a:gs pos="100000">
                <a:schemeClr val="bg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Picture Placeholder 12">
            <a:extLst>
              <a:ext uri="{FF2B5EF4-FFF2-40B4-BE49-F238E27FC236}">
                <a16:creationId xmlns:a16="http://schemas.microsoft.com/office/drawing/2014/main" id="{1209DB4A-A61F-F7C1-2859-C35A230604F2}"/>
              </a:ext>
            </a:extLst>
          </p:cNvPr>
          <p:cNvSpPr>
            <a:spLocks noGrp="1"/>
          </p:cNvSpPr>
          <p:nvPr>
            <p:ph type="pic" sz="quarter" idx="11"/>
          </p:nvPr>
        </p:nvSpPr>
        <p:spPr>
          <a:xfrm>
            <a:off x="6905468" y="1414758"/>
            <a:ext cx="4140000" cy="4140000"/>
          </a:xfrm>
          <a:custGeom>
            <a:avLst/>
            <a:gdLst>
              <a:gd name="connsiteX0" fmla="*/ 2070000 w 4140000"/>
              <a:gd name="connsiteY0" fmla="*/ 0 h 4140000"/>
              <a:gd name="connsiteX1" fmla="*/ 4140000 w 4140000"/>
              <a:gd name="connsiteY1" fmla="*/ 2070000 h 4140000"/>
              <a:gd name="connsiteX2" fmla="*/ 2070000 w 4140000"/>
              <a:gd name="connsiteY2" fmla="*/ 4140000 h 4140000"/>
              <a:gd name="connsiteX3" fmla="*/ 0 w 4140000"/>
              <a:gd name="connsiteY3" fmla="*/ 2070000 h 4140000"/>
              <a:gd name="connsiteX4" fmla="*/ 249838 w 4140000"/>
              <a:gd name="connsiteY4" fmla="*/ 1083315 h 4140000"/>
              <a:gd name="connsiteX5" fmla="*/ 256657 w 4140000"/>
              <a:gd name="connsiteY5" fmla="*/ 1072092 h 4140000"/>
              <a:gd name="connsiteX6" fmla="*/ 331420 w 4140000"/>
              <a:gd name="connsiteY6" fmla="*/ 1095299 h 4140000"/>
              <a:gd name="connsiteX7" fmla="*/ 454275 w 4140000"/>
              <a:gd name="connsiteY7" fmla="*/ 1107684 h 4140000"/>
              <a:gd name="connsiteX8" fmla="*/ 1063875 w 4140000"/>
              <a:gd name="connsiteY8" fmla="*/ 498084 h 4140000"/>
              <a:gd name="connsiteX9" fmla="*/ 1051490 w 4140000"/>
              <a:gd name="connsiteY9" fmla="*/ 375228 h 4140000"/>
              <a:gd name="connsiteX10" fmla="*/ 1023792 w 4140000"/>
              <a:gd name="connsiteY10" fmla="*/ 285999 h 4140000"/>
              <a:gd name="connsiteX11" fmla="*/ 1083316 w 4140000"/>
              <a:gd name="connsiteY11" fmla="*/ 249838 h 4140000"/>
              <a:gd name="connsiteX12" fmla="*/ 2070000 w 4140000"/>
              <a:gd name="connsiteY12" fmla="*/ 0 h 41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0000" h="4140000">
                <a:moveTo>
                  <a:pt x="2070000" y="0"/>
                </a:moveTo>
                <a:cubicBezTo>
                  <a:pt x="3213229" y="0"/>
                  <a:pt x="4140000" y="926771"/>
                  <a:pt x="4140000" y="2070000"/>
                </a:cubicBezTo>
                <a:cubicBezTo>
                  <a:pt x="4140000" y="3213229"/>
                  <a:pt x="3213229" y="4140000"/>
                  <a:pt x="2070000" y="4140000"/>
                </a:cubicBezTo>
                <a:cubicBezTo>
                  <a:pt x="926771" y="4140000"/>
                  <a:pt x="0" y="3213229"/>
                  <a:pt x="0" y="2070000"/>
                </a:cubicBezTo>
                <a:cubicBezTo>
                  <a:pt x="0" y="1712741"/>
                  <a:pt x="90505" y="1376620"/>
                  <a:pt x="249838" y="1083315"/>
                </a:cubicBezTo>
                <a:lnTo>
                  <a:pt x="256657" y="1072092"/>
                </a:lnTo>
                <a:lnTo>
                  <a:pt x="331420" y="1095299"/>
                </a:lnTo>
                <a:cubicBezTo>
                  <a:pt x="371103" y="1103420"/>
                  <a:pt x="412191" y="1107684"/>
                  <a:pt x="454275" y="1107684"/>
                </a:cubicBezTo>
                <a:cubicBezTo>
                  <a:pt x="790948" y="1107684"/>
                  <a:pt x="1063875" y="834757"/>
                  <a:pt x="1063875" y="498084"/>
                </a:cubicBezTo>
                <a:cubicBezTo>
                  <a:pt x="1063875" y="456000"/>
                  <a:pt x="1059611" y="414912"/>
                  <a:pt x="1051490" y="375228"/>
                </a:cubicBezTo>
                <a:lnTo>
                  <a:pt x="1023792" y="285999"/>
                </a:lnTo>
                <a:lnTo>
                  <a:pt x="1083316" y="249838"/>
                </a:lnTo>
                <a:cubicBezTo>
                  <a:pt x="1376621" y="90505"/>
                  <a:pt x="1712741" y="0"/>
                  <a:pt x="2070000" y="0"/>
                </a:cubicBezTo>
                <a:close/>
              </a:path>
            </a:pathLst>
          </a:custGeom>
          <a:solidFill>
            <a:schemeClr val="accent5">
              <a:lumMod val="50000"/>
            </a:schemeClr>
          </a:solidFill>
        </p:spPr>
        <p:txBody>
          <a:bodyPr wrap="square" anchor="ctr">
            <a:noAutofit/>
          </a:bodyPr>
          <a:lstStyle>
            <a:lvl1pPr marL="0" indent="0" algn="ctr">
              <a:buNone/>
              <a:defRPr/>
            </a:lvl1pPr>
          </a:lstStyle>
          <a:p>
            <a:endParaRPr lang="en-US"/>
          </a:p>
        </p:txBody>
      </p:sp>
      <p:pic>
        <p:nvPicPr>
          <p:cNvPr id="5" name="Picture 4" descr="Circle&#10;&#10;Description automatically generated">
            <a:extLst>
              <a:ext uri="{FF2B5EF4-FFF2-40B4-BE49-F238E27FC236}">
                <a16:creationId xmlns:a16="http://schemas.microsoft.com/office/drawing/2014/main" id="{0D4B48B9-A15A-FD91-1F4B-A4DE0D9A43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6030" y="1293616"/>
            <a:ext cx="1234124" cy="1234124"/>
          </a:xfrm>
          <a:prstGeom prst="rect">
            <a:avLst/>
          </a:prstGeom>
        </p:spPr>
      </p:pic>
      <p:sp>
        <p:nvSpPr>
          <p:cNvPr id="14" name="Text Placeholder 4">
            <a:extLst>
              <a:ext uri="{FF2B5EF4-FFF2-40B4-BE49-F238E27FC236}">
                <a16:creationId xmlns:a16="http://schemas.microsoft.com/office/drawing/2014/main" id="{7AF3DD6B-2173-9262-C074-0D4D66152F6C}"/>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0" i="1">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text here”</a:t>
            </a:r>
          </a:p>
        </p:txBody>
      </p:sp>
    </p:spTree>
    <p:extLst>
      <p:ext uri="{BB962C8B-B14F-4D97-AF65-F5344CB8AC3E}">
        <p14:creationId xmlns:p14="http://schemas.microsoft.com/office/powerpoint/2010/main" val="26506613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ata Visualization slide with Spa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rgbClr val="7030A0"/>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250" y="1933575"/>
            <a:ext cx="7212135" cy="3736975"/>
          </a:xfrm>
          <a:prstGeom prst="rect">
            <a:avLst/>
          </a:prstGeom>
        </p:spPr>
        <p:txBody>
          <a:bodyPr/>
          <a:lstStyle/>
          <a:p>
            <a:endParaRPr lang="en-CA"/>
          </a:p>
        </p:txBody>
      </p:sp>
    </p:spTree>
    <p:extLst>
      <p:ext uri="{BB962C8B-B14F-4D97-AF65-F5344CB8AC3E}">
        <p14:creationId xmlns:p14="http://schemas.microsoft.com/office/powerpoint/2010/main" val="29567830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ata Visualization: Full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rgbClr val="7030A0"/>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sz="2000"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Base: </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B3CF10A-C983-8FE4-CD4F-CE5043508036}"/>
              </a:ext>
            </a:extLst>
          </p:cNvPr>
          <p:cNvSpPr>
            <a:spLocks noGrp="1"/>
          </p:cNvSpPr>
          <p:nvPr>
            <p:ph type="chart" sz="quarter" idx="13"/>
          </p:nvPr>
        </p:nvSpPr>
        <p:spPr>
          <a:xfrm>
            <a:off x="349756" y="2078448"/>
            <a:ext cx="11155362" cy="3736975"/>
          </a:xfrm>
          <a:prstGeom prst="rect">
            <a:avLst/>
          </a:prstGeom>
        </p:spPr>
        <p:txBody>
          <a:bodyPr/>
          <a:lstStyle/>
          <a:p>
            <a:endParaRPr lang="en-CA"/>
          </a:p>
        </p:txBody>
      </p:sp>
    </p:spTree>
    <p:extLst>
      <p:ext uri="{BB962C8B-B14F-4D97-AF65-F5344CB8AC3E}">
        <p14:creationId xmlns:p14="http://schemas.microsoft.com/office/powerpoint/2010/main" val="345764366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sv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2.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9.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BC2EC7D-3D54-B10B-0DA9-3378F12D9698}"/>
              </a:ext>
            </a:extLst>
          </p:cNvPr>
          <p:cNvSpPr/>
          <p:nvPr userDrawn="1"/>
        </p:nvSpPr>
        <p:spPr>
          <a:xfrm>
            <a:off x="0" y="6469922"/>
            <a:ext cx="12192000" cy="394333"/>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54BD6B24-B7C5-1E94-B5FC-2F0A94BC8D84}"/>
              </a:ext>
            </a:extLst>
          </p:cNvPr>
          <p:cNvPicPr>
            <a:picLocks noChangeAspect="1"/>
          </p:cNvPicPr>
          <p:nvPr userDrawn="1"/>
        </p:nvPicPr>
        <p:blipFill>
          <a:blip>
            <a:extLst>
              <a:ext uri="{96DAC541-7B7A-43D3-8B79-37D633B846F1}">
                <asvg:svgBlip xmlns:asvg="http://schemas.microsoft.com/office/drawing/2016/SVG/main" r:embed="rId20"/>
              </a:ext>
            </a:extLst>
          </a:blip>
          <a:stretch>
            <a:fillRect/>
          </a:stretch>
        </p:blipFill>
        <p:spPr>
          <a:xfrm>
            <a:off x="232529" y="6492143"/>
            <a:ext cx="1386405" cy="365857"/>
          </a:xfrm>
          <a:prstGeom prst="rect">
            <a:avLst/>
          </a:prstGeom>
        </p:spPr>
      </p:pic>
      <p:cxnSp>
        <p:nvCxnSpPr>
          <p:cNvPr id="20" name="Straight Connector 19">
            <a:extLst>
              <a:ext uri="{FF2B5EF4-FFF2-40B4-BE49-F238E27FC236}">
                <a16:creationId xmlns:a16="http://schemas.microsoft.com/office/drawing/2014/main" id="{8C721A05-7296-4955-FFDF-274FC061F595}"/>
              </a:ext>
            </a:extLst>
          </p:cNvPr>
          <p:cNvCxnSpPr/>
          <p:nvPr userDrawn="1"/>
        </p:nvCxnSpPr>
        <p:spPr>
          <a:xfrm>
            <a:off x="1929384" y="6591955"/>
            <a:ext cx="0" cy="197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51F85237-C131-2F8C-CFA0-684F4AD157B2}"/>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solidFill>
                  <a:schemeClr val="bg1"/>
                </a:solidFill>
                <a:latin typeface="Gill Sans Nova" panose="020B0602020104020203" pitchFamily="34" charset="0"/>
              </a:rPr>
              <a:pPr algn="ctr"/>
              <a:t>‹#›</a:t>
            </a:fld>
            <a:endParaRPr lang="en-US" sz="900" b="1" dirty="0">
              <a:solidFill>
                <a:schemeClr val="bg1"/>
              </a:solidFill>
              <a:latin typeface="Gill Sans Nova" panose="020B0602020104020203" pitchFamily="34" charset="0"/>
            </a:endParaRPr>
          </a:p>
        </p:txBody>
      </p:sp>
      <p:pic>
        <p:nvPicPr>
          <p:cNvPr id="21" name="Picture 20">
            <a:extLst>
              <a:ext uri="{FF2B5EF4-FFF2-40B4-BE49-F238E27FC236}">
                <a16:creationId xmlns:a16="http://schemas.microsoft.com/office/drawing/2014/main" id="{EAB586A1-1B0A-6102-6045-EB1F0370396A}"/>
              </a:ext>
            </a:extLst>
          </p:cNvPr>
          <p:cNvPicPr>
            <a:picLocks noChangeAspect="1"/>
          </p:cNvPicPr>
          <p:nvPr userDrawn="1"/>
        </p:nvPicPr>
        <p:blipFill>
          <a:blip r:embed="rId21"/>
          <a:stretch>
            <a:fillRect/>
          </a:stretch>
        </p:blipFill>
        <p:spPr>
          <a:xfrm>
            <a:off x="2141582" y="6551159"/>
            <a:ext cx="563515" cy="245978"/>
          </a:xfrm>
          <a:prstGeom prst="rect">
            <a:avLst/>
          </a:prstGeom>
        </p:spPr>
      </p:pic>
    </p:spTree>
    <p:extLst>
      <p:ext uri="{BB962C8B-B14F-4D97-AF65-F5344CB8AC3E}">
        <p14:creationId xmlns:p14="http://schemas.microsoft.com/office/powerpoint/2010/main" val="266441499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81" r:id="rId4"/>
    <p:sldLayoutId id="2147483775" r:id="rId5"/>
    <p:sldLayoutId id="2147483776" r:id="rId6"/>
    <p:sldLayoutId id="2147483777" r:id="rId7"/>
    <p:sldLayoutId id="2147483794" r:id="rId8"/>
    <p:sldLayoutId id="2147483799" r:id="rId9"/>
    <p:sldLayoutId id="2147483800" r:id="rId10"/>
    <p:sldLayoutId id="2147483801" r:id="rId11"/>
    <p:sldLayoutId id="2147483802" r:id="rId12"/>
    <p:sldLayoutId id="2147483803" r:id="rId13"/>
    <p:sldLayoutId id="2147483797" r:id="rId14"/>
    <p:sldLayoutId id="2147483804" r:id="rId15"/>
    <p:sldLayoutId id="2147483778" r:id="rId16"/>
    <p:sldLayoutId id="2147483779" r:id="rId17"/>
    <p:sldLayoutId id="214748378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68BF83-20B5-170E-1AD2-FFF42F3943B1}"/>
              </a:ext>
            </a:extLst>
          </p:cNvPr>
          <p:cNvSpPr/>
          <p:nvPr userDrawn="1"/>
        </p:nvSpPr>
        <p:spPr>
          <a:xfrm>
            <a:off x="0" y="6469922"/>
            <a:ext cx="12192000" cy="394333"/>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CA75F918-7E6F-6CA8-6D3E-6F81386CC8DB}"/>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232529" y="6492143"/>
            <a:ext cx="1386405" cy="365857"/>
          </a:xfrm>
          <a:prstGeom prst="rect">
            <a:avLst/>
          </a:prstGeom>
        </p:spPr>
      </p:pic>
      <p:cxnSp>
        <p:nvCxnSpPr>
          <p:cNvPr id="6" name="Straight Connector 5">
            <a:extLst>
              <a:ext uri="{FF2B5EF4-FFF2-40B4-BE49-F238E27FC236}">
                <a16:creationId xmlns:a16="http://schemas.microsoft.com/office/drawing/2014/main" id="{5F2F85C2-F941-FA44-49AD-582988A36080}"/>
              </a:ext>
            </a:extLst>
          </p:cNvPr>
          <p:cNvCxnSpPr/>
          <p:nvPr userDrawn="1"/>
        </p:nvCxnSpPr>
        <p:spPr>
          <a:xfrm>
            <a:off x="1929384" y="6591955"/>
            <a:ext cx="0" cy="197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4C35028-2BF3-C27A-390A-80A507944795}"/>
              </a:ext>
            </a:extLst>
          </p:cNvPr>
          <p:cNvPicPr>
            <a:picLocks noChangeAspect="1"/>
          </p:cNvPicPr>
          <p:nvPr userDrawn="1"/>
        </p:nvPicPr>
        <p:blipFill>
          <a:blip r:embed="rId16"/>
          <a:stretch>
            <a:fillRect/>
          </a:stretch>
        </p:blipFill>
        <p:spPr>
          <a:xfrm>
            <a:off x="2141582" y="6551159"/>
            <a:ext cx="563515" cy="245978"/>
          </a:xfrm>
          <a:prstGeom prst="rect">
            <a:avLst/>
          </a:prstGeom>
        </p:spPr>
      </p:pic>
      <p:sp>
        <p:nvSpPr>
          <p:cNvPr id="7" name="Text Placeholder 3">
            <a:extLst>
              <a:ext uri="{FF2B5EF4-FFF2-40B4-BE49-F238E27FC236}">
                <a16:creationId xmlns:a16="http://schemas.microsoft.com/office/drawing/2014/main" id="{D584ECBB-92ED-61EA-43A1-762CBDF3A91A}"/>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solidFill>
                  <a:schemeClr val="bg1"/>
                </a:solidFill>
                <a:latin typeface="Gill Sans Nova" panose="020B0602020104020203" pitchFamily="34" charset="0"/>
              </a:rPr>
              <a:pPr algn="ctr"/>
              <a:t>‹#›</a:t>
            </a:fld>
            <a:endParaRPr lang="en-US" sz="900" b="1"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312533917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5" r:id="rId8"/>
    <p:sldLayoutId id="2147483798" r:id="rId9"/>
    <p:sldLayoutId id="2147483790" r:id="rId10"/>
    <p:sldLayoutId id="2147483791" r:id="rId11"/>
    <p:sldLayoutId id="2147483805" r:id="rId12"/>
    <p:sldLayoutId id="21474837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EE587-0B7A-E520-8D71-D30349D7D988}"/>
              </a:ext>
            </a:extLst>
          </p:cNvPr>
          <p:cNvSpPr/>
          <p:nvPr userDrawn="1"/>
        </p:nvSpPr>
        <p:spPr>
          <a:xfrm>
            <a:off x="0" y="6469922"/>
            <a:ext cx="12192000" cy="394333"/>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02AA54E-60AC-0583-198B-FD06BF8BB105}"/>
              </a:ext>
            </a:extLst>
          </p:cNvPr>
          <p:cNvPicPr>
            <a:picLocks noChangeAspect="1"/>
          </p:cNvPicPr>
          <p:nvPr userDrawn="1"/>
        </p:nvPicPr>
        <p:blipFill>
          <a:blip>
            <a:extLst>
              <a:ext uri="{96DAC541-7B7A-43D3-8B79-37D633B846F1}">
                <asvg:svgBlip xmlns:asvg="http://schemas.microsoft.com/office/drawing/2016/SVG/main" r:embed="rId20"/>
              </a:ext>
            </a:extLst>
          </a:blip>
          <a:stretch>
            <a:fillRect/>
          </a:stretch>
        </p:blipFill>
        <p:spPr>
          <a:xfrm>
            <a:off x="232529" y="6492143"/>
            <a:ext cx="1386405" cy="365857"/>
          </a:xfrm>
          <a:prstGeom prst="rect">
            <a:avLst/>
          </a:prstGeom>
        </p:spPr>
      </p:pic>
      <p:cxnSp>
        <p:nvCxnSpPr>
          <p:cNvPr id="4" name="Straight Connector 3">
            <a:extLst>
              <a:ext uri="{FF2B5EF4-FFF2-40B4-BE49-F238E27FC236}">
                <a16:creationId xmlns:a16="http://schemas.microsoft.com/office/drawing/2014/main" id="{7BBD6846-C63A-A7B1-DA4A-0BBD554F68BE}"/>
              </a:ext>
            </a:extLst>
          </p:cNvPr>
          <p:cNvCxnSpPr/>
          <p:nvPr userDrawn="1"/>
        </p:nvCxnSpPr>
        <p:spPr>
          <a:xfrm>
            <a:off x="1929384" y="6591955"/>
            <a:ext cx="0" cy="197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4F7B956-0847-2CBB-6E8F-F9306B5C2DFE}"/>
              </a:ext>
            </a:extLst>
          </p:cNvPr>
          <p:cNvPicPr>
            <a:picLocks noChangeAspect="1"/>
          </p:cNvPicPr>
          <p:nvPr userDrawn="1"/>
        </p:nvPicPr>
        <p:blipFill>
          <a:blip r:embed="rId21"/>
          <a:stretch>
            <a:fillRect/>
          </a:stretch>
        </p:blipFill>
        <p:spPr>
          <a:xfrm>
            <a:off x="2141582" y="6551159"/>
            <a:ext cx="563515" cy="245978"/>
          </a:xfrm>
          <a:prstGeom prst="rect">
            <a:avLst/>
          </a:prstGeom>
        </p:spPr>
      </p:pic>
      <p:sp>
        <p:nvSpPr>
          <p:cNvPr id="9" name="Text Placeholder 3">
            <a:extLst>
              <a:ext uri="{FF2B5EF4-FFF2-40B4-BE49-F238E27FC236}">
                <a16:creationId xmlns:a16="http://schemas.microsoft.com/office/drawing/2014/main" id="{51F85237-C131-2F8C-CFA0-684F4AD157B2}"/>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solidFill>
                  <a:schemeClr val="bg1"/>
                </a:solidFill>
                <a:latin typeface="Gill Sans Nova" panose="020B0602020104020203" pitchFamily="34" charset="0"/>
              </a:rPr>
              <a:pPr algn="ctr"/>
              <a:t>‹#›</a:t>
            </a:fld>
            <a:endParaRPr lang="en-US" sz="900" b="1"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392366728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ounded Rectangle 7">
            <a:extLst>
              <a:ext uri="{FF2B5EF4-FFF2-40B4-BE49-F238E27FC236}">
                <a16:creationId xmlns:a16="http://schemas.microsoft.com/office/drawing/2014/main" id="{5BB81C3E-3565-E94D-D202-BBAF39944E1A}"/>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0C547AE-9C2B-F256-7844-099DBFFD75B9}"/>
              </a:ext>
            </a:extLst>
          </p:cNvPr>
          <p:cNvSpPr/>
          <p:nvPr userDrawn="1"/>
        </p:nvSpPr>
        <p:spPr>
          <a:xfrm>
            <a:off x="11802355" y="6468355"/>
            <a:ext cx="389645" cy="3896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51F85237-C131-2F8C-CFA0-684F4AD157B2}"/>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pic>
        <p:nvPicPr>
          <p:cNvPr id="12" name="Picture 11" descr="A picture containing icon&#10;&#10;Description automatically generated">
            <a:extLst>
              <a:ext uri="{FF2B5EF4-FFF2-40B4-BE49-F238E27FC236}">
                <a16:creationId xmlns:a16="http://schemas.microsoft.com/office/drawing/2014/main" id="{D45B8691-34DD-150B-5A77-CA94688259DB}"/>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241673" y="6566037"/>
            <a:ext cx="355247" cy="197131"/>
          </a:xfrm>
          <a:prstGeom prst="rect">
            <a:avLst/>
          </a:prstGeom>
        </p:spPr>
      </p:pic>
      <p:sp>
        <p:nvSpPr>
          <p:cNvPr id="2" name="Text Placeholder 12">
            <a:extLst>
              <a:ext uri="{FF2B5EF4-FFF2-40B4-BE49-F238E27FC236}">
                <a16:creationId xmlns:a16="http://schemas.microsoft.com/office/drawing/2014/main" id="{22FC612D-94FA-0229-B1CD-7CD65C400188}"/>
              </a:ext>
            </a:extLst>
          </p:cNvPr>
          <p:cNvSpPr txBox="1">
            <a:spLocks/>
          </p:cNvSpPr>
          <p:nvPr userDrawn="1"/>
        </p:nvSpPr>
        <p:spPr>
          <a:xfrm>
            <a:off x="608790" y="6570761"/>
            <a:ext cx="8747125" cy="1956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chemeClr val="tx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CDHA  |  ABACUS DATA</a:t>
            </a:r>
          </a:p>
        </p:txBody>
      </p:sp>
    </p:spTree>
    <p:extLst>
      <p:ext uri="{BB962C8B-B14F-4D97-AF65-F5344CB8AC3E}">
        <p14:creationId xmlns:p14="http://schemas.microsoft.com/office/powerpoint/2010/main" val="362585423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CCBDFA-6D20-C7BA-9385-5222FC17F61D}"/>
              </a:ext>
            </a:extLst>
          </p:cNvPr>
          <p:cNvSpPr/>
          <p:nvPr/>
        </p:nvSpPr>
        <p:spPr>
          <a:xfrm>
            <a:off x="0" y="2337767"/>
            <a:ext cx="12192000" cy="2716147"/>
          </a:xfrm>
          <a:prstGeom prst="rect">
            <a:avLst/>
          </a:prstGeom>
          <a:solidFill>
            <a:schemeClr val="bg1">
              <a:alpha val="662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FE1C0DA-DAD3-2239-8F01-F3B16D95A777}"/>
              </a:ext>
            </a:extLst>
          </p:cNvPr>
          <p:cNvSpPr>
            <a:spLocks noGrp="1"/>
          </p:cNvSpPr>
          <p:nvPr>
            <p:ph sz="quarter" idx="10"/>
          </p:nvPr>
        </p:nvSpPr>
        <p:spPr>
          <a:xfrm>
            <a:off x="1684547" y="2337767"/>
            <a:ext cx="9028762" cy="2716147"/>
          </a:xfrm>
        </p:spPr>
        <p:txBody>
          <a:bodyPr lIns="91440" tIns="45720" rIns="91440" bIns="45720" anchor="ctr"/>
          <a:lstStyle/>
          <a:p>
            <a:pPr algn="ctr">
              <a:lnSpc>
                <a:spcPct val="100000"/>
              </a:lnSpc>
            </a:pPr>
            <a:r>
              <a:rPr lang="en-US" sz="4800">
                <a:solidFill>
                  <a:srgbClr val="7030A0"/>
                </a:solidFill>
                <a:latin typeface="Gill Sans Nova"/>
                <a:cs typeface="Agency FB" panose="020F0502020204030204" pitchFamily="34" charset="0"/>
              </a:rPr>
              <a:t>Public Opinion on </a:t>
            </a:r>
            <a:r>
              <a:rPr lang="en-US" sz="4800" dirty="0">
                <a:solidFill>
                  <a:srgbClr val="7030A0"/>
                </a:solidFill>
                <a:latin typeface="Gill Sans Nova"/>
                <a:cs typeface="Agency FB" panose="020F0502020204030204" pitchFamily="34" charset="0"/>
              </a:rPr>
              <a:t>the Canadian Dental </a:t>
            </a:r>
            <a:r>
              <a:rPr lang="en-US" sz="4800">
                <a:solidFill>
                  <a:srgbClr val="7030A0"/>
                </a:solidFill>
                <a:latin typeface="Gill Sans Nova"/>
                <a:cs typeface="Agency FB" panose="020F0502020204030204" pitchFamily="34" charset="0"/>
              </a:rPr>
              <a:t>Care Plan</a:t>
            </a:r>
            <a:endParaRPr lang="en-US" sz="4800" dirty="0">
              <a:solidFill>
                <a:srgbClr val="7030A0"/>
              </a:solidFill>
              <a:cs typeface="Agency FB" panose="020F0502020204030204" pitchFamily="34" charset="0"/>
            </a:endParaRPr>
          </a:p>
          <a:p>
            <a:pPr algn="ctr">
              <a:lnSpc>
                <a:spcPct val="100000"/>
              </a:lnSpc>
            </a:pPr>
            <a:r>
              <a:rPr lang="en-US" sz="2800" i="1">
                <a:solidFill>
                  <a:srgbClr val="7030A0"/>
                </a:solidFill>
                <a:latin typeface="Gill Sans Nova"/>
                <a:cs typeface="Agency FB" panose="020F0502020204030204" pitchFamily="34" charset="0"/>
              </a:rPr>
              <a:t>Conducted for the Canadian Dental Hygienists Association (CDHA)</a:t>
            </a:r>
          </a:p>
        </p:txBody>
      </p:sp>
      <p:sp>
        <p:nvSpPr>
          <p:cNvPr id="3" name="Text Placeholder 2">
            <a:extLst>
              <a:ext uri="{FF2B5EF4-FFF2-40B4-BE49-F238E27FC236}">
                <a16:creationId xmlns:a16="http://schemas.microsoft.com/office/drawing/2014/main" id="{73670722-E8CD-91BE-2040-546B885414A3}"/>
              </a:ext>
            </a:extLst>
          </p:cNvPr>
          <p:cNvSpPr>
            <a:spLocks noGrp="1"/>
          </p:cNvSpPr>
          <p:nvPr>
            <p:ph type="body" sz="quarter" idx="11"/>
          </p:nvPr>
        </p:nvSpPr>
        <p:spPr>
          <a:xfrm>
            <a:off x="4311856" y="5460968"/>
            <a:ext cx="3171827" cy="370743"/>
          </a:xfrm>
        </p:spPr>
        <p:txBody>
          <a:bodyPr wrap="square" lIns="91440" tIns="45720" rIns="91440" bIns="45720" anchor="t">
            <a:spAutoFit/>
          </a:bodyPr>
          <a:lstStyle/>
          <a:p>
            <a:pPr algn="ctr"/>
            <a:r>
              <a:rPr lang="en-CA" sz="2000">
                <a:latin typeface="Gill Sans Nova"/>
              </a:rPr>
              <a:t>February 2026</a:t>
            </a:r>
            <a:endParaRPr lang="en-CA" sz="2000"/>
          </a:p>
        </p:txBody>
      </p:sp>
      <p:pic>
        <p:nvPicPr>
          <p:cNvPr id="7" name="Graphic 6">
            <a:extLst>
              <a:ext uri="{FF2B5EF4-FFF2-40B4-BE49-F238E27FC236}">
                <a16:creationId xmlns:a16="http://schemas.microsoft.com/office/drawing/2014/main" id="{717FDF42-F0E7-1CD1-FB8D-EF5255CC8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0081" y="511487"/>
            <a:ext cx="3893229" cy="1027380"/>
          </a:xfrm>
          <a:prstGeom prst="rect">
            <a:avLst/>
          </a:prstGeom>
        </p:spPr>
      </p:pic>
      <p:cxnSp>
        <p:nvCxnSpPr>
          <p:cNvPr id="11" name="Straight Connector 10">
            <a:extLst>
              <a:ext uri="{FF2B5EF4-FFF2-40B4-BE49-F238E27FC236}">
                <a16:creationId xmlns:a16="http://schemas.microsoft.com/office/drawing/2014/main" id="{AE847BF1-99F6-4D6F-B6CA-4B6CC6AB97FB}"/>
              </a:ext>
            </a:extLst>
          </p:cNvPr>
          <p:cNvCxnSpPr>
            <a:cxnSpLocks/>
          </p:cNvCxnSpPr>
          <p:nvPr/>
        </p:nvCxnSpPr>
        <p:spPr>
          <a:xfrm>
            <a:off x="4677737" y="665352"/>
            <a:ext cx="0" cy="64693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56232A-1EED-DDBF-1C7D-551D09D912A8}"/>
              </a:ext>
            </a:extLst>
          </p:cNvPr>
          <p:cNvPicPr>
            <a:picLocks noChangeAspect="1"/>
          </p:cNvPicPr>
          <p:nvPr/>
        </p:nvPicPr>
        <p:blipFill>
          <a:blip r:embed="rId4"/>
          <a:stretch>
            <a:fillRect/>
          </a:stretch>
        </p:blipFill>
        <p:spPr>
          <a:xfrm>
            <a:off x="5097298" y="588470"/>
            <a:ext cx="1600944" cy="698825"/>
          </a:xfrm>
          <a:prstGeom prst="rect">
            <a:avLst/>
          </a:prstGeom>
        </p:spPr>
      </p:pic>
    </p:spTree>
    <p:extLst>
      <p:ext uri="{BB962C8B-B14F-4D97-AF65-F5344CB8AC3E}">
        <p14:creationId xmlns:p14="http://schemas.microsoft.com/office/powerpoint/2010/main" val="144149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32699-A6C6-7DF9-29C8-E8AA80DE9F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A44589-84C6-822E-A8CE-E285017450D9}"/>
              </a:ext>
            </a:extLst>
          </p:cNvPr>
          <p:cNvSpPr>
            <a:spLocks noGrp="1"/>
          </p:cNvSpPr>
          <p:nvPr>
            <p:ph type="body" sz="quarter" idx="10"/>
          </p:nvPr>
        </p:nvSpPr>
        <p:spPr>
          <a:xfrm>
            <a:off x="950912" y="490716"/>
            <a:ext cx="10554206" cy="276999"/>
          </a:xfrm>
        </p:spPr>
        <p:txBody>
          <a:bodyPr/>
          <a:lstStyle/>
          <a:p>
            <a:pPr lvl="0"/>
            <a:r>
              <a:rPr lang="en-CA"/>
              <a:t>How would you rate your experience with the CDCP application process?</a:t>
            </a:r>
            <a:endParaRPr lang="en-US"/>
          </a:p>
        </p:txBody>
      </p:sp>
      <p:sp>
        <p:nvSpPr>
          <p:cNvPr id="3" name="Text Placeholder 2">
            <a:extLst>
              <a:ext uri="{FF2B5EF4-FFF2-40B4-BE49-F238E27FC236}">
                <a16:creationId xmlns:a16="http://schemas.microsoft.com/office/drawing/2014/main" id="{BD142153-29F8-05E4-02B6-8900E0C3BEFF}"/>
              </a:ext>
            </a:extLst>
          </p:cNvPr>
          <p:cNvSpPr>
            <a:spLocks noGrp="1"/>
          </p:cNvSpPr>
          <p:nvPr>
            <p:ph type="body" sz="quarter" idx="12"/>
          </p:nvPr>
        </p:nvSpPr>
        <p:spPr>
          <a:xfrm>
            <a:off x="434816" y="1074450"/>
            <a:ext cx="11155362" cy="549275"/>
          </a:xfrm>
        </p:spPr>
        <p:txBody>
          <a:bodyPr/>
          <a:lstStyle/>
          <a:p>
            <a:r>
              <a:rPr lang="en-US"/>
              <a:t>NEARLY ALL CDCP APPLICANTS RATE THE APPLICATION PROCESS AS AT LEAST SOMEWHAT EASY (95%).</a:t>
            </a:r>
          </a:p>
        </p:txBody>
      </p:sp>
      <p:sp>
        <p:nvSpPr>
          <p:cNvPr id="4" name="Text Placeholder 3">
            <a:extLst>
              <a:ext uri="{FF2B5EF4-FFF2-40B4-BE49-F238E27FC236}">
                <a16:creationId xmlns:a16="http://schemas.microsoft.com/office/drawing/2014/main" id="{A0964433-DFB2-8AA1-A055-01B948BB2A03}"/>
              </a:ext>
            </a:extLst>
          </p:cNvPr>
          <p:cNvSpPr>
            <a:spLocks noGrp="1"/>
          </p:cNvSpPr>
          <p:nvPr>
            <p:ph type="body" sz="quarter" idx="11"/>
          </p:nvPr>
        </p:nvSpPr>
        <p:spPr/>
        <p:txBody>
          <a:bodyPr/>
          <a:lstStyle/>
          <a:p>
            <a:r>
              <a:rPr lang="en-US"/>
              <a:t>[THOSE WHO HAVE APPLIED FOR CDCP] n = 704</a:t>
            </a:r>
          </a:p>
        </p:txBody>
      </p:sp>
      <p:graphicFrame>
        <p:nvGraphicFramePr>
          <p:cNvPr id="6" name="Content Placeholder 6">
            <a:extLst>
              <a:ext uri="{FF2B5EF4-FFF2-40B4-BE49-F238E27FC236}">
                <a16:creationId xmlns:a16="http://schemas.microsoft.com/office/drawing/2014/main" id="{7938FDD5-C728-4718-A839-70EF11027BB7}"/>
              </a:ext>
            </a:extLst>
          </p:cNvPr>
          <p:cNvGraphicFramePr>
            <a:graphicFrameLocks/>
          </p:cNvGraphicFramePr>
          <p:nvPr>
            <p:extLst>
              <p:ext uri="{D42A27DB-BD31-4B8C-83A1-F6EECF244321}">
                <p14:modId xmlns:p14="http://schemas.microsoft.com/office/powerpoint/2010/main" val="1405472706"/>
              </p:ext>
            </p:extLst>
          </p:nvPr>
        </p:nvGraphicFramePr>
        <p:xfrm>
          <a:off x="312032" y="2013532"/>
          <a:ext cx="9119838" cy="3853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129EE7F-FDA3-1D90-F078-E3A8C0283836}"/>
              </a:ext>
            </a:extLst>
          </p:cNvPr>
          <p:cNvSpPr txBox="1"/>
          <p:nvPr/>
        </p:nvSpPr>
        <p:spPr>
          <a:xfrm>
            <a:off x="8665628" y="2369467"/>
            <a:ext cx="311047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cap="all">
                <a:solidFill>
                  <a:schemeClr val="tx2"/>
                </a:solidFill>
                <a:latin typeface="Gill Sans Nova"/>
              </a:rPr>
              <a:t>95% </a:t>
            </a:r>
            <a:br>
              <a:rPr lang="en-US" sz="4000" b="1" cap="all">
                <a:solidFill>
                  <a:schemeClr val="tx2"/>
                </a:solidFill>
                <a:latin typeface="Gill Sans Nova"/>
              </a:rPr>
            </a:br>
            <a:r>
              <a:rPr lang="en-US" sz="1600">
                <a:solidFill>
                  <a:prstClr val="black"/>
                </a:solidFill>
                <a:latin typeface="Gill Sans Nova"/>
              </a:rPr>
              <a:t>Rate the </a:t>
            </a:r>
            <a:r>
              <a:rPr kumimoji="0" lang="en-US" sz="1600" b="0" i="0" u="none" strike="noStrike" kern="1200" cap="none" spc="0" normalizeH="0" baseline="0" noProof="0">
                <a:ln>
                  <a:noFill/>
                </a:ln>
                <a:solidFill>
                  <a:prstClr val="black"/>
                </a:solidFill>
                <a:effectLst/>
                <a:uLnTx/>
                <a:uFillTx/>
                <a:latin typeface="Gill Sans Nova"/>
                <a:ea typeface="+mn-ea"/>
                <a:cs typeface="+mn-cs"/>
              </a:rPr>
              <a:t>CDCP application process as at least somewhat easy.</a:t>
            </a:r>
            <a:endParaRPr kumimoji="0" lang="en-CA" sz="1600" b="0" i="0" u="none" strike="noStrike" kern="1200" cap="none" spc="0" normalizeH="0" baseline="0" noProof="0">
              <a:ln>
                <a:noFill/>
              </a:ln>
              <a:solidFill>
                <a:prstClr val="black"/>
              </a:solidFill>
              <a:effectLst/>
              <a:uLnTx/>
              <a:uFillTx/>
              <a:latin typeface="Gill Sans Nova"/>
              <a:ea typeface="+mn-ea"/>
              <a:cs typeface="+mn-cs"/>
            </a:endParaRPr>
          </a:p>
        </p:txBody>
      </p:sp>
      <p:sp>
        <p:nvSpPr>
          <p:cNvPr id="8" name="Rectangle 7">
            <a:extLst>
              <a:ext uri="{FF2B5EF4-FFF2-40B4-BE49-F238E27FC236}">
                <a16:creationId xmlns:a16="http://schemas.microsoft.com/office/drawing/2014/main" id="{F3B5576F-EF0F-A7A9-B53B-F91CDEBD4EED}"/>
              </a:ext>
            </a:extLst>
          </p:cNvPr>
          <p:cNvSpPr/>
          <p:nvPr/>
        </p:nvSpPr>
        <p:spPr>
          <a:xfrm>
            <a:off x="733740" y="2013532"/>
            <a:ext cx="11042361" cy="194607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Tree>
    <p:extLst>
      <p:ext uri="{BB962C8B-B14F-4D97-AF65-F5344CB8AC3E}">
        <p14:creationId xmlns:p14="http://schemas.microsoft.com/office/powerpoint/2010/main" val="25637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FC29B-ECDA-0681-AFDC-14F2C9F1F8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54E35A-A0FD-56BD-DA8F-860C419209A8}"/>
              </a:ext>
            </a:extLst>
          </p:cNvPr>
          <p:cNvSpPr>
            <a:spLocks noGrp="1"/>
          </p:cNvSpPr>
          <p:nvPr>
            <p:ph type="body" sz="quarter" idx="10"/>
          </p:nvPr>
        </p:nvSpPr>
        <p:spPr>
          <a:xfrm>
            <a:off x="950912" y="490716"/>
            <a:ext cx="10554206" cy="276999"/>
          </a:xfrm>
        </p:spPr>
        <p:txBody>
          <a:bodyPr/>
          <a:lstStyle/>
          <a:p>
            <a:pPr lvl="0"/>
            <a:r>
              <a:rPr lang="en-CA"/>
              <a:t>What is the current status of your Canadian Dental Care Plan (CDCP) application? </a:t>
            </a:r>
            <a:endParaRPr lang="en-US"/>
          </a:p>
        </p:txBody>
      </p:sp>
      <p:sp>
        <p:nvSpPr>
          <p:cNvPr id="3" name="Text Placeholder 2">
            <a:extLst>
              <a:ext uri="{FF2B5EF4-FFF2-40B4-BE49-F238E27FC236}">
                <a16:creationId xmlns:a16="http://schemas.microsoft.com/office/drawing/2014/main" id="{D60B6A8E-65DE-894C-1C64-C184A56332DD}"/>
              </a:ext>
            </a:extLst>
          </p:cNvPr>
          <p:cNvSpPr>
            <a:spLocks noGrp="1"/>
          </p:cNvSpPr>
          <p:nvPr>
            <p:ph type="body" sz="quarter" idx="12"/>
          </p:nvPr>
        </p:nvSpPr>
        <p:spPr>
          <a:xfrm>
            <a:off x="349756" y="1240225"/>
            <a:ext cx="11155362" cy="549275"/>
          </a:xfrm>
        </p:spPr>
        <p:txBody>
          <a:bodyPr/>
          <a:lstStyle/>
          <a:p>
            <a:r>
              <a:rPr lang="en-US"/>
              <a:t>THE VAST MAJORITY OF CDCP APPLICANTS (84%) REPORT THEIR APPLICATION HAS BEEN APPROVED, MEANWHILE 8% SAY THEIR APPLICATION IS STILL BEING PROCESSED.</a:t>
            </a:r>
          </a:p>
        </p:txBody>
      </p:sp>
      <p:sp>
        <p:nvSpPr>
          <p:cNvPr id="4" name="Text Placeholder 3">
            <a:extLst>
              <a:ext uri="{FF2B5EF4-FFF2-40B4-BE49-F238E27FC236}">
                <a16:creationId xmlns:a16="http://schemas.microsoft.com/office/drawing/2014/main" id="{567CBB7B-CA56-7E18-9B8D-F021D5D1EA70}"/>
              </a:ext>
            </a:extLst>
          </p:cNvPr>
          <p:cNvSpPr>
            <a:spLocks noGrp="1"/>
          </p:cNvSpPr>
          <p:nvPr>
            <p:ph type="body" sz="quarter" idx="11"/>
          </p:nvPr>
        </p:nvSpPr>
        <p:spPr/>
        <p:txBody>
          <a:bodyPr/>
          <a:lstStyle/>
          <a:p>
            <a:r>
              <a:rPr lang="en-US"/>
              <a:t>[THOSE WHO HAVE APPLIED FOR CDCP] n = 704</a:t>
            </a:r>
          </a:p>
        </p:txBody>
      </p:sp>
      <p:graphicFrame>
        <p:nvGraphicFramePr>
          <p:cNvPr id="6" name="Content Placeholder 6">
            <a:extLst>
              <a:ext uri="{FF2B5EF4-FFF2-40B4-BE49-F238E27FC236}">
                <a16:creationId xmlns:a16="http://schemas.microsoft.com/office/drawing/2014/main" id="{6ED8BA5E-05D7-F8DC-1382-DEAF33DB2D24}"/>
              </a:ext>
            </a:extLst>
          </p:cNvPr>
          <p:cNvGraphicFramePr>
            <a:graphicFrameLocks/>
          </p:cNvGraphicFramePr>
          <p:nvPr>
            <p:extLst>
              <p:ext uri="{D42A27DB-BD31-4B8C-83A1-F6EECF244321}">
                <p14:modId xmlns:p14="http://schemas.microsoft.com/office/powerpoint/2010/main" val="2669267428"/>
              </p:ext>
            </p:extLst>
          </p:nvPr>
        </p:nvGraphicFramePr>
        <p:xfrm>
          <a:off x="1910419" y="1901516"/>
          <a:ext cx="8371163" cy="410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94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642E3-59FB-7917-025A-C3888F7345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946487-DE16-29CB-0BF1-305D0386F241}"/>
              </a:ext>
            </a:extLst>
          </p:cNvPr>
          <p:cNvSpPr>
            <a:spLocks noGrp="1"/>
          </p:cNvSpPr>
          <p:nvPr>
            <p:ph type="body" sz="quarter" idx="10"/>
          </p:nvPr>
        </p:nvSpPr>
        <p:spPr>
          <a:xfrm>
            <a:off x="950912" y="490716"/>
            <a:ext cx="10554206" cy="276999"/>
          </a:xfrm>
        </p:spPr>
        <p:txBody>
          <a:bodyPr/>
          <a:lstStyle/>
          <a:p>
            <a:pPr lvl="0"/>
            <a:r>
              <a:rPr lang="en-CA"/>
              <a:t>Have you already attended an oral health appointment that was covered by the CDCP?</a:t>
            </a:r>
            <a:endParaRPr lang="en-US"/>
          </a:p>
        </p:txBody>
      </p:sp>
      <p:sp>
        <p:nvSpPr>
          <p:cNvPr id="3" name="Text Placeholder 2">
            <a:extLst>
              <a:ext uri="{FF2B5EF4-FFF2-40B4-BE49-F238E27FC236}">
                <a16:creationId xmlns:a16="http://schemas.microsoft.com/office/drawing/2014/main" id="{F96CCF0C-47B3-DC94-9055-DDA554D24EC6}"/>
              </a:ext>
            </a:extLst>
          </p:cNvPr>
          <p:cNvSpPr>
            <a:spLocks noGrp="1"/>
          </p:cNvSpPr>
          <p:nvPr>
            <p:ph type="body" sz="quarter" idx="12"/>
          </p:nvPr>
        </p:nvSpPr>
        <p:spPr/>
        <p:txBody>
          <a:bodyPr/>
          <a:lstStyle/>
          <a:p>
            <a:r>
              <a:rPr lang="en-US"/>
              <a:t>2 IN 3 (66%) CANADIANS WITH AN APPROVED CDCP APPLICATION HAVE ALREADY ATTENDED A COVERED DENTAL APPOINTMENT.</a:t>
            </a:r>
          </a:p>
        </p:txBody>
      </p:sp>
      <p:sp>
        <p:nvSpPr>
          <p:cNvPr id="4" name="Text Placeholder 3">
            <a:extLst>
              <a:ext uri="{FF2B5EF4-FFF2-40B4-BE49-F238E27FC236}">
                <a16:creationId xmlns:a16="http://schemas.microsoft.com/office/drawing/2014/main" id="{811285D0-5546-4FB4-9016-20274D8777CB}"/>
              </a:ext>
            </a:extLst>
          </p:cNvPr>
          <p:cNvSpPr>
            <a:spLocks noGrp="1"/>
          </p:cNvSpPr>
          <p:nvPr>
            <p:ph type="body" sz="quarter" idx="11"/>
          </p:nvPr>
        </p:nvSpPr>
        <p:spPr/>
        <p:txBody>
          <a:bodyPr/>
          <a:lstStyle/>
          <a:p>
            <a:r>
              <a:rPr lang="en-US"/>
              <a:t>[THOSE WHO HAVE APPLIED FOR CDCP </a:t>
            </a:r>
            <a:r>
              <a:rPr lang="en-US" u="sng"/>
              <a:t>AND</a:t>
            </a:r>
            <a:r>
              <a:rPr lang="en-US"/>
              <a:t> APPLICATION IS APPROVED] n = 595</a:t>
            </a:r>
          </a:p>
        </p:txBody>
      </p:sp>
      <p:graphicFrame>
        <p:nvGraphicFramePr>
          <p:cNvPr id="7" name="Content Placeholder 6">
            <a:extLst>
              <a:ext uri="{FF2B5EF4-FFF2-40B4-BE49-F238E27FC236}">
                <a16:creationId xmlns:a16="http://schemas.microsoft.com/office/drawing/2014/main" id="{BD3073D7-8C91-7375-8E36-CEA09C1C75DD}"/>
              </a:ext>
            </a:extLst>
          </p:cNvPr>
          <p:cNvGraphicFramePr>
            <a:graphicFrameLocks/>
          </p:cNvGraphicFramePr>
          <p:nvPr>
            <p:extLst>
              <p:ext uri="{D42A27DB-BD31-4B8C-83A1-F6EECF244321}">
                <p14:modId xmlns:p14="http://schemas.microsoft.com/office/powerpoint/2010/main" val="294498070"/>
              </p:ext>
            </p:extLst>
          </p:nvPr>
        </p:nvGraphicFramePr>
        <p:xfrm>
          <a:off x="1573151" y="2035628"/>
          <a:ext cx="8708571" cy="3914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80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F950-FD44-8CD6-7C4B-8850D22761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1F6107-84B8-F0EF-8988-FCD300C00A09}"/>
              </a:ext>
            </a:extLst>
          </p:cNvPr>
          <p:cNvSpPr>
            <a:spLocks noGrp="1"/>
          </p:cNvSpPr>
          <p:nvPr>
            <p:ph type="body" sz="quarter" idx="10"/>
          </p:nvPr>
        </p:nvSpPr>
        <p:spPr>
          <a:xfrm>
            <a:off x="950912" y="490716"/>
            <a:ext cx="10554206" cy="276999"/>
          </a:xfrm>
        </p:spPr>
        <p:txBody>
          <a:bodyPr/>
          <a:lstStyle/>
          <a:p>
            <a:pPr lvl="0"/>
            <a:r>
              <a:rPr lang="en-CA"/>
              <a:t>Would you say this program to date has…</a:t>
            </a:r>
            <a:endParaRPr lang="en-US"/>
          </a:p>
        </p:txBody>
      </p:sp>
      <p:sp>
        <p:nvSpPr>
          <p:cNvPr id="3" name="Text Placeholder 2">
            <a:extLst>
              <a:ext uri="{FF2B5EF4-FFF2-40B4-BE49-F238E27FC236}">
                <a16:creationId xmlns:a16="http://schemas.microsoft.com/office/drawing/2014/main" id="{5A6F7D73-A82C-6289-35FF-B99003E1B667}"/>
              </a:ext>
            </a:extLst>
          </p:cNvPr>
          <p:cNvSpPr>
            <a:spLocks noGrp="1"/>
          </p:cNvSpPr>
          <p:nvPr>
            <p:ph type="body" sz="quarter" idx="12"/>
          </p:nvPr>
        </p:nvSpPr>
        <p:spPr/>
        <p:txBody>
          <a:bodyPr/>
          <a:lstStyle/>
          <a:p>
            <a:r>
              <a:rPr lang="en-US"/>
              <a:t>THE VAST MAJORITY OF CDCP USERS (92%) SAY THE PROGRAM HAS AT LEAST SOMEWHAT IMPROVED THEIR ACCESS TO DENTAL CARE.</a:t>
            </a:r>
          </a:p>
        </p:txBody>
      </p:sp>
      <p:sp>
        <p:nvSpPr>
          <p:cNvPr id="4" name="Text Placeholder 3">
            <a:extLst>
              <a:ext uri="{FF2B5EF4-FFF2-40B4-BE49-F238E27FC236}">
                <a16:creationId xmlns:a16="http://schemas.microsoft.com/office/drawing/2014/main" id="{F76823D0-9BB2-E14C-89F8-F9A9B289D613}"/>
              </a:ext>
            </a:extLst>
          </p:cNvPr>
          <p:cNvSpPr>
            <a:spLocks noGrp="1"/>
          </p:cNvSpPr>
          <p:nvPr>
            <p:ph type="body" sz="quarter" idx="11"/>
          </p:nvPr>
        </p:nvSpPr>
        <p:spPr/>
        <p:txBody>
          <a:bodyPr/>
          <a:lstStyle/>
          <a:p>
            <a:r>
              <a:rPr lang="en-US"/>
              <a:t>[THOSE WHO HAVE ATTENDED AN APPOINTMENT COVERED BY THE CDCP] n = 395</a:t>
            </a:r>
          </a:p>
        </p:txBody>
      </p:sp>
      <p:graphicFrame>
        <p:nvGraphicFramePr>
          <p:cNvPr id="6" name="Content Placeholder 6">
            <a:extLst>
              <a:ext uri="{FF2B5EF4-FFF2-40B4-BE49-F238E27FC236}">
                <a16:creationId xmlns:a16="http://schemas.microsoft.com/office/drawing/2014/main" id="{70E74642-6845-6E17-283C-CE2C6AEBB604}"/>
              </a:ext>
            </a:extLst>
          </p:cNvPr>
          <p:cNvGraphicFramePr>
            <a:graphicFrameLocks/>
          </p:cNvGraphicFramePr>
          <p:nvPr>
            <p:extLst>
              <p:ext uri="{D42A27DB-BD31-4B8C-83A1-F6EECF244321}">
                <p14:modId xmlns:p14="http://schemas.microsoft.com/office/powerpoint/2010/main" val="286663668"/>
              </p:ext>
            </p:extLst>
          </p:nvPr>
        </p:nvGraphicFramePr>
        <p:xfrm>
          <a:off x="887762" y="2013532"/>
          <a:ext cx="8353596" cy="3853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A784DC4-6FCC-0FA6-66EA-BFFF18E0A7DC}"/>
              </a:ext>
            </a:extLst>
          </p:cNvPr>
          <p:cNvSpPr txBox="1"/>
          <p:nvPr/>
        </p:nvSpPr>
        <p:spPr>
          <a:xfrm>
            <a:off x="8665628" y="2369467"/>
            <a:ext cx="311047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cap="all">
                <a:solidFill>
                  <a:schemeClr val="tx2"/>
                </a:solidFill>
                <a:latin typeface="Gill Sans Nova"/>
              </a:rPr>
              <a:t>92% </a:t>
            </a:r>
            <a:br>
              <a:rPr lang="en-US" sz="4000" b="1" cap="all">
                <a:solidFill>
                  <a:schemeClr val="tx2"/>
                </a:solidFill>
                <a:latin typeface="Gill Sans Nova"/>
              </a:rPr>
            </a:br>
            <a:r>
              <a:rPr lang="en-US" sz="1600">
                <a:solidFill>
                  <a:prstClr val="black"/>
                </a:solidFill>
                <a:latin typeface="Gill Sans Nova"/>
              </a:rPr>
              <a:t>say the CDCP has significantly or somewhat improved their access to dental care.</a:t>
            </a:r>
            <a:endParaRPr kumimoji="0" lang="en-CA" sz="1600" b="0" i="0" u="none" strike="noStrike" kern="1200" cap="none" spc="0" normalizeH="0" baseline="0" noProof="0">
              <a:ln>
                <a:noFill/>
              </a:ln>
              <a:solidFill>
                <a:prstClr val="black"/>
              </a:solidFill>
              <a:effectLst/>
              <a:uLnTx/>
              <a:uFillTx/>
              <a:latin typeface="Gill Sans Nova"/>
              <a:ea typeface="+mn-ea"/>
              <a:cs typeface="+mn-cs"/>
            </a:endParaRPr>
          </a:p>
        </p:txBody>
      </p:sp>
      <p:sp>
        <p:nvSpPr>
          <p:cNvPr id="8" name="Rectangle 7">
            <a:extLst>
              <a:ext uri="{FF2B5EF4-FFF2-40B4-BE49-F238E27FC236}">
                <a16:creationId xmlns:a16="http://schemas.microsoft.com/office/drawing/2014/main" id="{BBEEA97F-0411-451B-B1B2-7C0BEE899EDD}"/>
              </a:ext>
            </a:extLst>
          </p:cNvPr>
          <p:cNvSpPr/>
          <p:nvPr/>
        </p:nvSpPr>
        <p:spPr>
          <a:xfrm>
            <a:off x="733740" y="2013532"/>
            <a:ext cx="11042361" cy="194607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Tree>
    <p:extLst>
      <p:ext uri="{BB962C8B-B14F-4D97-AF65-F5344CB8AC3E}">
        <p14:creationId xmlns:p14="http://schemas.microsoft.com/office/powerpoint/2010/main" val="364529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0A384-060E-83F4-8EED-726E7B5C2C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FF55F9-E4F1-84EE-E645-C23C90B55FCB}"/>
              </a:ext>
            </a:extLst>
          </p:cNvPr>
          <p:cNvSpPr>
            <a:spLocks noGrp="1"/>
          </p:cNvSpPr>
          <p:nvPr>
            <p:ph type="body" sz="quarter" idx="10"/>
          </p:nvPr>
        </p:nvSpPr>
        <p:spPr>
          <a:xfrm>
            <a:off x="950912" y="490716"/>
            <a:ext cx="10554206" cy="276999"/>
          </a:xfrm>
        </p:spPr>
        <p:txBody>
          <a:bodyPr/>
          <a:lstStyle/>
          <a:p>
            <a:pPr lvl="0"/>
            <a:r>
              <a:rPr lang="en-CA"/>
              <a:t>Has this program helped you access dental care services you weren’t previously able to access?</a:t>
            </a:r>
            <a:endParaRPr lang="en-US"/>
          </a:p>
        </p:txBody>
      </p:sp>
      <p:sp>
        <p:nvSpPr>
          <p:cNvPr id="3" name="Text Placeholder 2">
            <a:extLst>
              <a:ext uri="{FF2B5EF4-FFF2-40B4-BE49-F238E27FC236}">
                <a16:creationId xmlns:a16="http://schemas.microsoft.com/office/drawing/2014/main" id="{A631AEEA-2439-33B5-53DD-B580FF1578FB}"/>
              </a:ext>
            </a:extLst>
          </p:cNvPr>
          <p:cNvSpPr>
            <a:spLocks noGrp="1"/>
          </p:cNvSpPr>
          <p:nvPr>
            <p:ph type="body" sz="quarter" idx="12"/>
          </p:nvPr>
        </p:nvSpPr>
        <p:spPr/>
        <p:txBody>
          <a:bodyPr/>
          <a:lstStyle/>
          <a:p>
            <a:r>
              <a:rPr lang="en-US"/>
              <a:t>NEARLY 3 IN 4 (73%) OF CDCP USERS SAY THE PROGRAM HAS HELPED THEM ACCESS DENTAL SERVICES THEY PREVIOUSLY COULD NOT.</a:t>
            </a:r>
          </a:p>
        </p:txBody>
      </p:sp>
      <p:sp>
        <p:nvSpPr>
          <p:cNvPr id="4" name="Text Placeholder 3">
            <a:extLst>
              <a:ext uri="{FF2B5EF4-FFF2-40B4-BE49-F238E27FC236}">
                <a16:creationId xmlns:a16="http://schemas.microsoft.com/office/drawing/2014/main" id="{FF66D262-F494-A6A3-894E-566937E972EB}"/>
              </a:ext>
            </a:extLst>
          </p:cNvPr>
          <p:cNvSpPr>
            <a:spLocks noGrp="1"/>
          </p:cNvSpPr>
          <p:nvPr>
            <p:ph type="body" sz="quarter" idx="11"/>
          </p:nvPr>
        </p:nvSpPr>
        <p:spPr/>
        <p:txBody>
          <a:bodyPr/>
          <a:lstStyle/>
          <a:p>
            <a:r>
              <a:rPr lang="en-US"/>
              <a:t>[THOSE WHO HAVE ATTENDED AN APPOINTMENT COVERED BY THE CDCP] n = 395</a:t>
            </a:r>
          </a:p>
          <a:p>
            <a:endParaRPr lang="en-US"/>
          </a:p>
        </p:txBody>
      </p:sp>
      <p:graphicFrame>
        <p:nvGraphicFramePr>
          <p:cNvPr id="6" name="Content Placeholder 6">
            <a:extLst>
              <a:ext uri="{FF2B5EF4-FFF2-40B4-BE49-F238E27FC236}">
                <a16:creationId xmlns:a16="http://schemas.microsoft.com/office/drawing/2014/main" id="{E49A88A6-B324-6DF7-48C1-33BE299E88BE}"/>
              </a:ext>
            </a:extLst>
          </p:cNvPr>
          <p:cNvGraphicFramePr>
            <a:graphicFrameLocks/>
          </p:cNvGraphicFramePr>
          <p:nvPr>
            <p:extLst>
              <p:ext uri="{D42A27DB-BD31-4B8C-83A1-F6EECF244321}">
                <p14:modId xmlns:p14="http://schemas.microsoft.com/office/powerpoint/2010/main" val="31570128"/>
              </p:ext>
            </p:extLst>
          </p:nvPr>
        </p:nvGraphicFramePr>
        <p:xfrm>
          <a:off x="1573151" y="2035628"/>
          <a:ext cx="8708571" cy="3914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50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BA2E-C71C-5BE0-3D11-9E2CFC1906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BC83A5-B1D3-48A1-E847-736C459A8DCD}"/>
              </a:ext>
            </a:extLst>
          </p:cNvPr>
          <p:cNvSpPr>
            <a:spLocks noGrp="1"/>
          </p:cNvSpPr>
          <p:nvPr>
            <p:ph type="body" sz="quarter" idx="10"/>
          </p:nvPr>
        </p:nvSpPr>
        <p:spPr>
          <a:xfrm>
            <a:off x="950912" y="490716"/>
            <a:ext cx="10554206" cy="276999"/>
          </a:xfrm>
        </p:spPr>
        <p:txBody>
          <a:bodyPr/>
          <a:lstStyle/>
          <a:p>
            <a:pPr lvl="0"/>
            <a:r>
              <a:rPr lang="en-US"/>
              <a:t>And does the coverage you are eligible for…</a:t>
            </a:r>
          </a:p>
        </p:txBody>
      </p:sp>
      <p:sp>
        <p:nvSpPr>
          <p:cNvPr id="3" name="Text Placeholder 2">
            <a:extLst>
              <a:ext uri="{FF2B5EF4-FFF2-40B4-BE49-F238E27FC236}">
                <a16:creationId xmlns:a16="http://schemas.microsoft.com/office/drawing/2014/main" id="{4FB9AE78-0EC3-47B2-539D-FD97F0CED4C0}"/>
              </a:ext>
            </a:extLst>
          </p:cNvPr>
          <p:cNvSpPr>
            <a:spLocks noGrp="1"/>
          </p:cNvSpPr>
          <p:nvPr>
            <p:ph type="body" sz="quarter" idx="12"/>
          </p:nvPr>
        </p:nvSpPr>
        <p:spPr/>
        <p:txBody>
          <a:bodyPr/>
          <a:lstStyle/>
          <a:p>
            <a:r>
              <a:rPr lang="en-US"/>
              <a:t>MORE THAN 8 IN 10 CDCP USERS (84%) SAY THEIR COVERAGE FULLY OR MOSTLY MEETS THEIR DENTAL CARE NEEDS.</a:t>
            </a:r>
          </a:p>
        </p:txBody>
      </p:sp>
      <p:sp>
        <p:nvSpPr>
          <p:cNvPr id="4" name="Text Placeholder 3">
            <a:extLst>
              <a:ext uri="{FF2B5EF4-FFF2-40B4-BE49-F238E27FC236}">
                <a16:creationId xmlns:a16="http://schemas.microsoft.com/office/drawing/2014/main" id="{995EC771-ECBD-CCDF-0E7C-44331956DDA4}"/>
              </a:ext>
            </a:extLst>
          </p:cNvPr>
          <p:cNvSpPr>
            <a:spLocks noGrp="1"/>
          </p:cNvSpPr>
          <p:nvPr>
            <p:ph type="body" sz="quarter" idx="11"/>
          </p:nvPr>
        </p:nvSpPr>
        <p:spPr/>
        <p:txBody>
          <a:bodyPr/>
          <a:lstStyle/>
          <a:p>
            <a:r>
              <a:rPr lang="en-US"/>
              <a:t>[THOSE WHO HAVE ATTENDED AN APPOINTMENT COVERED BY THE CDCP] n = 395</a:t>
            </a:r>
          </a:p>
          <a:p>
            <a:endParaRPr lang="en-US"/>
          </a:p>
        </p:txBody>
      </p:sp>
      <p:graphicFrame>
        <p:nvGraphicFramePr>
          <p:cNvPr id="6" name="Content Placeholder 6">
            <a:extLst>
              <a:ext uri="{FF2B5EF4-FFF2-40B4-BE49-F238E27FC236}">
                <a16:creationId xmlns:a16="http://schemas.microsoft.com/office/drawing/2014/main" id="{CD0AE0E1-B94F-DFFF-5274-5FC47B57D563}"/>
              </a:ext>
            </a:extLst>
          </p:cNvPr>
          <p:cNvGraphicFramePr>
            <a:graphicFrameLocks/>
          </p:cNvGraphicFramePr>
          <p:nvPr>
            <p:extLst>
              <p:ext uri="{D42A27DB-BD31-4B8C-83A1-F6EECF244321}">
                <p14:modId xmlns:p14="http://schemas.microsoft.com/office/powerpoint/2010/main" val="2626885146"/>
              </p:ext>
            </p:extLst>
          </p:nvPr>
        </p:nvGraphicFramePr>
        <p:xfrm>
          <a:off x="887762" y="2013532"/>
          <a:ext cx="8353596" cy="3853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32DBFA7-A3FE-3048-65DF-3175FA6ADB07}"/>
              </a:ext>
            </a:extLst>
          </p:cNvPr>
          <p:cNvSpPr txBox="1"/>
          <p:nvPr/>
        </p:nvSpPr>
        <p:spPr>
          <a:xfrm>
            <a:off x="8743950" y="2137519"/>
            <a:ext cx="3032151"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cap="all">
                <a:solidFill>
                  <a:schemeClr val="tx2"/>
                </a:solidFill>
                <a:latin typeface="Gill Sans Nova"/>
              </a:rPr>
              <a:t>84% </a:t>
            </a:r>
            <a:br>
              <a:rPr lang="en-US" sz="4000" b="1" cap="all">
                <a:solidFill>
                  <a:schemeClr val="tx2"/>
                </a:solidFill>
                <a:latin typeface="Gill Sans Nova"/>
              </a:rPr>
            </a:br>
            <a:r>
              <a:rPr lang="en-US" sz="1600">
                <a:solidFill>
                  <a:prstClr val="black"/>
                </a:solidFill>
                <a:latin typeface="Gill Sans Nova"/>
              </a:rPr>
              <a:t>Say that the coverage that they are eligible for under CDCP is at least mostly meeting their needs. </a:t>
            </a:r>
            <a:endParaRPr kumimoji="0" lang="en-CA" sz="1600" b="0" i="0" u="none" strike="noStrike" kern="1200" cap="none" spc="0" normalizeH="0" baseline="0" noProof="0">
              <a:ln>
                <a:noFill/>
              </a:ln>
              <a:solidFill>
                <a:prstClr val="black"/>
              </a:solidFill>
              <a:effectLst/>
              <a:uLnTx/>
              <a:uFillTx/>
              <a:latin typeface="Gill Sans Nova"/>
              <a:ea typeface="+mn-ea"/>
              <a:cs typeface="+mn-cs"/>
            </a:endParaRPr>
          </a:p>
        </p:txBody>
      </p:sp>
      <p:sp>
        <p:nvSpPr>
          <p:cNvPr id="8" name="Rectangle 7">
            <a:extLst>
              <a:ext uri="{FF2B5EF4-FFF2-40B4-BE49-F238E27FC236}">
                <a16:creationId xmlns:a16="http://schemas.microsoft.com/office/drawing/2014/main" id="{2275883A-4FCD-FABC-C13E-EB14409A2C1B}"/>
              </a:ext>
            </a:extLst>
          </p:cNvPr>
          <p:cNvSpPr/>
          <p:nvPr/>
        </p:nvSpPr>
        <p:spPr>
          <a:xfrm>
            <a:off x="733740" y="2105867"/>
            <a:ext cx="11042361" cy="147009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Tree>
    <p:extLst>
      <p:ext uri="{BB962C8B-B14F-4D97-AF65-F5344CB8AC3E}">
        <p14:creationId xmlns:p14="http://schemas.microsoft.com/office/powerpoint/2010/main" val="373098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54FB-43AA-CA72-24DA-F3584E8D60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E559E8-B0C6-9EB9-819B-4B7900DE3C5F}"/>
              </a:ext>
            </a:extLst>
          </p:cNvPr>
          <p:cNvSpPr>
            <a:spLocks noGrp="1"/>
          </p:cNvSpPr>
          <p:nvPr>
            <p:ph type="body" sz="quarter" idx="10"/>
          </p:nvPr>
        </p:nvSpPr>
        <p:spPr>
          <a:xfrm>
            <a:off x="950912" y="490716"/>
            <a:ext cx="10554206" cy="276999"/>
          </a:xfrm>
        </p:spPr>
        <p:txBody>
          <a:bodyPr/>
          <a:lstStyle/>
          <a:p>
            <a:r>
              <a:rPr lang="en-CA"/>
              <a:t>What is the primary reason you have not yet used your CDCP coverage?   </a:t>
            </a:r>
            <a:r>
              <a:rPr lang="en-US"/>
              <a:t> </a:t>
            </a:r>
          </a:p>
        </p:txBody>
      </p:sp>
      <p:sp>
        <p:nvSpPr>
          <p:cNvPr id="3" name="Text Placeholder 2">
            <a:extLst>
              <a:ext uri="{FF2B5EF4-FFF2-40B4-BE49-F238E27FC236}">
                <a16:creationId xmlns:a16="http://schemas.microsoft.com/office/drawing/2014/main" id="{8FDFCC53-1D6D-191B-2794-8EDC7B30DBF5}"/>
              </a:ext>
            </a:extLst>
          </p:cNvPr>
          <p:cNvSpPr>
            <a:spLocks noGrp="1"/>
          </p:cNvSpPr>
          <p:nvPr>
            <p:ph type="body" sz="quarter" idx="12"/>
          </p:nvPr>
        </p:nvSpPr>
        <p:spPr>
          <a:xfrm>
            <a:off x="349756" y="1229932"/>
            <a:ext cx="11155362" cy="549275"/>
          </a:xfrm>
        </p:spPr>
        <p:txBody>
          <a:bodyPr/>
          <a:lstStyle/>
          <a:p>
            <a:r>
              <a:rPr lang="en-US" sz="1800"/>
              <a:t>AMONG APPROVED CDCP APPLICANTS WHO HAVE NOT YET USED THEIR COVERAGE, THE MOST COMMON REASONS ARE BEING NEWLY ENROLLED (29%), HAVING AN APPOINTMENT SCHEDULED BUT NOT YET COMPLETED (13%), AND CONCERNS ABOUT OUT-OF-POCKET COSTS (13%).</a:t>
            </a:r>
          </a:p>
        </p:txBody>
      </p:sp>
      <p:sp>
        <p:nvSpPr>
          <p:cNvPr id="4" name="Text Placeholder 3">
            <a:extLst>
              <a:ext uri="{FF2B5EF4-FFF2-40B4-BE49-F238E27FC236}">
                <a16:creationId xmlns:a16="http://schemas.microsoft.com/office/drawing/2014/main" id="{881BBD29-D8D5-C058-28D8-45F07A23D849}"/>
              </a:ext>
            </a:extLst>
          </p:cNvPr>
          <p:cNvSpPr>
            <a:spLocks noGrp="1"/>
          </p:cNvSpPr>
          <p:nvPr>
            <p:ph type="body" sz="quarter" idx="11"/>
          </p:nvPr>
        </p:nvSpPr>
        <p:spPr/>
        <p:txBody>
          <a:bodyPr/>
          <a:lstStyle/>
          <a:p>
            <a:r>
              <a:rPr lang="en-US"/>
              <a:t>[THOSE WHO HAVE NOT ATTENDED AN APPOINTMENT COVERED BY THE CDCP] n = 200</a:t>
            </a:r>
          </a:p>
        </p:txBody>
      </p:sp>
      <p:graphicFrame>
        <p:nvGraphicFramePr>
          <p:cNvPr id="8" name="Chart Placeholder 7">
            <a:extLst>
              <a:ext uri="{FF2B5EF4-FFF2-40B4-BE49-F238E27FC236}">
                <a16:creationId xmlns:a16="http://schemas.microsoft.com/office/drawing/2014/main" id="{B26B9912-1865-80DF-83C4-A06442C4DBB8}"/>
              </a:ext>
            </a:extLst>
          </p:cNvPr>
          <p:cNvGraphicFramePr>
            <a:graphicFrameLocks noGrp="1"/>
          </p:cNvGraphicFramePr>
          <p:nvPr>
            <p:ph type="chart" sz="quarter" idx="13"/>
            <p:extLst>
              <p:ext uri="{D42A27DB-BD31-4B8C-83A1-F6EECF244321}">
                <p14:modId xmlns:p14="http://schemas.microsoft.com/office/powerpoint/2010/main" val="916979630"/>
              </p:ext>
            </p:extLst>
          </p:nvPr>
        </p:nvGraphicFramePr>
        <p:xfrm>
          <a:off x="975519" y="2078038"/>
          <a:ext cx="10240963" cy="3736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892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049C9-6B18-2284-2343-B379B1166B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7BE35F-BA80-9CB6-FCE6-3081FB125038}"/>
              </a:ext>
            </a:extLst>
          </p:cNvPr>
          <p:cNvSpPr>
            <a:spLocks noGrp="1"/>
          </p:cNvSpPr>
          <p:nvPr>
            <p:ph type="body" sz="quarter" idx="10"/>
          </p:nvPr>
        </p:nvSpPr>
        <p:spPr>
          <a:xfrm>
            <a:off x="950912" y="490716"/>
            <a:ext cx="10554206" cy="276999"/>
          </a:xfrm>
        </p:spPr>
        <p:txBody>
          <a:bodyPr/>
          <a:lstStyle/>
          <a:p>
            <a:r>
              <a:rPr lang="en-CA"/>
              <a:t>Based on what you know, is this a program that will help you personally access dental care services you weren’t previously able to access?</a:t>
            </a:r>
            <a:endParaRPr lang="en-US"/>
          </a:p>
        </p:txBody>
      </p:sp>
      <p:sp>
        <p:nvSpPr>
          <p:cNvPr id="3" name="Text Placeholder 2">
            <a:extLst>
              <a:ext uri="{FF2B5EF4-FFF2-40B4-BE49-F238E27FC236}">
                <a16:creationId xmlns:a16="http://schemas.microsoft.com/office/drawing/2014/main" id="{F5649E3A-6CED-E36C-CA96-D37DCEBBD687}"/>
              </a:ext>
            </a:extLst>
          </p:cNvPr>
          <p:cNvSpPr>
            <a:spLocks noGrp="1"/>
          </p:cNvSpPr>
          <p:nvPr>
            <p:ph type="body" sz="quarter" idx="12"/>
          </p:nvPr>
        </p:nvSpPr>
        <p:spPr/>
        <p:txBody>
          <a:bodyPr/>
          <a:lstStyle/>
          <a:p>
            <a:r>
              <a:rPr lang="en-US"/>
              <a:t>AMONG NON-APPLICANTS, ABOUT ONE-THIRD (35%) BELIEVE THE CDCP WOULD LIKELY HELP THEM ACCESS DENTAL CARE THEY COULDN’T PREVIOUSLY ACCESS.</a:t>
            </a:r>
          </a:p>
        </p:txBody>
      </p:sp>
      <p:sp>
        <p:nvSpPr>
          <p:cNvPr id="4" name="Text Placeholder 3">
            <a:extLst>
              <a:ext uri="{FF2B5EF4-FFF2-40B4-BE49-F238E27FC236}">
                <a16:creationId xmlns:a16="http://schemas.microsoft.com/office/drawing/2014/main" id="{D62F148D-AB16-CBA7-3527-C46ADA018016}"/>
              </a:ext>
            </a:extLst>
          </p:cNvPr>
          <p:cNvSpPr>
            <a:spLocks noGrp="1"/>
          </p:cNvSpPr>
          <p:nvPr>
            <p:ph type="body" sz="quarter" idx="11"/>
          </p:nvPr>
        </p:nvSpPr>
        <p:spPr/>
        <p:txBody>
          <a:bodyPr/>
          <a:lstStyle/>
          <a:p>
            <a:r>
              <a:rPr lang="en-US"/>
              <a:t>[THOSE WHO HAVE NOT APPLIED FOR THE CDCP] N = 1,013</a:t>
            </a:r>
          </a:p>
        </p:txBody>
      </p:sp>
      <p:graphicFrame>
        <p:nvGraphicFramePr>
          <p:cNvPr id="6" name="Content Placeholder 6">
            <a:extLst>
              <a:ext uri="{FF2B5EF4-FFF2-40B4-BE49-F238E27FC236}">
                <a16:creationId xmlns:a16="http://schemas.microsoft.com/office/drawing/2014/main" id="{564F1116-37D9-4D7F-9B8E-00C45A12C6B2}"/>
              </a:ext>
            </a:extLst>
          </p:cNvPr>
          <p:cNvGraphicFramePr>
            <a:graphicFrameLocks/>
          </p:cNvGraphicFramePr>
          <p:nvPr>
            <p:extLst>
              <p:ext uri="{D42A27DB-BD31-4B8C-83A1-F6EECF244321}">
                <p14:modId xmlns:p14="http://schemas.microsoft.com/office/powerpoint/2010/main" val="424267608"/>
              </p:ext>
            </p:extLst>
          </p:nvPr>
        </p:nvGraphicFramePr>
        <p:xfrm>
          <a:off x="887762" y="2013532"/>
          <a:ext cx="8353596" cy="3853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AF0111B-F13D-CC26-CD82-C009F4AFFD50}"/>
              </a:ext>
            </a:extLst>
          </p:cNvPr>
          <p:cNvSpPr txBox="1"/>
          <p:nvPr/>
        </p:nvSpPr>
        <p:spPr>
          <a:xfrm>
            <a:off x="8209936" y="2117855"/>
            <a:ext cx="3566166" cy="1446550"/>
          </a:xfrm>
          <a:prstGeom prst="rect">
            <a:avLst/>
          </a:prstGeom>
          <a:noFill/>
        </p:spPr>
        <p:txBody>
          <a:bodyPr wrap="square">
            <a:spAutoFit/>
          </a:bodyPr>
          <a:lstStyle/>
          <a:p>
            <a:pPr lvl="0" algn="ctr"/>
            <a:r>
              <a:rPr lang="en-US" sz="4000" b="1" cap="all">
                <a:solidFill>
                  <a:schemeClr val="tx2"/>
                </a:solidFill>
                <a:latin typeface="Gill Sans Nova"/>
              </a:rPr>
              <a:t>35% </a:t>
            </a:r>
            <a:br>
              <a:rPr lang="en-US" sz="4000" b="1" cap="all">
                <a:solidFill>
                  <a:schemeClr val="tx2"/>
                </a:solidFill>
                <a:latin typeface="Gill Sans Nova"/>
              </a:rPr>
            </a:br>
            <a:r>
              <a:rPr lang="en-CA" sz="1600"/>
              <a:t>Believe that the CDCP would help them personally access dental care services they weren’t previously able to access.</a:t>
            </a:r>
            <a:endParaRPr kumimoji="0" lang="en-CA" sz="1600" b="0" i="0" u="none" strike="noStrike" kern="1200" cap="none" spc="0" normalizeH="0" baseline="0" noProof="0">
              <a:ln>
                <a:noFill/>
              </a:ln>
              <a:solidFill>
                <a:prstClr val="black"/>
              </a:solidFill>
              <a:effectLst/>
              <a:uLnTx/>
              <a:uFillTx/>
              <a:latin typeface="Gill Sans Nova"/>
              <a:ea typeface="+mn-ea"/>
              <a:cs typeface="+mn-cs"/>
            </a:endParaRPr>
          </a:p>
        </p:txBody>
      </p:sp>
      <p:sp>
        <p:nvSpPr>
          <p:cNvPr id="8" name="Rectangle 7">
            <a:extLst>
              <a:ext uri="{FF2B5EF4-FFF2-40B4-BE49-F238E27FC236}">
                <a16:creationId xmlns:a16="http://schemas.microsoft.com/office/drawing/2014/main" id="{D6D3C54A-3128-06E5-9B10-0EB990368509}"/>
              </a:ext>
            </a:extLst>
          </p:cNvPr>
          <p:cNvSpPr/>
          <p:nvPr/>
        </p:nvSpPr>
        <p:spPr>
          <a:xfrm>
            <a:off x="733740" y="2105867"/>
            <a:ext cx="11042361" cy="147009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Tree>
    <p:extLst>
      <p:ext uri="{BB962C8B-B14F-4D97-AF65-F5344CB8AC3E}">
        <p14:creationId xmlns:p14="http://schemas.microsoft.com/office/powerpoint/2010/main" val="161091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2378-37C6-F388-F432-77CDCE242F4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E732DD6-C644-79F4-AA32-1B249B9006BB}"/>
              </a:ext>
            </a:extLst>
          </p:cNvPr>
          <p:cNvSpPr/>
          <p:nvPr/>
        </p:nvSpPr>
        <p:spPr>
          <a:xfrm>
            <a:off x="5584470" y="1867987"/>
            <a:ext cx="3905994" cy="1807368"/>
          </a:xfrm>
          <a:prstGeom prst="roundRect">
            <a:avLst/>
          </a:prstGeom>
          <a:solidFill>
            <a:schemeClr val="accent5">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3" name="Rectangle: Rounded Corners 2">
            <a:extLst>
              <a:ext uri="{FF2B5EF4-FFF2-40B4-BE49-F238E27FC236}">
                <a16:creationId xmlns:a16="http://schemas.microsoft.com/office/drawing/2014/main" id="{9E3C5507-CB59-907A-4231-4429929F4ECC}"/>
              </a:ext>
            </a:extLst>
          </p:cNvPr>
          <p:cNvSpPr/>
          <p:nvPr/>
        </p:nvSpPr>
        <p:spPr>
          <a:xfrm>
            <a:off x="1518092" y="1867987"/>
            <a:ext cx="3905994" cy="1807368"/>
          </a:xfrm>
          <a:prstGeom prst="roundRect">
            <a:avLst/>
          </a:prstGeom>
          <a:solidFill>
            <a:schemeClr val="tx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4" name="Text Placeholder 3">
            <a:extLst>
              <a:ext uri="{FF2B5EF4-FFF2-40B4-BE49-F238E27FC236}">
                <a16:creationId xmlns:a16="http://schemas.microsoft.com/office/drawing/2014/main" id="{76BFDD9E-1A27-88C6-3527-A62DA1BDA9F2}"/>
              </a:ext>
            </a:extLst>
          </p:cNvPr>
          <p:cNvSpPr>
            <a:spLocks noGrp="1"/>
          </p:cNvSpPr>
          <p:nvPr>
            <p:ph type="body" sz="quarter" idx="10"/>
          </p:nvPr>
        </p:nvSpPr>
        <p:spPr>
          <a:xfrm>
            <a:off x="950912" y="413771"/>
            <a:ext cx="10554206" cy="430887"/>
          </a:xfrm>
        </p:spPr>
        <p:txBody>
          <a:bodyPr/>
          <a:lstStyle/>
          <a:p>
            <a:pPr lvl="0"/>
            <a:r>
              <a:rPr lang="en-CA" sz="1100"/>
              <a:t>As you may or may not know, in 2022 the Government of Canada announced it would put 3 billion dollars over five years to provide dental care for Canadians with family incomes of less than $90,000 annually. The Canadian Dental Care Plan is now open to all eligible Canadians. Based on this description, to what degree do you support or oppose this initiative?</a:t>
            </a:r>
            <a:endParaRPr lang="en-US" sz="1100"/>
          </a:p>
        </p:txBody>
      </p:sp>
      <p:sp>
        <p:nvSpPr>
          <p:cNvPr id="11" name="Text Placeholder 10">
            <a:extLst>
              <a:ext uri="{FF2B5EF4-FFF2-40B4-BE49-F238E27FC236}">
                <a16:creationId xmlns:a16="http://schemas.microsoft.com/office/drawing/2014/main" id="{C8C2A229-59AC-9E49-FC39-E1330183254F}"/>
              </a:ext>
            </a:extLst>
          </p:cNvPr>
          <p:cNvSpPr>
            <a:spLocks noGrp="1"/>
          </p:cNvSpPr>
          <p:nvPr>
            <p:ph type="body" sz="quarter" idx="12"/>
          </p:nvPr>
        </p:nvSpPr>
        <p:spPr/>
        <p:txBody>
          <a:bodyPr/>
          <a:lstStyle/>
          <a:p>
            <a:r>
              <a:rPr lang="en-US"/>
              <a:t>AFTER LEARNING MORE ABOUT THE CDCP, SUPPORT REMAINS VERY HIGH, WITH 85% OF CANADIANS IN SUPPORT OF THE PROGRAM.</a:t>
            </a:r>
          </a:p>
        </p:txBody>
      </p:sp>
      <p:sp>
        <p:nvSpPr>
          <p:cNvPr id="10" name="Text Placeholder 9">
            <a:extLst>
              <a:ext uri="{FF2B5EF4-FFF2-40B4-BE49-F238E27FC236}">
                <a16:creationId xmlns:a16="http://schemas.microsoft.com/office/drawing/2014/main" id="{DA6603A1-FF6D-EA37-2949-44D2A4736F0E}"/>
              </a:ext>
            </a:extLst>
          </p:cNvPr>
          <p:cNvSpPr>
            <a:spLocks noGrp="1"/>
          </p:cNvSpPr>
          <p:nvPr>
            <p:ph type="body" sz="quarter" idx="11"/>
          </p:nvPr>
        </p:nvSpPr>
        <p:spPr>
          <a:xfrm>
            <a:off x="163512" y="5990019"/>
            <a:ext cx="12028487" cy="301625"/>
          </a:xfrm>
        </p:spPr>
        <p:txBody>
          <a:bodyPr/>
          <a:lstStyle/>
          <a:p>
            <a:r>
              <a:rPr lang="en-US"/>
              <a:t>[BASE] n = 2,002 | Note: Change in question wording from 2023, previously: </a:t>
            </a:r>
            <a:r>
              <a:rPr lang="en-US" i="1"/>
              <a:t>As you may or may not know, in 2022 the Government of Canada announced it would put 3 billion dollars over five years to provide dental care for Canadians with family incomes of less than $90,000 annually, starting with under 12 years-olds in 2022, expanding to under 18 years-olds, seniors, and persons living with a disability in 2023, with full implementation by 2025. Based on this description, to what degree do you support or oppose this initiative?</a:t>
            </a:r>
          </a:p>
          <a:p>
            <a:endParaRPr lang="en-US"/>
          </a:p>
          <a:p>
            <a:endParaRPr lang="en-US"/>
          </a:p>
        </p:txBody>
      </p:sp>
      <p:graphicFrame>
        <p:nvGraphicFramePr>
          <p:cNvPr id="7" name="Content Placeholder 6">
            <a:extLst>
              <a:ext uri="{FF2B5EF4-FFF2-40B4-BE49-F238E27FC236}">
                <a16:creationId xmlns:a16="http://schemas.microsoft.com/office/drawing/2014/main" id="{E04092ED-45D1-41A9-4BE0-F52CE7C53C66}"/>
              </a:ext>
            </a:extLst>
          </p:cNvPr>
          <p:cNvGraphicFramePr>
            <a:graphicFrameLocks noGrp="1"/>
          </p:cNvGraphicFramePr>
          <p:nvPr>
            <p:ph type="chart" sz="quarter" idx="13"/>
            <p:extLst>
              <p:ext uri="{D42A27DB-BD31-4B8C-83A1-F6EECF244321}">
                <p14:modId xmlns:p14="http://schemas.microsoft.com/office/powerpoint/2010/main" val="4133526275"/>
              </p:ext>
            </p:extLst>
          </p:nvPr>
        </p:nvGraphicFramePr>
        <p:xfrm>
          <a:off x="816746" y="2113551"/>
          <a:ext cx="10830755" cy="15980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1C5A770-4331-9538-BD1E-C7F5B7C75C0A}"/>
              </a:ext>
            </a:extLst>
          </p:cNvPr>
          <p:cNvSpPr txBox="1"/>
          <p:nvPr/>
        </p:nvSpPr>
        <p:spPr>
          <a:xfrm>
            <a:off x="3110229" y="1786470"/>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tx2"/>
                </a:solidFill>
                <a:effectLst/>
                <a:uLnTx/>
                <a:uFillTx/>
                <a:latin typeface="Gill Sans Nova"/>
                <a:ea typeface="+mn-ea"/>
                <a:cs typeface="+mn-cs"/>
              </a:rPr>
              <a:t>88%</a:t>
            </a:r>
          </a:p>
        </p:txBody>
      </p:sp>
      <p:sp>
        <p:nvSpPr>
          <p:cNvPr id="9" name="TextBox 8">
            <a:extLst>
              <a:ext uri="{FF2B5EF4-FFF2-40B4-BE49-F238E27FC236}">
                <a16:creationId xmlns:a16="http://schemas.microsoft.com/office/drawing/2014/main" id="{8F4D75D2-F21E-9EF4-749D-4EABAF33DDE9}"/>
              </a:ext>
            </a:extLst>
          </p:cNvPr>
          <p:cNvSpPr txBox="1"/>
          <p:nvPr/>
        </p:nvSpPr>
        <p:spPr>
          <a:xfrm>
            <a:off x="7107900" y="1822823"/>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b="1" cap="all">
                <a:solidFill>
                  <a:schemeClr val="accent4"/>
                </a:solidFill>
                <a:latin typeface="Gill Sans Nova"/>
              </a:rPr>
              <a:t>7</a:t>
            </a:r>
            <a:r>
              <a:rPr kumimoji="0" lang="en-CA" sz="3600" b="1" i="0" u="none" strike="noStrike" kern="1200" cap="all" spc="0" normalizeH="0" baseline="0" noProof="0">
                <a:ln>
                  <a:noFill/>
                </a:ln>
                <a:solidFill>
                  <a:schemeClr val="accent4"/>
                </a:solidFill>
                <a:effectLst/>
                <a:uLnTx/>
                <a:uFillTx/>
                <a:latin typeface="Gill Sans Nova"/>
                <a:ea typeface="+mn-ea"/>
                <a:cs typeface="+mn-cs"/>
              </a:rPr>
              <a:t>%</a:t>
            </a:r>
          </a:p>
        </p:txBody>
      </p:sp>
      <p:sp>
        <p:nvSpPr>
          <p:cNvPr id="12" name="Rectangle: Rounded Corners 11">
            <a:extLst>
              <a:ext uri="{FF2B5EF4-FFF2-40B4-BE49-F238E27FC236}">
                <a16:creationId xmlns:a16="http://schemas.microsoft.com/office/drawing/2014/main" id="{924805E1-720C-85D3-0AEA-6522DD358355}"/>
              </a:ext>
            </a:extLst>
          </p:cNvPr>
          <p:cNvSpPr/>
          <p:nvPr/>
        </p:nvSpPr>
        <p:spPr>
          <a:xfrm>
            <a:off x="5584470" y="3838389"/>
            <a:ext cx="3905994" cy="1807368"/>
          </a:xfrm>
          <a:prstGeom prst="roundRect">
            <a:avLst/>
          </a:prstGeom>
          <a:solidFill>
            <a:schemeClr val="accent5">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13" name="Rectangle: Rounded Corners 12">
            <a:extLst>
              <a:ext uri="{FF2B5EF4-FFF2-40B4-BE49-F238E27FC236}">
                <a16:creationId xmlns:a16="http://schemas.microsoft.com/office/drawing/2014/main" id="{E6019177-75FB-2271-C256-E0B261964812}"/>
              </a:ext>
            </a:extLst>
          </p:cNvPr>
          <p:cNvSpPr/>
          <p:nvPr/>
        </p:nvSpPr>
        <p:spPr>
          <a:xfrm>
            <a:off x="1518092" y="3838389"/>
            <a:ext cx="3905994" cy="1807368"/>
          </a:xfrm>
          <a:prstGeom prst="roundRect">
            <a:avLst/>
          </a:prstGeom>
          <a:solidFill>
            <a:schemeClr val="tx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graphicFrame>
        <p:nvGraphicFramePr>
          <p:cNvPr id="14" name="Content Placeholder 6">
            <a:extLst>
              <a:ext uri="{FF2B5EF4-FFF2-40B4-BE49-F238E27FC236}">
                <a16:creationId xmlns:a16="http://schemas.microsoft.com/office/drawing/2014/main" id="{E6BF6639-6D08-00CA-0AE1-4FA44E7E33D5}"/>
              </a:ext>
            </a:extLst>
          </p:cNvPr>
          <p:cNvGraphicFramePr>
            <a:graphicFrameLocks/>
          </p:cNvGraphicFramePr>
          <p:nvPr>
            <p:extLst>
              <p:ext uri="{D42A27DB-BD31-4B8C-83A1-F6EECF244321}">
                <p14:modId xmlns:p14="http://schemas.microsoft.com/office/powerpoint/2010/main" val="1827610613"/>
              </p:ext>
            </p:extLst>
          </p:nvPr>
        </p:nvGraphicFramePr>
        <p:xfrm>
          <a:off x="816746" y="4083953"/>
          <a:ext cx="10830755" cy="159809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AF93289-1B7E-4718-3ABB-F2D4C5EBBEC5}"/>
              </a:ext>
            </a:extLst>
          </p:cNvPr>
          <p:cNvSpPr txBox="1"/>
          <p:nvPr/>
        </p:nvSpPr>
        <p:spPr>
          <a:xfrm>
            <a:off x="3110229" y="3756872"/>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tx2"/>
                </a:solidFill>
                <a:effectLst/>
                <a:uLnTx/>
                <a:uFillTx/>
                <a:latin typeface="Gill Sans Nova"/>
                <a:ea typeface="+mn-ea"/>
                <a:cs typeface="+mn-cs"/>
              </a:rPr>
              <a:t>85%</a:t>
            </a:r>
          </a:p>
        </p:txBody>
      </p:sp>
      <p:sp>
        <p:nvSpPr>
          <p:cNvPr id="16" name="TextBox 15">
            <a:extLst>
              <a:ext uri="{FF2B5EF4-FFF2-40B4-BE49-F238E27FC236}">
                <a16:creationId xmlns:a16="http://schemas.microsoft.com/office/drawing/2014/main" id="{1AD894FF-A5FF-688B-2764-468B13BE1008}"/>
              </a:ext>
            </a:extLst>
          </p:cNvPr>
          <p:cNvSpPr txBox="1"/>
          <p:nvPr/>
        </p:nvSpPr>
        <p:spPr>
          <a:xfrm>
            <a:off x="7107900" y="3793225"/>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accent4"/>
                </a:solidFill>
                <a:effectLst/>
                <a:uLnTx/>
                <a:uFillTx/>
                <a:latin typeface="Gill Sans Nova"/>
                <a:ea typeface="+mn-ea"/>
                <a:cs typeface="+mn-cs"/>
              </a:rPr>
              <a:t>9%</a:t>
            </a:r>
          </a:p>
        </p:txBody>
      </p:sp>
      <p:sp>
        <p:nvSpPr>
          <p:cNvPr id="17" name="TextBox 16">
            <a:extLst>
              <a:ext uri="{FF2B5EF4-FFF2-40B4-BE49-F238E27FC236}">
                <a16:creationId xmlns:a16="http://schemas.microsoft.com/office/drawing/2014/main" id="{8F64E33A-FF54-AFB2-4227-3F80BB80B10E}"/>
              </a:ext>
            </a:extLst>
          </p:cNvPr>
          <p:cNvSpPr txBox="1"/>
          <p:nvPr/>
        </p:nvSpPr>
        <p:spPr>
          <a:xfrm>
            <a:off x="181243" y="2510202"/>
            <a:ext cx="16121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all" spc="0" normalizeH="0" baseline="0" noProof="0">
                <a:ln>
                  <a:noFill/>
                </a:ln>
                <a:effectLst/>
                <a:uLnTx/>
                <a:uFillTx/>
                <a:latin typeface="Gill Sans Nova"/>
                <a:ea typeface="+mn-ea"/>
                <a:cs typeface="+mn-cs"/>
              </a:rPr>
              <a:t>2023</a:t>
            </a:r>
            <a:endParaRPr kumimoji="0" lang="en-CA" sz="1100" b="0" i="0" u="none" strike="noStrike" kern="1200" cap="none" spc="0" normalizeH="0" baseline="0" noProof="0">
              <a:ln>
                <a:noFill/>
              </a:ln>
              <a:effectLst/>
              <a:uLnTx/>
              <a:uFillTx/>
              <a:latin typeface="Gill Sans Nova"/>
              <a:ea typeface="+mn-ea"/>
              <a:cs typeface="+mn-cs"/>
            </a:endParaRPr>
          </a:p>
        </p:txBody>
      </p:sp>
      <p:sp>
        <p:nvSpPr>
          <p:cNvPr id="18" name="TextBox 17">
            <a:extLst>
              <a:ext uri="{FF2B5EF4-FFF2-40B4-BE49-F238E27FC236}">
                <a16:creationId xmlns:a16="http://schemas.microsoft.com/office/drawing/2014/main" id="{06F4C400-A20A-ABBB-61D2-12EFE7C01A62}"/>
              </a:ext>
            </a:extLst>
          </p:cNvPr>
          <p:cNvSpPr txBox="1"/>
          <p:nvPr/>
        </p:nvSpPr>
        <p:spPr>
          <a:xfrm>
            <a:off x="181243" y="4467022"/>
            <a:ext cx="16121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all" spc="0" normalizeH="0" baseline="0" noProof="0">
                <a:ln>
                  <a:noFill/>
                </a:ln>
                <a:effectLst/>
                <a:uLnTx/>
                <a:uFillTx/>
                <a:latin typeface="Gill Sans Nova"/>
                <a:ea typeface="+mn-ea"/>
                <a:cs typeface="+mn-cs"/>
              </a:rPr>
              <a:t>2026</a:t>
            </a:r>
            <a:endParaRPr kumimoji="0" lang="en-CA" sz="1100" b="0" i="0" u="none" strike="noStrike" kern="1200" cap="none" spc="0" normalizeH="0" baseline="0" noProof="0">
              <a:ln>
                <a:noFill/>
              </a:ln>
              <a:effectLst/>
              <a:uLnTx/>
              <a:uFillTx/>
              <a:latin typeface="Gill Sans Nova"/>
              <a:ea typeface="+mn-ea"/>
              <a:cs typeface="+mn-cs"/>
            </a:endParaRPr>
          </a:p>
        </p:txBody>
      </p:sp>
      <p:sp>
        <p:nvSpPr>
          <p:cNvPr id="2" name="TextBox 1">
            <a:extLst>
              <a:ext uri="{FF2B5EF4-FFF2-40B4-BE49-F238E27FC236}">
                <a16:creationId xmlns:a16="http://schemas.microsoft.com/office/drawing/2014/main" id="{D48F083A-1127-0B9F-CA39-8A38FECE2617}"/>
              </a:ext>
            </a:extLst>
          </p:cNvPr>
          <p:cNvSpPr txBox="1"/>
          <p:nvPr/>
        </p:nvSpPr>
        <p:spPr>
          <a:xfrm>
            <a:off x="4137146" y="1931739"/>
            <a:ext cx="194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all" spc="0" normalizeH="0" baseline="0" noProof="0">
                <a:ln>
                  <a:noFill/>
                </a:ln>
                <a:solidFill>
                  <a:schemeClr val="tx2"/>
                </a:solidFill>
                <a:effectLst/>
                <a:uLnTx/>
                <a:uFillTx/>
                <a:latin typeface="Gill Sans Nova"/>
                <a:ea typeface="+mn-ea"/>
                <a:cs typeface="+mn-cs"/>
              </a:rPr>
              <a:t>+3%</a:t>
            </a:r>
            <a:endParaRPr kumimoji="0" lang="en-CA" sz="900" b="0" i="0" u="none" strike="noStrike" kern="1200" cap="none" spc="0" normalizeH="0" baseline="0" noProof="0">
              <a:ln>
                <a:noFill/>
              </a:ln>
              <a:solidFill>
                <a:schemeClr val="tx2"/>
              </a:solidFill>
              <a:effectLst/>
              <a:uLnTx/>
              <a:uFillTx/>
              <a:latin typeface="Gill Sans Nova"/>
              <a:ea typeface="+mn-ea"/>
              <a:cs typeface="+mn-cs"/>
            </a:endParaRPr>
          </a:p>
        </p:txBody>
      </p:sp>
      <p:sp>
        <p:nvSpPr>
          <p:cNvPr id="6" name="TextBox 5">
            <a:extLst>
              <a:ext uri="{FF2B5EF4-FFF2-40B4-BE49-F238E27FC236}">
                <a16:creationId xmlns:a16="http://schemas.microsoft.com/office/drawing/2014/main" id="{D930556B-771E-C1D9-6CC0-7BBFC5276385}"/>
              </a:ext>
            </a:extLst>
          </p:cNvPr>
          <p:cNvSpPr txBox="1"/>
          <p:nvPr/>
        </p:nvSpPr>
        <p:spPr>
          <a:xfrm>
            <a:off x="7865200" y="1986803"/>
            <a:ext cx="194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all" spc="0" normalizeH="0" baseline="0" noProof="0">
                <a:ln>
                  <a:noFill/>
                </a:ln>
                <a:solidFill>
                  <a:schemeClr val="accent4"/>
                </a:solidFill>
                <a:effectLst/>
                <a:uLnTx/>
                <a:uFillTx/>
                <a:latin typeface="Gill Sans Nova"/>
                <a:ea typeface="+mn-ea"/>
                <a:cs typeface="+mn-cs"/>
              </a:rPr>
              <a:t>-1%</a:t>
            </a:r>
            <a:endParaRPr kumimoji="0" lang="en-CA" sz="900" b="0" i="0" u="none" strike="noStrike" kern="1200" cap="none" spc="0" normalizeH="0" baseline="0" noProof="0">
              <a:ln>
                <a:noFill/>
              </a:ln>
              <a:solidFill>
                <a:schemeClr val="accent4"/>
              </a:solidFill>
              <a:effectLst/>
              <a:uLnTx/>
              <a:uFillTx/>
              <a:latin typeface="Gill Sans Nova"/>
              <a:ea typeface="+mn-ea"/>
              <a:cs typeface="+mn-cs"/>
            </a:endParaRPr>
          </a:p>
        </p:txBody>
      </p:sp>
      <p:sp>
        <p:nvSpPr>
          <p:cNvPr id="19" name="TextBox 18">
            <a:extLst>
              <a:ext uri="{FF2B5EF4-FFF2-40B4-BE49-F238E27FC236}">
                <a16:creationId xmlns:a16="http://schemas.microsoft.com/office/drawing/2014/main" id="{70154FBE-AB2D-C14B-4105-694D8D9D7EEC}"/>
              </a:ext>
            </a:extLst>
          </p:cNvPr>
          <p:cNvSpPr txBox="1"/>
          <p:nvPr/>
        </p:nvSpPr>
        <p:spPr>
          <a:xfrm>
            <a:off x="10834869" y="2266828"/>
            <a:ext cx="194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all" spc="0" normalizeH="0" baseline="0" noProof="0">
                <a:ln>
                  <a:noFill/>
                </a:ln>
                <a:effectLst/>
                <a:uLnTx/>
                <a:uFillTx/>
                <a:latin typeface="Gill Sans Nova"/>
                <a:ea typeface="+mn-ea"/>
                <a:cs typeface="+mn-cs"/>
              </a:rPr>
              <a:t>+2%</a:t>
            </a:r>
            <a:endParaRPr kumimoji="0" lang="en-CA" sz="900" b="0" i="0" u="none" strike="noStrike" kern="1200" cap="none" spc="0" normalizeH="0" baseline="0" noProof="0">
              <a:ln>
                <a:noFill/>
              </a:ln>
              <a:effectLst/>
              <a:uLnTx/>
              <a:uFillTx/>
              <a:latin typeface="Gill Sans Nova"/>
              <a:ea typeface="+mn-ea"/>
              <a:cs typeface="+mn-cs"/>
            </a:endParaRPr>
          </a:p>
        </p:txBody>
      </p:sp>
      <p:sp>
        <p:nvSpPr>
          <p:cNvPr id="20" name="TextBox 19">
            <a:extLst>
              <a:ext uri="{FF2B5EF4-FFF2-40B4-BE49-F238E27FC236}">
                <a16:creationId xmlns:a16="http://schemas.microsoft.com/office/drawing/2014/main" id="{3074412B-9498-ECCC-16B5-0F158B21E339}"/>
              </a:ext>
            </a:extLst>
          </p:cNvPr>
          <p:cNvSpPr txBox="1"/>
          <p:nvPr/>
        </p:nvSpPr>
        <p:spPr>
          <a:xfrm>
            <a:off x="4153925" y="3893453"/>
            <a:ext cx="194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all" spc="0" normalizeH="0" baseline="0" noProof="0">
                <a:ln>
                  <a:noFill/>
                </a:ln>
                <a:solidFill>
                  <a:schemeClr val="tx2"/>
                </a:solidFill>
                <a:effectLst/>
                <a:uLnTx/>
                <a:uFillTx/>
                <a:latin typeface="Gill Sans Nova"/>
                <a:ea typeface="+mn-ea"/>
                <a:cs typeface="+mn-cs"/>
              </a:rPr>
              <a:t>-2%</a:t>
            </a:r>
            <a:endParaRPr kumimoji="0" lang="en-CA" sz="900" b="0" i="0" u="none" strike="noStrike" kern="1200" cap="none" spc="0" normalizeH="0" baseline="0" noProof="0">
              <a:ln>
                <a:noFill/>
              </a:ln>
              <a:solidFill>
                <a:schemeClr val="tx2"/>
              </a:solidFill>
              <a:effectLst/>
              <a:uLnTx/>
              <a:uFillTx/>
              <a:latin typeface="Gill Sans Nova"/>
              <a:ea typeface="+mn-ea"/>
              <a:cs typeface="+mn-cs"/>
            </a:endParaRPr>
          </a:p>
        </p:txBody>
      </p:sp>
      <p:sp>
        <p:nvSpPr>
          <p:cNvPr id="21" name="TextBox 20">
            <a:extLst>
              <a:ext uri="{FF2B5EF4-FFF2-40B4-BE49-F238E27FC236}">
                <a16:creationId xmlns:a16="http://schemas.microsoft.com/office/drawing/2014/main" id="{382810E8-38D9-C2A4-6B09-BA85C12967BD}"/>
              </a:ext>
            </a:extLst>
          </p:cNvPr>
          <p:cNvSpPr txBox="1"/>
          <p:nvPr/>
        </p:nvSpPr>
        <p:spPr>
          <a:xfrm>
            <a:off x="7881979" y="3948517"/>
            <a:ext cx="194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all" spc="0" normalizeH="0" baseline="0" noProof="0">
                <a:ln>
                  <a:noFill/>
                </a:ln>
                <a:solidFill>
                  <a:schemeClr val="accent4"/>
                </a:solidFill>
                <a:effectLst/>
                <a:uLnTx/>
                <a:uFillTx/>
                <a:latin typeface="Gill Sans Nova"/>
                <a:ea typeface="+mn-ea"/>
                <a:cs typeface="+mn-cs"/>
              </a:rPr>
              <a:t>+3%</a:t>
            </a:r>
            <a:endParaRPr kumimoji="0" lang="en-CA" sz="900" b="0" i="0" u="none" strike="noStrike" kern="1200" cap="none" spc="0" normalizeH="0" baseline="0" noProof="0">
              <a:ln>
                <a:noFill/>
              </a:ln>
              <a:solidFill>
                <a:schemeClr val="accent4"/>
              </a:solidFill>
              <a:effectLst/>
              <a:uLnTx/>
              <a:uFillTx/>
              <a:latin typeface="Gill Sans Nova"/>
              <a:ea typeface="+mn-ea"/>
              <a:cs typeface="+mn-cs"/>
            </a:endParaRPr>
          </a:p>
        </p:txBody>
      </p:sp>
      <p:sp>
        <p:nvSpPr>
          <p:cNvPr id="22" name="TextBox 21">
            <a:extLst>
              <a:ext uri="{FF2B5EF4-FFF2-40B4-BE49-F238E27FC236}">
                <a16:creationId xmlns:a16="http://schemas.microsoft.com/office/drawing/2014/main" id="{13FDB4E5-A26B-4CD5-1F46-8B12281491AC}"/>
              </a:ext>
            </a:extLst>
          </p:cNvPr>
          <p:cNvSpPr txBox="1"/>
          <p:nvPr/>
        </p:nvSpPr>
        <p:spPr>
          <a:xfrm>
            <a:off x="10878282" y="4272391"/>
            <a:ext cx="194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all" spc="0" normalizeH="0" baseline="0" noProof="0">
                <a:ln>
                  <a:noFill/>
                </a:ln>
                <a:effectLst/>
                <a:uLnTx/>
                <a:uFillTx/>
                <a:latin typeface="Gill Sans Nova"/>
                <a:ea typeface="+mn-ea"/>
                <a:cs typeface="+mn-cs"/>
              </a:rPr>
              <a:t>-1%</a:t>
            </a:r>
            <a:endParaRPr kumimoji="0" lang="en-CA" sz="900" b="0" i="0" u="none" strike="noStrike" kern="1200" cap="none" spc="0" normalizeH="0" baseline="0" noProof="0">
              <a:ln>
                <a:noFill/>
              </a:ln>
              <a:effectLst/>
              <a:uLnTx/>
              <a:uFillTx/>
              <a:latin typeface="Gill Sans Nova"/>
              <a:ea typeface="+mn-ea"/>
              <a:cs typeface="+mn-cs"/>
            </a:endParaRPr>
          </a:p>
        </p:txBody>
      </p:sp>
    </p:spTree>
    <p:extLst>
      <p:ext uri="{BB962C8B-B14F-4D97-AF65-F5344CB8AC3E}">
        <p14:creationId xmlns:p14="http://schemas.microsoft.com/office/powerpoint/2010/main" val="227131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D252-9CC2-E4CE-2EF6-441C59DE3BF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671E398-D58D-EC81-CD83-AE55C61FE35C}"/>
              </a:ext>
            </a:extLst>
          </p:cNvPr>
          <p:cNvSpPr/>
          <p:nvPr/>
        </p:nvSpPr>
        <p:spPr>
          <a:xfrm>
            <a:off x="0" y="0"/>
            <a:ext cx="12192000" cy="685800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D3673B2-44F4-145D-2B46-BE515AB4A3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70262" y="2490674"/>
            <a:ext cx="3893229" cy="1027380"/>
          </a:xfrm>
          <a:prstGeom prst="rect">
            <a:avLst/>
          </a:prstGeom>
        </p:spPr>
      </p:pic>
      <p:sp>
        <p:nvSpPr>
          <p:cNvPr id="9" name="TextBox 8">
            <a:extLst>
              <a:ext uri="{FF2B5EF4-FFF2-40B4-BE49-F238E27FC236}">
                <a16:creationId xmlns:a16="http://schemas.microsoft.com/office/drawing/2014/main" id="{C1E81E41-CB1B-0D84-C753-70C1D187AB3A}"/>
              </a:ext>
            </a:extLst>
          </p:cNvPr>
          <p:cNvSpPr txBox="1"/>
          <p:nvPr/>
        </p:nvSpPr>
        <p:spPr>
          <a:xfrm>
            <a:off x="6980662" y="3610387"/>
            <a:ext cx="2453270" cy="369332"/>
          </a:xfrm>
          <a:prstGeom prst="rect">
            <a:avLst/>
          </a:prstGeom>
          <a:noFill/>
        </p:spPr>
        <p:txBody>
          <a:bodyPr wrap="square" rtlCol="0">
            <a:spAutoFit/>
          </a:bodyPr>
          <a:lstStyle/>
          <a:p>
            <a:pPr algn="ctr"/>
            <a:r>
              <a:rPr lang="en-CA" err="1">
                <a:solidFill>
                  <a:schemeClr val="bg1"/>
                </a:solidFill>
              </a:rPr>
              <a:t>Info@abacusdata.ca</a:t>
            </a:r>
            <a:endParaRPr lang="en-CA">
              <a:solidFill>
                <a:schemeClr val="bg1"/>
              </a:solidFill>
            </a:endParaRPr>
          </a:p>
        </p:txBody>
      </p:sp>
      <p:sp>
        <p:nvSpPr>
          <p:cNvPr id="11" name="TextBox 10">
            <a:extLst>
              <a:ext uri="{FF2B5EF4-FFF2-40B4-BE49-F238E27FC236}">
                <a16:creationId xmlns:a16="http://schemas.microsoft.com/office/drawing/2014/main" id="{F6764FBE-A9E9-0D3B-BBF1-996CE7196202}"/>
              </a:ext>
            </a:extLst>
          </p:cNvPr>
          <p:cNvSpPr txBox="1"/>
          <p:nvPr/>
        </p:nvSpPr>
        <p:spPr>
          <a:xfrm>
            <a:off x="2402546" y="3518054"/>
            <a:ext cx="1959979" cy="461665"/>
          </a:xfrm>
          <a:prstGeom prst="rect">
            <a:avLst/>
          </a:prstGeom>
          <a:noFill/>
        </p:spPr>
        <p:txBody>
          <a:bodyPr wrap="square" rtlCol="0">
            <a:spAutoFit/>
          </a:bodyPr>
          <a:lstStyle/>
          <a:p>
            <a:pPr algn="ctr"/>
            <a:r>
              <a:rPr lang="en-CA" sz="2400" err="1">
                <a:solidFill>
                  <a:schemeClr val="bg1"/>
                </a:solidFill>
                <a:latin typeface="Gill Sans Nova Light" panose="020B0302020104020203" pitchFamily="34" charset="0"/>
              </a:rPr>
              <a:t>cdha.ca</a:t>
            </a:r>
            <a:endParaRPr lang="en-CA" sz="2400">
              <a:solidFill>
                <a:schemeClr val="bg1"/>
              </a:solidFill>
              <a:latin typeface="Gill Sans Nova Light" panose="020B0302020104020203" pitchFamily="34" charset="0"/>
            </a:endParaRPr>
          </a:p>
        </p:txBody>
      </p:sp>
      <p:cxnSp>
        <p:nvCxnSpPr>
          <p:cNvPr id="13" name="Straight Connector 12">
            <a:extLst>
              <a:ext uri="{FF2B5EF4-FFF2-40B4-BE49-F238E27FC236}">
                <a16:creationId xmlns:a16="http://schemas.microsoft.com/office/drawing/2014/main" id="{960B7084-D60B-F854-9650-D940DB743850}"/>
              </a:ext>
            </a:extLst>
          </p:cNvPr>
          <p:cNvCxnSpPr/>
          <p:nvPr/>
        </p:nvCxnSpPr>
        <p:spPr>
          <a:xfrm>
            <a:off x="6096000" y="2490674"/>
            <a:ext cx="0" cy="148904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6A3A2BF-B113-9AE7-5117-486AA60261D1}"/>
              </a:ext>
            </a:extLst>
          </p:cNvPr>
          <p:cNvPicPr>
            <a:picLocks noChangeAspect="1"/>
          </p:cNvPicPr>
          <p:nvPr/>
        </p:nvPicPr>
        <p:blipFill>
          <a:blip r:embed="rId4"/>
          <a:stretch>
            <a:fillRect/>
          </a:stretch>
        </p:blipFill>
        <p:spPr>
          <a:xfrm>
            <a:off x="7257274" y="2549669"/>
            <a:ext cx="1907046" cy="832441"/>
          </a:xfrm>
          <a:prstGeom prst="rect">
            <a:avLst/>
          </a:prstGeom>
        </p:spPr>
      </p:pic>
    </p:spTree>
    <p:extLst>
      <p:ext uri="{BB962C8B-B14F-4D97-AF65-F5344CB8AC3E}">
        <p14:creationId xmlns:p14="http://schemas.microsoft.com/office/powerpoint/2010/main" val="13229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7ABF59-B104-DCE1-9502-D6ABB844A628}"/>
              </a:ext>
            </a:extLst>
          </p:cNvPr>
          <p:cNvSpPr/>
          <p:nvPr/>
        </p:nvSpPr>
        <p:spPr>
          <a:xfrm>
            <a:off x="0" y="0"/>
            <a:ext cx="12192000" cy="6464461"/>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C8C42A89-5F4C-0C3D-B2C2-42E2E5BD8D4A}"/>
              </a:ext>
            </a:extLst>
          </p:cNvPr>
          <p:cNvSpPr>
            <a:spLocks noGrp="1"/>
          </p:cNvSpPr>
          <p:nvPr>
            <p:ph type="body" sz="quarter" idx="10"/>
          </p:nvPr>
        </p:nvSpPr>
        <p:spPr>
          <a:xfrm>
            <a:off x="1873470" y="1422147"/>
            <a:ext cx="8705790" cy="3620164"/>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1"/>
                </a:solidFill>
                <a:effectLst/>
                <a:uLnTx/>
                <a:uFillTx/>
                <a:latin typeface="Gill Sans Nova" panose="020B0602020104020203" pitchFamily="34" charset="0"/>
                <a:ea typeface="+mn-ea"/>
                <a:cs typeface="Agency FB" panose="020F0502020204030204" pitchFamily="34" charset="0"/>
              </a:rPr>
              <a:t>Methodology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1"/>
                </a:solidFill>
                <a:effectLst/>
                <a:uLnTx/>
                <a:uFillTx/>
                <a:latin typeface="Gill Sans Nova" panose="020B0602020104020203" pitchFamily="34" charset="0"/>
                <a:ea typeface="+mn-ea"/>
                <a:cs typeface="+mn-cs"/>
              </a:rPr>
              <a:t>The survey was conducted with </a:t>
            </a:r>
            <a:r>
              <a:rPr lang="en-US" sz="1800" b="0">
                <a:solidFill>
                  <a:schemeClr val="bg1"/>
                </a:solidFill>
              </a:rPr>
              <a:t>2,002</a:t>
            </a:r>
            <a:r>
              <a:rPr kumimoji="0" lang="en-US" sz="1800" b="0" i="0" u="none" strike="noStrike" kern="1200" cap="none" spc="0" normalizeH="0" baseline="0" noProof="0">
                <a:ln>
                  <a:noFill/>
                </a:ln>
                <a:solidFill>
                  <a:schemeClr val="bg1"/>
                </a:solidFill>
                <a:effectLst/>
                <a:uLnTx/>
                <a:uFillTx/>
                <a:latin typeface="Gill Sans Nova" panose="020B0602020104020203" pitchFamily="34" charset="0"/>
                <a:ea typeface="+mn-ea"/>
                <a:cs typeface="+mn-cs"/>
              </a:rPr>
              <a:t> Canadian adults from </a:t>
            </a:r>
            <a:r>
              <a:rPr lang="en-US" sz="1800" b="0">
                <a:solidFill>
                  <a:schemeClr val="bg1"/>
                </a:solidFill>
              </a:rPr>
              <a:t>January</a:t>
            </a:r>
            <a:r>
              <a:rPr kumimoji="0" lang="en-US" sz="1800" b="0" i="0" u="none" strike="noStrike" kern="1200" cap="none" spc="0" normalizeH="0" baseline="0" noProof="0">
                <a:ln>
                  <a:noFill/>
                </a:ln>
                <a:solidFill>
                  <a:schemeClr val="bg1"/>
                </a:solidFill>
                <a:effectLst/>
                <a:uLnTx/>
                <a:uFillTx/>
                <a:latin typeface="Gill Sans Nova" panose="020B0602020104020203" pitchFamily="34" charset="0"/>
                <a:ea typeface="+mn-ea"/>
                <a:cs typeface="+mn-cs"/>
              </a:rPr>
              <a:t> 20 to </a:t>
            </a:r>
            <a:r>
              <a:rPr lang="en-US" sz="1800" b="0">
                <a:solidFill>
                  <a:schemeClr val="bg1"/>
                </a:solidFill>
              </a:rPr>
              <a:t>26</a:t>
            </a:r>
            <a:r>
              <a:rPr kumimoji="0" lang="en-US" sz="1800" b="0" i="0" u="none" strike="noStrike" kern="1200" cap="none" spc="0" normalizeH="0" baseline="0" noProof="0">
                <a:ln>
                  <a:noFill/>
                </a:ln>
                <a:solidFill>
                  <a:schemeClr val="bg1"/>
                </a:solidFill>
                <a:effectLst/>
                <a:uLnTx/>
                <a:uFillTx/>
                <a:latin typeface="Gill Sans Nova" panose="020B0602020104020203" pitchFamily="34" charset="0"/>
                <a:ea typeface="+mn-ea"/>
                <a:cs typeface="+mn-cs"/>
              </a:rPr>
              <a:t>, 2026. A random sample of panelists were invited to complete the survey from a set of partner panels based on the Lucid exchange platform. These partners are typically double opt-in survey panels, blended to manage out potential skews in the data from a single source.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1"/>
                </a:solidFill>
                <a:effectLst/>
                <a:uLnTx/>
                <a:uFillTx/>
                <a:latin typeface="Gill Sans Nova" panose="020B0602020104020203" pitchFamily="34" charset="0"/>
                <a:ea typeface="+mn-ea"/>
                <a:cs typeface="+mn-cs"/>
              </a:rPr>
              <a:t>The margin of error for a comparable probability-based random sample of the same size is +/- 2.19%, 19 times out of 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1"/>
                </a:solidFill>
                <a:effectLst/>
                <a:uLnTx/>
                <a:uFillTx/>
                <a:latin typeface="Gill Sans Nova" panose="020B0602020104020203" pitchFamily="34" charset="0"/>
                <a:ea typeface="+mn-ea"/>
                <a:cs typeface="+mn-cs"/>
              </a:rPr>
              <a:t>The data were weighted according to census data to ensure that the sample matched Canada’s population according to age, gender, educational attainment, and region. Totals may not add up to 100 due to rounding.</a:t>
            </a:r>
          </a:p>
        </p:txBody>
      </p:sp>
    </p:spTree>
    <p:extLst>
      <p:ext uri="{BB962C8B-B14F-4D97-AF65-F5344CB8AC3E}">
        <p14:creationId xmlns:p14="http://schemas.microsoft.com/office/powerpoint/2010/main" val="152803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BE8F-1156-26FF-6178-D4C48479E610}"/>
            </a:ext>
          </a:extLst>
        </p:cNvPr>
        <p:cNvGrpSpPr/>
        <p:nvPr/>
      </p:nvGrpSpPr>
      <p:grpSpPr>
        <a:xfrm>
          <a:off x="0" y="0"/>
          <a:ext cx="0" cy="0"/>
          <a:chOff x="0" y="0"/>
          <a:chExt cx="0" cy="0"/>
        </a:xfrm>
      </p:grpSpPr>
      <p:pic>
        <p:nvPicPr>
          <p:cNvPr id="2" name="Picture 1" descr="Blur blurry image of a dentist chair&#10;&#10;AI-generated content may be incorrect.">
            <a:extLst>
              <a:ext uri="{FF2B5EF4-FFF2-40B4-BE49-F238E27FC236}">
                <a16:creationId xmlns:a16="http://schemas.microsoft.com/office/drawing/2014/main" id="{BD15947B-495D-B306-FD96-33FD38D04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1475D7A-38CA-17DD-112E-273A44FBA64D}"/>
              </a:ext>
            </a:extLst>
          </p:cNvPr>
          <p:cNvSpPr/>
          <p:nvPr/>
        </p:nvSpPr>
        <p:spPr>
          <a:xfrm>
            <a:off x="0" y="2627453"/>
            <a:ext cx="12192000" cy="1828800"/>
          </a:xfrm>
          <a:prstGeom prst="rect">
            <a:avLst/>
          </a:prstGeom>
          <a:solidFill>
            <a:schemeClr val="bg1">
              <a:alpha val="662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F277EB71-B1DF-BF65-A396-B5BA3D9A715D}"/>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8211" r="8211"/>
          <a:stretch>
            <a:fillRect/>
          </a:stretch>
        </p:blipFill>
        <p:spPr/>
      </p:pic>
      <p:sp>
        <p:nvSpPr>
          <p:cNvPr id="3" name="Text Placeholder 2">
            <a:extLst>
              <a:ext uri="{FF2B5EF4-FFF2-40B4-BE49-F238E27FC236}">
                <a16:creationId xmlns:a16="http://schemas.microsoft.com/office/drawing/2014/main" id="{22651851-2AB2-1F6D-1387-31CBF05FDBEF}"/>
              </a:ext>
            </a:extLst>
          </p:cNvPr>
          <p:cNvSpPr>
            <a:spLocks noGrp="1"/>
          </p:cNvSpPr>
          <p:nvPr>
            <p:ph type="body" sz="quarter" idx="10"/>
          </p:nvPr>
        </p:nvSpPr>
        <p:spPr>
          <a:xfrm>
            <a:off x="819060" y="2980976"/>
            <a:ext cx="4805120" cy="1357313"/>
          </a:xfrm>
        </p:spPr>
        <p:txBody>
          <a:bodyPr/>
          <a:lstStyle/>
          <a:p>
            <a:pPr algn="ctr"/>
            <a:r>
              <a:rPr lang="en-CA">
                <a:solidFill>
                  <a:srgbClr val="7030A0"/>
                </a:solidFill>
              </a:rPr>
              <a:t>Canadian Dental </a:t>
            </a:r>
            <a:br>
              <a:rPr lang="en-CA">
                <a:solidFill>
                  <a:srgbClr val="7030A0"/>
                </a:solidFill>
              </a:rPr>
            </a:br>
            <a:r>
              <a:rPr lang="en-CA">
                <a:solidFill>
                  <a:srgbClr val="7030A0"/>
                </a:solidFill>
              </a:rPr>
              <a:t>Care Plan</a:t>
            </a:r>
            <a:endParaRPr lang="en-US">
              <a:solidFill>
                <a:srgbClr val="7030A0"/>
              </a:solidFill>
            </a:endParaRPr>
          </a:p>
        </p:txBody>
      </p:sp>
    </p:spTree>
    <p:extLst>
      <p:ext uri="{BB962C8B-B14F-4D97-AF65-F5344CB8AC3E}">
        <p14:creationId xmlns:p14="http://schemas.microsoft.com/office/powerpoint/2010/main" val="287576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31019-E5BC-7E9C-D8D4-A969FF124A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2D06DF-7FD8-3D64-48D5-EB465EAD5AF5}"/>
              </a:ext>
            </a:extLst>
          </p:cNvPr>
          <p:cNvSpPr>
            <a:spLocks noGrp="1"/>
          </p:cNvSpPr>
          <p:nvPr>
            <p:ph type="body" sz="quarter" idx="10"/>
          </p:nvPr>
        </p:nvSpPr>
        <p:spPr>
          <a:xfrm>
            <a:off x="349756" y="399762"/>
            <a:ext cx="11155362" cy="549275"/>
          </a:xfrm>
        </p:spPr>
        <p:txBody>
          <a:bodyPr/>
          <a:lstStyle/>
          <a:p>
            <a:r>
              <a:rPr lang="en-US"/>
              <a:t>Key Findings</a:t>
            </a:r>
          </a:p>
        </p:txBody>
      </p:sp>
      <p:sp>
        <p:nvSpPr>
          <p:cNvPr id="4" name="Rectangle 1">
            <a:extLst>
              <a:ext uri="{FF2B5EF4-FFF2-40B4-BE49-F238E27FC236}">
                <a16:creationId xmlns:a16="http://schemas.microsoft.com/office/drawing/2014/main" id="{8B8509B2-CA02-BCA3-2CA9-74A7CD0D201D}"/>
              </a:ext>
            </a:extLst>
          </p:cNvPr>
          <p:cNvSpPr>
            <a:spLocks noGrp="1" noChangeArrowheads="1"/>
          </p:cNvSpPr>
          <p:nvPr>
            <p:ph type="body" sz="quarter" idx="11"/>
          </p:nvPr>
        </p:nvSpPr>
        <p:spPr bwMode="auto">
          <a:xfrm>
            <a:off x="349756" y="878301"/>
            <a:ext cx="11288062" cy="510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550" b="1" i="0" u="none" strike="noStrike" cap="none" normalizeH="0" baseline="0" dirty="0">
                <a:ln>
                  <a:noFill/>
                </a:ln>
                <a:solidFill>
                  <a:srgbClr val="7030A0"/>
                </a:solidFill>
                <a:effectLst/>
                <a:latin typeface="+mj-lt"/>
              </a:rPr>
              <a:t>The CDCP is widely known and broadly supported by Canadians.</a:t>
            </a:r>
            <a:r>
              <a:rPr lang="en-US" altLang="en-US" sz="1550" dirty="0">
                <a:latin typeface="+mj-lt"/>
              </a:rPr>
              <a:t> </a:t>
            </a:r>
            <a:r>
              <a:rPr kumimoji="0" lang="en-US" altLang="en-US" sz="1550" b="0" i="0" u="none" strike="noStrike" cap="none" normalizeH="0" baseline="0" dirty="0">
                <a:ln>
                  <a:noFill/>
                </a:ln>
                <a:effectLst/>
                <a:latin typeface="+mj-lt"/>
              </a:rPr>
              <a:t>Awareness of the CDCP is high, with nearly nine in ten Canadians (85%) aware of the program. Support remains strong even after Canadians are provided with detailed information about how the program works, with 85% expressing support.</a:t>
            </a:r>
          </a:p>
          <a:p>
            <a:pPr marR="0" lvl="0" algn="l" defTabSz="914400" rtl="0" eaLnBrk="0" fontAlgn="base" latinLnBrk="0" hangingPunct="0">
              <a:lnSpc>
                <a:spcPct val="100000"/>
              </a:lnSpc>
              <a:spcBef>
                <a:spcPct val="0"/>
              </a:spcBef>
              <a:spcAft>
                <a:spcPct val="0"/>
              </a:spcAft>
              <a:buClrTx/>
              <a:buSzTx/>
              <a:tabLst/>
            </a:pPr>
            <a:endParaRPr kumimoji="0" lang="en-US" altLang="en-US" sz="1550" b="0" i="0" u="none" strike="noStrike" cap="none" normalizeH="0" baseline="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550" b="1" i="0" u="none" strike="noStrike" cap="none" normalizeH="0" baseline="0">
                <a:ln>
                  <a:noFill/>
                </a:ln>
                <a:solidFill>
                  <a:srgbClr val="7030A0"/>
                </a:solidFill>
                <a:effectLst/>
                <a:latin typeface="+mj-lt"/>
              </a:rPr>
              <a:t>Canadians overwhelmingly support and believe the CDCP will improve access to dental care.</a:t>
            </a:r>
            <a:r>
              <a:rPr lang="en-US" altLang="en-US" sz="1550">
                <a:latin typeface="+mj-lt"/>
              </a:rPr>
              <a:t> </a:t>
            </a:r>
            <a:r>
              <a:rPr kumimoji="0" lang="en-US" altLang="en-US" sz="1550" b="0" i="0" u="none" strike="noStrike" cap="none" normalizeH="0" baseline="0">
                <a:ln>
                  <a:noFill/>
                </a:ln>
                <a:effectLst/>
                <a:latin typeface="+mj-lt"/>
              </a:rPr>
              <a:t>Among those aware of the program, 87% express support for the program and more than nine in ten (92%) believe the CDCP will improve access to dental care in Canada, showing strong confidence in the program’s impact.</a:t>
            </a:r>
            <a:endParaRPr lang="en-US" altLang="en-US" sz="1550" b="0" i="0" u="none" strike="noStrike" cap="none" normalizeH="0" baseline="0">
              <a:ln>
                <a:noFill/>
              </a:ln>
              <a:effectLst/>
              <a:latin typeface="+mj-lt"/>
            </a:endParaRPr>
          </a:p>
          <a:p>
            <a:pPr marR="0" lvl="0" algn="l" defTabSz="914400" rtl="0" eaLnBrk="0" fontAlgn="base" latinLnBrk="0" hangingPunct="0">
              <a:lnSpc>
                <a:spcPct val="100000"/>
              </a:lnSpc>
              <a:spcBef>
                <a:spcPct val="0"/>
              </a:spcBef>
              <a:spcAft>
                <a:spcPct val="0"/>
              </a:spcAft>
              <a:buClrTx/>
              <a:buSzTx/>
              <a:tabLst/>
            </a:pPr>
            <a:endParaRPr kumimoji="0" lang="en-US" altLang="en-US" sz="1550" b="0" i="0" u="none" strike="noStrike" cap="none" normalizeH="0" baseline="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550" b="1" i="0" u="none" strike="noStrike" cap="none" normalizeH="0" baseline="0">
                <a:ln>
                  <a:noFill/>
                </a:ln>
                <a:solidFill>
                  <a:srgbClr val="7030A0"/>
                </a:solidFill>
                <a:effectLst/>
                <a:latin typeface="+mj-lt"/>
              </a:rPr>
              <a:t>CDCP uptake is concentrated among populations with greater access needs</a:t>
            </a:r>
            <a:r>
              <a:rPr kumimoji="0" lang="en-US" altLang="en-US" sz="1550" b="1" i="0" u="none" strike="noStrike" cap="none" normalizeH="0" baseline="0">
                <a:ln>
                  <a:noFill/>
                </a:ln>
                <a:effectLst/>
                <a:latin typeface="+mj-lt"/>
              </a:rPr>
              <a:t>.</a:t>
            </a:r>
            <a:r>
              <a:rPr lang="en-US" altLang="en-US" sz="1550">
                <a:latin typeface="+mj-lt"/>
              </a:rPr>
              <a:t> Just over 4 in 10 (41%) have either applied for the program either for themselves or a dependent, and a</a:t>
            </a:r>
            <a:r>
              <a:rPr kumimoji="0" lang="en-US" altLang="en-US" sz="1550" b="0" i="0" u="none" strike="noStrike" cap="none" normalizeH="0" baseline="0">
                <a:ln>
                  <a:noFill/>
                </a:ln>
                <a:effectLst/>
                <a:latin typeface="+mj-lt"/>
              </a:rPr>
              <a:t>pplications are more common among lower-income Canadians, those without private dental insurance, and residents of smaller or rural communities.</a:t>
            </a:r>
            <a:endParaRPr lang="en-US" altLang="en-US" sz="1550" b="0" i="0" u="none" strike="noStrike" cap="none" normalizeH="0" baseline="0">
              <a:ln>
                <a:noFill/>
              </a:ln>
              <a:effectLst/>
              <a:latin typeface="+mj-lt"/>
            </a:endParaRPr>
          </a:p>
          <a:p>
            <a:pPr marR="0" lvl="0" algn="l" defTabSz="914400" rtl="0" eaLnBrk="0" fontAlgn="base" latinLnBrk="0" hangingPunct="0">
              <a:lnSpc>
                <a:spcPct val="100000"/>
              </a:lnSpc>
              <a:spcBef>
                <a:spcPct val="0"/>
              </a:spcBef>
              <a:spcAft>
                <a:spcPct val="0"/>
              </a:spcAft>
              <a:buClrTx/>
              <a:buSzTx/>
              <a:tabLst/>
            </a:pPr>
            <a:endParaRPr kumimoji="0" lang="en-US" altLang="en-US" sz="1550" b="0" i="0" u="none" strike="noStrike" cap="none" normalizeH="0" baseline="0">
              <a:ln>
                <a:noFill/>
              </a:ln>
              <a:solidFill>
                <a:schemeClr val="tx1"/>
              </a:solidFill>
              <a:effectLst/>
              <a:latin typeface="+mj-lt"/>
            </a:endParaRPr>
          </a:p>
          <a:p>
            <a:pPr marL="285750" indent="-285750" eaLnBrk="0" fontAlgn="base" hangingPunct="0">
              <a:lnSpc>
                <a:spcPct val="100000"/>
              </a:lnSpc>
              <a:spcBef>
                <a:spcPct val="0"/>
              </a:spcBef>
              <a:spcAft>
                <a:spcPct val="0"/>
              </a:spcAft>
              <a:buFont typeface="Arial" panose="020B0604020202020204" pitchFamily="34" charset="0"/>
              <a:buChar char="•"/>
            </a:pPr>
            <a:r>
              <a:rPr lang="en-US" altLang="en-US" sz="1550" b="1">
                <a:solidFill>
                  <a:srgbClr val="7030A0"/>
                </a:solidFill>
                <a:latin typeface="Gill Sans Nova"/>
              </a:rPr>
              <a:t>Early experiences with the CDCP are highly positive.</a:t>
            </a:r>
            <a:r>
              <a:rPr lang="en-US" altLang="en-US" sz="1550">
                <a:latin typeface="Gill Sans Nova"/>
              </a:rPr>
              <a:t> Nearly all applicants (95%) say the application process was easy, and most (84%) have been approved. Among those approved, two-thirds (66%) have already attended a CDCP-covered dental appointment. Satisfaction among users is high: 92% say the program has improved their personal access to dental care, 73% report it has enabled access to services they previously could not obtain, and 84% say the coverage they are eligible for is at least mostly meeting their needs.</a:t>
            </a:r>
          </a:p>
          <a:p>
            <a:pPr marL="285750" indent="-285750" eaLnBrk="0" fontAlgn="base" hangingPunct="0">
              <a:lnSpc>
                <a:spcPct val="100000"/>
              </a:lnSpc>
              <a:spcBef>
                <a:spcPct val="0"/>
              </a:spcBef>
              <a:spcAft>
                <a:spcPct val="0"/>
              </a:spcAft>
              <a:buFont typeface="Arial" panose="020B0604020202020204" pitchFamily="34" charset="0"/>
              <a:buChar char="•"/>
            </a:pPr>
            <a:endParaRPr lang="en-US" altLang="en-US" sz="1550"/>
          </a:p>
          <a:p>
            <a:pPr marL="285750" indent="-285750" eaLnBrk="0" fontAlgn="base" hangingPunct="0">
              <a:lnSpc>
                <a:spcPct val="100000"/>
              </a:lnSpc>
              <a:spcBef>
                <a:spcPct val="0"/>
              </a:spcBef>
              <a:spcAft>
                <a:spcPct val="0"/>
              </a:spcAft>
              <a:buFont typeface="Arial" panose="020B0604020202020204" pitchFamily="34" charset="0"/>
              <a:buChar char="•"/>
            </a:pPr>
            <a:r>
              <a:rPr lang="en-US" altLang="en-US" sz="1550" b="1">
                <a:solidFill>
                  <a:srgbClr val="7030A0"/>
                </a:solidFill>
                <a:latin typeface="Gill Sans Nova"/>
              </a:rPr>
              <a:t>Non-use among approved applicants is driven primarily by timing, not access barriers.</a:t>
            </a:r>
            <a:r>
              <a:rPr lang="en-US" altLang="en-US" sz="1550">
                <a:latin typeface="Gill Sans Nova"/>
              </a:rPr>
              <a:t> Among those approved for the CDCP who have not yet used their coverage, the most common reasons relate to being newly enrolled, not yet needing care, or having an appointment scheduled but not yet completed, rather than confusion, dissatisfaction, or inability to find a provider.</a:t>
            </a:r>
          </a:p>
        </p:txBody>
      </p:sp>
    </p:spTree>
    <p:extLst>
      <p:ext uri="{BB962C8B-B14F-4D97-AF65-F5344CB8AC3E}">
        <p14:creationId xmlns:p14="http://schemas.microsoft.com/office/powerpoint/2010/main" val="363383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CE9FBA-3C8F-1A4B-A10A-C81C097C8552}"/>
              </a:ext>
            </a:extLst>
          </p:cNvPr>
          <p:cNvSpPr>
            <a:spLocks noGrp="1"/>
          </p:cNvSpPr>
          <p:nvPr>
            <p:ph type="body" sz="quarter" idx="10"/>
          </p:nvPr>
        </p:nvSpPr>
        <p:spPr>
          <a:xfrm>
            <a:off x="950912" y="490716"/>
            <a:ext cx="10554206" cy="276999"/>
          </a:xfrm>
        </p:spPr>
        <p:txBody>
          <a:bodyPr/>
          <a:lstStyle/>
          <a:p>
            <a:pPr lvl="0"/>
            <a:r>
              <a:rPr lang="en-US"/>
              <a:t>Are you aware of the Government of Canada’s Canadian Dental Care Plan (CDCP)?</a:t>
            </a:r>
          </a:p>
        </p:txBody>
      </p:sp>
      <p:sp>
        <p:nvSpPr>
          <p:cNvPr id="7" name="Text Placeholder 6">
            <a:extLst>
              <a:ext uri="{FF2B5EF4-FFF2-40B4-BE49-F238E27FC236}">
                <a16:creationId xmlns:a16="http://schemas.microsoft.com/office/drawing/2014/main" id="{50872EDE-6C81-BB73-F8E9-8D74A26805E6}"/>
              </a:ext>
            </a:extLst>
          </p:cNvPr>
          <p:cNvSpPr>
            <a:spLocks noGrp="1"/>
          </p:cNvSpPr>
          <p:nvPr>
            <p:ph type="body" sz="quarter" idx="12"/>
          </p:nvPr>
        </p:nvSpPr>
        <p:spPr>
          <a:xfrm>
            <a:off x="349756" y="1083105"/>
            <a:ext cx="11155362" cy="549275"/>
          </a:xfrm>
        </p:spPr>
        <p:txBody>
          <a:bodyPr/>
          <a:lstStyle/>
          <a:p>
            <a:r>
              <a:rPr lang="en-US"/>
              <a:t>AWARENESS OF THE CANADIAN DENTAL CARE PLAN (CDCP) IS HIGH, WITH 85% OF CANADIANS AWARE (UP 20 POINTS SINCE 2023).</a:t>
            </a:r>
          </a:p>
        </p:txBody>
      </p:sp>
      <p:sp>
        <p:nvSpPr>
          <p:cNvPr id="6" name="Text Placeholder 5">
            <a:extLst>
              <a:ext uri="{FF2B5EF4-FFF2-40B4-BE49-F238E27FC236}">
                <a16:creationId xmlns:a16="http://schemas.microsoft.com/office/drawing/2014/main" id="{B8CA49B8-9213-CE33-2D64-BF12CA8383AB}"/>
              </a:ext>
            </a:extLst>
          </p:cNvPr>
          <p:cNvSpPr>
            <a:spLocks noGrp="1"/>
          </p:cNvSpPr>
          <p:nvPr>
            <p:ph type="body" sz="quarter" idx="11"/>
          </p:nvPr>
        </p:nvSpPr>
        <p:spPr>
          <a:xfrm>
            <a:off x="163512" y="6066513"/>
            <a:ext cx="11552237" cy="301625"/>
          </a:xfrm>
        </p:spPr>
        <p:txBody>
          <a:bodyPr/>
          <a:lstStyle/>
          <a:p>
            <a:r>
              <a:rPr lang="en-US"/>
              <a:t>[BASE] n = 2,002 | Note: Question wording was updated from the 2023 wave. Previously: </a:t>
            </a:r>
            <a:r>
              <a:rPr lang="en-US" i="1"/>
              <a:t>Have you seen, read, or heard anything about the Government of Canada implementing a national dental care program, or recall any funding announced in 2022 to improve access to dental care more generally?</a:t>
            </a:r>
          </a:p>
          <a:p>
            <a:endParaRPr lang="en-US"/>
          </a:p>
        </p:txBody>
      </p:sp>
      <p:graphicFrame>
        <p:nvGraphicFramePr>
          <p:cNvPr id="3" name="Content Placeholder 6">
            <a:extLst>
              <a:ext uri="{FF2B5EF4-FFF2-40B4-BE49-F238E27FC236}">
                <a16:creationId xmlns:a16="http://schemas.microsoft.com/office/drawing/2014/main" id="{537E1C15-C49C-370B-C88F-4B483E7F6806}"/>
              </a:ext>
            </a:extLst>
          </p:cNvPr>
          <p:cNvGraphicFramePr>
            <a:graphicFrameLocks/>
          </p:cNvGraphicFramePr>
          <p:nvPr>
            <p:extLst>
              <p:ext uri="{D42A27DB-BD31-4B8C-83A1-F6EECF244321}">
                <p14:modId xmlns:p14="http://schemas.microsoft.com/office/powerpoint/2010/main" val="3229102926"/>
              </p:ext>
            </p:extLst>
          </p:nvPr>
        </p:nvGraphicFramePr>
        <p:xfrm>
          <a:off x="349756" y="2266070"/>
          <a:ext cx="8371163" cy="373575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D267C52-9552-58F2-05DF-596DB8D95CC5}"/>
              </a:ext>
            </a:extLst>
          </p:cNvPr>
          <p:cNvSpPr txBox="1"/>
          <p:nvPr/>
        </p:nvSpPr>
        <p:spPr>
          <a:xfrm>
            <a:off x="7562000" y="2766200"/>
            <a:ext cx="3836012" cy="153888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cap="all">
                <a:solidFill>
                  <a:schemeClr val="tx2"/>
                </a:solidFill>
                <a:latin typeface="Gill Sans Nova"/>
              </a:rPr>
              <a:t>85</a:t>
            </a:r>
            <a:r>
              <a:rPr kumimoji="0" lang="en-US" sz="4000" b="1" i="0" u="none" strike="noStrike" kern="1200" cap="all" spc="0" normalizeH="0" baseline="0" noProof="0">
                <a:ln>
                  <a:noFill/>
                </a:ln>
                <a:solidFill>
                  <a:schemeClr val="tx2"/>
                </a:solidFill>
                <a:effectLst/>
                <a:uLnTx/>
                <a:uFillTx/>
                <a:latin typeface="Gill Sans Nova"/>
                <a:ea typeface="+mn-ea"/>
                <a:cs typeface="+mn-cs"/>
              </a:rPr>
              <a:t>% </a:t>
            </a:r>
            <a:r>
              <a:rPr kumimoji="0" lang="en-US" sz="1600" b="1" i="0" u="none" strike="noStrike" kern="1200" cap="all" spc="0" normalizeH="0" baseline="0" noProof="0">
                <a:ln>
                  <a:noFill/>
                </a:ln>
                <a:solidFill>
                  <a:schemeClr val="tx2"/>
                </a:solidFill>
                <a:effectLst/>
                <a:uLnTx/>
                <a:uFillTx/>
                <a:latin typeface="Gill Sans Nova"/>
                <a:ea typeface="+mn-ea"/>
                <a:cs typeface="+mn-cs"/>
              </a:rPr>
              <a:t>(+20%)</a:t>
            </a:r>
          </a:p>
          <a:p>
            <a:pPr lvl="0" algn="ctr">
              <a:defRPr/>
            </a:pPr>
            <a:r>
              <a:rPr lang="en-US">
                <a:solidFill>
                  <a:prstClr val="black"/>
                </a:solidFill>
              </a:rPr>
              <a:t>Are aware of the Government of Canada’s Canadian Dental Care Plan (CDCP)</a:t>
            </a:r>
            <a:endParaRPr kumimoji="0" lang="en-CA" sz="1800" b="0" i="0" u="none" strike="noStrike" kern="1200" cap="none" spc="0" normalizeH="0" baseline="0" noProof="0">
              <a:ln>
                <a:noFill/>
              </a:ln>
              <a:solidFill>
                <a:prstClr val="black"/>
              </a:solidFill>
              <a:effectLst/>
              <a:uLnTx/>
              <a:uFillTx/>
              <a:latin typeface="Gill Sans Nova"/>
              <a:ea typeface="+mn-ea"/>
              <a:cs typeface="+mn-cs"/>
            </a:endParaRPr>
          </a:p>
        </p:txBody>
      </p:sp>
      <p:sp>
        <p:nvSpPr>
          <p:cNvPr id="12" name="Rectangle 11">
            <a:extLst>
              <a:ext uri="{FF2B5EF4-FFF2-40B4-BE49-F238E27FC236}">
                <a16:creationId xmlns:a16="http://schemas.microsoft.com/office/drawing/2014/main" id="{E6D1ECDD-4BB1-0E8B-3546-26A1B14DAEA7}"/>
              </a:ext>
            </a:extLst>
          </p:cNvPr>
          <p:cNvSpPr/>
          <p:nvPr/>
        </p:nvSpPr>
        <p:spPr>
          <a:xfrm>
            <a:off x="361949" y="2336054"/>
            <a:ext cx="11155362" cy="239917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graphicFrame>
        <p:nvGraphicFramePr>
          <p:cNvPr id="9" name="Table 8">
            <a:extLst>
              <a:ext uri="{FF2B5EF4-FFF2-40B4-BE49-F238E27FC236}">
                <a16:creationId xmlns:a16="http://schemas.microsoft.com/office/drawing/2014/main" id="{D672B494-1E62-6671-6540-296A65C2CF37}"/>
              </a:ext>
            </a:extLst>
          </p:cNvPr>
          <p:cNvGraphicFramePr>
            <a:graphicFrameLocks noGrp="1"/>
          </p:cNvGraphicFramePr>
          <p:nvPr>
            <p:extLst>
              <p:ext uri="{D42A27DB-BD31-4B8C-83A1-F6EECF244321}">
                <p14:modId xmlns:p14="http://schemas.microsoft.com/office/powerpoint/2010/main" val="4116120474"/>
              </p:ext>
            </p:extLst>
          </p:nvPr>
        </p:nvGraphicFramePr>
        <p:xfrm>
          <a:off x="5941085" y="1987935"/>
          <a:ext cx="1261660" cy="4000245"/>
        </p:xfrm>
        <a:graphic>
          <a:graphicData uri="http://schemas.openxmlformats.org/drawingml/2006/table">
            <a:tbl>
              <a:tblPr firstRow="1" bandRow="1">
                <a:tableStyleId>{2D5ABB26-0587-4C30-8999-92F81FD0307C}</a:tableStyleId>
              </a:tblPr>
              <a:tblGrid>
                <a:gridCol w="1261660">
                  <a:extLst>
                    <a:ext uri="{9D8B030D-6E8A-4147-A177-3AD203B41FA5}">
                      <a16:colId xmlns:a16="http://schemas.microsoft.com/office/drawing/2014/main" val="3099947719"/>
                    </a:ext>
                  </a:extLst>
                </a:gridCol>
              </a:tblGrid>
              <a:tr h="1333415">
                <a:tc>
                  <a:txBody>
                    <a:bodyPr/>
                    <a:lstStyle/>
                    <a:p>
                      <a:pPr algn="ctr"/>
                      <a:r>
                        <a:rPr lang="en-US"/>
                        <a:t>33%</a:t>
                      </a:r>
                    </a:p>
                  </a:txBody>
                  <a:tcPr anchor="ctr"/>
                </a:tc>
                <a:extLst>
                  <a:ext uri="{0D108BD9-81ED-4DB2-BD59-A6C34878D82A}">
                    <a16:rowId xmlns:a16="http://schemas.microsoft.com/office/drawing/2014/main" val="758649634"/>
                  </a:ext>
                </a:extLst>
              </a:tr>
              <a:tr h="1333415">
                <a:tc>
                  <a:txBody>
                    <a:bodyPr/>
                    <a:lstStyle/>
                    <a:p>
                      <a:pPr algn="ctr"/>
                      <a:r>
                        <a:rPr lang="en-US"/>
                        <a:t>32%</a:t>
                      </a:r>
                    </a:p>
                  </a:txBody>
                  <a:tcPr anchor="ctr"/>
                </a:tc>
                <a:extLst>
                  <a:ext uri="{0D108BD9-81ED-4DB2-BD59-A6C34878D82A}">
                    <a16:rowId xmlns:a16="http://schemas.microsoft.com/office/drawing/2014/main" val="1572553011"/>
                  </a:ext>
                </a:extLst>
              </a:tr>
              <a:tr h="1333415">
                <a:tc>
                  <a:txBody>
                    <a:bodyPr/>
                    <a:lstStyle/>
                    <a:p>
                      <a:pPr algn="ctr"/>
                      <a:r>
                        <a:rPr lang="en-US"/>
                        <a:t>36%</a:t>
                      </a:r>
                    </a:p>
                  </a:txBody>
                  <a:tcPr anchor="ctr"/>
                </a:tc>
                <a:extLst>
                  <a:ext uri="{0D108BD9-81ED-4DB2-BD59-A6C34878D82A}">
                    <a16:rowId xmlns:a16="http://schemas.microsoft.com/office/drawing/2014/main" val="3611942335"/>
                  </a:ext>
                </a:extLst>
              </a:tr>
            </a:tbl>
          </a:graphicData>
        </a:graphic>
      </p:graphicFrame>
      <p:sp>
        <p:nvSpPr>
          <p:cNvPr id="11" name="TextBox 10">
            <a:extLst>
              <a:ext uri="{FF2B5EF4-FFF2-40B4-BE49-F238E27FC236}">
                <a16:creationId xmlns:a16="http://schemas.microsoft.com/office/drawing/2014/main" id="{9F413E7A-049E-5EFF-1042-F37B491D77AA}"/>
              </a:ext>
            </a:extLst>
          </p:cNvPr>
          <p:cNvSpPr txBox="1"/>
          <p:nvPr/>
        </p:nvSpPr>
        <p:spPr>
          <a:xfrm>
            <a:off x="6096000" y="1726325"/>
            <a:ext cx="16121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all" spc="0" normalizeH="0" baseline="0" noProof="0">
                <a:ln>
                  <a:noFill/>
                </a:ln>
                <a:effectLst/>
                <a:uLnTx/>
                <a:uFillTx/>
                <a:latin typeface="Gill Sans Nova"/>
                <a:ea typeface="+mn-ea"/>
                <a:cs typeface="+mn-cs"/>
              </a:rPr>
              <a:t>2023</a:t>
            </a:r>
            <a:endParaRPr kumimoji="0" lang="en-CA" sz="1100" b="0" i="0" u="none" strike="noStrike" kern="1200" cap="none" spc="0" normalizeH="0" baseline="0" noProof="0">
              <a:ln>
                <a:noFill/>
              </a:ln>
              <a:effectLst/>
              <a:uLnTx/>
              <a:uFillTx/>
              <a:latin typeface="Gill Sans Nova"/>
              <a:ea typeface="+mn-ea"/>
              <a:cs typeface="+mn-cs"/>
            </a:endParaRPr>
          </a:p>
        </p:txBody>
      </p:sp>
    </p:spTree>
    <p:extLst>
      <p:ext uri="{BB962C8B-B14F-4D97-AF65-F5344CB8AC3E}">
        <p14:creationId xmlns:p14="http://schemas.microsoft.com/office/powerpoint/2010/main" val="307625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CFC644A-4B4D-88DD-5E73-48C288C50A97}"/>
              </a:ext>
            </a:extLst>
          </p:cNvPr>
          <p:cNvSpPr/>
          <p:nvPr/>
        </p:nvSpPr>
        <p:spPr>
          <a:xfrm>
            <a:off x="5584470" y="1867987"/>
            <a:ext cx="3905994" cy="1807368"/>
          </a:xfrm>
          <a:prstGeom prst="roundRect">
            <a:avLst/>
          </a:prstGeom>
          <a:solidFill>
            <a:schemeClr val="accent5">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3" name="Rectangle: Rounded Corners 2">
            <a:extLst>
              <a:ext uri="{FF2B5EF4-FFF2-40B4-BE49-F238E27FC236}">
                <a16:creationId xmlns:a16="http://schemas.microsoft.com/office/drawing/2014/main" id="{9F2DB69B-58A1-B18B-4CA2-5A2714DFAA79}"/>
              </a:ext>
            </a:extLst>
          </p:cNvPr>
          <p:cNvSpPr/>
          <p:nvPr/>
        </p:nvSpPr>
        <p:spPr>
          <a:xfrm>
            <a:off x="1518092" y="1867987"/>
            <a:ext cx="3905994" cy="1807368"/>
          </a:xfrm>
          <a:prstGeom prst="roundRect">
            <a:avLst/>
          </a:prstGeom>
          <a:solidFill>
            <a:schemeClr val="tx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4" name="Text Placeholder 3">
            <a:extLst>
              <a:ext uri="{FF2B5EF4-FFF2-40B4-BE49-F238E27FC236}">
                <a16:creationId xmlns:a16="http://schemas.microsoft.com/office/drawing/2014/main" id="{FFCE9FBA-3C8F-1A4B-A10A-C81C097C8552}"/>
              </a:ext>
            </a:extLst>
          </p:cNvPr>
          <p:cNvSpPr>
            <a:spLocks noGrp="1"/>
          </p:cNvSpPr>
          <p:nvPr>
            <p:ph type="body" sz="quarter" idx="10"/>
          </p:nvPr>
        </p:nvSpPr>
        <p:spPr>
          <a:xfrm>
            <a:off x="950912" y="490716"/>
            <a:ext cx="10554206" cy="276999"/>
          </a:xfrm>
        </p:spPr>
        <p:txBody>
          <a:bodyPr/>
          <a:lstStyle/>
          <a:p>
            <a:r>
              <a:rPr lang="en-US"/>
              <a:t>And based on what you saw, read or heard, is this a program you support or oppose?</a:t>
            </a:r>
            <a:endParaRPr lang="en-CA"/>
          </a:p>
        </p:txBody>
      </p:sp>
      <p:sp>
        <p:nvSpPr>
          <p:cNvPr id="11" name="Text Placeholder 10">
            <a:extLst>
              <a:ext uri="{FF2B5EF4-FFF2-40B4-BE49-F238E27FC236}">
                <a16:creationId xmlns:a16="http://schemas.microsoft.com/office/drawing/2014/main" id="{1CEC0ACC-38DE-5F9C-F824-932C18345ED4}"/>
              </a:ext>
            </a:extLst>
          </p:cNvPr>
          <p:cNvSpPr>
            <a:spLocks noGrp="1"/>
          </p:cNvSpPr>
          <p:nvPr>
            <p:ph type="body" sz="quarter" idx="12"/>
          </p:nvPr>
        </p:nvSpPr>
        <p:spPr/>
        <p:txBody>
          <a:bodyPr/>
          <a:lstStyle/>
          <a:p>
            <a:r>
              <a:rPr lang="en-US"/>
              <a:t>SUPPORT FOR THE CANADIAN DENTAL CARE PLAN REMAINS HIGH AT 87%, UP TWO POINTS SINCE 2023.</a:t>
            </a:r>
          </a:p>
        </p:txBody>
      </p:sp>
      <p:sp>
        <p:nvSpPr>
          <p:cNvPr id="10" name="Text Placeholder 9">
            <a:extLst>
              <a:ext uri="{FF2B5EF4-FFF2-40B4-BE49-F238E27FC236}">
                <a16:creationId xmlns:a16="http://schemas.microsoft.com/office/drawing/2014/main" id="{D381CF72-6D30-76A3-189C-2332E07D20DC}"/>
              </a:ext>
            </a:extLst>
          </p:cNvPr>
          <p:cNvSpPr>
            <a:spLocks noGrp="1"/>
          </p:cNvSpPr>
          <p:nvPr>
            <p:ph type="body" sz="quarter" idx="11"/>
          </p:nvPr>
        </p:nvSpPr>
        <p:spPr/>
        <p:txBody>
          <a:bodyPr/>
          <a:lstStyle/>
          <a:p>
            <a:r>
              <a:rPr lang="en-US"/>
              <a:t>[THOSE AWARE OF CDCP] n = 1,717</a:t>
            </a:r>
          </a:p>
        </p:txBody>
      </p:sp>
      <p:graphicFrame>
        <p:nvGraphicFramePr>
          <p:cNvPr id="7" name="Content Placeholder 6">
            <a:extLst>
              <a:ext uri="{FF2B5EF4-FFF2-40B4-BE49-F238E27FC236}">
                <a16:creationId xmlns:a16="http://schemas.microsoft.com/office/drawing/2014/main" id="{4996062E-ACFB-9DFE-A074-D7764B545977}"/>
              </a:ext>
            </a:extLst>
          </p:cNvPr>
          <p:cNvGraphicFramePr>
            <a:graphicFrameLocks noGrp="1"/>
          </p:cNvGraphicFramePr>
          <p:nvPr>
            <p:ph type="chart" sz="quarter" idx="13"/>
            <p:extLst>
              <p:ext uri="{D42A27DB-BD31-4B8C-83A1-F6EECF244321}">
                <p14:modId xmlns:p14="http://schemas.microsoft.com/office/powerpoint/2010/main" val="2744942760"/>
              </p:ext>
            </p:extLst>
          </p:nvPr>
        </p:nvGraphicFramePr>
        <p:xfrm>
          <a:off x="816746" y="2113551"/>
          <a:ext cx="10830755" cy="15980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9D5940A-B548-C63A-3078-BE274EBD448C}"/>
              </a:ext>
            </a:extLst>
          </p:cNvPr>
          <p:cNvSpPr txBox="1"/>
          <p:nvPr/>
        </p:nvSpPr>
        <p:spPr>
          <a:xfrm>
            <a:off x="3037582" y="1786470"/>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tx2"/>
                </a:solidFill>
                <a:effectLst/>
                <a:uLnTx/>
                <a:uFillTx/>
                <a:latin typeface="Gill Sans Nova"/>
                <a:ea typeface="+mn-ea"/>
                <a:cs typeface="+mn-cs"/>
              </a:rPr>
              <a:t>85%</a:t>
            </a:r>
          </a:p>
        </p:txBody>
      </p:sp>
      <p:sp>
        <p:nvSpPr>
          <p:cNvPr id="9" name="TextBox 8">
            <a:extLst>
              <a:ext uri="{FF2B5EF4-FFF2-40B4-BE49-F238E27FC236}">
                <a16:creationId xmlns:a16="http://schemas.microsoft.com/office/drawing/2014/main" id="{2F19CB9A-E6B4-9331-1597-A131F0E69A35}"/>
              </a:ext>
            </a:extLst>
          </p:cNvPr>
          <p:cNvSpPr txBox="1"/>
          <p:nvPr/>
        </p:nvSpPr>
        <p:spPr>
          <a:xfrm>
            <a:off x="7035253" y="1822823"/>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accent4"/>
                </a:solidFill>
                <a:effectLst/>
                <a:uLnTx/>
                <a:uFillTx/>
                <a:latin typeface="Gill Sans Nova"/>
                <a:ea typeface="+mn-ea"/>
                <a:cs typeface="+mn-cs"/>
              </a:rPr>
              <a:t>8%</a:t>
            </a:r>
          </a:p>
        </p:txBody>
      </p:sp>
      <p:sp>
        <p:nvSpPr>
          <p:cNvPr id="12" name="Rectangle: Rounded Corners 11">
            <a:extLst>
              <a:ext uri="{FF2B5EF4-FFF2-40B4-BE49-F238E27FC236}">
                <a16:creationId xmlns:a16="http://schemas.microsoft.com/office/drawing/2014/main" id="{BC317197-FC03-1824-9D2E-96E009A7F2D2}"/>
              </a:ext>
            </a:extLst>
          </p:cNvPr>
          <p:cNvSpPr/>
          <p:nvPr/>
        </p:nvSpPr>
        <p:spPr>
          <a:xfrm>
            <a:off x="5584470" y="3838389"/>
            <a:ext cx="3905994" cy="1807368"/>
          </a:xfrm>
          <a:prstGeom prst="roundRect">
            <a:avLst/>
          </a:prstGeom>
          <a:solidFill>
            <a:schemeClr val="accent5">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13" name="Rectangle: Rounded Corners 12">
            <a:extLst>
              <a:ext uri="{FF2B5EF4-FFF2-40B4-BE49-F238E27FC236}">
                <a16:creationId xmlns:a16="http://schemas.microsoft.com/office/drawing/2014/main" id="{BFD3798B-88DF-AA90-D5E9-609004C9D560}"/>
              </a:ext>
            </a:extLst>
          </p:cNvPr>
          <p:cNvSpPr/>
          <p:nvPr/>
        </p:nvSpPr>
        <p:spPr>
          <a:xfrm>
            <a:off x="1518092" y="3838389"/>
            <a:ext cx="3905994" cy="1807368"/>
          </a:xfrm>
          <a:prstGeom prst="roundRect">
            <a:avLst/>
          </a:prstGeom>
          <a:solidFill>
            <a:schemeClr val="tx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graphicFrame>
        <p:nvGraphicFramePr>
          <p:cNvPr id="14" name="Content Placeholder 6">
            <a:extLst>
              <a:ext uri="{FF2B5EF4-FFF2-40B4-BE49-F238E27FC236}">
                <a16:creationId xmlns:a16="http://schemas.microsoft.com/office/drawing/2014/main" id="{7F4FE7BB-D397-A1A5-D7FD-057787611FCD}"/>
              </a:ext>
            </a:extLst>
          </p:cNvPr>
          <p:cNvGraphicFramePr>
            <a:graphicFrameLocks/>
          </p:cNvGraphicFramePr>
          <p:nvPr>
            <p:extLst>
              <p:ext uri="{D42A27DB-BD31-4B8C-83A1-F6EECF244321}">
                <p14:modId xmlns:p14="http://schemas.microsoft.com/office/powerpoint/2010/main" val="1240784411"/>
              </p:ext>
            </p:extLst>
          </p:nvPr>
        </p:nvGraphicFramePr>
        <p:xfrm>
          <a:off x="816746" y="4083953"/>
          <a:ext cx="10830755" cy="159809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0E8DA725-B3FD-05FE-1D62-A08DBA6558B8}"/>
              </a:ext>
            </a:extLst>
          </p:cNvPr>
          <p:cNvSpPr txBox="1"/>
          <p:nvPr/>
        </p:nvSpPr>
        <p:spPr>
          <a:xfrm>
            <a:off x="3037582" y="3756872"/>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tx2"/>
                </a:solidFill>
                <a:effectLst/>
                <a:uLnTx/>
                <a:uFillTx/>
                <a:latin typeface="Gill Sans Nova"/>
                <a:ea typeface="+mn-ea"/>
                <a:cs typeface="+mn-cs"/>
              </a:rPr>
              <a:t>87%</a:t>
            </a:r>
          </a:p>
        </p:txBody>
      </p:sp>
      <p:sp>
        <p:nvSpPr>
          <p:cNvPr id="16" name="TextBox 15">
            <a:extLst>
              <a:ext uri="{FF2B5EF4-FFF2-40B4-BE49-F238E27FC236}">
                <a16:creationId xmlns:a16="http://schemas.microsoft.com/office/drawing/2014/main" id="{5CA3212B-77C8-3557-0465-ACDE98D497B5}"/>
              </a:ext>
            </a:extLst>
          </p:cNvPr>
          <p:cNvSpPr txBox="1"/>
          <p:nvPr/>
        </p:nvSpPr>
        <p:spPr>
          <a:xfrm>
            <a:off x="7035253" y="3793225"/>
            <a:ext cx="1240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all" spc="0" normalizeH="0" baseline="0" noProof="0">
                <a:ln>
                  <a:noFill/>
                </a:ln>
                <a:solidFill>
                  <a:schemeClr val="accent4"/>
                </a:solidFill>
                <a:effectLst/>
                <a:uLnTx/>
                <a:uFillTx/>
                <a:latin typeface="Gill Sans Nova"/>
                <a:ea typeface="+mn-ea"/>
                <a:cs typeface="+mn-cs"/>
              </a:rPr>
              <a:t>6%</a:t>
            </a:r>
          </a:p>
        </p:txBody>
      </p:sp>
      <p:sp>
        <p:nvSpPr>
          <p:cNvPr id="17" name="TextBox 16">
            <a:extLst>
              <a:ext uri="{FF2B5EF4-FFF2-40B4-BE49-F238E27FC236}">
                <a16:creationId xmlns:a16="http://schemas.microsoft.com/office/drawing/2014/main" id="{F8025299-1FC4-482B-9EFD-47AFAE159436}"/>
              </a:ext>
            </a:extLst>
          </p:cNvPr>
          <p:cNvSpPr txBox="1"/>
          <p:nvPr/>
        </p:nvSpPr>
        <p:spPr>
          <a:xfrm>
            <a:off x="181243" y="2510202"/>
            <a:ext cx="16121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all" spc="0" normalizeH="0" baseline="0" noProof="0">
                <a:ln>
                  <a:noFill/>
                </a:ln>
                <a:effectLst/>
                <a:uLnTx/>
                <a:uFillTx/>
                <a:latin typeface="Gill Sans Nova"/>
                <a:ea typeface="+mn-ea"/>
                <a:cs typeface="+mn-cs"/>
              </a:rPr>
              <a:t>2023</a:t>
            </a:r>
            <a:endParaRPr kumimoji="0" lang="en-CA" sz="1100" b="0" i="0" u="none" strike="noStrike" kern="1200" cap="none" spc="0" normalizeH="0" baseline="0" noProof="0">
              <a:ln>
                <a:noFill/>
              </a:ln>
              <a:effectLst/>
              <a:uLnTx/>
              <a:uFillTx/>
              <a:latin typeface="Gill Sans Nova"/>
              <a:ea typeface="+mn-ea"/>
              <a:cs typeface="+mn-cs"/>
            </a:endParaRPr>
          </a:p>
        </p:txBody>
      </p:sp>
      <p:sp>
        <p:nvSpPr>
          <p:cNvPr id="18" name="TextBox 17">
            <a:extLst>
              <a:ext uri="{FF2B5EF4-FFF2-40B4-BE49-F238E27FC236}">
                <a16:creationId xmlns:a16="http://schemas.microsoft.com/office/drawing/2014/main" id="{DDFFBF01-42B0-2CFD-7F8E-6DA612E55ED6}"/>
              </a:ext>
            </a:extLst>
          </p:cNvPr>
          <p:cNvSpPr txBox="1"/>
          <p:nvPr/>
        </p:nvSpPr>
        <p:spPr>
          <a:xfrm>
            <a:off x="181243" y="4467022"/>
            <a:ext cx="16121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all" spc="0" normalizeH="0" baseline="0" noProof="0">
                <a:ln>
                  <a:noFill/>
                </a:ln>
                <a:effectLst/>
                <a:uLnTx/>
                <a:uFillTx/>
                <a:latin typeface="Gill Sans Nova"/>
                <a:ea typeface="+mn-ea"/>
                <a:cs typeface="+mn-cs"/>
              </a:rPr>
              <a:t>2026</a:t>
            </a:r>
            <a:endParaRPr kumimoji="0" lang="en-CA" sz="1100" b="0" i="0" u="none" strike="noStrike" kern="1200" cap="none" spc="0" normalizeH="0" baseline="0" noProof="0">
              <a:ln>
                <a:noFill/>
              </a:ln>
              <a:effectLst/>
              <a:uLnTx/>
              <a:uFillTx/>
              <a:latin typeface="Gill Sans Nova"/>
              <a:ea typeface="+mn-ea"/>
              <a:cs typeface="+mn-cs"/>
            </a:endParaRPr>
          </a:p>
        </p:txBody>
      </p:sp>
    </p:spTree>
    <p:extLst>
      <p:ext uri="{BB962C8B-B14F-4D97-AF65-F5344CB8AC3E}">
        <p14:creationId xmlns:p14="http://schemas.microsoft.com/office/powerpoint/2010/main" val="263676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CE9FBA-3C8F-1A4B-A10A-C81C097C8552}"/>
              </a:ext>
            </a:extLst>
          </p:cNvPr>
          <p:cNvSpPr>
            <a:spLocks noGrp="1"/>
          </p:cNvSpPr>
          <p:nvPr>
            <p:ph type="body" sz="quarter" idx="10"/>
          </p:nvPr>
        </p:nvSpPr>
        <p:spPr>
          <a:xfrm>
            <a:off x="950912" y="490716"/>
            <a:ext cx="10554206" cy="276999"/>
          </a:xfrm>
        </p:spPr>
        <p:txBody>
          <a:bodyPr/>
          <a:lstStyle/>
          <a:p>
            <a:r>
              <a:rPr lang="en-US"/>
              <a:t>And based on what you saw, read, or heard, is your sense that this program will…</a:t>
            </a:r>
          </a:p>
        </p:txBody>
      </p:sp>
      <p:sp>
        <p:nvSpPr>
          <p:cNvPr id="7" name="Text Placeholder 6">
            <a:extLst>
              <a:ext uri="{FF2B5EF4-FFF2-40B4-BE49-F238E27FC236}">
                <a16:creationId xmlns:a16="http://schemas.microsoft.com/office/drawing/2014/main" id="{3DF13F0A-F817-80DC-2EDF-474B750CBD78}"/>
              </a:ext>
            </a:extLst>
          </p:cNvPr>
          <p:cNvSpPr>
            <a:spLocks noGrp="1"/>
          </p:cNvSpPr>
          <p:nvPr>
            <p:ph type="body" sz="quarter" idx="12"/>
          </p:nvPr>
        </p:nvSpPr>
        <p:spPr/>
        <p:txBody>
          <a:bodyPr/>
          <a:lstStyle/>
          <a:p>
            <a:r>
              <a:rPr lang="en-US"/>
              <a:t>AMONG THOSE AWARE OF THE CDCP, 92% BELIEVE THE PROGRAM WILL IMPROVE ACCESS TO DENTAL CARE, UP FIVE POINTS SINCE 2023.</a:t>
            </a:r>
          </a:p>
        </p:txBody>
      </p:sp>
      <p:sp>
        <p:nvSpPr>
          <p:cNvPr id="6" name="Text Placeholder 5">
            <a:extLst>
              <a:ext uri="{FF2B5EF4-FFF2-40B4-BE49-F238E27FC236}">
                <a16:creationId xmlns:a16="http://schemas.microsoft.com/office/drawing/2014/main" id="{899E275F-2755-B2C1-98F4-725CAC55EB6A}"/>
              </a:ext>
            </a:extLst>
          </p:cNvPr>
          <p:cNvSpPr>
            <a:spLocks noGrp="1"/>
          </p:cNvSpPr>
          <p:nvPr>
            <p:ph type="body" sz="quarter" idx="11"/>
          </p:nvPr>
        </p:nvSpPr>
        <p:spPr/>
        <p:txBody>
          <a:bodyPr/>
          <a:lstStyle/>
          <a:p>
            <a:r>
              <a:rPr lang="en-US"/>
              <a:t>[THOSE AWARE OF CDCP] n = 1,717</a:t>
            </a:r>
          </a:p>
          <a:p>
            <a:endParaRPr lang="en-US"/>
          </a:p>
        </p:txBody>
      </p:sp>
      <p:graphicFrame>
        <p:nvGraphicFramePr>
          <p:cNvPr id="3" name="Content Placeholder 6">
            <a:extLst>
              <a:ext uri="{FF2B5EF4-FFF2-40B4-BE49-F238E27FC236}">
                <a16:creationId xmlns:a16="http://schemas.microsoft.com/office/drawing/2014/main" id="{537E1C15-C49C-370B-C88F-4B483E7F6806}"/>
              </a:ext>
            </a:extLst>
          </p:cNvPr>
          <p:cNvGraphicFramePr>
            <a:graphicFrameLocks/>
          </p:cNvGraphicFramePr>
          <p:nvPr>
            <p:extLst>
              <p:ext uri="{D42A27DB-BD31-4B8C-83A1-F6EECF244321}">
                <p14:modId xmlns:p14="http://schemas.microsoft.com/office/powerpoint/2010/main" val="1122018152"/>
              </p:ext>
            </p:extLst>
          </p:nvPr>
        </p:nvGraphicFramePr>
        <p:xfrm>
          <a:off x="887762" y="2013532"/>
          <a:ext cx="6973348" cy="3853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D267C52-9552-58F2-05DF-596DB8D95CC5}"/>
              </a:ext>
            </a:extLst>
          </p:cNvPr>
          <p:cNvSpPr txBox="1"/>
          <p:nvPr/>
        </p:nvSpPr>
        <p:spPr>
          <a:xfrm>
            <a:off x="8665628" y="2029743"/>
            <a:ext cx="3110473"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cap="all">
                <a:solidFill>
                  <a:schemeClr val="tx2"/>
                </a:solidFill>
                <a:latin typeface="Gill Sans Nova"/>
              </a:rPr>
              <a:t>92</a:t>
            </a:r>
            <a:r>
              <a:rPr kumimoji="0" lang="en-US" sz="4000" b="1" i="0" u="none" strike="noStrike" kern="1200" cap="all" spc="0" normalizeH="0" baseline="0" noProof="0">
                <a:ln>
                  <a:noFill/>
                </a:ln>
                <a:solidFill>
                  <a:schemeClr val="tx2"/>
                </a:solidFill>
                <a:effectLst/>
                <a:uLnTx/>
                <a:uFillTx/>
                <a:latin typeface="Gill Sans Nova"/>
                <a:ea typeface="+mn-ea"/>
                <a:cs typeface="+mn-cs"/>
              </a:rPr>
              <a:t>% </a:t>
            </a:r>
            <a:r>
              <a:rPr kumimoji="0" lang="en-US" sz="1600" b="1" i="0" u="none" strike="noStrike" kern="1200" cap="all" spc="0" normalizeH="0" baseline="0" noProof="0">
                <a:ln>
                  <a:noFill/>
                </a:ln>
                <a:solidFill>
                  <a:schemeClr val="tx2"/>
                </a:solidFill>
                <a:effectLst/>
                <a:uLnTx/>
                <a:uFillTx/>
                <a:latin typeface="Gill Sans Nova"/>
                <a:ea typeface="+mn-ea"/>
                <a:cs typeface="+mn-cs"/>
              </a:rPr>
              <a:t>(+5%)</a:t>
            </a:r>
            <a:endParaRPr kumimoji="0" lang="en-US" sz="4000" b="1" i="0" u="none" strike="noStrike" kern="1200" cap="all" spc="0" normalizeH="0" baseline="0" noProof="0">
              <a:ln>
                <a:noFill/>
              </a:ln>
              <a:solidFill>
                <a:schemeClr val="tx2"/>
              </a:solidFill>
              <a:effectLst/>
              <a:uLnTx/>
              <a:uFillTx/>
              <a:latin typeface="Gill Sans Nov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ill Sans Nova"/>
                <a:ea typeface="+mn-ea"/>
                <a:cs typeface="+mn-cs"/>
              </a:rPr>
              <a:t>Believe that the national dental care program/funding commitment will at least somewhat improve access to dental care services in Canada. </a:t>
            </a:r>
            <a:endParaRPr kumimoji="0" lang="en-CA" sz="1600" b="0" i="0" u="none" strike="noStrike" kern="1200" cap="none" spc="0" normalizeH="0" baseline="0" noProof="0">
              <a:ln>
                <a:noFill/>
              </a:ln>
              <a:solidFill>
                <a:prstClr val="black"/>
              </a:solidFill>
              <a:effectLst/>
              <a:uLnTx/>
              <a:uFillTx/>
              <a:latin typeface="Gill Sans Nova"/>
              <a:ea typeface="+mn-ea"/>
              <a:cs typeface="+mn-cs"/>
            </a:endParaRPr>
          </a:p>
        </p:txBody>
      </p:sp>
      <p:sp>
        <p:nvSpPr>
          <p:cNvPr id="12" name="Rectangle 11">
            <a:extLst>
              <a:ext uri="{FF2B5EF4-FFF2-40B4-BE49-F238E27FC236}">
                <a16:creationId xmlns:a16="http://schemas.microsoft.com/office/drawing/2014/main" id="{E6D1ECDD-4BB1-0E8B-3546-26A1B14DAEA7}"/>
              </a:ext>
            </a:extLst>
          </p:cNvPr>
          <p:cNvSpPr/>
          <p:nvPr/>
        </p:nvSpPr>
        <p:spPr>
          <a:xfrm>
            <a:off x="733740" y="2013532"/>
            <a:ext cx="11042361" cy="194607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graphicFrame>
        <p:nvGraphicFramePr>
          <p:cNvPr id="9" name="Table 8">
            <a:extLst>
              <a:ext uri="{FF2B5EF4-FFF2-40B4-BE49-F238E27FC236}">
                <a16:creationId xmlns:a16="http://schemas.microsoft.com/office/drawing/2014/main" id="{3621DA9E-57EB-72D6-3740-CBB8F7225ED4}"/>
              </a:ext>
            </a:extLst>
          </p:cNvPr>
          <p:cNvGraphicFramePr>
            <a:graphicFrameLocks noGrp="1"/>
          </p:cNvGraphicFramePr>
          <p:nvPr>
            <p:extLst>
              <p:ext uri="{D42A27DB-BD31-4B8C-83A1-F6EECF244321}">
                <p14:modId xmlns:p14="http://schemas.microsoft.com/office/powerpoint/2010/main" val="3636510374"/>
              </p:ext>
            </p:extLst>
          </p:nvPr>
        </p:nvGraphicFramePr>
        <p:xfrm>
          <a:off x="7428693" y="2001583"/>
          <a:ext cx="1261660" cy="3853040"/>
        </p:xfrm>
        <a:graphic>
          <a:graphicData uri="http://schemas.openxmlformats.org/drawingml/2006/table">
            <a:tbl>
              <a:tblPr firstRow="1" bandRow="1">
                <a:tableStyleId>{2D5ABB26-0587-4C30-8999-92F81FD0307C}</a:tableStyleId>
              </a:tblPr>
              <a:tblGrid>
                <a:gridCol w="1261660">
                  <a:extLst>
                    <a:ext uri="{9D8B030D-6E8A-4147-A177-3AD203B41FA5}">
                      <a16:colId xmlns:a16="http://schemas.microsoft.com/office/drawing/2014/main" val="3099947719"/>
                    </a:ext>
                  </a:extLst>
                </a:gridCol>
              </a:tblGrid>
              <a:tr h="963260">
                <a:tc>
                  <a:txBody>
                    <a:bodyPr/>
                    <a:lstStyle/>
                    <a:p>
                      <a:pPr algn="ctr"/>
                      <a:r>
                        <a:rPr lang="en-US"/>
                        <a:t>33%</a:t>
                      </a:r>
                    </a:p>
                  </a:txBody>
                  <a:tcPr anchor="ctr"/>
                </a:tc>
                <a:extLst>
                  <a:ext uri="{0D108BD9-81ED-4DB2-BD59-A6C34878D82A}">
                    <a16:rowId xmlns:a16="http://schemas.microsoft.com/office/drawing/2014/main" val="758649634"/>
                  </a:ext>
                </a:extLst>
              </a:tr>
              <a:tr h="963260">
                <a:tc>
                  <a:txBody>
                    <a:bodyPr/>
                    <a:lstStyle/>
                    <a:p>
                      <a:pPr algn="ctr"/>
                      <a:r>
                        <a:rPr lang="en-US"/>
                        <a:t>54%</a:t>
                      </a:r>
                    </a:p>
                  </a:txBody>
                  <a:tcPr anchor="ctr"/>
                </a:tc>
                <a:extLst>
                  <a:ext uri="{0D108BD9-81ED-4DB2-BD59-A6C34878D82A}">
                    <a16:rowId xmlns:a16="http://schemas.microsoft.com/office/drawing/2014/main" val="1572553011"/>
                  </a:ext>
                </a:extLst>
              </a:tr>
              <a:tr h="963260">
                <a:tc>
                  <a:txBody>
                    <a:bodyPr/>
                    <a:lstStyle/>
                    <a:p>
                      <a:pPr algn="ctr"/>
                      <a:r>
                        <a:rPr lang="en-US"/>
                        <a:t>11%</a:t>
                      </a:r>
                    </a:p>
                  </a:txBody>
                  <a:tcPr anchor="ctr"/>
                </a:tc>
                <a:extLst>
                  <a:ext uri="{0D108BD9-81ED-4DB2-BD59-A6C34878D82A}">
                    <a16:rowId xmlns:a16="http://schemas.microsoft.com/office/drawing/2014/main" val="3611942335"/>
                  </a:ext>
                </a:extLst>
              </a:tr>
              <a:tr h="963260">
                <a:tc>
                  <a:txBody>
                    <a:bodyPr/>
                    <a:lstStyle/>
                    <a:p>
                      <a:pPr algn="ctr"/>
                      <a:r>
                        <a:rPr lang="en-US"/>
                        <a:t>3%</a:t>
                      </a:r>
                    </a:p>
                  </a:txBody>
                  <a:tcPr anchor="ctr"/>
                </a:tc>
                <a:extLst>
                  <a:ext uri="{0D108BD9-81ED-4DB2-BD59-A6C34878D82A}">
                    <a16:rowId xmlns:a16="http://schemas.microsoft.com/office/drawing/2014/main" val="1448470916"/>
                  </a:ext>
                </a:extLst>
              </a:tr>
            </a:tbl>
          </a:graphicData>
        </a:graphic>
      </p:graphicFrame>
      <p:sp>
        <p:nvSpPr>
          <p:cNvPr id="11" name="TextBox 10">
            <a:extLst>
              <a:ext uri="{FF2B5EF4-FFF2-40B4-BE49-F238E27FC236}">
                <a16:creationId xmlns:a16="http://schemas.microsoft.com/office/drawing/2014/main" id="{A0820CBD-72AB-4635-9BDD-8F913AD3EBBB}"/>
              </a:ext>
            </a:extLst>
          </p:cNvPr>
          <p:cNvSpPr txBox="1"/>
          <p:nvPr/>
        </p:nvSpPr>
        <p:spPr>
          <a:xfrm>
            <a:off x="7569960" y="1534699"/>
            <a:ext cx="16121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all" spc="0" normalizeH="0" baseline="0" noProof="0">
                <a:ln>
                  <a:noFill/>
                </a:ln>
                <a:effectLst/>
                <a:uLnTx/>
                <a:uFillTx/>
                <a:latin typeface="Gill Sans Nova"/>
                <a:ea typeface="+mn-ea"/>
                <a:cs typeface="+mn-cs"/>
              </a:rPr>
              <a:t>2023</a:t>
            </a:r>
            <a:endParaRPr kumimoji="0" lang="en-CA" sz="1100" b="0" i="0" u="none" strike="noStrike" kern="1200" cap="none" spc="0" normalizeH="0" baseline="0" noProof="0">
              <a:ln>
                <a:noFill/>
              </a:ln>
              <a:effectLst/>
              <a:uLnTx/>
              <a:uFillTx/>
              <a:latin typeface="Gill Sans Nova"/>
              <a:ea typeface="+mn-ea"/>
              <a:cs typeface="+mn-cs"/>
            </a:endParaRPr>
          </a:p>
        </p:txBody>
      </p:sp>
    </p:spTree>
    <p:extLst>
      <p:ext uri="{BB962C8B-B14F-4D97-AF65-F5344CB8AC3E}">
        <p14:creationId xmlns:p14="http://schemas.microsoft.com/office/powerpoint/2010/main" val="272982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5309-810A-F27A-134B-9A63E0B643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11B255-D064-997E-09F8-62273A50D922}"/>
              </a:ext>
            </a:extLst>
          </p:cNvPr>
          <p:cNvSpPr>
            <a:spLocks noGrp="1"/>
          </p:cNvSpPr>
          <p:nvPr>
            <p:ph type="body" sz="quarter" idx="10"/>
          </p:nvPr>
        </p:nvSpPr>
        <p:spPr>
          <a:xfrm>
            <a:off x="950912" y="490716"/>
            <a:ext cx="10554206" cy="276999"/>
          </a:xfrm>
        </p:spPr>
        <p:txBody>
          <a:bodyPr/>
          <a:lstStyle/>
          <a:p>
            <a:pPr lvl="0"/>
            <a:r>
              <a:rPr lang="en-US"/>
              <a:t>Have you applied for the Canadian Dental Care Plan (CDCP) for yourself? </a:t>
            </a:r>
          </a:p>
        </p:txBody>
      </p:sp>
      <p:sp>
        <p:nvSpPr>
          <p:cNvPr id="3" name="Text Placeholder 2">
            <a:extLst>
              <a:ext uri="{FF2B5EF4-FFF2-40B4-BE49-F238E27FC236}">
                <a16:creationId xmlns:a16="http://schemas.microsoft.com/office/drawing/2014/main" id="{6DC4216E-9256-5C4E-FB9E-E434EEBE6D34}"/>
              </a:ext>
            </a:extLst>
          </p:cNvPr>
          <p:cNvSpPr>
            <a:spLocks noGrp="1"/>
          </p:cNvSpPr>
          <p:nvPr>
            <p:ph type="body" sz="quarter" idx="12"/>
          </p:nvPr>
        </p:nvSpPr>
        <p:spPr/>
        <p:txBody>
          <a:bodyPr/>
          <a:lstStyle/>
          <a:p>
            <a:r>
              <a:rPr lang="en-US"/>
              <a:t>4 IN 10 (41%) CANADIANS AWARE OF THE CDCP REPORT HAVING APPLIED FOR THE PROGRAM; MEANWHILE 1 IN 4 (24%) SAY THEY’RE NOT ELIGIBLE.</a:t>
            </a:r>
          </a:p>
        </p:txBody>
      </p:sp>
      <p:sp>
        <p:nvSpPr>
          <p:cNvPr id="4" name="Text Placeholder 3">
            <a:extLst>
              <a:ext uri="{FF2B5EF4-FFF2-40B4-BE49-F238E27FC236}">
                <a16:creationId xmlns:a16="http://schemas.microsoft.com/office/drawing/2014/main" id="{299E7E92-887C-EA51-D1BA-FC0840C0B6AF}"/>
              </a:ext>
            </a:extLst>
          </p:cNvPr>
          <p:cNvSpPr>
            <a:spLocks noGrp="1"/>
          </p:cNvSpPr>
          <p:nvPr>
            <p:ph type="body" sz="quarter" idx="11"/>
          </p:nvPr>
        </p:nvSpPr>
        <p:spPr/>
        <p:txBody>
          <a:bodyPr/>
          <a:lstStyle/>
          <a:p>
            <a:r>
              <a:rPr lang="en-US"/>
              <a:t>[THOSE AWARE OF CDCP] n = 1,717</a:t>
            </a:r>
          </a:p>
          <a:p>
            <a:endParaRPr lang="en-US"/>
          </a:p>
        </p:txBody>
      </p:sp>
      <p:graphicFrame>
        <p:nvGraphicFramePr>
          <p:cNvPr id="9" name="Content Placeholder 6">
            <a:extLst>
              <a:ext uri="{FF2B5EF4-FFF2-40B4-BE49-F238E27FC236}">
                <a16:creationId xmlns:a16="http://schemas.microsoft.com/office/drawing/2014/main" id="{50DDE82C-BD69-0EA2-5501-524C9730BFAD}"/>
              </a:ext>
            </a:extLst>
          </p:cNvPr>
          <p:cNvGraphicFramePr>
            <a:graphicFrameLocks/>
          </p:cNvGraphicFramePr>
          <p:nvPr>
            <p:extLst>
              <p:ext uri="{D42A27DB-BD31-4B8C-83A1-F6EECF244321}">
                <p14:modId xmlns:p14="http://schemas.microsoft.com/office/powerpoint/2010/main" val="3529947057"/>
              </p:ext>
            </p:extLst>
          </p:nvPr>
        </p:nvGraphicFramePr>
        <p:xfrm>
          <a:off x="887762" y="2013532"/>
          <a:ext cx="6973348" cy="3853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316555F-54C0-91EE-D4A8-65E44F61258A}"/>
              </a:ext>
            </a:extLst>
          </p:cNvPr>
          <p:cNvSpPr txBox="1"/>
          <p:nvPr/>
        </p:nvSpPr>
        <p:spPr>
          <a:xfrm>
            <a:off x="8495237" y="2081602"/>
            <a:ext cx="311047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a:ln>
                  <a:noFill/>
                </a:ln>
                <a:solidFill>
                  <a:schemeClr val="tx2"/>
                </a:solidFill>
                <a:effectLst/>
                <a:uLnTx/>
                <a:uFillTx/>
                <a:latin typeface="Gill Sans Nova"/>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Gill Sans Nova"/>
              </a:rPr>
              <a:t>report having applied to the CDCP for themselves or a dependent under their care.</a:t>
            </a:r>
            <a:endParaRPr kumimoji="0" lang="en-CA" sz="1600" b="0" i="0" u="none" strike="noStrike" kern="1200" cap="none" spc="0" normalizeH="0" baseline="0" noProof="0">
              <a:ln>
                <a:noFill/>
              </a:ln>
              <a:solidFill>
                <a:prstClr val="black"/>
              </a:solidFill>
              <a:effectLst/>
              <a:uLnTx/>
              <a:uFillTx/>
              <a:latin typeface="Gill Sans Nova"/>
              <a:ea typeface="+mn-ea"/>
              <a:cs typeface="+mn-cs"/>
            </a:endParaRPr>
          </a:p>
        </p:txBody>
      </p:sp>
      <p:sp>
        <p:nvSpPr>
          <p:cNvPr id="11" name="Rectangle 10">
            <a:extLst>
              <a:ext uri="{FF2B5EF4-FFF2-40B4-BE49-F238E27FC236}">
                <a16:creationId xmlns:a16="http://schemas.microsoft.com/office/drawing/2014/main" id="{B7968BE8-F6E8-3A58-60A7-406F28F1737C}"/>
              </a:ext>
            </a:extLst>
          </p:cNvPr>
          <p:cNvSpPr/>
          <p:nvPr/>
        </p:nvSpPr>
        <p:spPr>
          <a:xfrm>
            <a:off x="733740" y="2013532"/>
            <a:ext cx="11042361" cy="157633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ill Sans Nova"/>
              <a:ea typeface="+mn-ea"/>
              <a:cs typeface="+mn-cs"/>
            </a:endParaRPr>
          </a:p>
        </p:txBody>
      </p:sp>
    </p:spTree>
    <p:extLst>
      <p:ext uri="{BB962C8B-B14F-4D97-AF65-F5344CB8AC3E}">
        <p14:creationId xmlns:p14="http://schemas.microsoft.com/office/powerpoint/2010/main" val="365428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9D2C4-73F8-2F88-B6B8-D4F53713D3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A5C566-8D77-2E01-B001-59D217BA51BB}"/>
              </a:ext>
            </a:extLst>
          </p:cNvPr>
          <p:cNvSpPr>
            <a:spLocks noGrp="1"/>
          </p:cNvSpPr>
          <p:nvPr>
            <p:ph type="body" sz="quarter" idx="10"/>
          </p:nvPr>
        </p:nvSpPr>
        <p:spPr>
          <a:xfrm>
            <a:off x="950912" y="490716"/>
            <a:ext cx="10554206" cy="276999"/>
          </a:xfrm>
        </p:spPr>
        <p:txBody>
          <a:bodyPr/>
          <a:lstStyle/>
          <a:p>
            <a:r>
              <a:rPr lang="en-US"/>
              <a:t>Have you applied for the Canadian Dental Care Plan (CDCP) for yourself? </a:t>
            </a:r>
            <a:endParaRPr lang="en-CA"/>
          </a:p>
        </p:txBody>
      </p:sp>
      <p:sp>
        <p:nvSpPr>
          <p:cNvPr id="3" name="Text Placeholder 2">
            <a:extLst>
              <a:ext uri="{FF2B5EF4-FFF2-40B4-BE49-F238E27FC236}">
                <a16:creationId xmlns:a16="http://schemas.microsoft.com/office/drawing/2014/main" id="{611FEE49-DA89-6622-7600-1F7F6918829F}"/>
              </a:ext>
            </a:extLst>
          </p:cNvPr>
          <p:cNvSpPr>
            <a:spLocks noGrp="1"/>
          </p:cNvSpPr>
          <p:nvPr>
            <p:ph type="body" sz="quarter" idx="12"/>
          </p:nvPr>
        </p:nvSpPr>
        <p:spPr>
          <a:xfrm>
            <a:off x="349756" y="1042577"/>
            <a:ext cx="11155362" cy="549275"/>
          </a:xfrm>
        </p:spPr>
        <p:txBody>
          <a:bodyPr/>
          <a:lstStyle/>
          <a:p>
            <a:r>
              <a:rPr lang="en-US"/>
              <a:t>APPLICATIONS TO THE CDCP FOR ONESELF ARE HIGHEST AMONG CANADIANS AGED 60+ (51%) AND THOSE WITH HOUSEHOLD INCOMES UNDER $50,000 (54%).</a:t>
            </a:r>
          </a:p>
        </p:txBody>
      </p:sp>
      <p:sp>
        <p:nvSpPr>
          <p:cNvPr id="4" name="Text Placeholder 3">
            <a:extLst>
              <a:ext uri="{FF2B5EF4-FFF2-40B4-BE49-F238E27FC236}">
                <a16:creationId xmlns:a16="http://schemas.microsoft.com/office/drawing/2014/main" id="{D118630B-B5A6-5980-EC3E-87179F702E31}"/>
              </a:ext>
            </a:extLst>
          </p:cNvPr>
          <p:cNvSpPr>
            <a:spLocks noGrp="1"/>
          </p:cNvSpPr>
          <p:nvPr>
            <p:ph type="body" sz="quarter" idx="11"/>
          </p:nvPr>
        </p:nvSpPr>
        <p:spPr>
          <a:xfrm>
            <a:off x="163513" y="6080391"/>
            <a:ext cx="9653588" cy="301625"/>
          </a:xfrm>
        </p:spPr>
        <p:txBody>
          <a:bodyPr/>
          <a:lstStyle/>
          <a:p>
            <a:r>
              <a:rPr lang="en-US"/>
              <a:t>[BASE] n = 2,002</a:t>
            </a:r>
          </a:p>
        </p:txBody>
      </p:sp>
      <p:graphicFrame>
        <p:nvGraphicFramePr>
          <p:cNvPr id="5" name="Table 4">
            <a:extLst>
              <a:ext uri="{FF2B5EF4-FFF2-40B4-BE49-F238E27FC236}">
                <a16:creationId xmlns:a16="http://schemas.microsoft.com/office/drawing/2014/main" id="{3CC6C96D-74C0-81AE-535A-ECFEF434B2BD}"/>
              </a:ext>
            </a:extLst>
          </p:cNvPr>
          <p:cNvGraphicFramePr>
            <a:graphicFrameLocks noGrp="1"/>
          </p:cNvGraphicFramePr>
          <p:nvPr>
            <p:extLst>
              <p:ext uri="{D42A27DB-BD31-4B8C-83A1-F6EECF244321}">
                <p14:modId xmlns:p14="http://schemas.microsoft.com/office/powerpoint/2010/main" val="625485416"/>
              </p:ext>
            </p:extLst>
          </p:nvPr>
        </p:nvGraphicFramePr>
        <p:xfrm>
          <a:off x="448037" y="2062716"/>
          <a:ext cx="11057081" cy="3859922"/>
        </p:xfrm>
        <a:graphic>
          <a:graphicData uri="http://schemas.openxmlformats.org/drawingml/2006/table">
            <a:tbl>
              <a:tblPr firstRow="1" bandRow="1">
                <a:tableStyleId>{5C22544A-7EE6-4342-B048-85BDC9FD1C3A}</a:tableStyleId>
              </a:tblPr>
              <a:tblGrid>
                <a:gridCol w="1135985">
                  <a:extLst>
                    <a:ext uri="{9D8B030D-6E8A-4147-A177-3AD203B41FA5}">
                      <a16:colId xmlns:a16="http://schemas.microsoft.com/office/drawing/2014/main" val="3464750862"/>
                    </a:ext>
                  </a:extLst>
                </a:gridCol>
                <a:gridCol w="431352">
                  <a:extLst>
                    <a:ext uri="{9D8B030D-6E8A-4147-A177-3AD203B41FA5}">
                      <a16:colId xmlns:a16="http://schemas.microsoft.com/office/drawing/2014/main" val="2409032028"/>
                    </a:ext>
                  </a:extLst>
                </a:gridCol>
                <a:gridCol w="431352">
                  <a:extLst>
                    <a:ext uri="{9D8B030D-6E8A-4147-A177-3AD203B41FA5}">
                      <a16:colId xmlns:a16="http://schemas.microsoft.com/office/drawing/2014/main" val="3393536452"/>
                    </a:ext>
                  </a:extLst>
                </a:gridCol>
                <a:gridCol w="431352">
                  <a:extLst>
                    <a:ext uri="{9D8B030D-6E8A-4147-A177-3AD203B41FA5}">
                      <a16:colId xmlns:a16="http://schemas.microsoft.com/office/drawing/2014/main" val="660813813"/>
                    </a:ext>
                  </a:extLst>
                </a:gridCol>
                <a:gridCol w="431352">
                  <a:extLst>
                    <a:ext uri="{9D8B030D-6E8A-4147-A177-3AD203B41FA5}">
                      <a16:colId xmlns:a16="http://schemas.microsoft.com/office/drawing/2014/main" val="2866485864"/>
                    </a:ext>
                  </a:extLst>
                </a:gridCol>
                <a:gridCol w="431352">
                  <a:extLst>
                    <a:ext uri="{9D8B030D-6E8A-4147-A177-3AD203B41FA5}">
                      <a16:colId xmlns:a16="http://schemas.microsoft.com/office/drawing/2014/main" val="286733116"/>
                    </a:ext>
                  </a:extLst>
                </a:gridCol>
                <a:gridCol w="431352">
                  <a:extLst>
                    <a:ext uri="{9D8B030D-6E8A-4147-A177-3AD203B41FA5}">
                      <a16:colId xmlns:a16="http://schemas.microsoft.com/office/drawing/2014/main" val="1689829834"/>
                    </a:ext>
                  </a:extLst>
                </a:gridCol>
                <a:gridCol w="431352">
                  <a:extLst>
                    <a:ext uri="{9D8B030D-6E8A-4147-A177-3AD203B41FA5}">
                      <a16:colId xmlns:a16="http://schemas.microsoft.com/office/drawing/2014/main" val="1218238081"/>
                    </a:ext>
                  </a:extLst>
                </a:gridCol>
                <a:gridCol w="431352">
                  <a:extLst>
                    <a:ext uri="{9D8B030D-6E8A-4147-A177-3AD203B41FA5}">
                      <a16:colId xmlns:a16="http://schemas.microsoft.com/office/drawing/2014/main" val="476899698"/>
                    </a:ext>
                  </a:extLst>
                </a:gridCol>
                <a:gridCol w="431352">
                  <a:extLst>
                    <a:ext uri="{9D8B030D-6E8A-4147-A177-3AD203B41FA5}">
                      <a16:colId xmlns:a16="http://schemas.microsoft.com/office/drawing/2014/main" val="3684218232"/>
                    </a:ext>
                  </a:extLst>
                </a:gridCol>
                <a:gridCol w="431352">
                  <a:extLst>
                    <a:ext uri="{9D8B030D-6E8A-4147-A177-3AD203B41FA5}">
                      <a16:colId xmlns:a16="http://schemas.microsoft.com/office/drawing/2014/main" val="3775897361"/>
                    </a:ext>
                  </a:extLst>
                </a:gridCol>
                <a:gridCol w="431352">
                  <a:extLst>
                    <a:ext uri="{9D8B030D-6E8A-4147-A177-3AD203B41FA5}">
                      <a16:colId xmlns:a16="http://schemas.microsoft.com/office/drawing/2014/main" val="1507513080"/>
                    </a:ext>
                  </a:extLst>
                </a:gridCol>
                <a:gridCol w="431352">
                  <a:extLst>
                    <a:ext uri="{9D8B030D-6E8A-4147-A177-3AD203B41FA5}">
                      <a16:colId xmlns:a16="http://schemas.microsoft.com/office/drawing/2014/main" val="1297236801"/>
                    </a:ext>
                  </a:extLst>
                </a:gridCol>
                <a:gridCol w="431352">
                  <a:extLst>
                    <a:ext uri="{9D8B030D-6E8A-4147-A177-3AD203B41FA5}">
                      <a16:colId xmlns:a16="http://schemas.microsoft.com/office/drawing/2014/main" val="928797639"/>
                    </a:ext>
                  </a:extLst>
                </a:gridCol>
                <a:gridCol w="431352">
                  <a:extLst>
                    <a:ext uri="{9D8B030D-6E8A-4147-A177-3AD203B41FA5}">
                      <a16:colId xmlns:a16="http://schemas.microsoft.com/office/drawing/2014/main" val="903510697"/>
                    </a:ext>
                  </a:extLst>
                </a:gridCol>
                <a:gridCol w="431352">
                  <a:extLst>
                    <a:ext uri="{9D8B030D-6E8A-4147-A177-3AD203B41FA5}">
                      <a16:colId xmlns:a16="http://schemas.microsoft.com/office/drawing/2014/main" val="4116476143"/>
                    </a:ext>
                  </a:extLst>
                </a:gridCol>
                <a:gridCol w="431352">
                  <a:extLst>
                    <a:ext uri="{9D8B030D-6E8A-4147-A177-3AD203B41FA5}">
                      <a16:colId xmlns:a16="http://schemas.microsoft.com/office/drawing/2014/main" val="3758747338"/>
                    </a:ext>
                  </a:extLst>
                </a:gridCol>
                <a:gridCol w="431352">
                  <a:extLst>
                    <a:ext uri="{9D8B030D-6E8A-4147-A177-3AD203B41FA5}">
                      <a16:colId xmlns:a16="http://schemas.microsoft.com/office/drawing/2014/main" val="408128836"/>
                    </a:ext>
                  </a:extLst>
                </a:gridCol>
                <a:gridCol w="431352">
                  <a:extLst>
                    <a:ext uri="{9D8B030D-6E8A-4147-A177-3AD203B41FA5}">
                      <a16:colId xmlns:a16="http://schemas.microsoft.com/office/drawing/2014/main" val="3104870982"/>
                    </a:ext>
                  </a:extLst>
                </a:gridCol>
                <a:gridCol w="431352">
                  <a:extLst>
                    <a:ext uri="{9D8B030D-6E8A-4147-A177-3AD203B41FA5}">
                      <a16:colId xmlns:a16="http://schemas.microsoft.com/office/drawing/2014/main" val="3664346013"/>
                    </a:ext>
                  </a:extLst>
                </a:gridCol>
                <a:gridCol w="431352">
                  <a:extLst>
                    <a:ext uri="{9D8B030D-6E8A-4147-A177-3AD203B41FA5}">
                      <a16:colId xmlns:a16="http://schemas.microsoft.com/office/drawing/2014/main" val="465442886"/>
                    </a:ext>
                  </a:extLst>
                </a:gridCol>
                <a:gridCol w="431352">
                  <a:extLst>
                    <a:ext uri="{9D8B030D-6E8A-4147-A177-3AD203B41FA5}">
                      <a16:colId xmlns:a16="http://schemas.microsoft.com/office/drawing/2014/main" val="618425545"/>
                    </a:ext>
                  </a:extLst>
                </a:gridCol>
                <a:gridCol w="431352">
                  <a:extLst>
                    <a:ext uri="{9D8B030D-6E8A-4147-A177-3AD203B41FA5}">
                      <a16:colId xmlns:a16="http://schemas.microsoft.com/office/drawing/2014/main" val="2286229546"/>
                    </a:ext>
                  </a:extLst>
                </a:gridCol>
                <a:gridCol w="431352">
                  <a:extLst>
                    <a:ext uri="{9D8B030D-6E8A-4147-A177-3AD203B41FA5}">
                      <a16:colId xmlns:a16="http://schemas.microsoft.com/office/drawing/2014/main" val="644663437"/>
                    </a:ext>
                  </a:extLst>
                </a:gridCol>
              </a:tblGrid>
              <a:tr h="225852">
                <a:tc rowSpan="2">
                  <a:txBody>
                    <a:bodyPr/>
                    <a:lstStyle/>
                    <a:p>
                      <a:endParaRPr lang="en-CA" sz="1200" noProof="0"/>
                    </a:p>
                  </a:txBody>
                  <a:tcPr marL="72000" marR="0" marT="36000" marB="3600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rowSpan="2">
                  <a:txBody>
                    <a:bodyPr/>
                    <a:lstStyle/>
                    <a:p>
                      <a:pPr algn="ctr" fontAlgn="b">
                        <a:buNone/>
                      </a:pPr>
                      <a:r>
                        <a:rPr lang="en-US" sz="900" b="1" kern="1200">
                          <a:solidFill>
                            <a:schemeClr val="lt1"/>
                          </a:solidFill>
                          <a:latin typeface="+mn-lt"/>
                          <a:ea typeface="+mn-ea"/>
                          <a:cs typeface="+mn-cs"/>
                        </a:rPr>
                        <a:t>TOTAL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lnSpc>
                          <a:spcPct val="100000"/>
                        </a:lnSpc>
                      </a:pPr>
                      <a:r>
                        <a:rPr lang="en-CA" sz="1100" b="1" noProof="0">
                          <a:solidFill>
                            <a:schemeClr val="bg1"/>
                          </a:solidFill>
                        </a:rPr>
                        <a:t>AGE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100000"/>
                        </a:lnSpc>
                      </a:pPr>
                      <a:endParaRPr lang="en-CA" sz="1100" b="1" noProof="0">
                        <a:solidFill>
                          <a:schemeClr val="bg1"/>
                        </a:solidFill>
                      </a:endParaRPr>
                    </a:p>
                  </a:txBody>
                  <a:tcPr marL="0" marR="0" marT="0" marB="0" anchor="ctr">
                    <a:lnT w="38100" cmpd="sng">
                      <a:noFill/>
                    </a:lnT>
                    <a:lnB w="12700" cap="flat" cmpd="sng" algn="ctr">
                      <a:noFill/>
                      <a:prstDash val="solid"/>
                      <a:round/>
                      <a:headEnd type="none" w="med" len="med"/>
                      <a:tailEnd type="none" w="med" len="med"/>
                    </a:lnB>
                    <a:solidFill>
                      <a:srgbClr val="1B733D"/>
                    </a:solidFill>
                  </a:tcPr>
                </a:tc>
                <a:tc hMerge="1">
                  <a:txBody>
                    <a:bodyPr/>
                    <a:lstStyle/>
                    <a:p>
                      <a:pPr algn="ctr">
                        <a:lnSpc>
                          <a:spcPct val="100000"/>
                        </a:lnSpc>
                      </a:pPr>
                      <a:endParaRPr lang="en-CA" sz="1100" b="1" noProof="0">
                        <a:solidFill>
                          <a:schemeClr val="bg1"/>
                        </a:solidFill>
                      </a:endParaRPr>
                    </a:p>
                  </a:txBody>
                  <a:tcPr marL="0" marR="0" marT="0" marB="0" anchor="ctr">
                    <a:lnT w="38100" cmpd="sng">
                      <a:noFill/>
                    </a:lnT>
                    <a:lnB w="12700" cap="flat" cmpd="sng" algn="ctr">
                      <a:noFill/>
                      <a:prstDash val="solid"/>
                      <a:round/>
                      <a:headEnd type="none" w="med" len="med"/>
                      <a:tailEnd type="none" w="med" len="med"/>
                    </a:lnB>
                    <a:solidFill>
                      <a:srgbClr val="1B733D"/>
                    </a:solidFill>
                  </a:tcPr>
                </a:tc>
                <a:tc hMerge="1">
                  <a:txBody>
                    <a:bodyPr/>
                    <a:lstStyle/>
                    <a:p>
                      <a:pPr algn="ctr">
                        <a:lnSpc>
                          <a:spcPct val="100000"/>
                        </a:lnSpc>
                      </a:pPr>
                      <a:endParaRPr lang="en-CA" sz="1100" b="1" noProof="0">
                        <a:solidFill>
                          <a:schemeClr val="bg1"/>
                        </a:solidFill>
                      </a:endParaRPr>
                    </a:p>
                  </a:txBody>
                  <a:tcPr marL="0" marR="0" marT="0" marB="0" anchor="ctr">
                    <a:lnT w="38100" cmpd="sng">
                      <a:noFill/>
                    </a:lnT>
                    <a:lnB w="12700" cap="flat" cmpd="sng" algn="ctr">
                      <a:noFill/>
                      <a:prstDash val="solid"/>
                      <a:round/>
                      <a:headEnd type="none" w="med" len="med"/>
                      <a:tailEnd type="none" w="med" len="med"/>
                    </a:lnB>
                    <a:solidFill>
                      <a:srgbClr val="1B733D"/>
                    </a:solidFill>
                  </a:tcPr>
                </a:tc>
                <a:tc gridSpan="2">
                  <a:txBody>
                    <a:bodyPr/>
                    <a:lstStyle/>
                    <a:p>
                      <a:pPr algn="ctr">
                        <a:lnSpc>
                          <a:spcPct val="100000"/>
                        </a:lnSpc>
                      </a:pPr>
                      <a:r>
                        <a:rPr lang="en-CA" sz="1100" b="1" noProof="0">
                          <a:solidFill>
                            <a:schemeClr val="bg1"/>
                          </a:solidFill>
                        </a:rPr>
                        <a:t>GENDER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100000"/>
                        </a:lnSpc>
                      </a:pPr>
                      <a:endParaRPr lang="en-CA" sz="1100" b="1" noProof="0">
                        <a:solidFill>
                          <a:schemeClr val="bg1"/>
                        </a:solidFill>
                      </a:endParaRPr>
                    </a:p>
                  </a:txBody>
                  <a:tcPr marL="0" marR="0" marT="0" marB="0" anchor="ctr">
                    <a:lnT w="38100" cmpd="sng">
                      <a:noFill/>
                    </a:lnT>
                    <a:lnB w="12700" cap="flat" cmpd="sng" algn="ctr">
                      <a:noFill/>
                      <a:prstDash val="solid"/>
                      <a:round/>
                      <a:headEnd type="none" w="med" len="med"/>
                      <a:tailEnd type="none" w="med" len="med"/>
                    </a:lnB>
                    <a:solidFill>
                      <a:srgbClr val="1B733D"/>
                    </a:solidFill>
                  </a:tcPr>
                </a:tc>
                <a:tc gridSpan="6">
                  <a:txBody>
                    <a:bodyPr/>
                    <a:lstStyle/>
                    <a:p>
                      <a:pPr algn="ctr">
                        <a:lnSpc>
                          <a:spcPct val="100000"/>
                        </a:lnSpc>
                      </a:pPr>
                      <a:r>
                        <a:rPr lang="en-CA" sz="1100" b="1" noProof="0">
                          <a:solidFill>
                            <a:schemeClr val="bg1"/>
                          </a:solidFill>
                        </a:rPr>
                        <a:t>REGION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0000"/>
                        </a:lnSpc>
                      </a:pPr>
                      <a:endParaRPr lang="en-CA" sz="1100" b="1" noProof="0">
                        <a:solidFill>
                          <a:schemeClr val="bg1"/>
                        </a:solidFill>
                      </a:endParaRPr>
                    </a:p>
                  </a:txBody>
                  <a:tcPr marL="0" marR="0" marT="0" marB="0" anchor="ctr">
                    <a:lnT w="38100" cmpd="sng">
                      <a:noFill/>
                    </a:lnT>
                    <a:lnB w="12700" cap="flat" cmpd="sng" algn="ctr">
                      <a:noFill/>
                      <a:prstDash val="solid"/>
                      <a:round/>
                      <a:headEnd type="none" w="med" len="med"/>
                      <a:tailEnd type="none" w="med" len="med"/>
                    </a:lnB>
                    <a:solidFill>
                      <a:srgbClr val="1B733D"/>
                    </a:solidFill>
                  </a:tcPr>
                </a:tc>
                <a:tc gridSpan="3">
                  <a:txBody>
                    <a:bodyPr/>
                    <a:lstStyle/>
                    <a:p>
                      <a:pPr algn="ctr">
                        <a:lnSpc>
                          <a:spcPct val="100000"/>
                        </a:lnSpc>
                      </a:pPr>
                      <a:r>
                        <a:rPr lang="en-CA" sz="1100" b="1" noProof="0">
                          <a:solidFill>
                            <a:schemeClr val="bg1"/>
                          </a:solidFill>
                        </a:rPr>
                        <a:t>INCOME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B733D"/>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B733D"/>
                    </a:solidFill>
                  </a:tcPr>
                </a:tc>
                <a:tc gridSpan="5">
                  <a:txBody>
                    <a:bodyPr/>
                    <a:lstStyle/>
                    <a:p>
                      <a:pPr algn="ctr">
                        <a:lnSpc>
                          <a:spcPct val="100000"/>
                        </a:lnSpc>
                      </a:pPr>
                      <a:r>
                        <a:rPr lang="en-CA" sz="1100" b="1" noProof="0">
                          <a:solidFill>
                            <a:schemeClr val="bg1"/>
                          </a:solidFill>
                        </a:rPr>
                        <a:t>Community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B733D"/>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B733D"/>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86836"/>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86836"/>
                    </a:solidFill>
                  </a:tcPr>
                </a:tc>
                <a:tc gridSpan="2">
                  <a:txBody>
                    <a:bodyPr/>
                    <a:lstStyle/>
                    <a:p>
                      <a:pPr algn="ctr">
                        <a:lnSpc>
                          <a:spcPct val="100000"/>
                        </a:lnSpc>
                      </a:pPr>
                      <a:r>
                        <a:rPr lang="en-CA" sz="1100" b="1" noProof="0">
                          <a:solidFill>
                            <a:schemeClr val="bg1"/>
                          </a:solidFill>
                        </a:rPr>
                        <a:t>Parent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100000"/>
                        </a:lnSpc>
                      </a:pPr>
                      <a:endParaRPr lang="en-CA" sz="1100" b="1" noProof="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186836"/>
                    </a:solidFill>
                  </a:tcPr>
                </a:tc>
                <a:extLst>
                  <a:ext uri="{0D108BD9-81ED-4DB2-BD59-A6C34878D82A}">
                    <a16:rowId xmlns:a16="http://schemas.microsoft.com/office/drawing/2014/main" val="483711071"/>
                  </a:ext>
                </a:extLst>
              </a:tr>
              <a:tr h="425276">
                <a:tc vMerge="1">
                  <a:txBody>
                    <a:bodyPr/>
                    <a:lstStyle/>
                    <a:p>
                      <a:endParaRPr lang="en-CA"/>
                    </a:p>
                  </a:txBody>
                  <a:tcPr>
                    <a:lnT w="19050" cap="flat" cmpd="sng" algn="ctr">
                      <a:solidFill>
                        <a:schemeClr val="bg1"/>
                      </a:solidFill>
                      <a:prstDash val="solid"/>
                      <a:round/>
                      <a:headEnd type="none" w="med" len="med"/>
                      <a:tailEnd type="none" w="med" len="med"/>
                    </a:lnT>
                  </a:tcPr>
                </a:tc>
                <a:tc vMerge="1">
                  <a:txBody>
                    <a:bodyPr/>
                    <a:lstStyle/>
                    <a:p>
                      <a:endParaRP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1B733D"/>
                    </a:solidFill>
                  </a:tcPr>
                </a:tc>
                <a:tc>
                  <a:txBody>
                    <a:bodyPr/>
                    <a:lstStyle/>
                    <a:p>
                      <a:pPr algn="ctr" fontAlgn="b">
                        <a:buNone/>
                      </a:pPr>
                      <a:r>
                        <a:rPr lang="en-US" sz="800" b="1" kern="1200">
                          <a:solidFill>
                            <a:schemeClr val="lt1"/>
                          </a:solidFill>
                          <a:latin typeface="+mn-lt"/>
                          <a:ea typeface="+mn-ea"/>
                          <a:cs typeface="+mn-cs"/>
                        </a:rPr>
                        <a:t>18 to 29</a:t>
                      </a:r>
                    </a:p>
                  </a:txBody>
                  <a:tcPr marL="6350" marR="6350" marT="6350" marB="0" anchor="ct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30 to 44</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45 to 59</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60 and over</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Male</a:t>
                      </a:r>
                    </a:p>
                  </a:txBody>
                  <a:tcPr marL="6350" marR="6350" marT="6350" marB="0" anchor="ct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Female</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BC</a:t>
                      </a:r>
                    </a:p>
                  </a:txBody>
                  <a:tcPr marL="6350" marR="6350" marT="6350" marB="0" anchor="ct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AB</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SK/MB</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ON</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QC</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ATL</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buNone/>
                      </a:pPr>
                      <a:r>
                        <a:rPr lang="en-US" sz="800" b="1" kern="1200">
                          <a:solidFill>
                            <a:schemeClr val="lt1"/>
                          </a:solidFill>
                          <a:latin typeface="+mn-lt"/>
                          <a:ea typeface="+mn-ea"/>
                          <a:cs typeface="+mn-cs"/>
                        </a:rPr>
                        <a:t>&lt; $50K</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$50K - $100K</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&gt; $100K</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Rural</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Small</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Medium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Large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Very Large</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Yes</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buNone/>
                      </a:pPr>
                      <a:r>
                        <a:rPr lang="en-US" sz="800" b="1" kern="1200">
                          <a:solidFill>
                            <a:schemeClr val="lt1"/>
                          </a:solidFill>
                          <a:latin typeface="+mn-lt"/>
                          <a:ea typeface="+mn-ea"/>
                          <a:cs typeface="+mn-cs"/>
                        </a:rPr>
                        <a:t>No</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2580848"/>
                  </a:ext>
                </a:extLst>
              </a:tr>
              <a:tr h="657138">
                <a:tc>
                  <a:txBody>
                    <a:bodyPr/>
                    <a:lstStyle/>
                    <a:p>
                      <a:pPr algn="l" fontAlgn="b">
                        <a:buNone/>
                      </a:pPr>
                      <a:r>
                        <a:rPr lang="en-US" sz="1000" b="1" i="0" u="none" strike="noStrike">
                          <a:solidFill>
                            <a:srgbClr val="000000"/>
                          </a:solidFill>
                          <a:effectLst/>
                          <a:latin typeface="+mj-lt"/>
                        </a:rPr>
                        <a:t>NET: Yes, I applied for myself + Yes, I applied for a dependent</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41%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FF0000"/>
                          </a:solidFill>
                          <a:effectLst/>
                          <a:latin typeface="+mj-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FF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b">
                        <a:buNone/>
                      </a:pPr>
                      <a:r>
                        <a:rPr lang="en-US" sz="1000" b="0" i="0" u="none" strike="noStrike">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990724514"/>
                  </a:ext>
                </a:extLst>
              </a:tr>
              <a:tr h="425276">
                <a:tc>
                  <a:txBody>
                    <a:bodyPr/>
                    <a:lstStyle/>
                    <a:p>
                      <a:pPr algn="l" fontAlgn="b">
                        <a:buNone/>
                      </a:pPr>
                      <a:r>
                        <a:rPr lang="en-US" sz="1000" b="0" i="0" u="none" strike="noStrike">
                          <a:solidFill>
                            <a:srgbClr val="000000"/>
                          </a:solidFill>
                          <a:effectLst/>
                          <a:latin typeface="+mj-lt"/>
                        </a:rPr>
                        <a:t>Yes, I applied for myself</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38%</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FF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64794646"/>
                  </a:ext>
                </a:extLst>
              </a:tr>
              <a:tr h="425276">
                <a:tc>
                  <a:txBody>
                    <a:bodyPr/>
                    <a:lstStyle/>
                    <a:p>
                      <a:pPr algn="l" fontAlgn="b">
                        <a:buNone/>
                      </a:pPr>
                      <a:r>
                        <a:rPr lang="en-US" sz="1000" b="0" i="0" u="none" strike="noStrike">
                          <a:solidFill>
                            <a:srgbClr val="000000"/>
                          </a:solidFill>
                          <a:effectLst/>
                          <a:latin typeface="+mj-lt"/>
                        </a:rPr>
                        <a:t>Yes, I applied for a dependent</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7%</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FF"/>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33199031"/>
                  </a:ext>
                </a:extLst>
              </a:tr>
              <a:tr h="425276">
                <a:tc>
                  <a:txBody>
                    <a:bodyPr/>
                    <a:lstStyle/>
                    <a:p>
                      <a:pPr algn="l" fontAlgn="b">
                        <a:buNone/>
                      </a:pPr>
                      <a:r>
                        <a:rPr lang="en-US" sz="1000" b="0" i="0" u="none" strike="noStrike">
                          <a:solidFill>
                            <a:srgbClr val="000000"/>
                          </a:solidFill>
                          <a:effectLst/>
                          <a:latin typeface="+mj-lt"/>
                        </a:rPr>
                        <a:t>No</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32%</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824250317"/>
                  </a:ext>
                </a:extLst>
              </a:tr>
              <a:tr h="425276">
                <a:tc>
                  <a:txBody>
                    <a:bodyPr/>
                    <a:lstStyle/>
                    <a:p>
                      <a:pPr algn="l" fontAlgn="b">
                        <a:buNone/>
                      </a:pPr>
                      <a:r>
                        <a:rPr lang="en-US" sz="1000" b="0" i="0" u="none" strike="noStrike">
                          <a:solidFill>
                            <a:srgbClr val="000000"/>
                          </a:solidFill>
                          <a:effectLst/>
                          <a:latin typeface="+mj-lt"/>
                        </a:rPr>
                        <a:t>No as I’m not eligible</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24%</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FF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00"/>
                          </a:solidFill>
                          <a:effectLst/>
                          <a:latin typeface="+mj-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0000FF"/>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buNone/>
                      </a:pPr>
                      <a:r>
                        <a:rPr lang="en-US" sz="1000" b="0" i="0" u="none" strike="noStrike">
                          <a:solidFill>
                            <a:srgbClr val="FF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746336474"/>
                  </a:ext>
                </a:extLst>
              </a:tr>
              <a:tr h="425276">
                <a:tc>
                  <a:txBody>
                    <a:bodyPr/>
                    <a:lstStyle/>
                    <a:p>
                      <a:pPr algn="l" fontAlgn="b">
                        <a:buNone/>
                      </a:pPr>
                      <a:r>
                        <a:rPr lang="en-US" sz="1000" b="0" i="0" u="none" strike="noStrike">
                          <a:solidFill>
                            <a:srgbClr val="000000"/>
                          </a:solidFill>
                          <a:effectLst/>
                          <a:latin typeface="+mj-lt"/>
                        </a:rPr>
                        <a:t>Not sure</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2%</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FF"/>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FF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277983"/>
                  </a:ext>
                </a:extLst>
              </a:tr>
              <a:tr h="425276">
                <a:tc>
                  <a:txBody>
                    <a:bodyPr/>
                    <a:lstStyle/>
                    <a:p>
                      <a:pPr algn="l" fontAlgn="b">
                        <a:buNone/>
                      </a:pPr>
                      <a:r>
                        <a:rPr lang="en-US" sz="1000" b="0" i="0" u="none" strike="noStrike">
                          <a:solidFill>
                            <a:srgbClr val="000000"/>
                          </a:solidFill>
                          <a:effectLst/>
                          <a:latin typeface="+mj-lt"/>
                        </a:rPr>
                        <a:t>Column n</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buNone/>
                      </a:pPr>
                      <a:r>
                        <a:rPr lang="en-US" sz="1000" b="1" i="0" u="none" strike="noStrike">
                          <a:solidFill>
                            <a:srgbClr val="000000"/>
                          </a:solidFill>
                          <a:effectLst/>
                          <a:latin typeface="+mj-lt"/>
                        </a:rPr>
                        <a:t>1717</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291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buNone/>
                      </a:pPr>
                      <a:r>
                        <a:rPr lang="en-US" sz="1000" b="0" i="0" u="none" strike="noStrike">
                          <a:solidFill>
                            <a:srgbClr val="000000"/>
                          </a:solidFill>
                          <a:effectLst/>
                          <a:latin typeface="+mj-lt"/>
                        </a:rPr>
                        <a:t>412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428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586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841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876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243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185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113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655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395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126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561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639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457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140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212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340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583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442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901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buNone/>
                      </a:pPr>
                      <a:r>
                        <a:rPr lang="en-US" sz="1000" b="0" i="0" u="none" strike="noStrike">
                          <a:solidFill>
                            <a:srgbClr val="000000"/>
                          </a:solidFill>
                          <a:effectLst/>
                          <a:latin typeface="+mj-lt"/>
                        </a:rPr>
                        <a:t>816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7409970"/>
                  </a:ext>
                </a:extLst>
              </a:tr>
            </a:tbl>
          </a:graphicData>
        </a:graphic>
      </p:graphicFrame>
    </p:spTree>
    <p:extLst>
      <p:ext uri="{BB962C8B-B14F-4D97-AF65-F5344CB8AC3E}">
        <p14:creationId xmlns:p14="http://schemas.microsoft.com/office/powerpoint/2010/main" val="1105447208"/>
      </p:ext>
    </p:extLst>
  </p:cSld>
  <p:clrMapOvr>
    <a:masterClrMapping/>
  </p:clrMapOvr>
</p:sld>
</file>

<file path=ppt/theme/theme1.xml><?xml version="1.0" encoding="utf-8"?>
<a:theme xmlns:a="http://schemas.openxmlformats.org/drawingml/2006/main" name="Abacus Light">
  <a:themeElements>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acus Dark">
  <a:themeElements>
    <a:clrScheme name="Custom 4">
      <a:dk1>
        <a:srgbClr val="000000"/>
      </a:dk1>
      <a:lt1>
        <a:srgbClr val="FFFFFF"/>
      </a:lt1>
      <a:dk2>
        <a:srgbClr val="65B668"/>
      </a:dk2>
      <a:lt2>
        <a:srgbClr val="AED36D"/>
      </a:lt2>
      <a:accent1>
        <a:srgbClr val="186836"/>
      </a:accent1>
      <a:accent2>
        <a:srgbClr val="202036"/>
      </a:accent2>
      <a:accent3>
        <a:srgbClr val="DADA62"/>
      </a:accent3>
      <a:accent4>
        <a:srgbClr val="E1E4E1"/>
      </a:accent4>
      <a:accent5>
        <a:srgbClr val="E4E5E5"/>
      </a:accent5>
      <a:accent6>
        <a:srgbClr val="E4E5E5"/>
      </a:accent6>
      <a:hlink>
        <a:srgbClr val="FF9900"/>
      </a:hlink>
      <a:folHlink>
        <a:srgbClr val="9966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bacus Light">
  <a:themeElements>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bacus Light">
  <a:themeElements>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e413667-d308-42eb-bc9e-6351a8e63544" xsi:nil="true"/>
    <lcf76f155ced4ddcb4097134ff3c332f xmlns="7ad22d63-4b62-4f86-8add-b9e571ac7d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52ACC29351FC45963DEE6A3A3599DA" ma:contentTypeVersion="12" ma:contentTypeDescription="Create a new document." ma:contentTypeScope="" ma:versionID="b0d7591ce360eb80973ad6a0cb5e7ad3">
  <xsd:schema xmlns:xsd="http://www.w3.org/2001/XMLSchema" xmlns:xs="http://www.w3.org/2001/XMLSchema" xmlns:p="http://schemas.microsoft.com/office/2006/metadata/properties" xmlns:ns2="7ad22d63-4b62-4f86-8add-b9e571ac7d8e" xmlns:ns3="ae413667-d308-42eb-bc9e-6351a8e63544" targetNamespace="http://schemas.microsoft.com/office/2006/metadata/properties" ma:root="true" ma:fieldsID="9b13d8e09d7a7d2075c4a81562d856ec" ns2:_="" ns3:_="">
    <xsd:import namespace="7ad22d63-4b62-4f86-8add-b9e571ac7d8e"/>
    <xsd:import namespace="ae413667-d308-42eb-bc9e-6351a8e635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d22d63-4b62-4f86-8add-b9e571ac7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e1bcc43-cdce-48aa-9746-ce32adde582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13667-d308-42eb-bc9e-6351a8e6354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b76112e-410f-4c9d-89ec-c6842dc3ecef}" ma:internalName="TaxCatchAll" ma:showField="CatchAllData" ma:web="ae413667-d308-42eb-bc9e-6351a8e635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0B0F1C-C48D-46D2-8879-344596D6900C}">
  <ds:schemaRefs>
    <ds:schemaRef ds:uri="http://schemas.microsoft.com/sharepoint/v3/contenttype/forms"/>
  </ds:schemaRefs>
</ds:datastoreItem>
</file>

<file path=customXml/itemProps2.xml><?xml version="1.0" encoding="utf-8"?>
<ds:datastoreItem xmlns:ds="http://schemas.openxmlformats.org/officeDocument/2006/customXml" ds:itemID="{96BF6310-05E8-4717-9B58-BC43CA745E36}">
  <ds:schemaRefs>
    <ds:schemaRef ds:uri="348c5dd4-6af1-431f-9035-d218b8d96b03"/>
    <ds:schemaRef ds:uri="59e0aa45-a299-43c4-b40e-a5598ce4d548"/>
    <ds:schemaRef ds:uri="7ad22d63-4b62-4f86-8add-b9e571ac7d8e"/>
    <ds:schemaRef ds:uri="ae413667-d308-42eb-bc9e-6351a8e635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D42350-8229-429B-BA28-7FB716645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d22d63-4b62-4f86-8add-b9e571ac7d8e"/>
    <ds:schemaRef ds:uri="ae413667-d308-42eb-bc9e-6351a8e63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18</Notes>
  <HiddenSlides>0</HiddenSlide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Abacus Light</vt:lpstr>
      <vt:lpstr>Abacus Dark</vt:lpstr>
      <vt:lpstr>1_Abacus Light</vt:lpstr>
      <vt:lpstr>2_Abacus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NSGOV - July 2025 - Continuous Tracking - Wave 2.Q</dc:title>
  <dc:creator>Zubin Sanyal</dc:creator>
  <cp:revision>26</cp:revision>
  <cp:lastPrinted>2026-01-30T15:26:01Z</cp:lastPrinted>
  <dcterms:created xsi:type="dcterms:W3CDTF">2022-01-13T17:24:19Z</dcterms:created>
  <dcterms:modified xsi:type="dcterms:W3CDTF">2026-05-11T20:24:51Z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0x010100FC52ACC29351FC45963DEE6A3A3599DA</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